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2" r:id="rId3"/>
    <p:sldId id="259" r:id="rId4"/>
    <p:sldId id="260" r:id="rId5"/>
    <p:sldId id="261" r:id="rId6"/>
    <p:sldId id="263" r:id="rId7"/>
    <p:sldId id="265" r:id="rId8"/>
    <p:sldId id="266" r:id="rId9"/>
    <p:sldId id="264" r:id="rId10"/>
    <p:sldId id="25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A71F6-3B49-4358-957E-A92BEFE4DD94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EA02-483E-4D07-8E70-467E7CD15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8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09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38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503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8532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369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79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66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831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47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3b3Km5KVX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5"/>
          <p:cNvPicPr/>
          <p:nvPr/>
        </p:nvPicPr>
        <p:blipFill>
          <a:blip r:embed="rId3"/>
          <a:stretch/>
        </p:blipFill>
        <p:spPr>
          <a:xfrm>
            <a:off x="6183360" y="1697760"/>
            <a:ext cx="5773680" cy="5019480"/>
          </a:xfrm>
          <a:prstGeom prst="rect">
            <a:avLst/>
          </a:prstGeom>
          <a:ln w="0"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54960" y="2068920"/>
            <a:ext cx="434016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Pilotage MCC (x3)</a:t>
            </a:r>
            <a:endParaRPr lang="fr-FR" sz="16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Pont en H – L293D (pour 3 moteurs)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rgbClr val="ED7D31"/>
                </a:solidFill>
                <a:latin typeface="Calibri"/>
                <a:ea typeface="DejaVu Sans"/>
              </a:rPr>
              <a:t>Passage sur batterie</a:t>
            </a:r>
            <a:r>
              <a:rPr lang="fr-FR" sz="16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rgbClr val="ED7D31"/>
                </a:solidFill>
                <a:latin typeface="Calibri"/>
                <a:ea typeface="DejaVu Sans"/>
              </a:rPr>
              <a:t>Utilisation des capteurs de position</a:t>
            </a:r>
            <a:endParaRPr lang="fr-FR" sz="1600" b="1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Autres options</a:t>
            </a: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Communication RF </a:t>
            </a:r>
            <a:r>
              <a:rPr lang="fr-FR" sz="160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(optionnel)</a:t>
            </a:r>
            <a:endParaRPr lang="fr-FR" sz="1600" i="1" strike="noStrike" spc="-1" dirty="0"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 dirty="0"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RN41/42 – Evaluation </a:t>
            </a:r>
            <a:r>
              <a:rPr lang="fr-FR" sz="1600" b="0" i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Board</a:t>
            </a:r>
            <a:r>
              <a:rPr lang="fr-FR" sz="16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XV</a:t>
            </a:r>
            <a:endParaRPr lang="fr-FR" sz="1600" b="0" strike="noStrike" spc="-1" dirty="0"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 dirty="0"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LIDAR </a:t>
            </a:r>
            <a:r>
              <a:rPr lang="fr-FR" sz="1600" b="0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RpLidar</a:t>
            </a:r>
            <a:r>
              <a:rPr lang="fr-FR" sz="1600" b="0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A2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271800" y="1716840"/>
            <a:ext cx="80224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Etapes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280440" y="4812120"/>
            <a:ext cx="3204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Basée sur une carte Nucléo L476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293400" y="5900040"/>
            <a:ext cx="1978200" cy="2941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293400" y="6202800"/>
            <a:ext cx="19782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Ne pas utiliser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le connecteur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J23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! (erreur de conception)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2880" y="5549040"/>
            <a:ext cx="1978200" cy="294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962880" y="5851800"/>
            <a:ext cx="197820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Sur les moteurs Digilent , il faut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inverser les broches VCC et GND 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du capteur de position !!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A9238E75-DDD9-0B59-50DC-15F21F5D0C15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6BF469C6-4021-E435-BEBF-5D78A67722E0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CE DOCUMENT DOIT ETRE ASSOCIE AU BROCHAGE DE LA CARTE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55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AC860EA-9E20-49C0-A046-D53E2EC91FB9}"/>
              </a:ext>
            </a:extLst>
          </p:cNvPr>
          <p:cNvCxnSpPr>
            <a:cxnSpLocks/>
          </p:cNvCxnSpPr>
          <p:nvPr/>
        </p:nvCxnSpPr>
        <p:spPr>
          <a:xfrm>
            <a:off x="7840442" y="1122486"/>
            <a:ext cx="0" cy="173908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6D88A5B-C454-460F-96F9-5E5E67A168B1}"/>
              </a:ext>
            </a:extLst>
          </p:cNvPr>
          <p:cNvCxnSpPr>
            <a:cxnSpLocks/>
          </p:cNvCxnSpPr>
          <p:nvPr/>
        </p:nvCxnSpPr>
        <p:spPr>
          <a:xfrm>
            <a:off x="6915662" y="831171"/>
            <a:ext cx="0" cy="1845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BA4A7A4-4742-47EC-AE6A-6B02839E25C3}"/>
              </a:ext>
            </a:extLst>
          </p:cNvPr>
          <p:cNvCxnSpPr>
            <a:cxnSpLocks/>
          </p:cNvCxnSpPr>
          <p:nvPr/>
        </p:nvCxnSpPr>
        <p:spPr>
          <a:xfrm>
            <a:off x="1904105" y="1015837"/>
            <a:ext cx="0" cy="4060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5E41BEA-A5E0-40A9-9F63-DBA5A8F5D7B3}"/>
              </a:ext>
            </a:extLst>
          </p:cNvPr>
          <p:cNvCxnSpPr>
            <a:cxnSpLocks/>
          </p:cNvCxnSpPr>
          <p:nvPr/>
        </p:nvCxnSpPr>
        <p:spPr>
          <a:xfrm>
            <a:off x="7150361" y="1108683"/>
            <a:ext cx="0" cy="1937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30447" y="6139715"/>
            <a:ext cx="272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D0ABF-2DD7-455E-B31D-E62CAC4F642A}"/>
              </a:ext>
            </a:extLst>
          </p:cNvPr>
          <p:cNvSpPr/>
          <p:nvPr/>
        </p:nvSpPr>
        <p:spPr>
          <a:xfrm>
            <a:off x="4644501" y="718284"/>
            <a:ext cx="1269508" cy="472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08464-ADB8-42E6-A225-7EAF732353AD}"/>
              </a:ext>
            </a:extLst>
          </p:cNvPr>
          <p:cNvSpPr/>
          <p:nvPr/>
        </p:nvSpPr>
        <p:spPr>
          <a:xfrm>
            <a:off x="8595064" y="150562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55F9F-C752-453C-A1C1-C2A8CDFA3CE6}"/>
              </a:ext>
            </a:extLst>
          </p:cNvPr>
          <p:cNvSpPr/>
          <p:nvPr/>
        </p:nvSpPr>
        <p:spPr>
          <a:xfrm>
            <a:off x="8595064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94AC02-85C2-48EF-9F6E-AE0657D94276}"/>
              </a:ext>
            </a:extLst>
          </p:cNvPr>
          <p:cNvSpPr/>
          <p:nvPr/>
        </p:nvSpPr>
        <p:spPr>
          <a:xfrm>
            <a:off x="8595064" y="2676903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35F70-4F8A-43F6-91A9-D4C6E8AA4DA5}"/>
              </a:ext>
            </a:extLst>
          </p:cNvPr>
          <p:cNvSpPr/>
          <p:nvPr/>
        </p:nvSpPr>
        <p:spPr>
          <a:xfrm>
            <a:off x="6758865" y="2676903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52435-7CC6-423A-B2C1-A30C22BD47D9}"/>
              </a:ext>
            </a:extLst>
          </p:cNvPr>
          <p:cNvSpPr/>
          <p:nvPr/>
        </p:nvSpPr>
        <p:spPr>
          <a:xfrm>
            <a:off x="6758865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0A99A-1230-46FB-8C96-6F14DD29371F}"/>
              </a:ext>
            </a:extLst>
          </p:cNvPr>
          <p:cNvSpPr/>
          <p:nvPr/>
        </p:nvSpPr>
        <p:spPr>
          <a:xfrm>
            <a:off x="6758865" y="1503856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78F68-B142-4DEE-8751-663B01360DA2}"/>
              </a:ext>
            </a:extLst>
          </p:cNvPr>
          <p:cNvSpPr/>
          <p:nvPr/>
        </p:nvSpPr>
        <p:spPr>
          <a:xfrm>
            <a:off x="6758865" y="495903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Comm</a:t>
            </a:r>
            <a:r>
              <a:rPr lang="fr-FR" sz="1400" dirty="0">
                <a:solidFill>
                  <a:schemeClr val="tx1"/>
                </a:solidFill>
              </a:rPr>
              <a:t> BT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3B9B07C-86F6-492A-956D-934AE9CD3929}"/>
              </a:ext>
            </a:extLst>
          </p:cNvPr>
          <p:cNvCxnSpPr/>
          <p:nvPr/>
        </p:nvCxnSpPr>
        <p:spPr>
          <a:xfrm>
            <a:off x="2503503" y="1688522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3569A11-F15A-4B36-9B7D-264D404ED4C4}"/>
              </a:ext>
            </a:extLst>
          </p:cNvPr>
          <p:cNvCxnSpPr>
            <a:cxnSpLocks/>
          </p:cNvCxnSpPr>
          <p:nvPr/>
        </p:nvCxnSpPr>
        <p:spPr>
          <a:xfrm>
            <a:off x="2139634" y="1108684"/>
            <a:ext cx="0" cy="40607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21141-70DC-4155-A621-89434EF0DC45}"/>
              </a:ext>
            </a:extLst>
          </p:cNvPr>
          <p:cNvSpPr/>
          <p:nvPr/>
        </p:nvSpPr>
        <p:spPr>
          <a:xfrm>
            <a:off x="1136342" y="3625335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221BE-8C6B-40FE-AA44-DEFC3D2B13D2}"/>
              </a:ext>
            </a:extLst>
          </p:cNvPr>
          <p:cNvSpPr/>
          <p:nvPr/>
        </p:nvSpPr>
        <p:spPr>
          <a:xfrm>
            <a:off x="1136342" y="421274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EFC51-FB61-4D5F-91A4-E924A1E3A520}"/>
              </a:ext>
            </a:extLst>
          </p:cNvPr>
          <p:cNvSpPr/>
          <p:nvPr/>
        </p:nvSpPr>
        <p:spPr>
          <a:xfrm>
            <a:off x="1136342" y="4800147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FE463-06CD-4C92-9B34-6798CE159951}"/>
              </a:ext>
            </a:extLst>
          </p:cNvPr>
          <p:cNvSpPr/>
          <p:nvPr/>
        </p:nvSpPr>
        <p:spPr>
          <a:xfrm>
            <a:off x="1136342" y="1503856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5C8E2-2320-4D5E-A980-B30EF9D2CFEA}"/>
              </a:ext>
            </a:extLst>
          </p:cNvPr>
          <p:cNvSpPr/>
          <p:nvPr/>
        </p:nvSpPr>
        <p:spPr>
          <a:xfrm>
            <a:off x="1136342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319AC-2965-40F5-BC6F-B849319F475B}"/>
              </a:ext>
            </a:extLst>
          </p:cNvPr>
          <p:cNvSpPr/>
          <p:nvPr/>
        </p:nvSpPr>
        <p:spPr>
          <a:xfrm>
            <a:off x="1136342" y="2678668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5C3F6F-2650-4223-8188-0380AFCEB9BE}"/>
              </a:ext>
            </a:extLst>
          </p:cNvPr>
          <p:cNvSpPr txBox="1"/>
          <p:nvPr/>
        </p:nvSpPr>
        <p:spPr>
          <a:xfrm>
            <a:off x="1950319" y="71828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FFCA97E-0B14-4CDB-B899-33A721D62A31}"/>
              </a:ext>
            </a:extLst>
          </p:cNvPr>
          <p:cNvSpPr txBox="1"/>
          <p:nvPr/>
        </p:nvSpPr>
        <p:spPr>
          <a:xfrm>
            <a:off x="1661677" y="52778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AF316F-5E1B-42A5-8D10-2831549DE7FA}"/>
              </a:ext>
            </a:extLst>
          </p:cNvPr>
          <p:cNvSpPr txBox="1"/>
          <p:nvPr/>
        </p:nvSpPr>
        <p:spPr>
          <a:xfrm>
            <a:off x="4632252" y="71828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5D6918E-0757-4042-9E78-4140520751C4}"/>
              </a:ext>
            </a:extLst>
          </p:cNvPr>
          <p:cNvSpPr txBox="1"/>
          <p:nvPr/>
        </p:nvSpPr>
        <p:spPr>
          <a:xfrm>
            <a:off x="4632252" y="1026062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B10AEFE-6B1E-4A9F-91A7-A2A4B5BA9A7D}"/>
              </a:ext>
            </a:extLst>
          </p:cNvPr>
          <p:cNvSpPr txBox="1"/>
          <p:nvPr/>
        </p:nvSpPr>
        <p:spPr>
          <a:xfrm>
            <a:off x="6939950" y="775664"/>
            <a:ext cx="3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5286676-5949-42EC-BB67-9EC6F88D9D25}"/>
              </a:ext>
            </a:extLst>
          </p:cNvPr>
          <p:cNvSpPr txBox="1"/>
          <p:nvPr/>
        </p:nvSpPr>
        <p:spPr>
          <a:xfrm>
            <a:off x="6650205" y="537981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8E587C7-D326-4FB5-A059-600DC0DC24FA}"/>
              </a:ext>
            </a:extLst>
          </p:cNvPr>
          <p:cNvCxnSpPr/>
          <p:nvPr/>
        </p:nvCxnSpPr>
        <p:spPr>
          <a:xfrm>
            <a:off x="2503503" y="2275928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9EB4DB2-DF2B-42F5-90F6-E6A6CD8ECA42}"/>
              </a:ext>
            </a:extLst>
          </p:cNvPr>
          <p:cNvCxnSpPr/>
          <p:nvPr/>
        </p:nvCxnSpPr>
        <p:spPr>
          <a:xfrm>
            <a:off x="2503503" y="2861569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30B1D73-013B-47BC-A496-56B42921AD01}"/>
              </a:ext>
            </a:extLst>
          </p:cNvPr>
          <p:cNvCxnSpPr/>
          <p:nvPr/>
        </p:nvCxnSpPr>
        <p:spPr>
          <a:xfrm>
            <a:off x="2503503" y="3762114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31ACED2-722E-49E6-BD4C-86127589BF60}"/>
              </a:ext>
            </a:extLst>
          </p:cNvPr>
          <p:cNvCxnSpPr/>
          <p:nvPr/>
        </p:nvCxnSpPr>
        <p:spPr>
          <a:xfrm>
            <a:off x="2503503" y="3896042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1DFC6AA-FD88-4DD3-BA64-A012ACDAC4A7}"/>
              </a:ext>
            </a:extLst>
          </p:cNvPr>
          <p:cNvCxnSpPr/>
          <p:nvPr/>
        </p:nvCxnSpPr>
        <p:spPr>
          <a:xfrm>
            <a:off x="2503503" y="4320914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F43D82A-EC3F-4C2E-89C9-4643675138B7}"/>
              </a:ext>
            </a:extLst>
          </p:cNvPr>
          <p:cNvCxnSpPr/>
          <p:nvPr/>
        </p:nvCxnSpPr>
        <p:spPr>
          <a:xfrm>
            <a:off x="2503503" y="4454842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4E71F21-290B-4178-9779-FC6727D7D1FF}"/>
              </a:ext>
            </a:extLst>
          </p:cNvPr>
          <p:cNvCxnSpPr/>
          <p:nvPr/>
        </p:nvCxnSpPr>
        <p:spPr>
          <a:xfrm>
            <a:off x="2503503" y="4916660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D0E2374-5BA7-4AAA-A13F-98E038C34DDE}"/>
              </a:ext>
            </a:extLst>
          </p:cNvPr>
          <p:cNvCxnSpPr/>
          <p:nvPr/>
        </p:nvCxnSpPr>
        <p:spPr>
          <a:xfrm>
            <a:off x="2503503" y="5050588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38D73C5-D15B-4821-B4DB-4488B1BF8B72}"/>
              </a:ext>
            </a:extLst>
          </p:cNvPr>
          <p:cNvCxnSpPr>
            <a:cxnSpLocks/>
          </p:cNvCxnSpPr>
          <p:nvPr/>
        </p:nvCxnSpPr>
        <p:spPr>
          <a:xfrm>
            <a:off x="5977631" y="1586950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BF6C83A-B84C-48CB-BDAE-FEB8B85BE4F6}"/>
              </a:ext>
            </a:extLst>
          </p:cNvPr>
          <p:cNvCxnSpPr>
            <a:cxnSpLocks/>
          </p:cNvCxnSpPr>
          <p:nvPr/>
        </p:nvCxnSpPr>
        <p:spPr>
          <a:xfrm>
            <a:off x="5977631" y="1688522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F70A3FE-49BD-42EB-81DC-BC26C7EF84ED}"/>
              </a:ext>
            </a:extLst>
          </p:cNvPr>
          <p:cNvCxnSpPr>
            <a:cxnSpLocks/>
          </p:cNvCxnSpPr>
          <p:nvPr/>
        </p:nvCxnSpPr>
        <p:spPr>
          <a:xfrm>
            <a:off x="5975457" y="1792948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38237E6-144D-4C78-A89C-254082FCDF1A}"/>
              </a:ext>
            </a:extLst>
          </p:cNvPr>
          <p:cNvCxnSpPr>
            <a:cxnSpLocks/>
          </p:cNvCxnSpPr>
          <p:nvPr/>
        </p:nvCxnSpPr>
        <p:spPr>
          <a:xfrm>
            <a:off x="6013266" y="2173459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430062F-086D-4337-94E6-FBB988B58B0A}"/>
              </a:ext>
            </a:extLst>
          </p:cNvPr>
          <p:cNvCxnSpPr>
            <a:cxnSpLocks/>
          </p:cNvCxnSpPr>
          <p:nvPr/>
        </p:nvCxnSpPr>
        <p:spPr>
          <a:xfrm>
            <a:off x="6013266" y="2275031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71FDE3C7-F8E5-419F-BA6B-AD1FF08EE947}"/>
              </a:ext>
            </a:extLst>
          </p:cNvPr>
          <p:cNvCxnSpPr>
            <a:cxnSpLocks/>
          </p:cNvCxnSpPr>
          <p:nvPr/>
        </p:nvCxnSpPr>
        <p:spPr>
          <a:xfrm>
            <a:off x="6011092" y="2379457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F848C38-B844-4604-9B00-79DF831D370C}"/>
              </a:ext>
            </a:extLst>
          </p:cNvPr>
          <p:cNvCxnSpPr>
            <a:cxnSpLocks/>
          </p:cNvCxnSpPr>
          <p:nvPr/>
        </p:nvCxnSpPr>
        <p:spPr>
          <a:xfrm>
            <a:off x="5993483" y="2741495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962438B-79A9-45A3-83F5-6142283A06D8}"/>
              </a:ext>
            </a:extLst>
          </p:cNvPr>
          <p:cNvCxnSpPr>
            <a:cxnSpLocks/>
          </p:cNvCxnSpPr>
          <p:nvPr/>
        </p:nvCxnSpPr>
        <p:spPr>
          <a:xfrm>
            <a:off x="5993483" y="2843067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6A1C059C-F95B-45F7-83F1-87294F8B3960}"/>
              </a:ext>
            </a:extLst>
          </p:cNvPr>
          <p:cNvCxnSpPr>
            <a:cxnSpLocks/>
          </p:cNvCxnSpPr>
          <p:nvPr/>
        </p:nvCxnSpPr>
        <p:spPr>
          <a:xfrm>
            <a:off x="5991309" y="2947493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16E45E8-A46F-43BE-9AC4-32CE164862E5}"/>
              </a:ext>
            </a:extLst>
          </p:cNvPr>
          <p:cNvCxnSpPr>
            <a:cxnSpLocks/>
          </p:cNvCxnSpPr>
          <p:nvPr/>
        </p:nvCxnSpPr>
        <p:spPr>
          <a:xfrm>
            <a:off x="8133067" y="2173459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EA5DD2F-56BD-4EB8-BB1A-A7C4F7CD0A3A}"/>
              </a:ext>
            </a:extLst>
          </p:cNvPr>
          <p:cNvCxnSpPr>
            <a:cxnSpLocks/>
          </p:cNvCxnSpPr>
          <p:nvPr/>
        </p:nvCxnSpPr>
        <p:spPr>
          <a:xfrm>
            <a:off x="8149455" y="2359280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7D738294-C7B7-45ED-9F8C-C01D7E4E7D8D}"/>
              </a:ext>
            </a:extLst>
          </p:cNvPr>
          <p:cNvCxnSpPr>
            <a:cxnSpLocks/>
          </p:cNvCxnSpPr>
          <p:nvPr/>
        </p:nvCxnSpPr>
        <p:spPr>
          <a:xfrm>
            <a:off x="8116679" y="2761672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C6F56D8-4496-42B1-8735-188B4380BF0F}"/>
              </a:ext>
            </a:extLst>
          </p:cNvPr>
          <p:cNvCxnSpPr>
            <a:cxnSpLocks/>
          </p:cNvCxnSpPr>
          <p:nvPr/>
        </p:nvCxnSpPr>
        <p:spPr>
          <a:xfrm>
            <a:off x="8133067" y="2947493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40AA6BC-363F-4090-A392-42736F2A6EEA}"/>
              </a:ext>
            </a:extLst>
          </p:cNvPr>
          <p:cNvCxnSpPr>
            <a:cxnSpLocks/>
          </p:cNvCxnSpPr>
          <p:nvPr/>
        </p:nvCxnSpPr>
        <p:spPr>
          <a:xfrm>
            <a:off x="8133067" y="1607127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24928271-0038-40F0-814D-AB94F3E462C5}"/>
              </a:ext>
            </a:extLst>
          </p:cNvPr>
          <p:cNvCxnSpPr>
            <a:cxnSpLocks/>
          </p:cNvCxnSpPr>
          <p:nvPr/>
        </p:nvCxnSpPr>
        <p:spPr>
          <a:xfrm>
            <a:off x="8149455" y="1792948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929AABDD-761F-4111-825E-AC9249FDDC77}"/>
              </a:ext>
            </a:extLst>
          </p:cNvPr>
          <p:cNvSpPr txBox="1"/>
          <p:nvPr/>
        </p:nvSpPr>
        <p:spPr>
          <a:xfrm>
            <a:off x="7598780" y="771011"/>
            <a:ext cx="48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/>
                </a:solidFill>
              </a:rPr>
              <a:t>BAT</a:t>
            </a:r>
            <a:endParaRPr lang="fr-FR" b="1" dirty="0">
              <a:solidFill>
                <a:schemeClr val="accent3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66DB7CE-CA38-4D38-B2B6-C28AC412E9EB}"/>
              </a:ext>
            </a:extLst>
          </p:cNvPr>
          <p:cNvSpPr txBox="1"/>
          <p:nvPr/>
        </p:nvSpPr>
        <p:spPr>
          <a:xfrm>
            <a:off x="5538451" y="130539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2869F57-18B0-4C16-8786-0A8E75D1D84A}"/>
              </a:ext>
            </a:extLst>
          </p:cNvPr>
          <p:cNvSpPr txBox="1"/>
          <p:nvPr/>
        </p:nvSpPr>
        <p:spPr>
          <a:xfrm>
            <a:off x="5244326" y="1465352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E71CE87-CF88-4747-9CF5-FD28858063DD}"/>
              </a:ext>
            </a:extLst>
          </p:cNvPr>
          <p:cNvSpPr txBox="1"/>
          <p:nvPr/>
        </p:nvSpPr>
        <p:spPr>
          <a:xfrm>
            <a:off x="5246582" y="163487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51125E9-3ABD-48BA-98AF-7334C480E949}"/>
              </a:ext>
            </a:extLst>
          </p:cNvPr>
          <p:cNvSpPr txBox="1"/>
          <p:nvPr/>
        </p:nvSpPr>
        <p:spPr>
          <a:xfrm>
            <a:off x="5518806" y="198075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6BCDF46-12AD-4D28-8E56-64D1446FBEE6}"/>
              </a:ext>
            </a:extLst>
          </p:cNvPr>
          <p:cNvSpPr txBox="1"/>
          <p:nvPr/>
        </p:nvSpPr>
        <p:spPr>
          <a:xfrm>
            <a:off x="5224681" y="2140712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2B7E63F-DC98-4A0C-8EFC-31B4B703828B}"/>
              </a:ext>
            </a:extLst>
          </p:cNvPr>
          <p:cNvSpPr txBox="1"/>
          <p:nvPr/>
        </p:nvSpPr>
        <p:spPr>
          <a:xfrm>
            <a:off x="5226937" y="231023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91C20A5-0883-4FB6-AD7C-C30F5DC964AD}"/>
              </a:ext>
            </a:extLst>
          </p:cNvPr>
          <p:cNvSpPr txBox="1"/>
          <p:nvPr/>
        </p:nvSpPr>
        <p:spPr>
          <a:xfrm>
            <a:off x="5538451" y="2611631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DE4077D-3E77-4031-829B-CD2076BE1DCB}"/>
              </a:ext>
            </a:extLst>
          </p:cNvPr>
          <p:cNvSpPr txBox="1"/>
          <p:nvPr/>
        </p:nvSpPr>
        <p:spPr>
          <a:xfrm>
            <a:off x="5244326" y="277159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D4B11-4D30-4808-AE8F-187C9383330A}"/>
              </a:ext>
            </a:extLst>
          </p:cNvPr>
          <p:cNvSpPr txBox="1"/>
          <p:nvPr/>
        </p:nvSpPr>
        <p:spPr>
          <a:xfrm>
            <a:off x="5246582" y="2941114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0FDCA6C-D0AD-4D15-9049-1E7113F3FD85}"/>
              </a:ext>
            </a:extLst>
          </p:cNvPr>
          <p:cNvSpPr txBox="1"/>
          <p:nvPr/>
        </p:nvSpPr>
        <p:spPr>
          <a:xfrm>
            <a:off x="4936512" y="513881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Nucleo</a:t>
            </a:r>
            <a:endParaRPr lang="fr-FR" b="1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89CC78B-5592-472B-9698-934EE4871DCD}"/>
              </a:ext>
            </a:extLst>
          </p:cNvPr>
          <p:cNvSpPr txBox="1"/>
          <p:nvPr/>
        </p:nvSpPr>
        <p:spPr>
          <a:xfrm>
            <a:off x="4671054" y="3588265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71E7D94-5E68-4342-B200-E4D20278C865}"/>
              </a:ext>
            </a:extLst>
          </p:cNvPr>
          <p:cNvSpPr txBox="1"/>
          <p:nvPr/>
        </p:nvSpPr>
        <p:spPr>
          <a:xfrm>
            <a:off x="4671054" y="3802004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1BBA982-6D92-4CED-9C78-C60F6D5F1F7A}"/>
              </a:ext>
            </a:extLst>
          </p:cNvPr>
          <p:cNvSpPr txBox="1"/>
          <p:nvPr/>
        </p:nvSpPr>
        <p:spPr>
          <a:xfrm>
            <a:off x="4683303" y="4107175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A1C0016-6A1C-40F5-BB43-AB7C5F7E91B6}"/>
              </a:ext>
            </a:extLst>
          </p:cNvPr>
          <p:cNvSpPr txBox="1"/>
          <p:nvPr/>
        </p:nvSpPr>
        <p:spPr>
          <a:xfrm>
            <a:off x="4683303" y="4320914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AAF972A-466E-4271-92E6-9D4FF110AF21}"/>
              </a:ext>
            </a:extLst>
          </p:cNvPr>
          <p:cNvSpPr txBox="1"/>
          <p:nvPr/>
        </p:nvSpPr>
        <p:spPr>
          <a:xfrm>
            <a:off x="4693766" y="468296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8AA861F-1DA5-4A9B-9998-0468B85EDE7E}"/>
              </a:ext>
            </a:extLst>
          </p:cNvPr>
          <p:cNvSpPr txBox="1"/>
          <p:nvPr/>
        </p:nvSpPr>
        <p:spPr>
          <a:xfrm>
            <a:off x="4693766" y="4896699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D6593F4-1C8D-48C8-8278-C1B140EA044A}"/>
              </a:ext>
            </a:extLst>
          </p:cNvPr>
          <p:cNvSpPr txBox="1"/>
          <p:nvPr/>
        </p:nvSpPr>
        <p:spPr>
          <a:xfrm>
            <a:off x="4652870" y="1538369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F5161E-2A97-4230-A0D4-5F7F10F6E697}"/>
              </a:ext>
            </a:extLst>
          </p:cNvPr>
          <p:cNvSpPr txBox="1"/>
          <p:nvPr/>
        </p:nvSpPr>
        <p:spPr>
          <a:xfrm>
            <a:off x="4654799" y="2079936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587D87F-2789-407F-9014-6EFCD655C9C0}"/>
              </a:ext>
            </a:extLst>
          </p:cNvPr>
          <p:cNvSpPr txBox="1"/>
          <p:nvPr/>
        </p:nvSpPr>
        <p:spPr>
          <a:xfrm>
            <a:off x="4649227" y="2703153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9E063BC-62F5-AA35-0B0F-C8B55FA7B9FD}"/>
              </a:ext>
            </a:extLst>
          </p:cNvPr>
          <p:cNvSpPr/>
          <p:nvPr/>
        </p:nvSpPr>
        <p:spPr>
          <a:xfrm>
            <a:off x="354960" y="2068920"/>
            <a:ext cx="434016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latin typeface="Calibri"/>
                <a:ea typeface="DejaVu Sans"/>
              </a:rPr>
              <a:t>Pilotage MCC (x3)</a:t>
            </a:r>
            <a:endParaRPr lang="fr-FR" sz="16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latin typeface="Calibri"/>
                <a:ea typeface="DejaVu Sans"/>
              </a:rPr>
              <a:t>Pont en H – L293D (pour 3 moteurs)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Passage sur batterie</a:t>
            </a: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Utilisation des capteurs de position</a:t>
            </a:r>
            <a:endParaRPr lang="fr-FR" sz="1600" b="1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Autres options</a:t>
            </a: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Communication RF </a:t>
            </a:r>
            <a:r>
              <a:rPr lang="fr-FR" sz="160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(optionnel)</a:t>
            </a:r>
            <a:endParaRPr lang="fr-FR" sz="1600" i="1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RN41/42 – Evaluation </a:t>
            </a:r>
            <a:r>
              <a:rPr lang="fr-FR" sz="1600" b="0" i="1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Board</a:t>
            </a: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XV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LIDAR </a:t>
            </a:r>
            <a:r>
              <a:rPr lang="fr-FR" sz="1600" b="0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RpLidar</a:t>
            </a: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A2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58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D9106198-16E2-AFCE-A3E5-ECC6FA33857D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MOTEURS A COURANT CONTINU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" name="CustomShape 33">
            <a:extLst>
              <a:ext uri="{FF2B5EF4-FFF2-40B4-BE49-F238E27FC236}">
                <a16:creationId xmlns:a16="http://schemas.microsoft.com/office/drawing/2014/main" id="{359AEF9B-E60F-C27D-1CE1-15ACF036925C}"/>
              </a:ext>
            </a:extLst>
          </p:cNvPr>
          <p:cNvSpPr/>
          <p:nvPr/>
        </p:nvSpPr>
        <p:spPr>
          <a:xfrm>
            <a:off x="1154225" y="6297959"/>
            <a:ext cx="648939" cy="213302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ch_B</a:t>
            </a:r>
            <a:endParaRPr lang="fr-FR" sz="1050" b="0" strike="noStrike" spc="-1" dirty="0">
              <a:latin typeface="Arial"/>
            </a:endParaRPr>
          </a:p>
        </p:txBody>
      </p:sp>
      <p:sp>
        <p:nvSpPr>
          <p:cNvPr id="5" name="CustomShape 34">
            <a:extLst>
              <a:ext uri="{FF2B5EF4-FFF2-40B4-BE49-F238E27FC236}">
                <a16:creationId xmlns:a16="http://schemas.microsoft.com/office/drawing/2014/main" id="{556DB50C-506A-EC3B-3B80-B34A06AC657D}"/>
              </a:ext>
            </a:extLst>
          </p:cNvPr>
          <p:cNvSpPr/>
          <p:nvPr/>
        </p:nvSpPr>
        <p:spPr>
          <a:xfrm>
            <a:off x="1154226" y="6047772"/>
            <a:ext cx="648939" cy="213302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spc="-1" dirty="0" err="1">
                <a:solidFill>
                  <a:srgbClr val="FFFFFF"/>
                </a:solidFill>
                <a:latin typeface="Calibri"/>
                <a:ea typeface="DejaVu Sans"/>
              </a:rPr>
              <a:t>ch</a:t>
            </a:r>
            <a:r>
              <a:rPr lang="fr-FR" sz="105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_A</a:t>
            </a:r>
            <a:endParaRPr lang="fr-FR" sz="1050" b="0" strike="noStrike" spc="-1" dirty="0">
              <a:latin typeface="Arial"/>
            </a:endParaRPr>
          </a:p>
        </p:txBody>
      </p:sp>
      <p:sp>
        <p:nvSpPr>
          <p:cNvPr id="6" name="CustomShape 35">
            <a:extLst>
              <a:ext uri="{FF2B5EF4-FFF2-40B4-BE49-F238E27FC236}">
                <a16:creationId xmlns:a16="http://schemas.microsoft.com/office/drawing/2014/main" id="{A0FE7808-8E11-C556-87BE-EB345F0AD3D8}"/>
              </a:ext>
            </a:extLst>
          </p:cNvPr>
          <p:cNvSpPr/>
          <p:nvPr/>
        </p:nvSpPr>
        <p:spPr>
          <a:xfrm>
            <a:off x="1154227" y="5797585"/>
            <a:ext cx="648939" cy="21330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7" name="CustomShape 36">
            <a:extLst>
              <a:ext uri="{FF2B5EF4-FFF2-40B4-BE49-F238E27FC236}">
                <a16:creationId xmlns:a16="http://schemas.microsoft.com/office/drawing/2014/main" id="{136FD91E-42A8-D28A-007E-038637355BC5}"/>
              </a:ext>
            </a:extLst>
          </p:cNvPr>
          <p:cNvSpPr/>
          <p:nvPr/>
        </p:nvSpPr>
        <p:spPr>
          <a:xfrm>
            <a:off x="1154228" y="5547398"/>
            <a:ext cx="648939" cy="21330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8" name="CustomShape 37">
            <a:extLst>
              <a:ext uri="{FF2B5EF4-FFF2-40B4-BE49-F238E27FC236}">
                <a16:creationId xmlns:a16="http://schemas.microsoft.com/office/drawing/2014/main" id="{2123BB0E-35A5-3BAA-5216-D229D20E1256}"/>
              </a:ext>
            </a:extLst>
          </p:cNvPr>
          <p:cNvSpPr/>
          <p:nvPr/>
        </p:nvSpPr>
        <p:spPr>
          <a:xfrm>
            <a:off x="1154229" y="5297211"/>
            <a:ext cx="648939" cy="21330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 -</a:t>
            </a:r>
            <a:endParaRPr lang="fr-FR" sz="1050" b="0" strike="noStrike" spc="-1" dirty="0">
              <a:latin typeface="Arial"/>
            </a:endParaRPr>
          </a:p>
        </p:txBody>
      </p:sp>
      <p:sp>
        <p:nvSpPr>
          <p:cNvPr id="9" name="CustomShape 38">
            <a:extLst>
              <a:ext uri="{FF2B5EF4-FFF2-40B4-BE49-F238E27FC236}">
                <a16:creationId xmlns:a16="http://schemas.microsoft.com/office/drawing/2014/main" id="{B207AEC4-2EDB-AF2C-0764-B2F1F31A9BEE}"/>
              </a:ext>
            </a:extLst>
          </p:cNvPr>
          <p:cNvSpPr/>
          <p:nvPr/>
        </p:nvSpPr>
        <p:spPr>
          <a:xfrm>
            <a:off x="1154227" y="5047024"/>
            <a:ext cx="648939" cy="21330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 +</a:t>
            </a:r>
            <a:endParaRPr lang="fr-FR" sz="105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F0274C27-827E-59BB-B190-00B37E2E21D1}"/>
              </a:ext>
            </a:extLst>
          </p:cNvPr>
          <p:cNvSpPr/>
          <p:nvPr/>
        </p:nvSpPr>
        <p:spPr>
          <a:xfrm>
            <a:off x="285120" y="1437648"/>
            <a:ext cx="267756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2060"/>
                </a:solidFill>
                <a:latin typeface="Calibri"/>
                <a:ea typeface="DejaVu Sans"/>
              </a:rPr>
              <a:t>Moteurs à courant continu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5F6185-46DC-2128-365D-035C74C708BD}"/>
              </a:ext>
            </a:extLst>
          </p:cNvPr>
          <p:cNvSpPr txBox="1"/>
          <p:nvPr/>
        </p:nvSpPr>
        <p:spPr>
          <a:xfrm>
            <a:off x="643098" y="1858620"/>
            <a:ext cx="5104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Principe de fonctionnement : </a:t>
            </a:r>
          </a:p>
          <a:p>
            <a:r>
              <a:rPr lang="fr-FR" dirty="0">
                <a:hlinkClick r:id="rId3"/>
              </a:rPr>
              <a:t>https://www.youtube.com/watch?v=A3b3Km5KVXs</a:t>
            </a:r>
            <a:endParaRPr lang="fr-FR" dirty="0"/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B387EDCA-6BBC-A955-9648-7B80D15406D8}"/>
              </a:ext>
            </a:extLst>
          </p:cNvPr>
          <p:cNvSpPr/>
          <p:nvPr/>
        </p:nvSpPr>
        <p:spPr>
          <a:xfrm>
            <a:off x="285120" y="2861880"/>
            <a:ext cx="3120704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2060"/>
                </a:solidFill>
                <a:latin typeface="Calibri"/>
                <a:ea typeface="DejaVu Sans"/>
              </a:rPr>
              <a:t>Moteurs des robots holonomes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5" name="Image 148">
            <a:extLst>
              <a:ext uri="{FF2B5EF4-FFF2-40B4-BE49-F238E27FC236}">
                <a16:creationId xmlns:a16="http://schemas.microsoft.com/office/drawing/2014/main" id="{EFD35738-7693-6B57-71D3-BFCFBC9002A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859983" y="1465200"/>
            <a:ext cx="5972040" cy="5219640"/>
          </a:xfrm>
          <a:prstGeom prst="rect">
            <a:avLst/>
          </a:prstGeom>
          <a:ln w="0"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7358657-FAEC-173B-CCE0-BDB5D6F86645}"/>
              </a:ext>
            </a:extLst>
          </p:cNvPr>
          <p:cNvSpPr txBox="1"/>
          <p:nvPr/>
        </p:nvSpPr>
        <p:spPr>
          <a:xfrm>
            <a:off x="838225" y="371080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Réduction : 1 / 74,9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C5431C-7EB9-BE98-4A64-E88C2251B2CA}"/>
              </a:ext>
            </a:extLst>
          </p:cNvPr>
          <p:cNvSpPr txBox="1"/>
          <p:nvPr/>
        </p:nvSpPr>
        <p:spPr>
          <a:xfrm>
            <a:off x="835741" y="410144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Codeur : 360 CPR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EA7190-59A9-8487-542F-3CC8F931BB93}"/>
              </a:ext>
            </a:extLst>
          </p:cNvPr>
          <p:cNvSpPr txBox="1"/>
          <p:nvPr/>
        </p:nvSpPr>
        <p:spPr>
          <a:xfrm>
            <a:off x="835740" y="3304470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Tension nominale : 12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909ABD-4DAC-D037-D73F-28AD0E8F981C}"/>
              </a:ext>
            </a:extLst>
          </p:cNvPr>
          <p:cNvSpPr txBox="1"/>
          <p:nvPr/>
        </p:nvSpPr>
        <p:spPr>
          <a:xfrm>
            <a:off x="835741" y="4677692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Connecteur</a:t>
            </a: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A27C4D1D-1866-DB4D-9B4E-AED15CAC5D09}"/>
              </a:ext>
            </a:extLst>
          </p:cNvPr>
          <p:cNvSpPr/>
          <p:nvPr/>
        </p:nvSpPr>
        <p:spPr>
          <a:xfrm>
            <a:off x="5819819" y="1574974"/>
            <a:ext cx="0" cy="507628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" name="Line 3">
            <a:extLst>
              <a:ext uri="{FF2B5EF4-FFF2-40B4-BE49-F238E27FC236}">
                <a16:creationId xmlns:a16="http://schemas.microsoft.com/office/drawing/2014/main" id="{272553B7-9D20-377C-7944-32BAA197ECB9}"/>
              </a:ext>
            </a:extLst>
          </p:cNvPr>
          <p:cNvSpPr/>
          <p:nvPr/>
        </p:nvSpPr>
        <p:spPr>
          <a:xfrm>
            <a:off x="354960" y="2648578"/>
            <a:ext cx="5292215" cy="63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1973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D9106198-16E2-AFCE-A3E5-ECC6FA33857D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PILOTAGE MOTEURS A COURANT CONTINU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F0274C27-827E-59BB-B190-00B37E2E21D1}"/>
              </a:ext>
            </a:extLst>
          </p:cNvPr>
          <p:cNvSpPr/>
          <p:nvPr/>
        </p:nvSpPr>
        <p:spPr>
          <a:xfrm>
            <a:off x="457029" y="1936916"/>
            <a:ext cx="463688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2060"/>
                </a:solidFill>
                <a:latin typeface="Calibri"/>
                <a:ea typeface="DejaVu Sans"/>
              </a:rPr>
              <a:t>Moteurs à courant continu / Vitesse de rotation</a:t>
            </a:r>
            <a:endParaRPr lang="fr-FR" sz="18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46D5EF-C09B-25EA-33C1-D51C47155813}"/>
                  </a:ext>
                </a:extLst>
              </p:cNvPr>
              <p:cNvSpPr txBox="1"/>
              <p:nvPr/>
            </p:nvSpPr>
            <p:spPr>
              <a:xfrm>
                <a:off x="3203670" y="2528552"/>
                <a:ext cx="18356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rgbClr val="4472C4"/>
                    </a:solidFill>
                  </a:rPr>
                  <a:t> </a:t>
                </a:r>
                <a:endParaRPr lang="fr-FR" sz="28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46D5EF-C09B-25EA-33C1-D51C47155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670" y="2528552"/>
                <a:ext cx="18356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016CB069-E134-D931-241C-35F248AA5B4C}"/>
              </a:ext>
            </a:extLst>
          </p:cNvPr>
          <p:cNvSpPr/>
          <p:nvPr/>
        </p:nvSpPr>
        <p:spPr>
          <a:xfrm>
            <a:off x="1822147" y="3481654"/>
            <a:ext cx="783402" cy="7484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C6ABD04-749C-76BB-5880-6ACE69A20507}"/>
              </a:ext>
            </a:extLst>
          </p:cNvPr>
          <p:cNvCxnSpPr>
            <a:cxnSpLocks/>
          </p:cNvCxnSpPr>
          <p:nvPr/>
        </p:nvCxnSpPr>
        <p:spPr>
          <a:xfrm flipV="1">
            <a:off x="1258529" y="3225500"/>
            <a:ext cx="0" cy="12285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42A8AA-2890-FD73-D626-0FA39A129007}"/>
              </a:ext>
            </a:extLst>
          </p:cNvPr>
          <p:cNvCxnSpPr>
            <a:stCxn id="13" idx="0"/>
          </p:cNvCxnSpPr>
          <p:nvPr/>
        </p:nvCxnSpPr>
        <p:spPr>
          <a:xfrm flipV="1">
            <a:off x="2213848" y="3087331"/>
            <a:ext cx="0" cy="394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5B4634-D86A-D778-86C1-A948A68168B7}"/>
              </a:ext>
            </a:extLst>
          </p:cNvPr>
          <p:cNvCxnSpPr>
            <a:cxnSpLocks/>
          </p:cNvCxnSpPr>
          <p:nvPr/>
        </p:nvCxnSpPr>
        <p:spPr>
          <a:xfrm>
            <a:off x="1061884" y="3087331"/>
            <a:ext cx="1151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5358C8-B7FB-4340-A2A8-6C0302992D57}"/>
              </a:ext>
            </a:extLst>
          </p:cNvPr>
          <p:cNvCxnSpPr>
            <a:cxnSpLocks/>
          </p:cNvCxnSpPr>
          <p:nvPr/>
        </p:nvCxnSpPr>
        <p:spPr>
          <a:xfrm>
            <a:off x="1061884" y="4629309"/>
            <a:ext cx="1151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82EBBBB-DE08-DD0E-54AA-8822DECCE3AD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2213848" y="4230070"/>
            <a:ext cx="0" cy="394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EBE6AA6-DFEC-4AEC-D43D-B2FBF8825475}"/>
                  </a:ext>
                </a:extLst>
              </p:cNvPr>
              <p:cNvSpPr txBox="1"/>
              <p:nvPr/>
            </p:nvSpPr>
            <p:spPr>
              <a:xfrm>
                <a:off x="737419" y="3608925"/>
                <a:ext cx="6489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rgbClr val="4472C4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EBE6AA6-DFEC-4AEC-D43D-B2FBF882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" y="3608925"/>
                <a:ext cx="648929" cy="461665"/>
              </a:xfrm>
              <a:prstGeom prst="rect">
                <a:avLst/>
              </a:prstGeom>
              <a:blipFill>
                <a:blip r:embed="rId4"/>
                <a:stretch>
                  <a:fillRect l="-28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èche : courbe vers le bas 37">
            <a:extLst>
              <a:ext uri="{FF2B5EF4-FFF2-40B4-BE49-F238E27FC236}">
                <a16:creationId xmlns:a16="http://schemas.microsoft.com/office/drawing/2014/main" id="{8DD43235-6C78-D9C8-7A59-35B493E211F7}"/>
              </a:ext>
            </a:extLst>
          </p:cNvPr>
          <p:cNvSpPr/>
          <p:nvPr/>
        </p:nvSpPr>
        <p:spPr>
          <a:xfrm rot="20457312" flipH="1">
            <a:off x="2440813" y="4140086"/>
            <a:ext cx="909488" cy="391359"/>
          </a:xfrm>
          <a:prstGeom prst="curvedDownArrow">
            <a:avLst>
              <a:gd name="adj1" fmla="val 25000"/>
              <a:gd name="adj2" fmla="val 80681"/>
              <a:gd name="adj3" fmla="val 4441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F33DD-1296-780A-0121-3290B790EEB1}"/>
              </a:ext>
            </a:extLst>
          </p:cNvPr>
          <p:cNvCxnSpPr>
            <a:cxnSpLocks/>
          </p:cNvCxnSpPr>
          <p:nvPr/>
        </p:nvCxnSpPr>
        <p:spPr>
          <a:xfrm>
            <a:off x="2341666" y="3999742"/>
            <a:ext cx="799155" cy="552391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17B68A9D-AF5F-BD83-0C69-0618B5D74B1C}"/>
                  </a:ext>
                </a:extLst>
              </p:cNvPr>
              <p:cNvSpPr txBox="1"/>
              <p:nvPr/>
            </p:nvSpPr>
            <p:spPr>
              <a:xfrm>
                <a:off x="2563098" y="3590366"/>
                <a:ext cx="9874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3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17B68A9D-AF5F-BD83-0C69-0618B5D7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98" y="3590366"/>
                <a:ext cx="98741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3">
            <a:extLst>
              <a:ext uri="{FF2B5EF4-FFF2-40B4-BE49-F238E27FC236}">
                <a16:creationId xmlns:a16="http://schemas.microsoft.com/office/drawing/2014/main" id="{B0C740B5-264C-67B1-6BAB-0056527CE13B}"/>
              </a:ext>
            </a:extLst>
          </p:cNvPr>
          <p:cNvSpPr/>
          <p:nvPr/>
        </p:nvSpPr>
        <p:spPr>
          <a:xfrm>
            <a:off x="5568613" y="1574974"/>
            <a:ext cx="0" cy="507628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0B4F345-2DFA-22DB-20AB-B883C266D645}"/>
                  </a:ext>
                </a:extLst>
              </p:cNvPr>
              <p:cNvSpPr txBox="1"/>
              <p:nvPr/>
            </p:nvSpPr>
            <p:spPr>
              <a:xfrm>
                <a:off x="433260" y="5155650"/>
                <a:ext cx="48770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coefficient de conversion propre à chaque moteur</a:t>
                </a: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0B4F345-2DFA-22DB-20AB-B883C266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5155650"/>
                <a:ext cx="4877056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FB88B18-5EF2-7FE0-4546-D8F03E558645}"/>
              </a:ext>
            </a:extLst>
          </p:cNvPr>
          <p:cNvCxnSpPr>
            <a:cxnSpLocks/>
          </p:cNvCxnSpPr>
          <p:nvPr/>
        </p:nvCxnSpPr>
        <p:spPr>
          <a:xfrm flipV="1">
            <a:off x="1386348" y="3082585"/>
            <a:ext cx="251518" cy="160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4D6EF13D-C1E1-5DA4-C4AB-8CBB0067A08C}"/>
                  </a:ext>
                </a:extLst>
              </p:cNvPr>
              <p:cNvSpPr txBox="1"/>
              <p:nvPr/>
            </p:nvSpPr>
            <p:spPr>
              <a:xfrm>
                <a:off x="1035619" y="2504413"/>
                <a:ext cx="6489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4D6EF13D-C1E1-5DA4-C4AB-8CBB0067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19" y="2504413"/>
                <a:ext cx="648929" cy="461665"/>
              </a:xfrm>
              <a:prstGeom prst="rect">
                <a:avLst/>
              </a:prstGeom>
              <a:blipFill>
                <a:blip r:embed="rId7"/>
                <a:stretch>
                  <a:fillRect l="-28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stomShape 9">
            <a:extLst>
              <a:ext uri="{FF2B5EF4-FFF2-40B4-BE49-F238E27FC236}">
                <a16:creationId xmlns:a16="http://schemas.microsoft.com/office/drawing/2014/main" id="{0F3E019C-7C37-3C48-558F-13EEE9866265}"/>
              </a:ext>
            </a:extLst>
          </p:cNvPr>
          <p:cNvSpPr/>
          <p:nvPr/>
        </p:nvSpPr>
        <p:spPr>
          <a:xfrm>
            <a:off x="433261" y="5919955"/>
            <a:ext cx="4877055" cy="3476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ATTENTION / PUISSANCE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731D914-E631-C6BE-930B-B61C93352946}"/>
              </a:ext>
            </a:extLst>
          </p:cNvPr>
          <p:cNvSpPr txBox="1"/>
          <p:nvPr/>
        </p:nvSpPr>
        <p:spPr>
          <a:xfrm>
            <a:off x="457029" y="6419784"/>
            <a:ext cx="4877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Nécessité d’un étage de puissance</a:t>
            </a:r>
          </a:p>
        </p:txBody>
      </p:sp>
      <p:sp>
        <p:nvSpPr>
          <p:cNvPr id="63" name="CustomShape 9">
            <a:extLst>
              <a:ext uri="{FF2B5EF4-FFF2-40B4-BE49-F238E27FC236}">
                <a16:creationId xmlns:a16="http://schemas.microsoft.com/office/drawing/2014/main" id="{A7F5983E-3F7A-D683-7BED-72835A901728}"/>
              </a:ext>
            </a:extLst>
          </p:cNvPr>
          <p:cNvSpPr/>
          <p:nvPr/>
        </p:nvSpPr>
        <p:spPr>
          <a:xfrm>
            <a:off x="457030" y="1469073"/>
            <a:ext cx="4877055" cy="34761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Pilotage Analogique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4" name="CustomShape 9">
            <a:extLst>
              <a:ext uri="{FF2B5EF4-FFF2-40B4-BE49-F238E27FC236}">
                <a16:creationId xmlns:a16="http://schemas.microsoft.com/office/drawing/2014/main" id="{9267695B-C819-BE1D-E14E-22A7AF29A2B9}"/>
              </a:ext>
            </a:extLst>
          </p:cNvPr>
          <p:cNvSpPr/>
          <p:nvPr/>
        </p:nvSpPr>
        <p:spPr>
          <a:xfrm>
            <a:off x="5799189" y="1469073"/>
            <a:ext cx="5935780" cy="34761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Pilotage Numérique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08D5744B-9C29-B816-9AC5-199A236FD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9174" y="4865536"/>
            <a:ext cx="3426625" cy="1892802"/>
          </a:xfrm>
          <a:prstGeom prst="rect">
            <a:avLst/>
          </a:prstGeom>
        </p:spPr>
      </p:pic>
      <p:sp>
        <p:nvSpPr>
          <p:cNvPr id="67" name="CustomShape 9">
            <a:extLst>
              <a:ext uri="{FF2B5EF4-FFF2-40B4-BE49-F238E27FC236}">
                <a16:creationId xmlns:a16="http://schemas.microsoft.com/office/drawing/2014/main" id="{42B02FDE-5D55-DDED-7CE2-58C9AF503F65}"/>
              </a:ext>
            </a:extLst>
          </p:cNvPr>
          <p:cNvSpPr/>
          <p:nvPr/>
        </p:nvSpPr>
        <p:spPr>
          <a:xfrm>
            <a:off x="5799189" y="4465654"/>
            <a:ext cx="5935780" cy="3476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PONT EN 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8" name="CustomShape 6">
            <a:extLst>
              <a:ext uri="{FF2B5EF4-FFF2-40B4-BE49-F238E27FC236}">
                <a16:creationId xmlns:a16="http://schemas.microsoft.com/office/drawing/2014/main" id="{896CE5AF-0F9C-B1E7-1C92-C0FC1B586E55}"/>
              </a:ext>
            </a:extLst>
          </p:cNvPr>
          <p:cNvSpPr/>
          <p:nvPr/>
        </p:nvSpPr>
        <p:spPr>
          <a:xfrm>
            <a:off x="5826911" y="1936916"/>
            <a:ext cx="156829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Principe PWM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2468145-696B-FDF1-F1A1-453539F926F1}"/>
              </a:ext>
            </a:extLst>
          </p:cNvPr>
          <p:cNvSpPr txBox="1"/>
          <p:nvPr/>
        </p:nvSpPr>
        <p:spPr>
          <a:xfrm>
            <a:off x="6134220" y="2318579"/>
            <a:ext cx="4877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réponse mécanique des moteurs élevé</a:t>
            </a:r>
            <a:b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(dépend de la taille du moteur –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intertie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3BD0E1-44B7-4AAD-F23A-9CB957AD620C}"/>
              </a:ext>
            </a:extLst>
          </p:cNvPr>
          <p:cNvSpPr/>
          <p:nvPr/>
        </p:nvSpPr>
        <p:spPr>
          <a:xfrm>
            <a:off x="5826911" y="5468969"/>
            <a:ext cx="9037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Sens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AB4279-3CF0-84B9-BC6C-BE8578A1FD63}"/>
              </a:ext>
            </a:extLst>
          </p:cNvPr>
          <p:cNvSpPr/>
          <p:nvPr/>
        </p:nvSpPr>
        <p:spPr>
          <a:xfrm>
            <a:off x="10754319" y="5468969"/>
            <a:ext cx="9037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Sens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EB75BD-5D0A-9D5A-4FAA-88371C70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52" y="2978865"/>
            <a:ext cx="4165501" cy="10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CCF56DFE-37FE-E7A2-F668-AC1A2A4B7FA7}"/>
              </a:ext>
            </a:extLst>
          </p:cNvPr>
          <p:cNvSpPr txBox="1"/>
          <p:nvPr/>
        </p:nvSpPr>
        <p:spPr>
          <a:xfrm>
            <a:off x="5799189" y="4100772"/>
            <a:ext cx="593578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highlight>
                  <a:srgbClr val="00FFFF"/>
                </a:highlight>
              </a:rPr>
              <a:t>NUCLEO</a:t>
            </a:r>
            <a:r>
              <a:rPr lang="fr-FR" sz="1200" dirty="0"/>
              <a:t>  http://lense.institutoptique.fr/mine/nucleo-generer-un-signal-rectangulaire/</a:t>
            </a:r>
          </a:p>
        </p:txBody>
      </p:sp>
    </p:spTree>
    <p:extLst>
      <p:ext uri="{BB962C8B-B14F-4D97-AF65-F5344CB8AC3E}">
        <p14:creationId xmlns:p14="http://schemas.microsoft.com/office/powerpoint/2010/main" val="331183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D9106198-16E2-AFCE-A3E5-ECC6FA33857D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PILOTAGE MOTEURS A COURANT CONTINU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B7DE743C-8542-6993-7E7F-F9005AF58FC0}"/>
              </a:ext>
            </a:extLst>
          </p:cNvPr>
          <p:cNvSpPr/>
          <p:nvPr/>
        </p:nvSpPr>
        <p:spPr>
          <a:xfrm>
            <a:off x="457030" y="1469073"/>
            <a:ext cx="11322015" cy="34761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>
                <a:solidFill>
                  <a:srgbClr val="FFFFFF"/>
                </a:solidFill>
                <a:latin typeface="Calibri"/>
                <a:ea typeface="DejaVu Sans"/>
              </a:rPr>
              <a:t>Utilisation des ponts en H de type L293D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36E2F3-70FF-A763-9B9A-9571A5AC830C}"/>
              </a:ext>
            </a:extLst>
          </p:cNvPr>
          <p:cNvSpPr txBox="1"/>
          <p:nvPr/>
        </p:nvSpPr>
        <p:spPr>
          <a:xfrm>
            <a:off x="433260" y="1901164"/>
            <a:ext cx="4877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Composants déjà intégrés à la carte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AF6162-5F8F-A4D4-DB1A-E714BE99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60" y="2324199"/>
            <a:ext cx="3868843" cy="426824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4A6FD7-7226-6F7D-0447-6BDD5C674ADB}"/>
              </a:ext>
            </a:extLst>
          </p:cNvPr>
          <p:cNvSpPr txBox="1"/>
          <p:nvPr/>
        </p:nvSpPr>
        <p:spPr>
          <a:xfrm>
            <a:off x="457030" y="6543006"/>
            <a:ext cx="48770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Schéma pour le moteur 1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A398B141-4CC0-9EB0-2162-FC55774095B2}"/>
              </a:ext>
            </a:extLst>
          </p:cNvPr>
          <p:cNvSpPr/>
          <p:nvPr/>
        </p:nvSpPr>
        <p:spPr>
          <a:xfrm>
            <a:off x="8091403" y="3217724"/>
            <a:ext cx="419026" cy="292779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1D4773-76C5-AB2A-D83A-308D01A39B64}"/>
              </a:ext>
            </a:extLst>
          </p:cNvPr>
          <p:cNvSpPr txBox="1"/>
          <p:nvPr/>
        </p:nvSpPr>
        <p:spPr>
          <a:xfrm>
            <a:off x="9483570" y="3335336"/>
            <a:ext cx="127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MOTEUR  X</a:t>
            </a: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3A3918AB-8206-D8BD-0214-86DC13D8E181}"/>
              </a:ext>
            </a:extLst>
          </p:cNvPr>
          <p:cNvSpPr/>
          <p:nvPr/>
        </p:nvSpPr>
        <p:spPr>
          <a:xfrm flipH="1">
            <a:off x="6041542" y="2096639"/>
            <a:ext cx="19666" cy="4446368"/>
          </a:xfrm>
          <a:prstGeom prst="line">
            <a:avLst/>
          </a:prstGeom>
          <a:ln w="76200">
            <a:solidFill>
              <a:srgbClr val="00206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BBD4CF-C13E-14EF-C2AB-962C41BB59CC}"/>
              </a:ext>
            </a:extLst>
          </p:cNvPr>
          <p:cNvSpPr/>
          <p:nvPr/>
        </p:nvSpPr>
        <p:spPr>
          <a:xfrm>
            <a:off x="3172239" y="3290500"/>
            <a:ext cx="9037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Sens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B7D3D1-CFB3-D35E-70EE-02746A0790C5}"/>
              </a:ext>
            </a:extLst>
          </p:cNvPr>
          <p:cNvSpPr/>
          <p:nvPr/>
        </p:nvSpPr>
        <p:spPr>
          <a:xfrm>
            <a:off x="3172239" y="3597194"/>
            <a:ext cx="9037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Sens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958C90-55E6-2B9C-9345-95B695AD73C3}"/>
              </a:ext>
            </a:extLst>
          </p:cNvPr>
          <p:cNvSpPr/>
          <p:nvPr/>
        </p:nvSpPr>
        <p:spPr>
          <a:xfrm>
            <a:off x="2914885" y="4018104"/>
            <a:ext cx="1156431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40DEA8D1-7E21-1946-79C8-BAF21778A542}"/>
              </a:ext>
            </a:extLst>
          </p:cNvPr>
          <p:cNvSpPr/>
          <p:nvPr/>
        </p:nvSpPr>
        <p:spPr>
          <a:xfrm>
            <a:off x="2353935" y="3303334"/>
            <a:ext cx="419026" cy="2734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Flèche : pentagone 22">
            <a:extLst>
              <a:ext uri="{FF2B5EF4-FFF2-40B4-BE49-F238E27FC236}">
                <a16:creationId xmlns:a16="http://schemas.microsoft.com/office/drawing/2014/main" id="{4CDE6108-C0E9-CC88-D1A6-5BEB842D5709}"/>
              </a:ext>
            </a:extLst>
          </p:cNvPr>
          <p:cNvSpPr/>
          <p:nvPr/>
        </p:nvSpPr>
        <p:spPr>
          <a:xfrm>
            <a:off x="8091403" y="3568467"/>
            <a:ext cx="419026" cy="292779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7F0FFD-089B-1124-852B-BB196C67A906}"/>
              </a:ext>
            </a:extLst>
          </p:cNvPr>
          <p:cNvSpPr txBox="1"/>
          <p:nvPr/>
        </p:nvSpPr>
        <p:spPr>
          <a:xfrm>
            <a:off x="8586490" y="3141171"/>
            <a:ext cx="6815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MX +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0DAC2-23BE-52E3-22D7-28A3668B9E19}"/>
              </a:ext>
            </a:extLst>
          </p:cNvPr>
          <p:cNvSpPr txBox="1"/>
          <p:nvPr/>
        </p:nvSpPr>
        <p:spPr>
          <a:xfrm>
            <a:off x="8586490" y="3576830"/>
            <a:ext cx="63671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MX -</a:t>
            </a:r>
          </a:p>
        </p:txBody>
      </p:sp>
      <p:sp>
        <p:nvSpPr>
          <p:cNvPr id="28" name="CustomShape 9">
            <a:extLst>
              <a:ext uri="{FF2B5EF4-FFF2-40B4-BE49-F238E27FC236}">
                <a16:creationId xmlns:a16="http://schemas.microsoft.com/office/drawing/2014/main" id="{B9C71DE1-D104-0826-FAED-C8A00C89215F}"/>
              </a:ext>
            </a:extLst>
          </p:cNvPr>
          <p:cNvSpPr/>
          <p:nvPr/>
        </p:nvSpPr>
        <p:spPr>
          <a:xfrm>
            <a:off x="433261" y="5919955"/>
            <a:ext cx="4877055" cy="3476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COMMANDE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" name="CustomShape 9">
            <a:extLst>
              <a:ext uri="{FF2B5EF4-FFF2-40B4-BE49-F238E27FC236}">
                <a16:creationId xmlns:a16="http://schemas.microsoft.com/office/drawing/2014/main" id="{79077800-83AC-B383-73BA-2C6F2BB2BFF0}"/>
              </a:ext>
            </a:extLst>
          </p:cNvPr>
          <p:cNvSpPr/>
          <p:nvPr/>
        </p:nvSpPr>
        <p:spPr>
          <a:xfrm>
            <a:off x="6901990" y="5919955"/>
            <a:ext cx="4877055" cy="3476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PUISSANCE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6B2EB474-F6C6-13C7-9EB9-2E5559A6A861}"/>
              </a:ext>
            </a:extLst>
          </p:cNvPr>
          <p:cNvSpPr/>
          <p:nvPr/>
        </p:nvSpPr>
        <p:spPr>
          <a:xfrm>
            <a:off x="4917990" y="2478699"/>
            <a:ext cx="419026" cy="29857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C9F577BE-472E-4AF8-6F61-99E2CE414671}"/>
              </a:ext>
            </a:extLst>
          </p:cNvPr>
          <p:cNvSpPr/>
          <p:nvPr/>
        </p:nvSpPr>
        <p:spPr>
          <a:xfrm rot="10800000">
            <a:off x="6720407" y="2478700"/>
            <a:ext cx="394187" cy="314583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8354321-5A2A-1902-55AD-B94451406333}"/>
              </a:ext>
            </a:extLst>
          </p:cNvPr>
          <p:cNvSpPr txBox="1"/>
          <p:nvPr/>
        </p:nvSpPr>
        <p:spPr>
          <a:xfrm>
            <a:off x="7184760" y="2485507"/>
            <a:ext cx="2038443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400" b="1" dirty="0"/>
              <a:t>ALIMENTATION EXTERNE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463906-7844-9043-42F8-102036F6A90E}"/>
              </a:ext>
            </a:extLst>
          </p:cNvPr>
          <p:cNvSpPr txBox="1"/>
          <p:nvPr/>
        </p:nvSpPr>
        <p:spPr>
          <a:xfrm>
            <a:off x="2799199" y="2476991"/>
            <a:ext cx="197926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400" b="1" dirty="0"/>
              <a:t>ALIMENTATION NUCLEO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3D7B847-CC5F-FABE-9BAA-110FE27399D5}"/>
              </a:ext>
            </a:extLst>
          </p:cNvPr>
          <p:cNvSpPr txBox="1"/>
          <p:nvPr/>
        </p:nvSpPr>
        <p:spPr>
          <a:xfrm>
            <a:off x="1678410" y="3303333"/>
            <a:ext cx="54534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b="1" dirty="0"/>
              <a:t>Mx_1</a:t>
            </a:r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25BE4639-CAE3-F616-0AF8-D8C89C79893E}"/>
              </a:ext>
            </a:extLst>
          </p:cNvPr>
          <p:cNvSpPr/>
          <p:nvPr/>
        </p:nvSpPr>
        <p:spPr>
          <a:xfrm>
            <a:off x="2353935" y="3613109"/>
            <a:ext cx="419026" cy="2734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8D13852-9E5D-B04A-2FFB-453B641EC5AB}"/>
              </a:ext>
            </a:extLst>
          </p:cNvPr>
          <p:cNvSpPr txBox="1"/>
          <p:nvPr/>
        </p:nvSpPr>
        <p:spPr>
          <a:xfrm>
            <a:off x="1678410" y="3613108"/>
            <a:ext cx="54534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b="1" dirty="0"/>
              <a:t>Mx_2</a:t>
            </a:r>
          </a:p>
        </p:txBody>
      </p:sp>
      <p:sp>
        <p:nvSpPr>
          <p:cNvPr id="42" name="Flèche : pentagone 41">
            <a:extLst>
              <a:ext uri="{FF2B5EF4-FFF2-40B4-BE49-F238E27FC236}">
                <a16:creationId xmlns:a16="http://schemas.microsoft.com/office/drawing/2014/main" id="{561B17C5-4234-86FB-6CB6-ED83282F5E13}"/>
              </a:ext>
            </a:extLst>
          </p:cNvPr>
          <p:cNvSpPr/>
          <p:nvPr/>
        </p:nvSpPr>
        <p:spPr>
          <a:xfrm>
            <a:off x="2351757" y="4018105"/>
            <a:ext cx="419026" cy="2734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BAD9E82-309A-1FF1-6C70-3722973EBE8C}"/>
              </a:ext>
            </a:extLst>
          </p:cNvPr>
          <p:cNvSpPr txBox="1"/>
          <p:nvPr/>
        </p:nvSpPr>
        <p:spPr>
          <a:xfrm>
            <a:off x="1193632" y="4018104"/>
            <a:ext cx="102540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b="1" dirty="0" err="1"/>
              <a:t>EnablePower</a:t>
            </a:r>
            <a:endParaRPr lang="fr-FR" sz="1200" b="1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A2DDC7F-0C4A-35E9-2490-DC080D381BCE}"/>
              </a:ext>
            </a:extLst>
          </p:cNvPr>
          <p:cNvSpPr txBox="1"/>
          <p:nvPr/>
        </p:nvSpPr>
        <p:spPr>
          <a:xfrm>
            <a:off x="631062" y="2839896"/>
            <a:ext cx="97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NUCLEO</a:t>
            </a:r>
          </a:p>
        </p:txBody>
      </p:sp>
      <p:sp>
        <p:nvSpPr>
          <p:cNvPr id="51" name="CustomShape 33">
            <a:extLst>
              <a:ext uri="{FF2B5EF4-FFF2-40B4-BE49-F238E27FC236}">
                <a16:creationId xmlns:a16="http://schemas.microsoft.com/office/drawing/2014/main" id="{B30BA933-DAA8-5DE3-6090-EE97708C4805}"/>
              </a:ext>
            </a:extLst>
          </p:cNvPr>
          <p:cNvSpPr/>
          <p:nvPr/>
        </p:nvSpPr>
        <p:spPr>
          <a:xfrm rot="5400000">
            <a:off x="952991" y="3322923"/>
            <a:ext cx="594253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53" name="CustomShape 8">
            <a:extLst>
              <a:ext uri="{FF2B5EF4-FFF2-40B4-BE49-F238E27FC236}">
                <a16:creationId xmlns:a16="http://schemas.microsoft.com/office/drawing/2014/main" id="{297B4F72-E2BF-C518-44DA-C5CD1BA47144}"/>
              </a:ext>
            </a:extLst>
          </p:cNvPr>
          <p:cNvSpPr/>
          <p:nvPr/>
        </p:nvSpPr>
        <p:spPr>
          <a:xfrm>
            <a:off x="9392800" y="2324199"/>
            <a:ext cx="953953" cy="28441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BAT +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54" name="CustomShape 9">
            <a:extLst>
              <a:ext uri="{FF2B5EF4-FFF2-40B4-BE49-F238E27FC236}">
                <a16:creationId xmlns:a16="http://schemas.microsoft.com/office/drawing/2014/main" id="{F790199C-5909-77EE-8973-3E6EC32350D8}"/>
              </a:ext>
            </a:extLst>
          </p:cNvPr>
          <p:cNvSpPr/>
          <p:nvPr/>
        </p:nvSpPr>
        <p:spPr>
          <a:xfrm>
            <a:off x="9392801" y="2677018"/>
            <a:ext cx="953954" cy="284419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40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9E063BC-62F5-AA35-0B0F-C8B55FA7B9FD}"/>
              </a:ext>
            </a:extLst>
          </p:cNvPr>
          <p:cNvSpPr/>
          <p:nvPr/>
        </p:nvSpPr>
        <p:spPr>
          <a:xfrm>
            <a:off x="354960" y="2068920"/>
            <a:ext cx="434016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Pilotage MCC (x3)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Pont en H – L293D (pour 3 moteurs)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latin typeface="Calibri"/>
                <a:ea typeface="DejaVu Sans"/>
              </a:rPr>
              <a:t>Passage sur batterie</a:t>
            </a:r>
            <a:r>
              <a:rPr lang="fr-FR" sz="1600" b="1" strike="noStrike" spc="-1" dirty="0">
                <a:latin typeface="Calibri"/>
                <a:ea typeface="DejaVu Sans"/>
              </a:rPr>
              <a:t> 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Utilisation des capteurs de position</a:t>
            </a:r>
            <a:endParaRPr lang="fr-FR" sz="1600" b="1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Autres options</a:t>
            </a: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Communication RF </a:t>
            </a:r>
            <a:r>
              <a:rPr lang="fr-FR" sz="160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(optionnel)</a:t>
            </a:r>
            <a:endParaRPr lang="fr-FR" sz="1600" i="1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RN41/42 – Evaluation </a:t>
            </a:r>
            <a:r>
              <a:rPr lang="fr-FR" sz="1600" b="0" i="1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Board</a:t>
            </a: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XV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LIDAR </a:t>
            </a:r>
            <a:r>
              <a:rPr lang="fr-FR" sz="1600" b="0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RpLidar</a:t>
            </a: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A2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80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D9106198-16E2-AFCE-A3E5-ECC6FA33857D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PASSAGE SUR BATTERIE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FF4904C3-D2A3-1B8C-6ADF-0462A9496CA7}"/>
              </a:ext>
            </a:extLst>
          </p:cNvPr>
          <p:cNvSpPr/>
          <p:nvPr/>
        </p:nvSpPr>
        <p:spPr>
          <a:xfrm>
            <a:off x="433260" y="1713715"/>
            <a:ext cx="11301711" cy="3476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ATTENTION / BATTERIE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B4CAB5-3A37-0516-EF3A-B36CF1B1C13F}"/>
              </a:ext>
            </a:extLst>
          </p:cNvPr>
          <p:cNvSpPr txBox="1"/>
          <p:nvPr/>
        </p:nvSpPr>
        <p:spPr>
          <a:xfrm>
            <a:off x="457029" y="2122104"/>
            <a:ext cx="11277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manipulation de batterie peut être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dangereuse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en cas de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court-circuit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un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courant très important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peut apparaître pouvant entrainer la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destruction de la batterie et d’autres composants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EA71AC3-FC3C-A6B0-1860-DD00F6E844FF}"/>
              </a:ext>
            </a:extLst>
          </p:cNvPr>
          <p:cNvSpPr txBox="1"/>
          <p:nvPr/>
        </p:nvSpPr>
        <p:spPr>
          <a:xfrm>
            <a:off x="457029" y="2700678"/>
            <a:ext cx="11277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TOUJOURS DEBRANCHER LA BATTERIE AVANT DE MANIPULER LE ROBOT ET LA CARTE</a:t>
            </a:r>
          </a:p>
        </p:txBody>
      </p:sp>
      <p:pic>
        <p:nvPicPr>
          <p:cNvPr id="3074" name="Picture 2" descr="Maintenance et entretien de votre Drone - Hervé SEVELLEC">
            <a:extLst>
              <a:ext uri="{FF2B5EF4-FFF2-40B4-BE49-F238E27FC236}">
                <a16:creationId xmlns:a16="http://schemas.microsoft.com/office/drawing/2014/main" id="{412B45D2-4BAD-89FF-7BCB-36D43208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5" y="3429000"/>
            <a:ext cx="4086784" cy="30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93C193E-CCAA-D2C6-BD1B-32B696335191}"/>
              </a:ext>
            </a:extLst>
          </p:cNvPr>
          <p:cNvSpPr txBox="1"/>
          <p:nvPr/>
        </p:nvSpPr>
        <p:spPr>
          <a:xfrm>
            <a:off x="5902960" y="50362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https://www.mrcmodelisme.com/avertissements-sur-les-batteries-li-po-80203/</a:t>
            </a:r>
          </a:p>
        </p:txBody>
      </p:sp>
      <p:sp>
        <p:nvSpPr>
          <p:cNvPr id="30" name="CustomShape 9">
            <a:extLst>
              <a:ext uri="{FF2B5EF4-FFF2-40B4-BE49-F238E27FC236}">
                <a16:creationId xmlns:a16="http://schemas.microsoft.com/office/drawing/2014/main" id="{FC6BC653-7667-57A6-CCC8-716973BDD2E2}"/>
              </a:ext>
            </a:extLst>
          </p:cNvPr>
          <p:cNvSpPr/>
          <p:nvPr/>
        </p:nvSpPr>
        <p:spPr>
          <a:xfrm>
            <a:off x="5902960" y="4256614"/>
            <a:ext cx="5832011" cy="34761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UTILISATION DE BATTERIE / RISQUES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93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D9106198-16E2-AFCE-A3E5-ECC6FA33857D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PASSAGE SUR BATTERIE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id="{AD45A91A-EA19-8FA2-32F3-7CC711589F2A}"/>
              </a:ext>
            </a:extLst>
          </p:cNvPr>
          <p:cNvSpPr/>
          <p:nvPr/>
        </p:nvSpPr>
        <p:spPr>
          <a:xfrm>
            <a:off x="457030" y="1469073"/>
            <a:ext cx="4877055" cy="34761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>
                <a:solidFill>
                  <a:srgbClr val="FFFFFF"/>
                </a:solidFill>
                <a:latin typeface="Calibri"/>
                <a:ea typeface="DejaVu Sans"/>
              </a:rPr>
              <a:t>Nucléo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9827F292-E518-4F7F-DBCC-C9B0EEE643B0}"/>
              </a:ext>
            </a:extLst>
          </p:cNvPr>
          <p:cNvSpPr/>
          <p:nvPr/>
        </p:nvSpPr>
        <p:spPr>
          <a:xfrm>
            <a:off x="6857917" y="1469073"/>
            <a:ext cx="4877055" cy="34761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>
                <a:solidFill>
                  <a:srgbClr val="FFFFFF"/>
                </a:solidFill>
                <a:latin typeface="Calibri"/>
                <a:ea typeface="DejaVu Sans"/>
              </a:rPr>
              <a:t>Carte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30BC86B-3EBE-524B-E22B-ACC2410B73D3}"/>
              </a:ext>
            </a:extLst>
          </p:cNvPr>
          <p:cNvSpPr txBox="1"/>
          <p:nvPr/>
        </p:nvSpPr>
        <p:spPr>
          <a:xfrm>
            <a:off x="433260" y="1901164"/>
            <a:ext cx="48770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cavalier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JP5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doit être déplacé en position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E5V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external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5V), au lieu de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U5V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(USB 5V).</a:t>
            </a:r>
          </a:p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téléversement de nouveau programme est alors impossible sans repasser en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U5V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Débrancher la batterie lors de la manipulation de ce cavalier !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E7E262E-FAE6-B963-D94B-C89D566F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07" y="3819211"/>
            <a:ext cx="2377117" cy="26534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B3E4BD-979B-54CC-5505-DF8CFFD42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30" y="3801527"/>
            <a:ext cx="3407071" cy="19715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2345D4-B368-C860-94F3-134B382F376D}"/>
              </a:ext>
            </a:extLst>
          </p:cNvPr>
          <p:cNvSpPr/>
          <p:nvPr/>
        </p:nvSpPr>
        <p:spPr>
          <a:xfrm>
            <a:off x="5193344" y="4787306"/>
            <a:ext cx="940876" cy="49784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090569C-4621-7517-7CAD-D23EDDB39767}"/>
              </a:ext>
            </a:extLst>
          </p:cNvPr>
          <p:cNvSpPr/>
          <p:nvPr/>
        </p:nvSpPr>
        <p:spPr>
          <a:xfrm>
            <a:off x="1757669" y="6010200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0A4BB54-45BC-C334-1166-5064C7DCE408}"/>
              </a:ext>
            </a:extLst>
          </p:cNvPr>
          <p:cNvSpPr/>
          <p:nvPr/>
        </p:nvSpPr>
        <p:spPr>
          <a:xfrm>
            <a:off x="2030934" y="6010200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6F9A512-B573-40D2-FA21-4DC19DAEE9D8}"/>
              </a:ext>
            </a:extLst>
          </p:cNvPr>
          <p:cNvSpPr/>
          <p:nvPr/>
        </p:nvSpPr>
        <p:spPr>
          <a:xfrm>
            <a:off x="2304199" y="6010200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136AD-237D-E4F0-F209-6247171BCF44}"/>
              </a:ext>
            </a:extLst>
          </p:cNvPr>
          <p:cNvSpPr/>
          <p:nvPr/>
        </p:nvSpPr>
        <p:spPr>
          <a:xfrm>
            <a:off x="1657201" y="5941800"/>
            <a:ext cx="908434" cy="3108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EDADF5C-FE66-E907-938A-B259CE4CFEB5}"/>
              </a:ext>
            </a:extLst>
          </p:cNvPr>
          <p:cNvSpPr/>
          <p:nvPr/>
        </p:nvSpPr>
        <p:spPr>
          <a:xfrm>
            <a:off x="1757669" y="6442344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54110B5-75C4-EA11-7721-234FC5BB0081}"/>
              </a:ext>
            </a:extLst>
          </p:cNvPr>
          <p:cNvSpPr/>
          <p:nvPr/>
        </p:nvSpPr>
        <p:spPr>
          <a:xfrm>
            <a:off x="2030934" y="6442344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807508D-7C31-DE9B-0B62-B5C44537C942}"/>
              </a:ext>
            </a:extLst>
          </p:cNvPr>
          <p:cNvSpPr/>
          <p:nvPr/>
        </p:nvSpPr>
        <p:spPr>
          <a:xfrm>
            <a:off x="2304199" y="6442344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4DF104-CA80-C5F9-8774-C3AF6DD6014D}"/>
              </a:ext>
            </a:extLst>
          </p:cNvPr>
          <p:cNvSpPr/>
          <p:nvPr/>
        </p:nvSpPr>
        <p:spPr>
          <a:xfrm>
            <a:off x="1657201" y="6373944"/>
            <a:ext cx="908434" cy="3108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3FB1DC5-95B2-A7AD-FDE0-A50DB941E820}"/>
              </a:ext>
            </a:extLst>
          </p:cNvPr>
          <p:cNvSpPr txBox="1"/>
          <p:nvPr/>
        </p:nvSpPr>
        <p:spPr>
          <a:xfrm>
            <a:off x="2713563" y="5912582"/>
            <a:ext cx="75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U5V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882E07B-C53A-E6CA-52D6-C8EC89489BEA}"/>
              </a:ext>
            </a:extLst>
          </p:cNvPr>
          <p:cNvSpPr txBox="1"/>
          <p:nvPr/>
        </p:nvSpPr>
        <p:spPr>
          <a:xfrm>
            <a:off x="912614" y="6344726"/>
            <a:ext cx="75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E5V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546263-6E3D-604F-9CD9-2BDE61E9C50B}"/>
              </a:ext>
            </a:extLst>
          </p:cNvPr>
          <p:cNvSpPr/>
          <p:nvPr/>
        </p:nvSpPr>
        <p:spPr>
          <a:xfrm>
            <a:off x="1975253" y="5989194"/>
            <a:ext cx="561459" cy="233700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5C6622-1008-0DD7-2BC3-16452E532D5E}"/>
              </a:ext>
            </a:extLst>
          </p:cNvPr>
          <p:cNvSpPr/>
          <p:nvPr/>
        </p:nvSpPr>
        <p:spPr>
          <a:xfrm>
            <a:off x="1691592" y="6412542"/>
            <a:ext cx="561459" cy="233700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83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9E063BC-62F5-AA35-0B0F-C8B55FA7B9FD}"/>
              </a:ext>
            </a:extLst>
          </p:cNvPr>
          <p:cNvSpPr/>
          <p:nvPr/>
        </p:nvSpPr>
        <p:spPr>
          <a:xfrm>
            <a:off x="354960" y="2068920"/>
            <a:ext cx="434016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Pilotage MCC (x3)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Pont en H – L293D (pour 3 moteurs)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Passage sur batterie</a:t>
            </a: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latin typeface="Calibri"/>
                <a:ea typeface="DejaVu Sans"/>
              </a:rPr>
              <a:t>Utilisation des capteurs de position</a:t>
            </a:r>
            <a:endParaRPr lang="fr-FR" sz="1600" b="1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Autres options</a:t>
            </a: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Communication RF </a:t>
            </a:r>
            <a:r>
              <a:rPr lang="fr-FR" sz="160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(optionnel)</a:t>
            </a:r>
            <a:endParaRPr lang="fr-FR" sz="1600" i="1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RN41/42 – Evaluation </a:t>
            </a:r>
            <a:r>
              <a:rPr lang="fr-FR" sz="1600" b="0" i="1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Board</a:t>
            </a: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XV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LIDAR </a:t>
            </a:r>
            <a:r>
              <a:rPr lang="fr-FR" sz="1600" b="0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RpLidar</a:t>
            </a: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A2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176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681</Words>
  <Application>Microsoft Office PowerPoint</Application>
  <PresentationFormat>Grand écran</PresentationFormat>
  <Paragraphs>180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StarSymbol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76</cp:revision>
  <dcterms:created xsi:type="dcterms:W3CDTF">2021-06-08T13:49:35Z</dcterms:created>
  <dcterms:modified xsi:type="dcterms:W3CDTF">2023-04-18T16:38:31Z</dcterms:modified>
</cp:coreProperties>
</file>