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52BDD"/>
    <a:srgbClr val="4472C4"/>
    <a:srgbClr val="002060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71F6-3B49-4358-957E-A92BEFE4DD94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EA02-483E-4D07-8E70-467E7CD15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CB793-0711-ACD9-576F-D044388F1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D9940E91-7D0A-BC18-A82D-7074A8509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450046F0-821B-B287-9CA2-38D351A748C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F27E8E0F-2C61-BF34-BE1B-462C1AC02622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88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B42D-AA1F-9D0B-AEC2-C63C943C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0D84FA0C-9C6B-E76F-8640-27E09708A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72C83C38-8500-D151-EA92-C20C5227699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2EE11FDA-4192-7C8E-A620-C5082B565B39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229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3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093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C417-E93F-FB0B-D8B4-639AA3AF5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C32C9FCE-AB95-8DB8-868E-4F3B3770B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712408C5-67EF-CA0A-F260-65EE178B2A4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7AF525CC-E127-891F-1C48-4F0637D76A43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4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261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27B0-3828-AF81-FB35-D576A5FA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23D5CA91-4426-9564-9EA0-8D13CB166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CC872165-7348-0594-E7F1-B0B30A1BAC5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43D8FDBB-BF6F-E334-952B-418D58A8D24E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5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78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D221-1280-7B60-C6D3-9ED29856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064E0CAE-5EA3-5916-375A-1A6891F4F71D}"/>
              </a:ext>
            </a:extLst>
          </p:cNvPr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D2AD19DC-A6F7-0D7C-3C09-3CF4412D88F0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71CB86-D99C-F8EA-D1ED-2181B1D75EA1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842EF448-D6D5-4DF3-8CF8-62DE24C18894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163EED5-1C72-D96B-5A83-9E3D70CDBDBF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TO DO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2E37575-5C02-5425-4F3E-B435DCB409ED}"/>
              </a:ext>
            </a:extLst>
          </p:cNvPr>
          <p:cNvSpPr txBox="1"/>
          <p:nvPr/>
        </p:nvSpPr>
        <p:spPr>
          <a:xfrm>
            <a:off x="433260" y="1647061"/>
            <a:ext cx="8770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Tester couleurs définies en constante / programme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Voir pour aléatoire sur couleur Joker (blanc) – entrée analogique ?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Voir pour fonction </a:t>
            </a:r>
            <a:r>
              <a:rPr lang="fr-FR" sz="1200" dirty="0" err="1"/>
              <a:t>smooth</a:t>
            </a:r>
            <a:r>
              <a:rPr lang="fr-FR" sz="1200" dirty="0"/>
              <a:t> sur couleurs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Prévoir régulateur 5V (pour mise sur batterie par exemple) pour 150 </a:t>
            </a:r>
            <a:r>
              <a:rPr lang="fr-FR" sz="1200" dirty="0" err="1"/>
              <a:t>LEDs</a:t>
            </a:r>
            <a:r>
              <a:rPr lang="fr-FR" sz="1200" dirty="0"/>
              <a:t> </a:t>
            </a:r>
            <a:r>
              <a:rPr lang="fr-FR" sz="1200" dirty="0">
                <a:sym typeface="Wingdings" panose="05000000000000000000" pitchFamily="2" charset="2"/>
              </a:rPr>
              <a:t> 0,3W/LED  45W au total (x 2 bandeaux)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3934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A6B03-A7C5-9FB0-6866-185C7CC6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4DCAF3E2-9DAF-1716-52C5-B1E137D4E6E1}"/>
              </a:ext>
            </a:extLst>
          </p:cNvPr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D07FC1CE-C0D0-1B63-1728-F85D52CB2752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F44B52-2D85-F92F-3D45-8544D7F25ACD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B15E115-BF46-9FFB-C76E-8E90B8AA64AD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4BC099B-15A2-EF57-E662-26F5B02E60CB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SCHEMA DE PRINCIPE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22A6AFA-4387-C2E3-E325-34AEA4FDF8D4}"/>
              </a:ext>
            </a:extLst>
          </p:cNvPr>
          <p:cNvSpPr/>
          <p:nvPr/>
        </p:nvSpPr>
        <p:spPr>
          <a:xfrm>
            <a:off x="433260" y="1534716"/>
            <a:ext cx="935905" cy="4870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Affichage</a:t>
            </a:r>
            <a:br>
              <a:rPr lang="fr-FR" sz="1200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19C94DC-03BC-4341-8F67-A70CE6605947}"/>
              </a:ext>
            </a:extLst>
          </p:cNvPr>
          <p:cNvSpPr/>
          <p:nvPr/>
        </p:nvSpPr>
        <p:spPr>
          <a:xfrm>
            <a:off x="1125482" y="2378521"/>
            <a:ext cx="1992622" cy="196885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Roue</a:t>
            </a:r>
          </a:p>
          <a:p>
            <a:pPr algn="ctr"/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Bandeau 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LED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2E9A4BA-0BDF-BC7B-47B9-5E7EE8629123}"/>
              </a:ext>
            </a:extLst>
          </p:cNvPr>
          <p:cNvSpPr/>
          <p:nvPr/>
        </p:nvSpPr>
        <p:spPr>
          <a:xfrm>
            <a:off x="4160210" y="1955247"/>
            <a:ext cx="2567808" cy="247694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Miroir</a:t>
            </a:r>
          </a:p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r>
              <a:rPr lang="fr-FR" dirty="0">
                <a:solidFill>
                  <a:schemeClr val="tx1"/>
                </a:solidFill>
              </a:rPr>
              <a:t>Bandeau LED 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3A1DC54-9248-09DC-A115-230A7BD0AD8C}"/>
              </a:ext>
            </a:extLst>
          </p:cNvPr>
          <p:cNvSpPr/>
          <p:nvPr/>
        </p:nvSpPr>
        <p:spPr>
          <a:xfrm>
            <a:off x="231279" y="4243706"/>
            <a:ext cx="1273294" cy="61156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Manivelle</a:t>
            </a:r>
            <a:br>
              <a:rPr lang="fr-FR" sz="1200" dirty="0">
                <a:solidFill>
                  <a:schemeClr val="tx1"/>
                </a:solidFill>
              </a:rPr>
            </a:br>
            <a:r>
              <a:rPr lang="fr-FR" sz="1200" dirty="0">
                <a:solidFill>
                  <a:schemeClr val="tx1"/>
                </a:solidFill>
              </a:rPr>
              <a:t>Détecteur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E8ED710-73D9-0719-CF59-F3FDFA373EC8}"/>
              </a:ext>
            </a:extLst>
          </p:cNvPr>
          <p:cNvCxnSpPr>
            <a:stCxn id="5" idx="4"/>
          </p:cNvCxnSpPr>
          <p:nvPr/>
        </p:nvCxnSpPr>
        <p:spPr>
          <a:xfrm>
            <a:off x="2121793" y="4347380"/>
            <a:ext cx="2431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FDCEFE3-038E-0B38-E97B-D2EF1394971F}"/>
              </a:ext>
            </a:extLst>
          </p:cNvPr>
          <p:cNvSpPr/>
          <p:nvPr/>
        </p:nvSpPr>
        <p:spPr>
          <a:xfrm>
            <a:off x="433259" y="2092601"/>
            <a:ext cx="935905" cy="3328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7CA91BF-E1C7-C67E-BB5A-9F2562F0224D}"/>
              </a:ext>
            </a:extLst>
          </p:cNvPr>
          <p:cNvSpPr/>
          <p:nvPr/>
        </p:nvSpPr>
        <p:spPr>
          <a:xfrm>
            <a:off x="1285117" y="4437970"/>
            <a:ext cx="219456" cy="2230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0361A79-0FFA-E1D2-2165-BB35AE2E966F}"/>
              </a:ext>
            </a:extLst>
          </p:cNvPr>
          <p:cNvCxnSpPr>
            <a:cxnSpLocks/>
            <a:stCxn id="11" idx="4"/>
          </p:cNvCxnSpPr>
          <p:nvPr/>
        </p:nvCxnSpPr>
        <p:spPr>
          <a:xfrm flipV="1">
            <a:off x="1394845" y="3374384"/>
            <a:ext cx="726948" cy="12866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09914F6-7392-9600-64F7-110CA0BB986A}"/>
              </a:ext>
            </a:extLst>
          </p:cNvPr>
          <p:cNvSpPr txBox="1"/>
          <p:nvPr/>
        </p:nvSpPr>
        <p:spPr>
          <a:xfrm>
            <a:off x="8709922" y="164778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modes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66258B-78AA-26F2-5A8A-CF02996EF3D6}"/>
              </a:ext>
            </a:extLst>
          </p:cNvPr>
          <p:cNvSpPr/>
          <p:nvPr/>
        </p:nvSpPr>
        <p:spPr>
          <a:xfrm>
            <a:off x="9091637" y="2072591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Fading </a:t>
            </a:r>
            <a:r>
              <a:rPr lang="fr-FR" sz="1200" dirty="0" err="1"/>
              <a:t>Demo</a:t>
            </a:r>
            <a:endParaRPr lang="fr-FR" sz="12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4E98B7B-8426-F3CC-C90F-D9170CA380E4}"/>
              </a:ext>
            </a:extLst>
          </p:cNvPr>
          <p:cNvSpPr/>
          <p:nvPr/>
        </p:nvSpPr>
        <p:spPr>
          <a:xfrm>
            <a:off x="9091637" y="3077299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Attente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D075D03-9B37-AD3B-83F4-65175BCB4A08}"/>
              </a:ext>
            </a:extLst>
          </p:cNvPr>
          <p:cNvSpPr/>
          <p:nvPr/>
        </p:nvSpPr>
        <p:spPr>
          <a:xfrm>
            <a:off x="9091637" y="408200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Dynamo Bingo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99AB263-D18B-7BAF-AFA8-6A1550D93684}"/>
              </a:ext>
            </a:extLst>
          </p:cNvPr>
          <p:cNvSpPr txBox="1"/>
          <p:nvPr/>
        </p:nvSpPr>
        <p:spPr>
          <a:xfrm>
            <a:off x="9203440" y="2369676"/>
            <a:ext cx="263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Mode faible intensité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lent des couleurs (fonction quasi-sinus) 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31A7F6C-6135-3F5A-BB05-6EEC2EC51DCC}"/>
              </a:ext>
            </a:extLst>
          </p:cNvPr>
          <p:cNvSpPr txBox="1"/>
          <p:nvPr/>
        </p:nvSpPr>
        <p:spPr>
          <a:xfrm>
            <a:off x="9203439" y="3371365"/>
            <a:ext cx="263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l’intensité lumineuse d’une couleur spécifique</a:t>
            </a: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A3B39C40-5B99-0CA4-087E-72572A6A60F3}"/>
              </a:ext>
            </a:extLst>
          </p:cNvPr>
          <p:cNvSpPr/>
          <p:nvPr/>
        </p:nvSpPr>
        <p:spPr>
          <a:xfrm>
            <a:off x="7678994" y="4062859"/>
            <a:ext cx="1244288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Détection mouvement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E5B54EA0-CE5E-320E-30D6-F8F1E143B814}"/>
              </a:ext>
            </a:extLst>
          </p:cNvPr>
          <p:cNvSpPr/>
          <p:nvPr/>
        </p:nvSpPr>
        <p:spPr>
          <a:xfrm>
            <a:off x="7678994" y="3041175"/>
            <a:ext cx="1252170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Dynamo stop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6B3A5ECE-583C-6BBC-43D9-81C765ADA593}"/>
              </a:ext>
            </a:extLst>
          </p:cNvPr>
          <p:cNvSpPr/>
          <p:nvPr/>
        </p:nvSpPr>
        <p:spPr>
          <a:xfrm>
            <a:off x="7671112" y="2036467"/>
            <a:ext cx="1252170" cy="22631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Bouton</a:t>
            </a:r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19511A52-068A-F137-1324-3C7C73EC35B5}"/>
              </a:ext>
            </a:extLst>
          </p:cNvPr>
          <p:cNvSpPr/>
          <p:nvPr/>
        </p:nvSpPr>
        <p:spPr>
          <a:xfrm>
            <a:off x="7671112" y="2302830"/>
            <a:ext cx="1252170" cy="36663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Attente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72725DD-4122-778C-456C-C071CA3BF237}"/>
              </a:ext>
            </a:extLst>
          </p:cNvPr>
          <p:cNvSpPr txBox="1"/>
          <p:nvPr/>
        </p:nvSpPr>
        <p:spPr>
          <a:xfrm>
            <a:off x="9203440" y="4373054"/>
            <a:ext cx="2638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la couleur avec impression de rotation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dépendant de la vitesse de rotation de la manivelle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LCD qui affiche un numéro à la fin (voir pour animation ??)</a:t>
            </a:r>
          </a:p>
          <a:p>
            <a:endParaRPr lang="fr-FR" sz="12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A01D08D-8281-8FA8-33D6-1670E3926F65}"/>
              </a:ext>
            </a:extLst>
          </p:cNvPr>
          <p:cNvSpPr/>
          <p:nvPr/>
        </p:nvSpPr>
        <p:spPr>
          <a:xfrm>
            <a:off x="3118104" y="3815031"/>
            <a:ext cx="1119274" cy="662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138991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9238E75-DDD9-0B59-50DC-15F21F5D0C15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BF469C6-4021-E435-BEBF-5D78A67722E0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MODES DE FONCTIONNEMENT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5512392-1F50-E1EC-64AA-6E5781969F46}"/>
              </a:ext>
            </a:extLst>
          </p:cNvPr>
          <p:cNvSpPr/>
          <p:nvPr/>
        </p:nvSpPr>
        <p:spPr>
          <a:xfrm>
            <a:off x="1844645" y="151594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Fading </a:t>
            </a:r>
            <a:r>
              <a:rPr lang="fr-FR" sz="1200" dirty="0" err="1"/>
              <a:t>Demo</a:t>
            </a:r>
            <a:endParaRPr lang="fr-FR" sz="12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CAE8915-C14C-0E21-FD29-F59040D1A4B0}"/>
              </a:ext>
            </a:extLst>
          </p:cNvPr>
          <p:cNvSpPr/>
          <p:nvPr/>
        </p:nvSpPr>
        <p:spPr>
          <a:xfrm>
            <a:off x="9091637" y="3077299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Attente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E09A85-8885-AA6B-12FD-E37AC4BAC085}"/>
              </a:ext>
            </a:extLst>
          </p:cNvPr>
          <p:cNvSpPr/>
          <p:nvPr/>
        </p:nvSpPr>
        <p:spPr>
          <a:xfrm>
            <a:off x="9091637" y="408200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Dynamo Bingo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0E7D-1612-72F3-ABED-FAB1825BC67D}"/>
              </a:ext>
            </a:extLst>
          </p:cNvPr>
          <p:cNvSpPr txBox="1"/>
          <p:nvPr/>
        </p:nvSpPr>
        <p:spPr>
          <a:xfrm>
            <a:off x="3911860" y="1469829"/>
            <a:ext cx="574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Mode faible intensité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lent des couleurs (fonction quasi-sinus) 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4032AB-D4DD-56BC-1AF6-3245FD2AC9FE}"/>
              </a:ext>
            </a:extLst>
          </p:cNvPr>
          <p:cNvSpPr txBox="1"/>
          <p:nvPr/>
        </p:nvSpPr>
        <p:spPr>
          <a:xfrm>
            <a:off x="9203440" y="3371365"/>
            <a:ext cx="234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l’intensité lumineuse d’une couleur spécifique</a:t>
            </a:r>
          </a:p>
        </p:txBody>
      </p:sp>
      <p:sp>
        <p:nvSpPr>
          <p:cNvPr id="23" name="Flèche : pentagone 22">
            <a:extLst>
              <a:ext uri="{FF2B5EF4-FFF2-40B4-BE49-F238E27FC236}">
                <a16:creationId xmlns:a16="http://schemas.microsoft.com/office/drawing/2014/main" id="{474AAEB3-C17F-7AA3-8767-C2E674DA09C6}"/>
              </a:ext>
            </a:extLst>
          </p:cNvPr>
          <p:cNvSpPr/>
          <p:nvPr/>
        </p:nvSpPr>
        <p:spPr>
          <a:xfrm>
            <a:off x="7678994" y="4062859"/>
            <a:ext cx="1244288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Détection mouvement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A9F01CC0-FB32-44EB-1971-0B6665D6F6A8}"/>
              </a:ext>
            </a:extLst>
          </p:cNvPr>
          <p:cNvSpPr/>
          <p:nvPr/>
        </p:nvSpPr>
        <p:spPr>
          <a:xfrm>
            <a:off x="7678994" y="3041175"/>
            <a:ext cx="1252170" cy="369332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Dynamo stop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2E6521B4-F528-E0C6-4CA6-20360220BE20}"/>
              </a:ext>
            </a:extLst>
          </p:cNvPr>
          <p:cNvSpPr/>
          <p:nvPr/>
        </p:nvSpPr>
        <p:spPr>
          <a:xfrm>
            <a:off x="424120" y="1479823"/>
            <a:ext cx="1252170" cy="226313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Bouton</a:t>
            </a:r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DE994D29-1A0C-C94D-D057-878D9263A99C}"/>
              </a:ext>
            </a:extLst>
          </p:cNvPr>
          <p:cNvSpPr/>
          <p:nvPr/>
        </p:nvSpPr>
        <p:spPr>
          <a:xfrm>
            <a:off x="424120" y="1746186"/>
            <a:ext cx="1252170" cy="366634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30 s. après Attente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FECB17F-5598-5E1F-666A-E157ABAD0342}"/>
              </a:ext>
            </a:extLst>
          </p:cNvPr>
          <p:cNvSpPr txBox="1"/>
          <p:nvPr/>
        </p:nvSpPr>
        <p:spPr>
          <a:xfrm>
            <a:off x="9203440" y="4373054"/>
            <a:ext cx="2348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Modification de la couleur avec impression de rotation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Changement dépendant de la vitesse de rotation de la manivelle</a:t>
            </a:r>
          </a:p>
        </p:txBody>
      </p:sp>
    </p:spTree>
    <p:extLst>
      <p:ext uri="{BB962C8B-B14F-4D97-AF65-F5344CB8AC3E}">
        <p14:creationId xmlns:p14="http://schemas.microsoft.com/office/powerpoint/2010/main" val="8595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1E45-179B-9F2C-3898-35FE29875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EB5486D2-AEFF-60DD-510E-F37F2EECC1D0}"/>
              </a:ext>
            </a:extLst>
          </p:cNvPr>
          <p:cNvSpPr/>
          <p:nvPr/>
        </p:nvSpPr>
        <p:spPr>
          <a:xfrm>
            <a:off x="285120" y="173160"/>
            <a:ext cx="36267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BingOptik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v2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67D4CEDF-47F1-7BDD-F7CC-530110EFE481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E6C7FD-4FFB-31E6-D054-1F5BF0F5323D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C0C74B70-7152-DFD1-3737-E15A3C93E89E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738DB0ED-D8BB-BBDB-A802-6A8CF7D37FDB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MODES DE FONCTIONNEMENT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1B04988-18E3-C7BA-C633-672EEA0B17FE}"/>
              </a:ext>
            </a:extLst>
          </p:cNvPr>
          <p:cNvSpPr/>
          <p:nvPr/>
        </p:nvSpPr>
        <p:spPr>
          <a:xfrm>
            <a:off x="1056041" y="2854407"/>
            <a:ext cx="2567808" cy="247694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Miroir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D0E94CA-8F6F-A056-AEC8-DB603BCB7BB0}"/>
              </a:ext>
            </a:extLst>
          </p:cNvPr>
          <p:cNvSpPr/>
          <p:nvPr/>
        </p:nvSpPr>
        <p:spPr>
          <a:xfrm>
            <a:off x="2893570" y="3190846"/>
            <a:ext cx="285180" cy="2578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EA985A1-C5B4-DBBE-4A51-6DDB90CCC34F}"/>
              </a:ext>
            </a:extLst>
          </p:cNvPr>
          <p:cNvSpPr/>
          <p:nvPr/>
        </p:nvSpPr>
        <p:spPr>
          <a:xfrm>
            <a:off x="2593790" y="2988425"/>
            <a:ext cx="285180" cy="257899"/>
          </a:xfrm>
          <a:prstGeom prst="ellipse">
            <a:avLst/>
          </a:prstGeom>
          <a:solidFill>
            <a:srgbClr val="F52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34B44DE-4FA5-F04F-CFAB-37F70C8BFCB2}"/>
              </a:ext>
            </a:extLst>
          </p:cNvPr>
          <p:cNvSpPr/>
          <p:nvPr/>
        </p:nvSpPr>
        <p:spPr>
          <a:xfrm>
            <a:off x="2197355" y="2934375"/>
            <a:ext cx="285180" cy="2578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11D6BE2-15B6-F229-1F10-FF9DB09E299C}"/>
              </a:ext>
            </a:extLst>
          </p:cNvPr>
          <p:cNvSpPr/>
          <p:nvPr/>
        </p:nvSpPr>
        <p:spPr>
          <a:xfrm>
            <a:off x="3143035" y="3471015"/>
            <a:ext cx="285180" cy="25789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3FE8B1-6113-E093-F3BB-3A080DC02837}"/>
              </a:ext>
            </a:extLst>
          </p:cNvPr>
          <p:cNvSpPr/>
          <p:nvPr/>
        </p:nvSpPr>
        <p:spPr>
          <a:xfrm>
            <a:off x="3231485" y="3791994"/>
            <a:ext cx="285180" cy="2578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9569021-6EDB-871F-1328-B82D9DF1B51F}"/>
              </a:ext>
            </a:extLst>
          </p:cNvPr>
          <p:cNvSpPr/>
          <p:nvPr/>
        </p:nvSpPr>
        <p:spPr>
          <a:xfrm>
            <a:off x="1829256" y="2996984"/>
            <a:ext cx="285180" cy="257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93741A9-995E-6E97-20EC-52C06E2596B0}"/>
              </a:ext>
            </a:extLst>
          </p:cNvPr>
          <p:cNvSpPr/>
          <p:nvPr/>
        </p:nvSpPr>
        <p:spPr>
          <a:xfrm>
            <a:off x="1517441" y="3176545"/>
            <a:ext cx="285180" cy="2578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48CD5E-DC58-D5D1-0CAA-60B2011B21AF}"/>
              </a:ext>
            </a:extLst>
          </p:cNvPr>
          <p:cNvSpPr/>
          <p:nvPr/>
        </p:nvSpPr>
        <p:spPr>
          <a:xfrm>
            <a:off x="1267160" y="3448745"/>
            <a:ext cx="285180" cy="25789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14A679D-32B0-6D46-F125-0FE45C0531E7}"/>
              </a:ext>
            </a:extLst>
          </p:cNvPr>
          <p:cNvSpPr/>
          <p:nvPr/>
        </p:nvSpPr>
        <p:spPr>
          <a:xfrm>
            <a:off x="1167070" y="3765429"/>
            <a:ext cx="285180" cy="2578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EE4E59-A717-F405-435A-E7246FEFB7F9}"/>
              </a:ext>
            </a:extLst>
          </p:cNvPr>
          <p:cNvSpPr/>
          <p:nvPr/>
        </p:nvSpPr>
        <p:spPr>
          <a:xfrm>
            <a:off x="1167070" y="4125324"/>
            <a:ext cx="285180" cy="257899"/>
          </a:xfrm>
          <a:prstGeom prst="ellipse">
            <a:avLst/>
          </a:prstGeom>
          <a:solidFill>
            <a:srgbClr val="F52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596CD00-4F9F-DB4C-8E80-4B503857AE70}"/>
              </a:ext>
            </a:extLst>
          </p:cNvPr>
          <p:cNvSpPr/>
          <p:nvPr/>
        </p:nvSpPr>
        <p:spPr>
          <a:xfrm>
            <a:off x="1309660" y="4470438"/>
            <a:ext cx="285180" cy="2578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CF60A5E-E525-DE4B-8460-C047EDAA704B}"/>
              </a:ext>
            </a:extLst>
          </p:cNvPr>
          <p:cNvSpPr/>
          <p:nvPr/>
        </p:nvSpPr>
        <p:spPr>
          <a:xfrm>
            <a:off x="1570654" y="4754890"/>
            <a:ext cx="285180" cy="257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A00BF7B-E7DA-94F1-DD1E-1F6EDB81AFC1}"/>
              </a:ext>
            </a:extLst>
          </p:cNvPr>
          <p:cNvSpPr/>
          <p:nvPr/>
        </p:nvSpPr>
        <p:spPr>
          <a:xfrm>
            <a:off x="1912175" y="4937179"/>
            <a:ext cx="285180" cy="257899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9440C93-D81E-AD9C-4E38-5F185D98BD81}"/>
              </a:ext>
            </a:extLst>
          </p:cNvPr>
          <p:cNvSpPr/>
          <p:nvPr/>
        </p:nvSpPr>
        <p:spPr>
          <a:xfrm>
            <a:off x="2288817" y="5000282"/>
            <a:ext cx="285180" cy="257899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7367481-F27B-6F14-5E64-B5F0615A6C63}"/>
              </a:ext>
            </a:extLst>
          </p:cNvPr>
          <p:cNvSpPr/>
          <p:nvPr/>
        </p:nvSpPr>
        <p:spPr>
          <a:xfrm>
            <a:off x="2654110" y="4899079"/>
            <a:ext cx="285180" cy="25789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4519818-F52D-FD19-8697-A14580294E64}"/>
              </a:ext>
            </a:extLst>
          </p:cNvPr>
          <p:cNvSpPr/>
          <p:nvPr/>
        </p:nvSpPr>
        <p:spPr>
          <a:xfrm>
            <a:off x="2969165" y="4708234"/>
            <a:ext cx="285180" cy="257899"/>
          </a:xfrm>
          <a:prstGeom prst="ellipse">
            <a:avLst/>
          </a:prstGeom>
          <a:solidFill>
            <a:srgbClr val="F52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CA1604F1-A0B2-78CD-D1AB-500F90880704}"/>
              </a:ext>
            </a:extLst>
          </p:cNvPr>
          <p:cNvSpPr/>
          <p:nvPr/>
        </p:nvSpPr>
        <p:spPr>
          <a:xfrm>
            <a:off x="3165770" y="4406093"/>
            <a:ext cx="285180" cy="2578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0D20CC3-108D-0EE2-2A3A-50CBF09AFE52}"/>
              </a:ext>
            </a:extLst>
          </p:cNvPr>
          <p:cNvSpPr/>
          <p:nvPr/>
        </p:nvSpPr>
        <p:spPr>
          <a:xfrm>
            <a:off x="3261559" y="4101292"/>
            <a:ext cx="285180" cy="25789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A386068-F5B4-6294-8631-BE2D86CAB782}"/>
              </a:ext>
            </a:extLst>
          </p:cNvPr>
          <p:cNvSpPr/>
          <p:nvPr/>
        </p:nvSpPr>
        <p:spPr>
          <a:xfrm>
            <a:off x="1844645" y="1515947"/>
            <a:ext cx="1783080" cy="2970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Dynamo Bingo</a:t>
            </a:r>
          </a:p>
        </p:txBody>
      </p:sp>
      <p:sp>
        <p:nvSpPr>
          <p:cNvPr id="37" name="Flèche : pentagone 36">
            <a:extLst>
              <a:ext uri="{FF2B5EF4-FFF2-40B4-BE49-F238E27FC236}">
                <a16:creationId xmlns:a16="http://schemas.microsoft.com/office/drawing/2014/main" id="{554C6666-5730-4AA1-C64D-C45FE3551708}"/>
              </a:ext>
            </a:extLst>
          </p:cNvPr>
          <p:cNvSpPr/>
          <p:nvPr/>
        </p:nvSpPr>
        <p:spPr>
          <a:xfrm>
            <a:off x="424120" y="1479822"/>
            <a:ext cx="1252170" cy="369331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Détection mouvement</a:t>
            </a:r>
          </a:p>
        </p:txBody>
      </p:sp>
    </p:spTree>
    <p:extLst>
      <p:ext uri="{BB962C8B-B14F-4D97-AF65-F5344CB8AC3E}">
        <p14:creationId xmlns:p14="http://schemas.microsoft.com/office/powerpoint/2010/main" val="168790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3445B-52AF-7973-BA20-D03043FA1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2F9EC012-CBB1-8DD2-66B8-CC2A31312D51}"/>
              </a:ext>
            </a:extLst>
          </p:cNvPr>
          <p:cNvSpPr/>
          <p:nvPr/>
        </p:nvSpPr>
        <p:spPr>
          <a:xfrm>
            <a:off x="285120" y="173160"/>
            <a:ext cx="504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Régulation numérique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0D905D6E-5B61-2200-0EED-31A9D462D65B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55973C-1031-053F-2335-A7B34F41428B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4B18676F-82E7-5F60-AE5B-6F05D2F6D68D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7EBA3E8C-184D-88DA-C615-08EC04D34355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BROCHAGE DE LA CARTE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7B95875-6490-F529-C751-121A588034AD}"/>
              </a:ext>
            </a:extLst>
          </p:cNvPr>
          <p:cNvSpPr/>
          <p:nvPr/>
        </p:nvSpPr>
        <p:spPr>
          <a:xfrm>
            <a:off x="5092200" y="1603440"/>
            <a:ext cx="921960" cy="341623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Nucléo </a:t>
            </a:r>
            <a:r>
              <a:rPr lang="fr-FR" sz="24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Board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BCC24996-D6DD-565E-3196-E11045F2834C}"/>
              </a:ext>
            </a:extLst>
          </p:cNvPr>
          <p:cNvSpPr/>
          <p:nvPr/>
        </p:nvSpPr>
        <p:spPr>
          <a:xfrm rot="5400000">
            <a:off x="8790173" y="1152437"/>
            <a:ext cx="771480" cy="14030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Moteur CC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" name="CustomShape 15">
            <a:extLst>
              <a:ext uri="{FF2B5EF4-FFF2-40B4-BE49-F238E27FC236}">
                <a16:creationId xmlns:a16="http://schemas.microsoft.com/office/drawing/2014/main" id="{FEE7E6B6-E6FF-7C20-B7AE-8F5752ECCF0C}"/>
              </a:ext>
            </a:extLst>
          </p:cNvPr>
          <p:cNvSpPr/>
          <p:nvPr/>
        </p:nvSpPr>
        <p:spPr>
          <a:xfrm>
            <a:off x="782388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3" name="CustomShape 16">
            <a:extLst>
              <a:ext uri="{FF2B5EF4-FFF2-40B4-BE49-F238E27FC236}">
                <a16:creationId xmlns:a16="http://schemas.microsoft.com/office/drawing/2014/main" id="{5249B618-E6A9-B6A5-3301-CA076E99773F}"/>
              </a:ext>
            </a:extLst>
          </p:cNvPr>
          <p:cNvSpPr/>
          <p:nvPr/>
        </p:nvSpPr>
        <p:spPr>
          <a:xfrm>
            <a:off x="782388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" name="CustomShape 33">
            <a:extLst>
              <a:ext uri="{FF2B5EF4-FFF2-40B4-BE49-F238E27FC236}">
                <a16:creationId xmlns:a16="http://schemas.microsoft.com/office/drawing/2014/main" id="{44843926-0DEA-22BB-5F54-2778645E77CC}"/>
              </a:ext>
            </a:extLst>
          </p:cNvPr>
          <p:cNvSpPr/>
          <p:nvPr/>
        </p:nvSpPr>
        <p:spPr>
          <a:xfrm>
            <a:off x="6824258" y="1778490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" name="CustomShape 34">
            <a:extLst>
              <a:ext uri="{FF2B5EF4-FFF2-40B4-BE49-F238E27FC236}">
                <a16:creationId xmlns:a16="http://schemas.microsoft.com/office/drawing/2014/main" id="{CF19A183-6CCC-B977-2588-31CED50D4818}"/>
              </a:ext>
            </a:extLst>
          </p:cNvPr>
          <p:cNvSpPr/>
          <p:nvPr/>
        </p:nvSpPr>
        <p:spPr>
          <a:xfrm rot="5400000">
            <a:off x="7360971" y="1460160"/>
            <a:ext cx="237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7" name="CustomShape 6">
            <a:extLst>
              <a:ext uri="{FF2B5EF4-FFF2-40B4-BE49-F238E27FC236}">
                <a16:creationId xmlns:a16="http://schemas.microsoft.com/office/drawing/2014/main" id="{FCD190DB-B612-FF2C-968D-B4C9EDA8C28A}"/>
              </a:ext>
            </a:extLst>
          </p:cNvPr>
          <p:cNvSpPr/>
          <p:nvPr/>
        </p:nvSpPr>
        <p:spPr>
          <a:xfrm>
            <a:off x="262800" y="55492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F6CDDDF5-68B3-E209-43F3-A4976C97D766}"/>
              </a:ext>
            </a:extLst>
          </p:cNvPr>
          <p:cNvSpPr/>
          <p:nvPr/>
        </p:nvSpPr>
        <p:spPr>
          <a:xfrm>
            <a:off x="262800" y="58170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" name="CustomShape 8">
            <a:extLst>
              <a:ext uri="{FF2B5EF4-FFF2-40B4-BE49-F238E27FC236}">
                <a16:creationId xmlns:a16="http://schemas.microsoft.com/office/drawing/2014/main" id="{C0D34240-33CF-4089-C231-080FC204A5C6}"/>
              </a:ext>
            </a:extLst>
          </p:cNvPr>
          <p:cNvSpPr/>
          <p:nvPr/>
        </p:nvSpPr>
        <p:spPr>
          <a:xfrm>
            <a:off x="262800" y="60769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" name="CustomShape 25">
            <a:extLst>
              <a:ext uri="{FF2B5EF4-FFF2-40B4-BE49-F238E27FC236}">
                <a16:creationId xmlns:a16="http://schemas.microsoft.com/office/drawing/2014/main" id="{C40FB61D-2D61-3E08-E8AB-867E4C9CD278}"/>
              </a:ext>
            </a:extLst>
          </p:cNvPr>
          <p:cNvSpPr/>
          <p:nvPr/>
        </p:nvSpPr>
        <p:spPr>
          <a:xfrm>
            <a:off x="4321380" y="178938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2" name="CustomShape 25">
            <a:extLst>
              <a:ext uri="{FF2B5EF4-FFF2-40B4-BE49-F238E27FC236}">
                <a16:creationId xmlns:a16="http://schemas.microsoft.com/office/drawing/2014/main" id="{70516DEA-30BF-76C8-1813-5ACE43C99448}"/>
              </a:ext>
            </a:extLst>
          </p:cNvPr>
          <p:cNvSpPr/>
          <p:nvPr/>
        </p:nvSpPr>
        <p:spPr>
          <a:xfrm>
            <a:off x="4324642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4" name="CustomShape 25">
            <a:extLst>
              <a:ext uri="{FF2B5EF4-FFF2-40B4-BE49-F238E27FC236}">
                <a16:creationId xmlns:a16="http://schemas.microsoft.com/office/drawing/2014/main" id="{A9A85AEE-7B2C-B9AC-C74B-F30E0163E29A}"/>
              </a:ext>
            </a:extLst>
          </p:cNvPr>
          <p:cNvSpPr/>
          <p:nvPr/>
        </p:nvSpPr>
        <p:spPr>
          <a:xfrm>
            <a:off x="2989621" y="1796766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5" name="CustomShape 25">
            <a:extLst>
              <a:ext uri="{FF2B5EF4-FFF2-40B4-BE49-F238E27FC236}">
                <a16:creationId xmlns:a16="http://schemas.microsoft.com/office/drawing/2014/main" id="{FADCCF06-3912-DB37-DB98-9F9177657ACF}"/>
              </a:ext>
            </a:extLst>
          </p:cNvPr>
          <p:cNvSpPr/>
          <p:nvPr/>
        </p:nvSpPr>
        <p:spPr>
          <a:xfrm>
            <a:off x="2989621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Consigne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0" name="CustomShape 25">
            <a:extLst>
              <a:ext uri="{FF2B5EF4-FFF2-40B4-BE49-F238E27FC236}">
                <a16:creationId xmlns:a16="http://schemas.microsoft.com/office/drawing/2014/main" id="{742ECAAC-DD04-B700-AE96-3480121F9D29}"/>
              </a:ext>
            </a:extLst>
          </p:cNvPr>
          <p:cNvSpPr/>
          <p:nvPr/>
        </p:nvSpPr>
        <p:spPr>
          <a:xfrm>
            <a:off x="2989621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Mode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6" name="CustomShape 25">
            <a:extLst>
              <a:ext uri="{FF2B5EF4-FFF2-40B4-BE49-F238E27FC236}">
                <a16:creationId xmlns:a16="http://schemas.microsoft.com/office/drawing/2014/main" id="{B6AB97E8-5ECA-FC82-012D-B3D0DD95F2B2}"/>
              </a:ext>
            </a:extLst>
          </p:cNvPr>
          <p:cNvSpPr/>
          <p:nvPr/>
        </p:nvSpPr>
        <p:spPr>
          <a:xfrm>
            <a:off x="4322730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7" name="CustomShape 25">
            <a:extLst>
              <a:ext uri="{FF2B5EF4-FFF2-40B4-BE49-F238E27FC236}">
                <a16:creationId xmlns:a16="http://schemas.microsoft.com/office/drawing/2014/main" id="{55D592F7-1665-FD9B-4062-1F8AB8C0AE23}"/>
              </a:ext>
            </a:extLst>
          </p:cNvPr>
          <p:cNvSpPr/>
          <p:nvPr/>
        </p:nvSpPr>
        <p:spPr>
          <a:xfrm>
            <a:off x="5894325" y="177849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9" name="CustomShape 25">
            <a:extLst>
              <a:ext uri="{FF2B5EF4-FFF2-40B4-BE49-F238E27FC236}">
                <a16:creationId xmlns:a16="http://schemas.microsoft.com/office/drawing/2014/main" id="{6127CEA5-AB65-F84F-FBFF-4CB4D8EFA247}"/>
              </a:ext>
            </a:extLst>
          </p:cNvPr>
          <p:cNvSpPr/>
          <p:nvPr/>
        </p:nvSpPr>
        <p:spPr>
          <a:xfrm>
            <a:off x="5907406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0" name="CustomShape 25">
            <a:extLst>
              <a:ext uri="{FF2B5EF4-FFF2-40B4-BE49-F238E27FC236}">
                <a16:creationId xmlns:a16="http://schemas.microsoft.com/office/drawing/2014/main" id="{9B603B92-FEEC-386F-5A80-9C43F14DB07A}"/>
              </a:ext>
            </a:extLst>
          </p:cNvPr>
          <p:cNvSpPr/>
          <p:nvPr/>
        </p:nvSpPr>
        <p:spPr>
          <a:xfrm>
            <a:off x="5894325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PA_4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1" name="CustomShape 8">
            <a:extLst>
              <a:ext uri="{FF2B5EF4-FFF2-40B4-BE49-F238E27FC236}">
                <a16:creationId xmlns:a16="http://schemas.microsoft.com/office/drawing/2014/main" id="{55CB8628-E461-138F-A8C3-2E47399787DE}"/>
              </a:ext>
            </a:extLst>
          </p:cNvPr>
          <p:cNvSpPr/>
          <p:nvPr/>
        </p:nvSpPr>
        <p:spPr>
          <a:xfrm>
            <a:off x="262800" y="633690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Sortie Analogique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CustomShape 25">
            <a:extLst>
              <a:ext uri="{FF2B5EF4-FFF2-40B4-BE49-F238E27FC236}">
                <a16:creationId xmlns:a16="http://schemas.microsoft.com/office/drawing/2014/main" id="{E8219BA3-4CA0-5BAB-D4C6-8361F207BA18}"/>
              </a:ext>
            </a:extLst>
          </p:cNvPr>
          <p:cNvSpPr/>
          <p:nvPr/>
        </p:nvSpPr>
        <p:spPr>
          <a:xfrm>
            <a:off x="5894325" y="33105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PA_5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25">
            <a:extLst>
              <a:ext uri="{FF2B5EF4-FFF2-40B4-BE49-F238E27FC236}">
                <a16:creationId xmlns:a16="http://schemas.microsoft.com/office/drawing/2014/main" id="{8F9629E7-5F80-0E3C-6B96-5D85705387F3}"/>
              </a:ext>
            </a:extLst>
          </p:cNvPr>
          <p:cNvSpPr/>
          <p:nvPr/>
        </p:nvSpPr>
        <p:spPr>
          <a:xfrm>
            <a:off x="6971988" y="331725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5" name="CustomShape 25">
            <a:extLst>
              <a:ext uri="{FF2B5EF4-FFF2-40B4-BE49-F238E27FC236}">
                <a16:creationId xmlns:a16="http://schemas.microsoft.com/office/drawing/2014/main" id="{647A467B-0376-8130-67F6-A10BFFC5956C}"/>
              </a:ext>
            </a:extLst>
          </p:cNvPr>
          <p:cNvSpPr/>
          <p:nvPr/>
        </p:nvSpPr>
        <p:spPr>
          <a:xfrm>
            <a:off x="6969960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Erreur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6" name="CustomShape 25">
            <a:extLst>
              <a:ext uri="{FF2B5EF4-FFF2-40B4-BE49-F238E27FC236}">
                <a16:creationId xmlns:a16="http://schemas.microsoft.com/office/drawing/2014/main" id="{B5D1AE72-E0AA-F53E-768E-5BF990FBDDBE}"/>
              </a:ext>
            </a:extLst>
          </p:cNvPr>
          <p:cNvSpPr/>
          <p:nvPr/>
        </p:nvSpPr>
        <p:spPr>
          <a:xfrm>
            <a:off x="5894325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7" name="CustomShape 1">
            <a:extLst>
              <a:ext uri="{FF2B5EF4-FFF2-40B4-BE49-F238E27FC236}">
                <a16:creationId xmlns:a16="http://schemas.microsoft.com/office/drawing/2014/main" id="{7AED8466-8FA0-4B3D-2C64-70FE4CFEA7BA}"/>
              </a:ext>
            </a:extLst>
          </p:cNvPr>
          <p:cNvSpPr/>
          <p:nvPr/>
        </p:nvSpPr>
        <p:spPr>
          <a:xfrm rot="5400000">
            <a:off x="5315661" y="5178688"/>
            <a:ext cx="475039" cy="921959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OLED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8" name="CustomShape 33">
            <a:extLst>
              <a:ext uri="{FF2B5EF4-FFF2-40B4-BE49-F238E27FC236}">
                <a16:creationId xmlns:a16="http://schemas.microsoft.com/office/drawing/2014/main" id="{90EBBFB9-8B15-58A6-6381-72E88968813B}"/>
              </a:ext>
            </a:extLst>
          </p:cNvPr>
          <p:cNvSpPr/>
          <p:nvPr/>
        </p:nvSpPr>
        <p:spPr>
          <a:xfrm rot="5400000">
            <a:off x="5405450" y="4944356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I2C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9" name="CustomShape 25">
            <a:extLst>
              <a:ext uri="{FF2B5EF4-FFF2-40B4-BE49-F238E27FC236}">
                <a16:creationId xmlns:a16="http://schemas.microsoft.com/office/drawing/2014/main" id="{6CE62C31-16FC-0132-DF0D-479961C45576}"/>
              </a:ext>
            </a:extLst>
          </p:cNvPr>
          <p:cNvSpPr/>
          <p:nvPr/>
        </p:nvSpPr>
        <p:spPr>
          <a:xfrm>
            <a:off x="5889345" y="4510336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0" name="CustomShape 25">
            <a:extLst>
              <a:ext uri="{FF2B5EF4-FFF2-40B4-BE49-F238E27FC236}">
                <a16:creationId xmlns:a16="http://schemas.microsoft.com/office/drawing/2014/main" id="{BA557894-0F55-9A9D-D9BB-3B5A5512CB0B}"/>
              </a:ext>
            </a:extLst>
          </p:cNvPr>
          <p:cNvSpPr/>
          <p:nvPr/>
        </p:nvSpPr>
        <p:spPr>
          <a:xfrm>
            <a:off x="6969960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1" name="CustomShape 25">
            <a:extLst>
              <a:ext uri="{FF2B5EF4-FFF2-40B4-BE49-F238E27FC236}">
                <a16:creationId xmlns:a16="http://schemas.microsoft.com/office/drawing/2014/main" id="{86F61EAF-6A62-F4FC-A0FC-F5EF830E9BEB}"/>
              </a:ext>
            </a:extLst>
          </p:cNvPr>
          <p:cNvSpPr/>
          <p:nvPr/>
        </p:nvSpPr>
        <p:spPr>
          <a:xfrm>
            <a:off x="6969960" y="4517550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Horloge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C0B9B496-68FB-AF42-D6AA-F082E930679A}"/>
              </a:ext>
            </a:extLst>
          </p:cNvPr>
          <p:cNvSpPr/>
          <p:nvPr/>
        </p:nvSpPr>
        <p:spPr>
          <a:xfrm>
            <a:off x="229700" y="3076475"/>
            <a:ext cx="2825447" cy="156626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CHANGES !!</a:t>
            </a:r>
          </a:p>
        </p:txBody>
      </p:sp>
    </p:spTree>
    <p:extLst>
      <p:ext uri="{BB962C8B-B14F-4D97-AF65-F5344CB8AC3E}">
        <p14:creationId xmlns:p14="http://schemas.microsoft.com/office/powerpoint/2010/main" val="175722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312</Words>
  <Application>Microsoft Office PowerPoint</Application>
  <PresentationFormat>Grand écran</PresentationFormat>
  <Paragraphs>92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193</cp:revision>
  <dcterms:created xsi:type="dcterms:W3CDTF">2021-06-08T13:49:35Z</dcterms:created>
  <dcterms:modified xsi:type="dcterms:W3CDTF">2025-06-04T07:26:41Z</dcterms:modified>
</cp:coreProperties>
</file>