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70" r:id="rId4"/>
    <p:sldId id="268" r:id="rId5"/>
    <p:sldId id="269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5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43072-CEF2-0346-96A0-32EE5758D126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E1853-3FBE-8646-9D76-FC8BEBF25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97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E1853-3FBE-8646-9D76-FC8BEBF259A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24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E1853-3FBE-8646-9D76-FC8BEBF259A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94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4B165-C4E4-BDCC-6568-86CDB53C4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BBEC3D-02E7-40ED-3726-1099F7295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66BFF-3234-6810-B140-64013359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4D9422-2843-DD34-BABE-92FED45E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8B070F-56E7-E793-2655-5C390802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93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4F0DB-8BA4-C2E1-E196-4C183D1D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638150-73A4-0474-65FA-37832C1D4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7746E-31A7-C579-49F5-75C57AF0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FA01E7-2DB9-AC46-4988-D40CADAB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B1E71A-F495-B209-48D7-0D72108A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54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97C2C7-C422-36A9-AE82-CE1490559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CB51BD-E9A7-1DEF-D25E-259B1963A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4D4366-E91A-395B-35A9-E63B3DF3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AC142A-A9B4-CA3B-1757-9611B469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7DB8C2-A264-7FD0-F1F0-E28DC548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15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67535-E700-2674-EEF3-2CCA5EF2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CF762F-251B-B8D1-94B4-B0557E3F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59F8EB-7F79-DD67-DD13-D2EDA714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0F21D6-8EDC-9BBA-4D8A-7C481939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B42F58-8FA0-2E5C-E3C0-20EA5298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87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E6133-C5D9-5C83-2AED-1571035E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6B60BA-D490-1F46-505A-E069EAC6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6CCFF4-1F63-A851-DB85-71FA24AB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CB9B5A-085F-B352-8F2C-D497A575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A85464-70B5-E4EB-607F-8A2714F8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73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AAEA4-FB11-3A4A-E705-B4C8C685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151C1-FC5E-67A9-4869-EAD1A0CA9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2186F2-F165-3E0D-5525-EE8CD928A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07E3B1-4A2E-769C-19E0-9038D1F4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C1F480-66BB-FB97-37A4-ACAFBF26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EA23A1-1A5D-3912-40D3-D3E2E9C3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2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9CFC6-22CD-00B3-DDC9-41497829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278D6E-8774-B9B8-D32B-FF95C2F6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78279B-C061-8542-1BEA-6071F558C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0C77AC-1A39-30C1-EBD3-A1CE28990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3E16D7-FB7D-8933-3CD2-F8A22305A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0DD18C-3677-5281-371D-4F6E6E08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616693-4D97-B11F-0E74-E32448FE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CB7B8BE-C1F8-C006-2889-7DAD0F84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4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81A03-C3EA-4B0B-BD22-EA346D75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449C7B-C7AE-2515-0CA4-36AE1E62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BCF210-7231-43B7-BE5F-A96AD6C8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54EC40-DAF6-9D03-29D1-E9F59539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72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2B1C0A-6290-1ACB-0E29-8CFA0AFF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97F466-1D4E-C0FF-2C73-7FDA75E0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DA0D50-4E92-D21C-28FD-8C5D1632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98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90FB8-0D59-32D9-B2C6-087D26D7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60D49-F513-48EE-9D8D-692C5578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F6C95A-AA37-3EBE-818B-56BBFB0C1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DE9DF2-49C1-0A45-A05B-0210B656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98F132-B883-6C9B-0CDD-290D2341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235629-C4FA-E40F-28D9-D4B48226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87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E8956D-FA92-A5C0-741B-B897838C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74BD51-2302-108B-B0CA-C99182F2F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12778A-5A5F-C94F-B20F-F1B5A35C4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2A228A-F3A4-7552-E7B2-43BCB6E5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28462D-F667-531E-F73C-4EB3B01F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DBAB50-279F-0B5B-BC2D-66D9DD7D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43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0F245A-E206-504D-F4B0-43AFEF7F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FFB18D-6823-AB86-3D30-F4A1A851E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36235-088A-78EF-1F13-EA2F1BA5E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45E81-3D57-7FDD-50CB-04F542FDF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850B9B-395A-19D0-116F-B7FEE1A83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86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err="1"/>
              <a:t>Zygo</a:t>
            </a:r>
            <a:r>
              <a:rPr lang="fr-FR" sz="4000" dirty="0"/>
              <a:t> </a:t>
            </a:r>
            <a:r>
              <a:rPr lang="fr-FR" sz="4000" dirty="0" err="1"/>
              <a:t>labwork</a:t>
            </a:r>
            <a:r>
              <a:rPr lang="fr-FR" sz="4000" dirty="0"/>
              <a:t> / GUI </a:t>
            </a:r>
            <a:r>
              <a:rPr lang="fr-FR" sz="4000" dirty="0" err="1"/>
              <a:t>development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EDB5520-8668-1B77-AF9F-DABE4B69C19C}"/>
              </a:ext>
            </a:extLst>
          </p:cNvPr>
          <p:cNvSpPr/>
          <p:nvPr/>
        </p:nvSpPr>
        <p:spPr>
          <a:xfrm rot="5400000">
            <a:off x="1070940" y="201014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506518-E934-3A08-DC2D-FF15053C6D5F}"/>
              </a:ext>
            </a:extLst>
          </p:cNvPr>
          <p:cNvSpPr txBox="1"/>
          <p:nvPr/>
        </p:nvSpPr>
        <p:spPr>
          <a:xfrm>
            <a:off x="1370266" y="1940503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Python 3.10 minimum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E0B1A8D9-1094-4563-72A0-0F4F6602DC4D}"/>
              </a:ext>
            </a:extLst>
          </p:cNvPr>
          <p:cNvSpPr/>
          <p:nvPr/>
        </p:nvSpPr>
        <p:spPr>
          <a:xfrm rot="5400000">
            <a:off x="1070940" y="237947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72D4157-92C5-65E9-C52F-59471CF49697}"/>
              </a:ext>
            </a:extLst>
          </p:cNvPr>
          <p:cNvSpPr txBox="1"/>
          <p:nvPr/>
        </p:nvSpPr>
        <p:spPr>
          <a:xfrm>
            <a:off x="1370266" y="2309835"/>
            <a:ext cx="693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IDS-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peak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(2.8 or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higher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) /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IDS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Sofware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Suite (4.95 or higher)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E5BE5-693D-DDBC-C43F-D87959FBE910}"/>
              </a:ext>
            </a:extLst>
          </p:cNvPr>
          <p:cNvSpPr/>
          <p:nvPr/>
        </p:nvSpPr>
        <p:spPr>
          <a:xfrm>
            <a:off x="9579421" y="1662592"/>
            <a:ext cx="2114868" cy="15926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rgbClr val="002060"/>
                </a:solidFill>
              </a:rPr>
              <a:t>Development</a:t>
            </a:r>
            <a:r>
              <a:rPr lang="fr-FR" sz="1400" b="1" dirty="0">
                <a:solidFill>
                  <a:srgbClr val="002060"/>
                </a:solidFill>
              </a:rPr>
              <a:t> by </a:t>
            </a:r>
            <a:r>
              <a:rPr lang="fr-FR" sz="1400" b="1" dirty="0" err="1">
                <a:solidFill>
                  <a:srgbClr val="002060"/>
                </a:solidFill>
              </a:rPr>
              <a:t>LEnsE</a:t>
            </a:r>
            <a:endParaRPr lang="fr-FR" sz="1400" b="1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Start : 31/05/2024</a:t>
            </a:r>
          </a:p>
          <a:p>
            <a:pPr algn="ctr"/>
            <a:endParaRPr lang="fr-FR" sz="1400" dirty="0">
              <a:solidFill>
                <a:srgbClr val="002060"/>
              </a:solidFill>
            </a:endParaRPr>
          </a:p>
          <a:p>
            <a:pPr algn="ctr"/>
            <a:r>
              <a:rPr lang="fr-FR" sz="1400" b="1" dirty="0">
                <a:solidFill>
                  <a:srgbClr val="002060"/>
                </a:solidFill>
              </a:rPr>
              <a:t>Main </a:t>
            </a:r>
            <a:r>
              <a:rPr lang="fr-FR" sz="1400" b="1" dirty="0" err="1">
                <a:solidFill>
                  <a:srgbClr val="002060"/>
                </a:solidFill>
              </a:rPr>
              <a:t>contributors</a:t>
            </a:r>
            <a:endParaRPr lang="fr-FR" sz="1400" b="1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Julien VILLEMEJANE</a:t>
            </a: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Dorian MENDES (2024)</a:t>
            </a: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02BB72CE-3B37-B8A7-F080-E1660F87AE09}"/>
              </a:ext>
            </a:extLst>
          </p:cNvPr>
          <p:cNvSpPr/>
          <p:nvPr/>
        </p:nvSpPr>
        <p:spPr>
          <a:xfrm rot="5400000">
            <a:off x="1070940" y="2748804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CB0213-86A4-98D6-A7E8-B1987AD55A8A}"/>
              </a:ext>
            </a:extLst>
          </p:cNvPr>
          <p:cNvSpPr txBox="1"/>
          <p:nvPr/>
        </p:nvSpPr>
        <p:spPr>
          <a:xfrm>
            <a:off x="1370266" y="2679167"/>
            <a:ext cx="693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API Python IDS-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peak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and IDS-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peak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-IPL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D34893-5F79-E81D-F7EC-6C2FE24DC0A1}"/>
              </a:ext>
            </a:extLst>
          </p:cNvPr>
          <p:cNvSpPr/>
          <p:nvPr/>
        </p:nvSpPr>
        <p:spPr>
          <a:xfrm>
            <a:off x="0" y="6550222"/>
            <a:ext cx="2101174" cy="3077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Installation Info</a:t>
            </a:r>
          </a:p>
        </p:txBody>
      </p:sp>
    </p:spTree>
    <p:extLst>
      <p:ext uri="{BB962C8B-B14F-4D97-AF65-F5344CB8AC3E}">
        <p14:creationId xmlns:p14="http://schemas.microsoft.com/office/powerpoint/2010/main" val="49669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622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62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37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368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Python Class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EDB5520-8668-1B77-AF9F-DABE4B69C19C}"/>
              </a:ext>
            </a:extLst>
          </p:cNvPr>
          <p:cNvSpPr/>
          <p:nvPr/>
        </p:nvSpPr>
        <p:spPr>
          <a:xfrm rot="5400000">
            <a:off x="1070940" y="201014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506518-E934-3A08-DC2D-FF15053C6D5F}"/>
              </a:ext>
            </a:extLst>
          </p:cNvPr>
          <p:cNvSpPr txBox="1"/>
          <p:nvPr/>
        </p:nvSpPr>
        <p:spPr>
          <a:xfrm>
            <a:off x="1370266" y="1940503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Camera IDS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CDE48618-3A62-FD37-409A-EC5101238683}"/>
              </a:ext>
            </a:extLst>
          </p:cNvPr>
          <p:cNvSpPr/>
          <p:nvPr/>
        </p:nvSpPr>
        <p:spPr>
          <a:xfrm rot="5400000">
            <a:off x="1070940" y="2455148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50DDBC-1DE4-3ECA-4F9D-BF004ABCDDBA}"/>
              </a:ext>
            </a:extLst>
          </p:cNvPr>
          <p:cNvSpPr txBox="1"/>
          <p:nvPr/>
        </p:nvSpPr>
        <p:spPr>
          <a:xfrm>
            <a:off x="1370266" y="2385511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Logo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LEnsE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5E9A583E-FB9B-FF01-4C44-FB6A31138EC3}"/>
              </a:ext>
            </a:extLst>
          </p:cNvPr>
          <p:cNvSpPr/>
          <p:nvPr/>
        </p:nvSpPr>
        <p:spPr>
          <a:xfrm rot="5400000">
            <a:off x="1070940" y="2900156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77270C3-7D16-DA33-C475-902FEEE8C6F8}"/>
              </a:ext>
            </a:extLst>
          </p:cNvPr>
          <p:cNvSpPr txBox="1"/>
          <p:nvPr/>
        </p:nvSpPr>
        <p:spPr>
          <a:xfrm>
            <a:off x="1370266" y="2830519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Options in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different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langages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FE0CDF-E096-E7EB-AAE2-D5C3A2819D4C}"/>
              </a:ext>
            </a:extLst>
          </p:cNvPr>
          <p:cNvSpPr/>
          <p:nvPr/>
        </p:nvSpPr>
        <p:spPr>
          <a:xfrm>
            <a:off x="6412732" y="1939443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ZygoLabApp</a:t>
            </a:r>
            <a:endParaRPr lang="fr-FR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E31777-60E5-96B2-5F48-ED1E3B43BA5A}"/>
              </a:ext>
            </a:extLst>
          </p:cNvPr>
          <p:cNvSpPr/>
          <p:nvPr/>
        </p:nvSpPr>
        <p:spPr>
          <a:xfrm>
            <a:off x="10243624" y="1940358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CameraChoice</a:t>
            </a:r>
            <a:endParaRPr lang="fr-F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459B63-B2F2-ABBF-E8E2-14AB6DB9F742}"/>
              </a:ext>
            </a:extLst>
          </p:cNvPr>
          <p:cNvSpPr/>
          <p:nvPr/>
        </p:nvSpPr>
        <p:spPr>
          <a:xfrm>
            <a:off x="10243624" y="2464189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CameraIds</a:t>
            </a:r>
            <a:endParaRPr lang="fr-F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76201B-B5D2-E641-E4F6-162F35C275A0}"/>
              </a:ext>
            </a:extLst>
          </p:cNvPr>
          <p:cNvSpPr/>
          <p:nvPr/>
        </p:nvSpPr>
        <p:spPr>
          <a:xfrm>
            <a:off x="6412732" y="2461187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BarMenu</a:t>
            </a:r>
            <a:endParaRPr lang="fr-FR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059B3-ED15-8E35-AB09-2E6A081F8A18}"/>
              </a:ext>
            </a:extLst>
          </p:cNvPr>
          <p:cNvSpPr/>
          <p:nvPr/>
        </p:nvSpPr>
        <p:spPr>
          <a:xfrm>
            <a:off x="8418333" y="1939443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PiezoControl</a:t>
            </a:r>
            <a:endParaRPr lang="fr-FR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F610B2-F6BF-24EC-DABB-B9005508F1DF}"/>
              </a:ext>
            </a:extLst>
          </p:cNvPr>
          <p:cNvSpPr/>
          <p:nvPr/>
        </p:nvSpPr>
        <p:spPr>
          <a:xfrm>
            <a:off x="6940036" y="4527001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Calculations</a:t>
            </a:r>
            <a:r>
              <a:rPr lang="fr-FR" sz="1400" dirty="0"/>
              <a:t> 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E9A055-3FCF-4411-E16E-713E0EFB080B}"/>
              </a:ext>
            </a:extLst>
          </p:cNvPr>
          <p:cNvSpPr/>
          <p:nvPr/>
        </p:nvSpPr>
        <p:spPr>
          <a:xfrm>
            <a:off x="6940036" y="3233222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Gui Widgets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399DAA-8B54-2A02-B93D-6FAC7BAAE82E}"/>
              </a:ext>
            </a:extLst>
          </p:cNvPr>
          <p:cNvSpPr/>
          <p:nvPr/>
        </p:nvSpPr>
        <p:spPr>
          <a:xfrm>
            <a:off x="6415780" y="5451448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DictLang</a:t>
            </a:r>
            <a:endParaRPr lang="fr-FR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27E486-94B1-B40A-5280-A202032A1E2A}"/>
              </a:ext>
            </a:extLst>
          </p:cNvPr>
          <p:cNvSpPr/>
          <p:nvPr/>
        </p:nvSpPr>
        <p:spPr>
          <a:xfrm>
            <a:off x="0" y="6550222"/>
            <a:ext cx="2101174" cy="307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Developer Info</a:t>
            </a:r>
          </a:p>
        </p:txBody>
      </p:sp>
    </p:spTree>
    <p:extLst>
      <p:ext uri="{BB962C8B-B14F-4D97-AF65-F5344CB8AC3E}">
        <p14:creationId xmlns:p14="http://schemas.microsoft.com/office/powerpoint/2010/main" val="82124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SubMenu</a:t>
            </a:r>
            <a:r>
              <a:rPr lang="en-GB" dirty="0"/>
              <a:t>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589A9C9-BBAB-13D9-ECBE-6943AB886047}"/>
              </a:ext>
            </a:extLst>
          </p:cNvPr>
          <p:cNvCxnSpPr>
            <a:cxnSpLocks/>
          </p:cNvCxnSpPr>
          <p:nvPr/>
        </p:nvCxnSpPr>
        <p:spPr>
          <a:xfrm flipH="1">
            <a:off x="8056457" y="2213806"/>
            <a:ext cx="1500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E76DA5A2-7FBB-011B-C3D1-B8DDBFDF3453}"/>
              </a:ext>
            </a:extLst>
          </p:cNvPr>
          <p:cNvSpPr txBox="1"/>
          <p:nvPr/>
        </p:nvSpPr>
        <p:spPr>
          <a:xfrm>
            <a:off x="9621394" y="2029140"/>
            <a:ext cx="576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?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288E79C-4DF1-73A1-6CD6-02BBC6EB334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256941" y="5289750"/>
            <a:ext cx="768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5F13F33D-0227-291B-9DED-9A8BD7348239}"/>
              </a:ext>
            </a:extLst>
          </p:cNvPr>
          <p:cNvSpPr txBox="1"/>
          <p:nvPr/>
        </p:nvSpPr>
        <p:spPr>
          <a:xfrm>
            <a:off x="1167027" y="5135861"/>
            <a:ext cx="1089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Indicators</a:t>
            </a:r>
            <a:r>
              <a:rPr lang="fr-FR" sz="1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69598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 / 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SubMenu</a:t>
            </a:r>
            <a:r>
              <a:rPr lang="en-GB" dirty="0"/>
              <a:t>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56B1ED-BFC6-8150-145F-39F579A13A24}"/>
              </a:ext>
            </a:extLst>
          </p:cNvPr>
          <p:cNvSpPr/>
          <p:nvPr/>
        </p:nvSpPr>
        <p:spPr>
          <a:xfrm>
            <a:off x="3319513" y="5111826"/>
            <a:ext cx="820069" cy="111266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98D288-0E18-48B6-BF6F-EAF81878AEB5}"/>
              </a:ext>
            </a:extLst>
          </p:cNvPr>
          <p:cNvSpPr/>
          <p:nvPr/>
        </p:nvSpPr>
        <p:spPr>
          <a:xfrm>
            <a:off x="3319513" y="5265436"/>
            <a:ext cx="820069" cy="111266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Piezo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AD65E5-717F-0138-5C95-82CA99117E82}"/>
              </a:ext>
            </a:extLst>
          </p:cNvPr>
          <p:cNvSpPr txBox="1"/>
          <p:nvPr/>
        </p:nvSpPr>
        <p:spPr>
          <a:xfrm>
            <a:off x="3049668" y="1547991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MainWindow</a:t>
            </a:r>
            <a:endParaRPr lang="fr-FR" sz="1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63A6CC-C15B-CE78-BE27-55D24F86D8BD}"/>
              </a:ext>
            </a:extLst>
          </p:cNvPr>
          <p:cNvSpPr txBox="1"/>
          <p:nvPr/>
        </p:nvSpPr>
        <p:spPr>
          <a:xfrm>
            <a:off x="1703905" y="1994819"/>
            <a:ext cx="105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TitleWidget</a:t>
            </a:r>
            <a:endParaRPr lang="fr-FR" sz="1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B8C44F6-6926-DA62-13AB-AFA87D132C97}"/>
              </a:ext>
            </a:extLst>
          </p:cNvPr>
          <p:cNvSpPr txBox="1"/>
          <p:nvPr/>
        </p:nvSpPr>
        <p:spPr>
          <a:xfrm>
            <a:off x="1713284" y="2577830"/>
            <a:ext cx="1162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MenuWidget</a:t>
            </a:r>
            <a:endParaRPr lang="fr-FR" sz="14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6FC1CF7-12B9-6F42-22D0-48E64812570B}"/>
              </a:ext>
            </a:extLst>
          </p:cNvPr>
          <p:cNvSpPr txBox="1"/>
          <p:nvPr/>
        </p:nvSpPr>
        <p:spPr>
          <a:xfrm>
            <a:off x="4480114" y="2577829"/>
            <a:ext cx="1346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CameraWidget</a:t>
            </a:r>
            <a:endParaRPr lang="fr-FR" sz="14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0C4B5FF-DD86-6AB9-EF19-3FF5C6335059}"/>
              </a:ext>
            </a:extLst>
          </p:cNvPr>
          <p:cNvSpPr txBox="1"/>
          <p:nvPr/>
        </p:nvSpPr>
        <p:spPr>
          <a:xfrm>
            <a:off x="6824648" y="2602493"/>
            <a:ext cx="1307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ResultsWidget</a:t>
            </a:r>
            <a:endParaRPr lang="fr-FR" sz="14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C28DCFD-54D3-BE8C-0005-DF673FCF8FB3}"/>
              </a:ext>
            </a:extLst>
          </p:cNvPr>
          <p:cNvSpPr txBox="1"/>
          <p:nvPr/>
        </p:nvSpPr>
        <p:spPr>
          <a:xfrm>
            <a:off x="4455255" y="4408335"/>
            <a:ext cx="1781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MenuOptionsWidget</a:t>
            </a:r>
            <a:endParaRPr lang="fr-FR" sz="14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7A34E21-408E-B77A-5711-6E2F38628F85}"/>
              </a:ext>
            </a:extLst>
          </p:cNvPr>
          <p:cNvSpPr txBox="1"/>
          <p:nvPr/>
        </p:nvSpPr>
        <p:spPr>
          <a:xfrm>
            <a:off x="6743186" y="4408334"/>
            <a:ext cx="2084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SubMenuOptionsWidget</a:t>
            </a:r>
            <a:endParaRPr lang="fr-FR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0285D2-31D9-4F0F-A2F1-5C7E62BCB308}"/>
              </a:ext>
            </a:extLst>
          </p:cNvPr>
          <p:cNvSpPr/>
          <p:nvPr/>
        </p:nvSpPr>
        <p:spPr>
          <a:xfrm>
            <a:off x="0" y="6550222"/>
            <a:ext cx="2101174" cy="307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Developer Info</a:t>
            </a:r>
          </a:p>
        </p:txBody>
      </p:sp>
    </p:spTree>
    <p:extLst>
      <p:ext uri="{BB962C8B-B14F-4D97-AF65-F5344CB8AC3E}">
        <p14:creationId xmlns:p14="http://schemas.microsoft.com/office/powerpoint/2010/main" val="62641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80412C-CFF8-6922-41E3-14A4B09E870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1E13A-C8CE-217F-D3EA-AB453A44EACE}"/>
              </a:ext>
            </a:extLst>
          </p:cNvPr>
          <p:cNvSpPr/>
          <p:nvPr/>
        </p:nvSpPr>
        <p:spPr>
          <a:xfrm>
            <a:off x="4600575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 Default Parameters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F6F88-6509-2C64-1C5F-3F12CD89BC1D}"/>
              </a:ext>
            </a:extLst>
          </p:cNvPr>
          <p:cNvSpPr/>
          <p:nvPr/>
        </p:nvSpPr>
        <p:spPr>
          <a:xfrm>
            <a:off x="5641278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Calibration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C4F05F9-EEFC-D6AD-EE54-D4507B10B122}"/>
              </a:ext>
            </a:extLst>
          </p:cNvPr>
          <p:cNvGrpSpPr/>
          <p:nvPr/>
        </p:nvGrpSpPr>
        <p:grpSpPr>
          <a:xfrm>
            <a:off x="5581051" y="4911989"/>
            <a:ext cx="894396" cy="169277"/>
            <a:chOff x="4556577" y="4600696"/>
            <a:chExt cx="1022802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B71FF0-4136-D2AE-2933-DC05D6259B77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nm / lambda…</a:t>
              </a:r>
            </a:p>
          </p:txBody>
        </p:sp>
        <p:sp>
          <p:nvSpPr>
            <p:cNvPr id="35" name="Triangle 54">
              <a:extLst>
                <a:ext uri="{FF2B5EF4-FFF2-40B4-BE49-F238E27FC236}">
                  <a16:creationId xmlns:a16="http://schemas.microsoft.com/office/drawing/2014/main" id="{D24D3C7E-2780-0EB1-68DF-6CFC7E25E4C0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FD27C5C8-741B-A003-0251-E50CF6955FB4}"/>
              </a:ext>
            </a:extLst>
          </p:cNvPr>
          <p:cNvSpPr txBox="1"/>
          <p:nvPr/>
        </p:nvSpPr>
        <p:spPr>
          <a:xfrm>
            <a:off x="4600575" y="4944548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Units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31C2FDB6-1482-95B2-F5FE-E5ADACEF42C3}"/>
              </a:ext>
            </a:extLst>
          </p:cNvPr>
          <p:cNvGrpSpPr/>
          <p:nvPr/>
        </p:nvGrpSpPr>
        <p:grpSpPr>
          <a:xfrm>
            <a:off x="4634863" y="5114366"/>
            <a:ext cx="1840584" cy="169277"/>
            <a:chOff x="4634863" y="4944364"/>
            <a:chExt cx="1840584" cy="1692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1ED0BD7-8A54-98D9-E2FD-BE42BF089051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63B2F97-F4C2-4626-490C-2994A23ABF51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4FC324C8-2A68-8388-FAA1-61D266DC245A}"/>
              </a:ext>
            </a:extLst>
          </p:cNvPr>
          <p:cNvGrpSpPr/>
          <p:nvPr/>
        </p:nvGrpSpPr>
        <p:grpSpPr>
          <a:xfrm>
            <a:off x="4634863" y="5322635"/>
            <a:ext cx="1840584" cy="169277"/>
            <a:chOff x="4634863" y="4944364"/>
            <a:chExt cx="1840584" cy="16927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B838D9-C6FA-D800-FCDC-AA04EEF16BD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3EC9041F-74ED-37EA-DC18-9EE7DBEAF40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f(mm)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6DED4FA-FA8F-9809-40A5-BADB56F9D92B}"/>
              </a:ext>
            </a:extLst>
          </p:cNvPr>
          <p:cNvGrpSpPr/>
          <p:nvPr/>
        </p:nvGrpSpPr>
        <p:grpSpPr>
          <a:xfrm>
            <a:off x="5584509" y="4689233"/>
            <a:ext cx="894396" cy="169277"/>
            <a:chOff x="4556577" y="4600696"/>
            <a:chExt cx="1022802" cy="1692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E608FA-1C60-F5BC-A646-5A6871E8F998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English</a:t>
              </a:r>
            </a:p>
          </p:txBody>
        </p:sp>
        <p:sp>
          <p:nvSpPr>
            <p:cNvPr id="54" name="Triangle 54">
              <a:extLst>
                <a:ext uri="{FF2B5EF4-FFF2-40B4-BE49-F238E27FC236}">
                  <a16:creationId xmlns:a16="http://schemas.microsoft.com/office/drawing/2014/main" id="{A832D660-9B3B-DA3E-E9F2-E961BAFFD71E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70309FC9-41AA-1F5F-14F7-FAFE6F0C94F9}"/>
              </a:ext>
            </a:extLst>
          </p:cNvPr>
          <p:cNvSpPr txBox="1"/>
          <p:nvPr/>
        </p:nvSpPr>
        <p:spPr>
          <a:xfrm>
            <a:off x="4604033" y="4721792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Language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173533C2-C849-97D6-E422-58C43EF182DA}"/>
              </a:ext>
            </a:extLst>
          </p:cNvPr>
          <p:cNvGrpSpPr/>
          <p:nvPr/>
        </p:nvGrpSpPr>
        <p:grpSpPr>
          <a:xfrm>
            <a:off x="6900535" y="4675626"/>
            <a:ext cx="1840584" cy="169277"/>
            <a:chOff x="4634863" y="4944364"/>
            <a:chExt cx="1840584" cy="16927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F459452-9EBD-3CE0-85A4-BBE48BF8CB35}"/>
                </a:ext>
              </a:extLst>
            </p:cNvPr>
            <p:cNvSpPr/>
            <p:nvPr/>
          </p:nvSpPr>
          <p:spPr>
            <a:xfrm>
              <a:off x="5641278" y="4944364"/>
              <a:ext cx="83416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C4219688-D004-4F49-25FE-3E5149DD0F3E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Exposure time (</a:t>
              </a:r>
              <a:r>
                <a:rPr lang="en-GB" sz="800" dirty="0" err="1">
                  <a:solidFill>
                    <a:schemeClr val="accent2"/>
                  </a:solidFill>
                </a:rPr>
                <a:t>ms</a:t>
              </a:r>
              <a:r>
                <a:rPr lang="en-GB" sz="800" dirty="0">
                  <a:solidFill>
                    <a:schemeClr val="accent2"/>
                  </a:solidFill>
                </a:rPr>
                <a:t>)</a:t>
              </a:r>
            </a:p>
          </p:txBody>
        </p:sp>
      </p:grpSp>
      <p:sp>
        <p:nvSpPr>
          <p:cNvPr id="62" name="ZoneTexte 61">
            <a:extLst>
              <a:ext uri="{FF2B5EF4-FFF2-40B4-BE49-F238E27FC236}">
                <a16:creationId xmlns:a16="http://schemas.microsoft.com/office/drawing/2014/main" id="{05ACC251-CDD3-3EB7-C6EE-07478EE59EB0}"/>
              </a:ext>
            </a:extLst>
          </p:cNvPr>
          <p:cNvSpPr txBox="1"/>
          <p:nvPr/>
        </p:nvSpPr>
        <p:spPr>
          <a:xfrm>
            <a:off x="6828886" y="4452477"/>
            <a:ext cx="1635664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Default Parameters / Camera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6BAC3D-B503-B4F7-ECD1-35B3DEE5187D}"/>
              </a:ext>
            </a:extLst>
          </p:cNvPr>
          <p:cNvSpPr/>
          <p:nvPr/>
        </p:nvSpPr>
        <p:spPr>
          <a:xfrm>
            <a:off x="7872822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Update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511C0AD3-C4F7-ABD7-554C-62F69CFC3438}"/>
              </a:ext>
            </a:extLst>
          </p:cNvPr>
          <p:cNvGrpSpPr/>
          <p:nvPr/>
        </p:nvGrpSpPr>
        <p:grpSpPr>
          <a:xfrm>
            <a:off x="6900535" y="4911988"/>
            <a:ext cx="1840584" cy="169277"/>
            <a:chOff x="4634863" y="4944364"/>
            <a:chExt cx="1840584" cy="16927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F267225-C8A6-EA16-1EE7-C60E731F06B2}"/>
                </a:ext>
              </a:extLst>
            </p:cNvPr>
            <p:cNvSpPr/>
            <p:nvPr/>
          </p:nvSpPr>
          <p:spPr>
            <a:xfrm>
              <a:off x="5641278" y="4944364"/>
              <a:ext cx="83416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67F1D93B-E91D-9EDD-572E-A059BA15F642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FPS </a:t>
              </a:r>
            </a:p>
          </p:txBody>
        </p:sp>
      </p:grp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19E1FCED-8677-CD35-4882-260DFA2A0A4C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8539184" y="4969212"/>
            <a:ext cx="1017348" cy="1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7F05CCDB-1B27-1583-9EEC-0D2CE68A7BB0}"/>
              </a:ext>
            </a:extLst>
          </p:cNvPr>
          <p:cNvSpPr txBox="1"/>
          <p:nvPr/>
        </p:nvSpPr>
        <p:spPr>
          <a:xfrm>
            <a:off x="9556532" y="4815323"/>
            <a:ext cx="1589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Really</a:t>
            </a:r>
            <a:r>
              <a:rPr lang="fr-FR" sz="1400" dirty="0"/>
              <a:t> important ?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B206FF2-3B10-8C3B-B6E3-4679310E9005}"/>
              </a:ext>
            </a:extLst>
          </p:cNvPr>
          <p:cNvGrpSpPr/>
          <p:nvPr/>
        </p:nvGrpSpPr>
        <p:grpSpPr>
          <a:xfrm>
            <a:off x="6900535" y="5140514"/>
            <a:ext cx="1840584" cy="169277"/>
            <a:chOff x="4634863" y="4944364"/>
            <a:chExt cx="1840584" cy="16927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9904BF4-D92D-22D5-2DD8-7730AF3C5212}"/>
                </a:ext>
              </a:extLst>
            </p:cNvPr>
            <p:cNvSpPr/>
            <p:nvPr/>
          </p:nvSpPr>
          <p:spPr>
            <a:xfrm>
              <a:off x="5641278" y="4944364"/>
              <a:ext cx="83416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43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2805EDE7-4FC5-4B0F-E1FE-5A43CE60CA18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Black Level 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1C423B3-E4DA-4822-78C0-C5B577C2CA5B}"/>
              </a:ext>
            </a:extLst>
          </p:cNvPr>
          <p:cNvSpPr/>
          <p:nvPr/>
        </p:nvSpPr>
        <p:spPr>
          <a:xfrm>
            <a:off x="6828886" y="5595543"/>
            <a:ext cx="820069" cy="111266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3C8002-8A6E-04F1-9127-904A99029A67}"/>
              </a:ext>
            </a:extLst>
          </p:cNvPr>
          <p:cNvSpPr/>
          <p:nvPr/>
        </p:nvSpPr>
        <p:spPr>
          <a:xfrm>
            <a:off x="6828886" y="5749153"/>
            <a:ext cx="820069" cy="111266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Piezo</a:t>
            </a:r>
          </a:p>
        </p:txBody>
      </p:sp>
    </p:spTree>
    <p:extLst>
      <p:ext uri="{BB962C8B-B14F-4D97-AF65-F5344CB8AC3E}">
        <p14:creationId xmlns:p14="http://schemas.microsoft.com/office/powerpoint/2010/main" val="395245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80412C-CFF8-6922-41E3-14A4B09E870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1E13A-C8CE-217F-D3EA-AB453A44EACE}"/>
              </a:ext>
            </a:extLst>
          </p:cNvPr>
          <p:cNvSpPr/>
          <p:nvPr/>
        </p:nvSpPr>
        <p:spPr>
          <a:xfrm>
            <a:off x="4600575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 Default Parameters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F6F88-6509-2C64-1C5F-3F12CD89BC1D}"/>
              </a:ext>
            </a:extLst>
          </p:cNvPr>
          <p:cNvSpPr/>
          <p:nvPr/>
        </p:nvSpPr>
        <p:spPr>
          <a:xfrm>
            <a:off x="5641278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Calibration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C4F05F9-EEFC-D6AD-EE54-D4507B10B122}"/>
              </a:ext>
            </a:extLst>
          </p:cNvPr>
          <p:cNvGrpSpPr/>
          <p:nvPr/>
        </p:nvGrpSpPr>
        <p:grpSpPr>
          <a:xfrm>
            <a:off x="5581051" y="4911989"/>
            <a:ext cx="894396" cy="169277"/>
            <a:chOff x="4556577" y="4600696"/>
            <a:chExt cx="1022802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B71FF0-4136-D2AE-2933-DC05D6259B77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nm / lambda…</a:t>
              </a:r>
            </a:p>
          </p:txBody>
        </p:sp>
        <p:sp>
          <p:nvSpPr>
            <p:cNvPr id="35" name="Triangle 54">
              <a:extLst>
                <a:ext uri="{FF2B5EF4-FFF2-40B4-BE49-F238E27FC236}">
                  <a16:creationId xmlns:a16="http://schemas.microsoft.com/office/drawing/2014/main" id="{D24D3C7E-2780-0EB1-68DF-6CFC7E25E4C0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FD27C5C8-741B-A003-0251-E50CF6955FB4}"/>
              </a:ext>
            </a:extLst>
          </p:cNvPr>
          <p:cNvSpPr txBox="1"/>
          <p:nvPr/>
        </p:nvSpPr>
        <p:spPr>
          <a:xfrm>
            <a:off x="4600575" y="4944548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Units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31C2FDB6-1482-95B2-F5FE-E5ADACEF42C3}"/>
              </a:ext>
            </a:extLst>
          </p:cNvPr>
          <p:cNvGrpSpPr/>
          <p:nvPr/>
        </p:nvGrpSpPr>
        <p:grpSpPr>
          <a:xfrm>
            <a:off x="4634863" y="5114366"/>
            <a:ext cx="1840584" cy="169277"/>
            <a:chOff x="4634863" y="4944364"/>
            <a:chExt cx="1840584" cy="1692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1ED0BD7-8A54-98D9-E2FD-BE42BF089051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63B2F97-F4C2-4626-490C-2994A23ABF51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4FC324C8-2A68-8388-FAA1-61D266DC245A}"/>
              </a:ext>
            </a:extLst>
          </p:cNvPr>
          <p:cNvGrpSpPr/>
          <p:nvPr/>
        </p:nvGrpSpPr>
        <p:grpSpPr>
          <a:xfrm>
            <a:off x="4634863" y="5322635"/>
            <a:ext cx="1840584" cy="169277"/>
            <a:chOff x="4634863" y="4944364"/>
            <a:chExt cx="1840584" cy="16927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B838D9-C6FA-D800-FCDC-AA04EEF16BD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3EC9041F-74ED-37EA-DC18-9EE7DBEAF40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f(mm)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6DED4FA-FA8F-9809-40A5-BADB56F9D92B}"/>
              </a:ext>
            </a:extLst>
          </p:cNvPr>
          <p:cNvGrpSpPr/>
          <p:nvPr/>
        </p:nvGrpSpPr>
        <p:grpSpPr>
          <a:xfrm>
            <a:off x="5584509" y="4689233"/>
            <a:ext cx="894396" cy="169277"/>
            <a:chOff x="4556577" y="4600696"/>
            <a:chExt cx="1022802" cy="1692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E608FA-1C60-F5BC-A646-5A6871E8F998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English</a:t>
              </a:r>
            </a:p>
          </p:txBody>
        </p:sp>
        <p:sp>
          <p:nvSpPr>
            <p:cNvPr id="54" name="Triangle 54">
              <a:extLst>
                <a:ext uri="{FF2B5EF4-FFF2-40B4-BE49-F238E27FC236}">
                  <a16:creationId xmlns:a16="http://schemas.microsoft.com/office/drawing/2014/main" id="{A832D660-9B3B-DA3E-E9F2-E961BAFFD71E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70309FC9-41AA-1F5F-14F7-FAFE6F0C94F9}"/>
              </a:ext>
            </a:extLst>
          </p:cNvPr>
          <p:cNvSpPr txBox="1"/>
          <p:nvPr/>
        </p:nvSpPr>
        <p:spPr>
          <a:xfrm>
            <a:off x="4604033" y="4721792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5ACC251-CDD3-3EB7-C6EE-07478EE59EB0}"/>
              </a:ext>
            </a:extLst>
          </p:cNvPr>
          <p:cNvSpPr txBox="1"/>
          <p:nvPr/>
        </p:nvSpPr>
        <p:spPr>
          <a:xfrm>
            <a:off x="6828886" y="4452477"/>
            <a:ext cx="1635664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Calibration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6BAC3D-B503-B4F7-ECD1-35B3DEE5187D}"/>
              </a:ext>
            </a:extLst>
          </p:cNvPr>
          <p:cNvSpPr/>
          <p:nvPr/>
        </p:nvSpPr>
        <p:spPr>
          <a:xfrm>
            <a:off x="7872822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Start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7F05CCDB-1B27-1583-9EEC-0D2CE68A7BB0}"/>
              </a:ext>
            </a:extLst>
          </p:cNvPr>
          <p:cNvSpPr txBox="1"/>
          <p:nvPr/>
        </p:nvSpPr>
        <p:spPr>
          <a:xfrm>
            <a:off x="7548814" y="49799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333054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Camera Settings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Parameters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C487389-EBF9-095B-EA70-9C07FBA95235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Camera Settings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8442AA92-0E8A-1A39-6B9D-E6B2F0DE4F25}"/>
              </a:ext>
            </a:extLst>
          </p:cNvPr>
          <p:cNvGrpSpPr/>
          <p:nvPr/>
        </p:nvGrpSpPr>
        <p:grpSpPr>
          <a:xfrm>
            <a:off x="4572964" y="5018508"/>
            <a:ext cx="1940120" cy="123111"/>
            <a:chOff x="4572964" y="4633881"/>
            <a:chExt cx="1940120" cy="123111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76A48B4C-E3E3-BEC4-E1F7-2A5755C82E47}"/>
                </a:ext>
              </a:extLst>
            </p:cNvPr>
            <p:cNvGrpSpPr/>
            <p:nvPr/>
          </p:nvGrpSpPr>
          <p:grpSpPr>
            <a:xfrm>
              <a:off x="5678915" y="4653052"/>
              <a:ext cx="834169" cy="84769"/>
              <a:chOff x="743267" y="2545704"/>
              <a:chExt cx="1799636" cy="182880"/>
            </a:xfrm>
          </p:grpSpPr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A5D09BC4-15BA-6CB2-D791-A1977D898315}"/>
                  </a:ext>
                </a:extLst>
              </p:cNvPr>
              <p:cNvSpPr/>
              <p:nvPr/>
            </p:nvSpPr>
            <p:spPr>
              <a:xfrm>
                <a:off x="743267" y="2614285"/>
                <a:ext cx="179963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7BF5EBCD-4FA6-F924-7B18-B0ED3EE59C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25" y="2545704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480D56E0-FF9C-3638-4924-499335DC5624}"/>
                </a:ext>
              </a:extLst>
            </p:cNvPr>
            <p:cNvSpPr txBox="1"/>
            <p:nvPr/>
          </p:nvSpPr>
          <p:spPr>
            <a:xfrm>
              <a:off x="4572964" y="4633881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Exposure Time: xx </a:t>
              </a:r>
              <a:r>
                <a:rPr lang="en-GB" sz="800" dirty="0" err="1">
                  <a:solidFill>
                    <a:schemeClr val="accent2"/>
                  </a:solidFill>
                </a:rPr>
                <a:t>ms</a:t>
              </a:r>
              <a:endParaRPr lang="en-GB" sz="8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CFCCFDAE-C003-E7CC-8F2B-B2E93C85FD9C}"/>
              </a:ext>
            </a:extLst>
          </p:cNvPr>
          <p:cNvGrpSpPr/>
          <p:nvPr/>
        </p:nvGrpSpPr>
        <p:grpSpPr>
          <a:xfrm>
            <a:off x="4574706" y="5433318"/>
            <a:ext cx="1940120" cy="123111"/>
            <a:chOff x="4572964" y="4633881"/>
            <a:chExt cx="1940120" cy="123111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18FB55C6-6FE5-B7DE-15A9-78A31129930B}"/>
                </a:ext>
              </a:extLst>
            </p:cNvPr>
            <p:cNvGrpSpPr/>
            <p:nvPr/>
          </p:nvGrpSpPr>
          <p:grpSpPr>
            <a:xfrm>
              <a:off x="5678915" y="4653052"/>
              <a:ext cx="834169" cy="84769"/>
              <a:chOff x="743267" y="2545704"/>
              <a:chExt cx="1799636" cy="182880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374FAE51-D78F-A721-A85B-D40A33EE272A}"/>
                  </a:ext>
                </a:extLst>
              </p:cNvPr>
              <p:cNvSpPr/>
              <p:nvPr/>
            </p:nvSpPr>
            <p:spPr>
              <a:xfrm>
                <a:off x="743267" y="2614285"/>
                <a:ext cx="179963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44FA473A-5BE3-87C2-6F02-BD036EEF60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25" y="2545704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EDC66AB5-FA41-952A-4AF7-B4F2AE86E85F}"/>
                </a:ext>
              </a:extLst>
            </p:cNvPr>
            <p:cNvSpPr txBox="1"/>
            <p:nvPr/>
          </p:nvSpPr>
          <p:spPr>
            <a:xfrm>
              <a:off x="4572964" y="4633881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Black Level: xx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0A4488F0-117F-B277-509A-C40587D6A486}"/>
              </a:ext>
            </a:extLst>
          </p:cNvPr>
          <p:cNvGrpSpPr/>
          <p:nvPr/>
        </p:nvGrpSpPr>
        <p:grpSpPr>
          <a:xfrm>
            <a:off x="4572964" y="4752682"/>
            <a:ext cx="1840584" cy="169277"/>
            <a:chOff x="4634863" y="4944364"/>
            <a:chExt cx="1840584" cy="16927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8C2E191-3EBF-E956-5041-4F6AF1D66D1C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IDS-xxx </a:t>
              </a:r>
              <a:r>
                <a:rPr lang="en-GB" sz="600" dirty="0" err="1">
                  <a:solidFill>
                    <a:schemeClr val="tx1"/>
                  </a:solidFill>
                </a:rPr>
                <a:t>xxxxxx</a:t>
              </a:r>
              <a:endParaRPr lang="en-GB" sz="600" dirty="0">
                <a:solidFill>
                  <a:schemeClr val="tx1"/>
                </a:solidFill>
              </a:endParaRP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6035D7AD-BB11-A807-47A3-5D18A4A496BE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Camera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47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Masks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0EA61A-D462-1E5D-9BDB-F1F5E2BDD4EA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Masks selection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74A20-C71B-F598-7866-2246409CF144}"/>
              </a:ext>
            </a:extLst>
          </p:cNvPr>
          <p:cNvSpPr/>
          <p:nvPr/>
        </p:nvSpPr>
        <p:spPr>
          <a:xfrm>
            <a:off x="5641278" y="468382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68A294-C14E-5A3E-1384-B10E2CD1193A}"/>
              </a:ext>
            </a:extLst>
          </p:cNvPr>
          <p:cNvSpPr/>
          <p:nvPr/>
        </p:nvSpPr>
        <p:spPr>
          <a:xfrm>
            <a:off x="4600576" y="4683829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Circle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63FF90-5270-6573-DFB6-3697FA9CCB10}"/>
              </a:ext>
            </a:extLst>
          </p:cNvPr>
          <p:cNvSpPr/>
          <p:nvPr/>
        </p:nvSpPr>
        <p:spPr>
          <a:xfrm>
            <a:off x="4600575" y="495235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Rectangle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A1E977-CBB5-42F0-0411-46440BF41C13}"/>
              </a:ext>
            </a:extLst>
          </p:cNvPr>
          <p:cNvSpPr/>
          <p:nvPr/>
        </p:nvSpPr>
        <p:spPr>
          <a:xfrm>
            <a:off x="4600575" y="52208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Polygon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97D7BB-86BB-EBBF-D861-D8EB8F4FCC01}"/>
              </a:ext>
            </a:extLst>
          </p:cNvPr>
          <p:cNvSpPr/>
          <p:nvPr/>
        </p:nvSpPr>
        <p:spPr>
          <a:xfrm>
            <a:off x="5641278" y="495235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Resize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7929D6-DC50-D79D-E92F-E2F35FFD83DF}"/>
              </a:ext>
            </a:extLst>
          </p:cNvPr>
          <p:cNvSpPr/>
          <p:nvPr/>
        </p:nvSpPr>
        <p:spPr>
          <a:xfrm>
            <a:off x="5641278" y="52208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Erase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B4DA4138-E15D-CAED-0D26-00B3C106BEC5}"/>
              </a:ext>
            </a:extLst>
          </p:cNvPr>
          <p:cNvGrpSpPr/>
          <p:nvPr/>
        </p:nvGrpSpPr>
        <p:grpSpPr>
          <a:xfrm>
            <a:off x="4600575" y="5553043"/>
            <a:ext cx="1183642" cy="123111"/>
            <a:chOff x="4600575" y="5553043"/>
            <a:chExt cx="1183642" cy="12311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A4FE29-ED61-BB8E-D25C-53669E66AC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0575" y="5560598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accent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89FA2C60-CA74-6857-9466-256BE735BA51}"/>
                </a:ext>
              </a:extLst>
            </p:cNvPr>
            <p:cNvSpPr txBox="1"/>
            <p:nvPr/>
          </p:nvSpPr>
          <p:spPr>
            <a:xfrm>
              <a:off x="4777802" y="5553043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Apply the mask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830EC182-3D74-2F87-CD3C-9E94724F99BA}"/>
              </a:ext>
            </a:extLst>
          </p:cNvPr>
          <p:cNvGrpSpPr/>
          <p:nvPr/>
        </p:nvGrpSpPr>
        <p:grpSpPr>
          <a:xfrm>
            <a:off x="4600575" y="5715930"/>
            <a:ext cx="1183642" cy="123111"/>
            <a:chOff x="4600575" y="5715930"/>
            <a:chExt cx="1183642" cy="12311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4D611EC-D95C-C05E-F1D2-AF7B6CF1BD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0575" y="5723485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accent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4454D3-11AE-B4A3-C4A7-F6FBD58BBE32}"/>
                </a:ext>
              </a:extLst>
            </p:cNvPr>
            <p:cNvSpPr txBox="1"/>
            <p:nvPr/>
          </p:nvSpPr>
          <p:spPr>
            <a:xfrm>
              <a:off x="4777802" y="5715930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Inverse the mask</a:t>
              </a:r>
            </a:p>
          </p:txBody>
        </p:sp>
      </p:grpSp>
      <p:sp>
        <p:nvSpPr>
          <p:cNvPr id="37" name="Forme libre 36">
            <a:extLst>
              <a:ext uri="{FF2B5EF4-FFF2-40B4-BE49-F238E27FC236}">
                <a16:creationId xmlns:a16="http://schemas.microsoft.com/office/drawing/2014/main" id="{F5B0EB96-7E4C-2E07-1281-EBBDECEC10E1}"/>
              </a:ext>
            </a:extLst>
          </p:cNvPr>
          <p:cNvSpPr/>
          <p:nvPr/>
        </p:nvSpPr>
        <p:spPr>
          <a:xfrm>
            <a:off x="4708575" y="2731779"/>
            <a:ext cx="1648304" cy="1334055"/>
          </a:xfrm>
          <a:custGeom>
            <a:avLst/>
            <a:gdLst>
              <a:gd name="connsiteX0" fmla="*/ 341745 w 1487054"/>
              <a:gd name="connsiteY0" fmla="*/ 129309 h 1237673"/>
              <a:gd name="connsiteX1" fmla="*/ 0 w 1487054"/>
              <a:gd name="connsiteY1" fmla="*/ 452582 h 1237673"/>
              <a:gd name="connsiteX2" fmla="*/ 166254 w 1487054"/>
              <a:gd name="connsiteY2" fmla="*/ 803564 h 1237673"/>
              <a:gd name="connsiteX3" fmla="*/ 609600 w 1487054"/>
              <a:gd name="connsiteY3" fmla="*/ 803564 h 1237673"/>
              <a:gd name="connsiteX4" fmla="*/ 572654 w 1487054"/>
              <a:gd name="connsiteY4" fmla="*/ 1025236 h 1237673"/>
              <a:gd name="connsiteX5" fmla="*/ 803563 w 1487054"/>
              <a:gd name="connsiteY5" fmla="*/ 1237673 h 1237673"/>
              <a:gd name="connsiteX6" fmla="*/ 1320800 w 1487054"/>
              <a:gd name="connsiteY6" fmla="*/ 1062182 h 1237673"/>
              <a:gd name="connsiteX7" fmla="*/ 1487054 w 1487054"/>
              <a:gd name="connsiteY7" fmla="*/ 544945 h 1237673"/>
              <a:gd name="connsiteX8" fmla="*/ 1191491 w 1487054"/>
              <a:gd name="connsiteY8" fmla="*/ 240145 h 1237673"/>
              <a:gd name="connsiteX9" fmla="*/ 1117600 w 1487054"/>
              <a:gd name="connsiteY9" fmla="*/ 0 h 1237673"/>
              <a:gd name="connsiteX10" fmla="*/ 600363 w 1487054"/>
              <a:gd name="connsiteY10" fmla="*/ 36945 h 1237673"/>
              <a:gd name="connsiteX11" fmla="*/ 554182 w 1487054"/>
              <a:gd name="connsiteY11" fmla="*/ 406400 h 1237673"/>
              <a:gd name="connsiteX12" fmla="*/ 341745 w 1487054"/>
              <a:gd name="connsiteY12" fmla="*/ 129309 h 123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87054" h="1237673">
                <a:moveTo>
                  <a:pt x="341745" y="129309"/>
                </a:moveTo>
                <a:lnTo>
                  <a:pt x="0" y="452582"/>
                </a:lnTo>
                <a:lnTo>
                  <a:pt x="166254" y="803564"/>
                </a:lnTo>
                <a:lnTo>
                  <a:pt x="609600" y="803564"/>
                </a:lnTo>
                <a:lnTo>
                  <a:pt x="572654" y="1025236"/>
                </a:lnTo>
                <a:lnTo>
                  <a:pt x="803563" y="1237673"/>
                </a:lnTo>
                <a:lnTo>
                  <a:pt x="1320800" y="1062182"/>
                </a:lnTo>
                <a:lnTo>
                  <a:pt x="1487054" y="544945"/>
                </a:lnTo>
                <a:lnTo>
                  <a:pt x="1191491" y="240145"/>
                </a:lnTo>
                <a:lnTo>
                  <a:pt x="1117600" y="0"/>
                </a:lnTo>
                <a:lnTo>
                  <a:pt x="600363" y="36945"/>
                </a:lnTo>
                <a:lnTo>
                  <a:pt x="554182" y="406400"/>
                </a:lnTo>
                <a:lnTo>
                  <a:pt x="341745" y="12930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49554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76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Acquisition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C9E6C-CD0B-7BF7-E6F0-8CE060A3DB7B}"/>
              </a:ext>
            </a:extLst>
          </p:cNvPr>
          <p:cNvSpPr/>
          <p:nvPr/>
        </p:nvSpPr>
        <p:spPr>
          <a:xfrm>
            <a:off x="4600576" y="4657705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Simple acquisition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E29A552-D88D-3245-8330-F231B5D5DDC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Acquisition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36BE96-7E5B-E34F-4B6F-34FBBC133E34}"/>
              </a:ext>
            </a:extLst>
          </p:cNvPr>
          <p:cNvSpPr/>
          <p:nvPr/>
        </p:nvSpPr>
        <p:spPr>
          <a:xfrm>
            <a:off x="5641278" y="465770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Repeated acquisition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A7C67724-77CB-3BAF-F37B-7E5C1BD3D021}"/>
              </a:ext>
            </a:extLst>
          </p:cNvPr>
          <p:cNvGrpSpPr/>
          <p:nvPr/>
        </p:nvGrpSpPr>
        <p:grpSpPr>
          <a:xfrm>
            <a:off x="4634863" y="4892116"/>
            <a:ext cx="1840584" cy="169277"/>
            <a:chOff x="4634863" y="4944364"/>
            <a:chExt cx="1840584" cy="16927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3BC56F-109F-DBBF-38A4-7CC368F56EE8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0.5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0CE04DF-AA51-A8A6-1531-7F4C6F7A31E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Wedge factor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D073F0CC-9F3F-8DCF-32E8-FB6B045CAE5F}"/>
              </a:ext>
            </a:extLst>
          </p:cNvPr>
          <p:cNvGrpSpPr/>
          <p:nvPr/>
        </p:nvGrpSpPr>
        <p:grpSpPr>
          <a:xfrm>
            <a:off x="4634863" y="5156954"/>
            <a:ext cx="2169354" cy="531920"/>
            <a:chOff x="4634863" y="5156954"/>
            <a:chExt cx="2169354" cy="53192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190E183-B8B5-6BFE-2591-D6C5FF83D9F6}"/>
                </a:ext>
              </a:extLst>
            </p:cNvPr>
            <p:cNvSpPr/>
            <p:nvPr/>
          </p:nvSpPr>
          <p:spPr>
            <a:xfrm>
              <a:off x="4634863" y="5156954"/>
              <a:ext cx="1840584" cy="531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6275D15-51E8-5CB8-80D4-892D255502A6}"/>
                </a:ext>
              </a:extLst>
            </p:cNvPr>
            <p:cNvGrpSpPr/>
            <p:nvPr/>
          </p:nvGrpSpPr>
          <p:grpSpPr>
            <a:xfrm>
              <a:off x="4699707" y="5207633"/>
              <a:ext cx="1183642" cy="123111"/>
              <a:chOff x="4600575" y="5715930"/>
              <a:chExt cx="1183642" cy="12311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274469C-EA5F-1E2F-04B9-420FD6378A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2AF7DF62-41F0-C7B7-7217-1F511B682625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Tilt</a:t>
                </a:r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54C8C9CB-2E8F-D67C-E5D8-39936AC699EC}"/>
                </a:ext>
              </a:extLst>
            </p:cNvPr>
            <p:cNvGrpSpPr/>
            <p:nvPr/>
          </p:nvGrpSpPr>
          <p:grpSpPr>
            <a:xfrm>
              <a:off x="4699569" y="5363912"/>
              <a:ext cx="1183642" cy="123111"/>
              <a:chOff x="4600575" y="5715930"/>
              <a:chExt cx="1183642" cy="12311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95614C-BE56-B1A2-7927-99C7A90ED2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C8243F0E-392B-CD36-EA2B-A928DD79EEC4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 err="1">
                    <a:solidFill>
                      <a:schemeClr val="accent2"/>
                    </a:solidFill>
                  </a:rPr>
                  <a:t>Defecos</a:t>
                </a:r>
                <a:endParaRPr lang="en-GB" sz="8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FA33ECF-7022-6E77-CDDD-D62685D3D80D}"/>
                </a:ext>
              </a:extLst>
            </p:cNvPr>
            <p:cNvGrpSpPr/>
            <p:nvPr/>
          </p:nvGrpSpPr>
          <p:grpSpPr>
            <a:xfrm>
              <a:off x="4699569" y="5520191"/>
              <a:ext cx="1183642" cy="123111"/>
              <a:chOff x="4600575" y="5715930"/>
              <a:chExt cx="1183642" cy="12311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2C6246C-2A9F-C75B-37DC-12D3724009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0E11476-0D1A-E81C-0D62-BD79CC9518B9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Spherical aberration</a:t>
                </a:r>
              </a:p>
            </p:txBody>
          </p:sp>
        </p:grp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0197E201-4D08-10CC-5CE8-D4FDEF4EF308}"/>
                </a:ext>
              </a:extLst>
            </p:cNvPr>
            <p:cNvGrpSpPr/>
            <p:nvPr/>
          </p:nvGrpSpPr>
          <p:grpSpPr>
            <a:xfrm>
              <a:off x="5620575" y="5216017"/>
              <a:ext cx="1183642" cy="123111"/>
              <a:chOff x="4600575" y="5715930"/>
              <a:chExt cx="1183642" cy="12311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327CAB-CAA9-756D-FDC2-3E372474FF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52417B0-FBE8-782B-3361-40EE8C0D1129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 err="1">
                    <a:solidFill>
                      <a:schemeClr val="accent2"/>
                    </a:solidFill>
                  </a:rPr>
                  <a:t>Astimagtism</a:t>
                </a:r>
                <a:endParaRPr lang="en-GB" sz="8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4C7F7D04-3A6C-1E4C-0EE8-11D261B01A7B}"/>
                </a:ext>
              </a:extLst>
            </p:cNvPr>
            <p:cNvGrpSpPr/>
            <p:nvPr/>
          </p:nvGrpSpPr>
          <p:grpSpPr>
            <a:xfrm>
              <a:off x="5620437" y="5372296"/>
              <a:ext cx="1183642" cy="123111"/>
              <a:chOff x="4600575" y="5715930"/>
              <a:chExt cx="1183642" cy="123111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47A6188-C408-24E5-E6BA-2DD436B787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599E79CA-5192-5FBE-C5CF-A3B2A653D0D4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Coma</a:t>
                </a:r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9C83F4E-F7EE-3DA4-AF29-3120912A409F}"/>
              </a:ext>
            </a:extLst>
          </p:cNvPr>
          <p:cNvSpPr/>
          <p:nvPr/>
        </p:nvSpPr>
        <p:spPr>
          <a:xfrm>
            <a:off x="4624248" y="577080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See (&amp; save) images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0CC3F3-AD99-906F-3AF0-FE246DA5D730}"/>
              </a:ext>
            </a:extLst>
          </p:cNvPr>
          <p:cNvSpPr/>
          <p:nvPr/>
        </p:nvSpPr>
        <p:spPr>
          <a:xfrm>
            <a:off x="5664950" y="5770807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Save phase</a:t>
            </a:r>
          </a:p>
        </p:txBody>
      </p:sp>
      <p:graphicFrame>
        <p:nvGraphicFramePr>
          <p:cNvPr id="52" name="Tableau 51">
            <a:extLst>
              <a:ext uri="{FF2B5EF4-FFF2-40B4-BE49-F238E27FC236}">
                <a16:creationId xmlns:a16="http://schemas.microsoft.com/office/drawing/2014/main" id="{D5D5E2EB-382E-4F0B-BC84-C41E40B1C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04600"/>
              </p:ext>
            </p:extLst>
          </p:nvPr>
        </p:nvGraphicFramePr>
        <p:xfrm>
          <a:off x="6857146" y="4498366"/>
          <a:ext cx="1883728" cy="748596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69104">
                  <a:extLst>
                    <a:ext uri="{9D8B030D-6E8A-4147-A177-3AD203B41FA5}">
                      <a16:colId xmlns:a16="http://schemas.microsoft.com/office/drawing/2014/main" val="3629675326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63866262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3571151943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566257407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68490465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2045673248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4108038552"/>
                    </a:ext>
                  </a:extLst>
                </a:gridCol>
              </a:tblGrid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 err="1"/>
                        <a:t>Mean</a:t>
                      </a:r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024579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PV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4496667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RMS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265387"/>
                  </a:ext>
                </a:extLst>
              </a:tr>
            </a:tbl>
          </a:graphicData>
        </a:graphic>
      </p:graphicFrame>
      <p:grpSp>
        <p:nvGrpSpPr>
          <p:cNvPr id="53" name="Groupe 52">
            <a:extLst>
              <a:ext uri="{FF2B5EF4-FFF2-40B4-BE49-F238E27FC236}">
                <a16:creationId xmlns:a16="http://schemas.microsoft.com/office/drawing/2014/main" id="{B379B52F-3CBE-BEA5-3812-B2C001D72103}"/>
              </a:ext>
            </a:extLst>
          </p:cNvPr>
          <p:cNvGrpSpPr/>
          <p:nvPr/>
        </p:nvGrpSpPr>
        <p:grpSpPr>
          <a:xfrm>
            <a:off x="7718072" y="5339128"/>
            <a:ext cx="1022802" cy="169277"/>
            <a:chOff x="4556577" y="4600696"/>
            <a:chExt cx="1022802" cy="16927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DC05B85-271F-AA47-CBC5-4F947266590F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3D</a:t>
              </a:r>
            </a:p>
          </p:txBody>
        </p:sp>
        <p:sp>
          <p:nvSpPr>
            <p:cNvPr id="55" name="Triangle 54">
              <a:extLst>
                <a:ext uri="{FF2B5EF4-FFF2-40B4-BE49-F238E27FC236}">
                  <a16:creationId xmlns:a16="http://schemas.microsoft.com/office/drawing/2014/main" id="{BDD4E500-BCA7-6A11-8471-BCE88C7A97F3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420F11D2-A7DA-CEDC-76CA-DA312B53E539}"/>
              </a:ext>
            </a:extLst>
          </p:cNvPr>
          <p:cNvSpPr txBox="1"/>
          <p:nvPr/>
        </p:nvSpPr>
        <p:spPr>
          <a:xfrm>
            <a:off x="6918197" y="5371467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AFDD39-C7B0-21C5-BF00-C3CBB8FA3EAE}"/>
              </a:ext>
            </a:extLst>
          </p:cNvPr>
          <p:cNvSpPr/>
          <p:nvPr/>
        </p:nvSpPr>
        <p:spPr>
          <a:xfrm>
            <a:off x="6842906" y="5749384"/>
            <a:ext cx="188372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Print all results</a:t>
            </a:r>
          </a:p>
        </p:txBody>
      </p:sp>
    </p:spTree>
    <p:extLst>
      <p:ext uri="{BB962C8B-B14F-4D97-AF65-F5344CB8AC3E}">
        <p14:creationId xmlns:p14="http://schemas.microsoft.com/office/powerpoint/2010/main" val="240871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7364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578</Words>
  <Application>Microsoft Macintosh PowerPoint</Application>
  <PresentationFormat>Grand écran</PresentationFormat>
  <Paragraphs>301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Dorian Mendes</cp:lastModifiedBy>
  <cp:revision>48</cp:revision>
  <dcterms:created xsi:type="dcterms:W3CDTF">2024-05-31T18:58:42Z</dcterms:created>
  <dcterms:modified xsi:type="dcterms:W3CDTF">2024-06-04T07:37:04Z</dcterms:modified>
</cp:coreProperties>
</file>