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15113000"/>
  <p:notesSz cx="6858000" cy="9144000"/>
  <p:embeddedFontLst>
    <p:embeddedFont>
      <p:font typeface="Canva Sans Bold" panose="020B0604020202020204" charset="0"/>
      <p:regular r:id="rId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5118" y="1993900"/>
            <a:ext cx="9981763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3" name="Freeform 3"/>
          <p:cNvSpPr/>
          <p:nvPr/>
        </p:nvSpPr>
        <p:spPr>
          <a:xfrm>
            <a:off x="393227" y="571502"/>
            <a:ext cx="2822478" cy="1069615"/>
          </a:xfrm>
          <a:custGeom>
            <a:avLst/>
            <a:gdLst/>
            <a:ahLst/>
            <a:cxnLst/>
            <a:rect l="l" t="t" r="r" b="b"/>
            <a:pathLst>
              <a:path w="3392196" h="1298178">
                <a:moveTo>
                  <a:pt x="0" y="0"/>
                </a:moveTo>
                <a:lnTo>
                  <a:pt x="3392196" y="0"/>
                </a:lnTo>
                <a:lnTo>
                  <a:pt x="3392196" y="1298178"/>
                </a:lnTo>
                <a:lnTo>
                  <a:pt x="0" y="1298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4" name="Group 4"/>
          <p:cNvGrpSpPr/>
          <p:nvPr/>
        </p:nvGrpSpPr>
        <p:grpSpPr>
          <a:xfrm rot="3509038">
            <a:off x="9457267" y="-1412538"/>
            <a:ext cx="3207600" cy="2806650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914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03465" y="2488464"/>
            <a:ext cx="4306627" cy="2514617"/>
          </a:xfrm>
          <a:custGeom>
            <a:avLst/>
            <a:gdLst/>
            <a:ahLst/>
            <a:cxnLst/>
            <a:rect l="l" t="t" r="r" b="b"/>
            <a:pathLst>
              <a:path w="3647519" h="2231423">
                <a:moveTo>
                  <a:pt x="0" y="0"/>
                </a:moveTo>
                <a:lnTo>
                  <a:pt x="3647519" y="0"/>
                </a:lnTo>
                <a:lnTo>
                  <a:pt x="3647519" y="2231424"/>
                </a:lnTo>
                <a:lnTo>
                  <a:pt x="0" y="2231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AutoShape 8"/>
          <p:cNvSpPr/>
          <p:nvPr/>
        </p:nvSpPr>
        <p:spPr>
          <a:xfrm flipV="1">
            <a:off x="6736365" y="2224937"/>
            <a:ext cx="0" cy="4154416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5656349" y="5887772"/>
            <a:ext cx="921754" cy="601445"/>
          </a:xfrm>
          <a:custGeom>
            <a:avLst/>
            <a:gdLst/>
            <a:ahLst/>
            <a:cxnLst/>
            <a:rect l="l" t="t" r="r" b="b"/>
            <a:pathLst>
              <a:path w="921754" h="601445">
                <a:moveTo>
                  <a:pt x="0" y="0"/>
                </a:moveTo>
                <a:lnTo>
                  <a:pt x="921754" y="0"/>
                </a:lnTo>
                <a:lnTo>
                  <a:pt x="921754" y="601445"/>
                </a:lnTo>
                <a:lnTo>
                  <a:pt x="0" y="601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AutoShape 10"/>
          <p:cNvSpPr/>
          <p:nvPr/>
        </p:nvSpPr>
        <p:spPr>
          <a:xfrm>
            <a:off x="355118" y="6541278"/>
            <a:ext cx="9981763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355118" y="5887772"/>
            <a:ext cx="787459" cy="562471"/>
          </a:xfrm>
          <a:custGeom>
            <a:avLst/>
            <a:gdLst/>
            <a:ahLst/>
            <a:cxnLst/>
            <a:rect l="l" t="t" r="r" b="b"/>
            <a:pathLst>
              <a:path w="787459" h="562471">
                <a:moveTo>
                  <a:pt x="0" y="0"/>
                </a:moveTo>
                <a:lnTo>
                  <a:pt x="787459" y="0"/>
                </a:lnTo>
                <a:lnTo>
                  <a:pt x="787459" y="562471"/>
                </a:lnTo>
                <a:lnTo>
                  <a:pt x="0" y="5624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2" name="Group 12"/>
          <p:cNvGrpSpPr/>
          <p:nvPr/>
        </p:nvGrpSpPr>
        <p:grpSpPr>
          <a:xfrm rot="5400000">
            <a:off x="7283700" y="3340664"/>
            <a:ext cx="141748" cy="141748"/>
            <a:chOff x="0" y="0"/>
            <a:chExt cx="4064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 flipH="1">
            <a:off x="4421587" y="8633154"/>
            <a:ext cx="697982" cy="434077"/>
          </a:xfrm>
          <a:prstGeom prst="line">
            <a:avLst/>
          </a:prstGeom>
          <a:ln w="381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16" name="AutoShape 16"/>
          <p:cNvSpPr/>
          <p:nvPr/>
        </p:nvSpPr>
        <p:spPr>
          <a:xfrm flipV="1">
            <a:off x="4787950" y="7073145"/>
            <a:ext cx="1895040" cy="3253625"/>
          </a:xfrm>
          <a:prstGeom prst="line">
            <a:avLst/>
          </a:prstGeom>
          <a:ln w="381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17" name="AutoShape 17"/>
          <p:cNvSpPr/>
          <p:nvPr/>
        </p:nvSpPr>
        <p:spPr>
          <a:xfrm>
            <a:off x="1734627" y="8633154"/>
            <a:ext cx="650442" cy="434077"/>
          </a:xfrm>
          <a:prstGeom prst="line">
            <a:avLst/>
          </a:prstGeom>
          <a:ln w="381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18" name="Freeform 18"/>
          <p:cNvSpPr/>
          <p:nvPr/>
        </p:nvSpPr>
        <p:spPr>
          <a:xfrm>
            <a:off x="574624" y="7070233"/>
            <a:ext cx="2583352" cy="1562921"/>
          </a:xfrm>
          <a:custGeom>
            <a:avLst/>
            <a:gdLst/>
            <a:ahLst/>
            <a:cxnLst/>
            <a:rect l="l" t="t" r="r" b="b"/>
            <a:pathLst>
              <a:path w="2583352" h="1562921">
                <a:moveTo>
                  <a:pt x="0" y="0"/>
                </a:moveTo>
                <a:lnTo>
                  <a:pt x="2583352" y="0"/>
                </a:lnTo>
                <a:lnTo>
                  <a:pt x="2583352" y="1562921"/>
                </a:lnTo>
                <a:lnTo>
                  <a:pt x="0" y="15629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3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9" name="Freeform 19"/>
          <p:cNvSpPr/>
          <p:nvPr/>
        </p:nvSpPr>
        <p:spPr>
          <a:xfrm>
            <a:off x="2225233" y="9269279"/>
            <a:ext cx="2562717" cy="1550325"/>
          </a:xfrm>
          <a:custGeom>
            <a:avLst/>
            <a:gdLst/>
            <a:ahLst/>
            <a:cxnLst/>
            <a:rect l="l" t="t" r="r" b="b"/>
            <a:pathLst>
              <a:path w="2562717" h="1550325">
                <a:moveTo>
                  <a:pt x="0" y="0"/>
                </a:moveTo>
                <a:lnTo>
                  <a:pt x="2562717" y="0"/>
                </a:lnTo>
                <a:lnTo>
                  <a:pt x="2562717" y="1550326"/>
                </a:lnTo>
                <a:lnTo>
                  <a:pt x="0" y="15503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069" t="-500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" name="TextBox 20"/>
          <p:cNvSpPr txBox="1"/>
          <p:nvPr/>
        </p:nvSpPr>
        <p:spPr>
          <a:xfrm>
            <a:off x="6883742" y="7155958"/>
            <a:ext cx="3808258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L’algorithme de Hariharan (5 images) sert à mesurer précisément des formes en analysant plusieurs images d’interférences avec un léger décalage entre elles. </a:t>
            </a:r>
          </a:p>
          <a:p>
            <a:pPr algn="l">
              <a:lnSpc>
                <a:spcPts val="1679"/>
              </a:lnSpc>
              <a:spcBef>
                <a:spcPct val="0"/>
              </a:spcBef>
            </a:pPr>
            <a:endParaRPr lang="en-US" sz="1200" b="1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21" name="Group 21"/>
          <p:cNvGrpSpPr/>
          <p:nvPr/>
        </p:nvGrpSpPr>
        <p:grpSpPr>
          <a:xfrm rot="5400000">
            <a:off x="7141495" y="8128270"/>
            <a:ext cx="325474" cy="246143"/>
            <a:chOff x="0" y="0"/>
            <a:chExt cx="537381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37381" cy="406400"/>
            </a:xfrm>
            <a:custGeom>
              <a:avLst/>
              <a:gdLst/>
              <a:ahLst/>
              <a:cxnLst/>
              <a:rect l="l" t="t" r="r" b="b"/>
              <a:pathLst>
                <a:path w="537381" h="406400">
                  <a:moveTo>
                    <a:pt x="0" y="0"/>
                  </a:moveTo>
                  <a:lnTo>
                    <a:pt x="334181" y="0"/>
                  </a:lnTo>
                  <a:lnTo>
                    <a:pt x="537381" y="203200"/>
                  </a:lnTo>
                  <a:lnTo>
                    <a:pt x="3341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77800" y="-38100"/>
              <a:ext cx="283381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5400000">
            <a:off x="7135613" y="9362596"/>
            <a:ext cx="337238" cy="246143"/>
            <a:chOff x="0" y="0"/>
            <a:chExt cx="556804" cy="4064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56804" cy="406400"/>
            </a:xfrm>
            <a:custGeom>
              <a:avLst/>
              <a:gdLst/>
              <a:ahLst/>
              <a:cxnLst/>
              <a:rect l="l" t="t" r="r" b="b"/>
              <a:pathLst>
                <a:path w="556804" h="406400">
                  <a:moveTo>
                    <a:pt x="0" y="0"/>
                  </a:moveTo>
                  <a:lnTo>
                    <a:pt x="353604" y="0"/>
                  </a:lnTo>
                  <a:lnTo>
                    <a:pt x="556804" y="203200"/>
                  </a:lnTo>
                  <a:lnTo>
                    <a:pt x="353604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77800" y="-38100"/>
              <a:ext cx="30280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8453162" y="9644762"/>
            <a:ext cx="2161529" cy="1178033"/>
          </a:xfrm>
          <a:custGeom>
            <a:avLst/>
            <a:gdLst/>
            <a:ahLst/>
            <a:cxnLst/>
            <a:rect l="l" t="t" r="r" b="b"/>
            <a:pathLst>
              <a:path w="2161529" h="1178033">
                <a:moveTo>
                  <a:pt x="0" y="0"/>
                </a:moveTo>
                <a:lnTo>
                  <a:pt x="2161529" y="0"/>
                </a:lnTo>
                <a:lnTo>
                  <a:pt x="2161529" y="1178033"/>
                </a:lnTo>
                <a:lnTo>
                  <a:pt x="0" y="11780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28" name="Group 28"/>
          <p:cNvGrpSpPr/>
          <p:nvPr/>
        </p:nvGrpSpPr>
        <p:grpSpPr>
          <a:xfrm rot="5400000">
            <a:off x="7135613" y="10930202"/>
            <a:ext cx="337238" cy="246143"/>
            <a:chOff x="0" y="0"/>
            <a:chExt cx="556804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556804" cy="406400"/>
            </a:xfrm>
            <a:custGeom>
              <a:avLst/>
              <a:gdLst/>
              <a:ahLst/>
              <a:cxnLst/>
              <a:rect l="l" t="t" r="r" b="b"/>
              <a:pathLst>
                <a:path w="556804" h="406400">
                  <a:moveTo>
                    <a:pt x="0" y="0"/>
                  </a:moveTo>
                  <a:lnTo>
                    <a:pt x="353604" y="0"/>
                  </a:lnTo>
                  <a:lnTo>
                    <a:pt x="556804" y="203200"/>
                  </a:lnTo>
                  <a:lnTo>
                    <a:pt x="353604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77800" y="-38100"/>
              <a:ext cx="30280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4553276" y="12432507"/>
            <a:ext cx="3141142" cy="637514"/>
          </a:xfrm>
          <a:prstGeom prst="line">
            <a:avLst/>
          </a:prstGeom>
          <a:ln w="381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32" name="AutoShape 32"/>
          <p:cNvSpPr/>
          <p:nvPr/>
        </p:nvSpPr>
        <p:spPr>
          <a:xfrm flipH="1">
            <a:off x="2106083" y="12432507"/>
            <a:ext cx="2580818" cy="628785"/>
          </a:xfrm>
          <a:prstGeom prst="line">
            <a:avLst/>
          </a:prstGeom>
          <a:ln w="381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/>
          </a:p>
        </p:txBody>
      </p:sp>
      <p:sp>
        <p:nvSpPr>
          <p:cNvPr id="33" name="Freeform 33"/>
          <p:cNvSpPr/>
          <p:nvPr/>
        </p:nvSpPr>
        <p:spPr>
          <a:xfrm>
            <a:off x="3557979" y="11354894"/>
            <a:ext cx="2171513" cy="1077613"/>
          </a:xfrm>
          <a:custGeom>
            <a:avLst/>
            <a:gdLst/>
            <a:ahLst/>
            <a:cxnLst/>
            <a:rect l="l" t="t" r="r" b="b"/>
            <a:pathLst>
              <a:path w="2171513" h="1077613">
                <a:moveTo>
                  <a:pt x="0" y="0"/>
                </a:moveTo>
                <a:lnTo>
                  <a:pt x="2171513" y="0"/>
                </a:lnTo>
                <a:lnTo>
                  <a:pt x="2171513" y="1077613"/>
                </a:lnTo>
                <a:lnTo>
                  <a:pt x="0" y="107761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34" name="Group 34"/>
          <p:cNvGrpSpPr/>
          <p:nvPr/>
        </p:nvGrpSpPr>
        <p:grpSpPr>
          <a:xfrm rot="-10800000">
            <a:off x="5839161" y="11740806"/>
            <a:ext cx="337238" cy="246143"/>
            <a:chOff x="0" y="0"/>
            <a:chExt cx="556804" cy="4064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56804" cy="406400"/>
            </a:xfrm>
            <a:custGeom>
              <a:avLst/>
              <a:gdLst/>
              <a:ahLst/>
              <a:cxnLst/>
              <a:rect l="l" t="t" r="r" b="b"/>
              <a:pathLst>
                <a:path w="556804" h="406400">
                  <a:moveTo>
                    <a:pt x="0" y="0"/>
                  </a:moveTo>
                  <a:lnTo>
                    <a:pt x="353604" y="0"/>
                  </a:lnTo>
                  <a:lnTo>
                    <a:pt x="556804" y="203200"/>
                  </a:lnTo>
                  <a:lnTo>
                    <a:pt x="353604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77800" y="-38100"/>
              <a:ext cx="30280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 rot="-10800000">
            <a:off x="3080182" y="11740806"/>
            <a:ext cx="337238" cy="246143"/>
            <a:chOff x="0" y="0"/>
            <a:chExt cx="556804" cy="406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56804" cy="406400"/>
            </a:xfrm>
            <a:custGeom>
              <a:avLst/>
              <a:gdLst/>
              <a:ahLst/>
              <a:cxnLst/>
              <a:rect l="l" t="t" r="r" b="b"/>
              <a:pathLst>
                <a:path w="556804" h="406400">
                  <a:moveTo>
                    <a:pt x="0" y="0"/>
                  </a:moveTo>
                  <a:lnTo>
                    <a:pt x="353604" y="0"/>
                  </a:lnTo>
                  <a:lnTo>
                    <a:pt x="556804" y="203200"/>
                  </a:lnTo>
                  <a:lnTo>
                    <a:pt x="353604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77800" y="-38100"/>
              <a:ext cx="30280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0" name="Freeform 40"/>
          <p:cNvSpPr/>
          <p:nvPr/>
        </p:nvSpPr>
        <p:spPr>
          <a:xfrm>
            <a:off x="161759" y="11538274"/>
            <a:ext cx="2901441" cy="710853"/>
          </a:xfrm>
          <a:custGeom>
            <a:avLst/>
            <a:gdLst/>
            <a:ahLst/>
            <a:cxnLst/>
            <a:rect l="l" t="t" r="r" b="b"/>
            <a:pathLst>
              <a:path w="2901441" h="710853">
                <a:moveTo>
                  <a:pt x="0" y="0"/>
                </a:moveTo>
                <a:lnTo>
                  <a:pt x="2901440" y="0"/>
                </a:lnTo>
                <a:lnTo>
                  <a:pt x="2901440" y="710853"/>
                </a:lnTo>
                <a:lnTo>
                  <a:pt x="0" y="7108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1" name="Freeform 41"/>
          <p:cNvSpPr/>
          <p:nvPr/>
        </p:nvSpPr>
        <p:spPr>
          <a:xfrm>
            <a:off x="6244591" y="11307618"/>
            <a:ext cx="2160000" cy="1085400"/>
          </a:xfrm>
          <a:custGeom>
            <a:avLst/>
            <a:gdLst/>
            <a:ahLst/>
            <a:cxnLst/>
            <a:rect l="l" t="t" r="r" b="b"/>
            <a:pathLst>
              <a:path w="2160000" h="1085400">
                <a:moveTo>
                  <a:pt x="0" y="0"/>
                </a:moveTo>
                <a:lnTo>
                  <a:pt x="2160000" y="0"/>
                </a:lnTo>
                <a:lnTo>
                  <a:pt x="2160000" y="1085400"/>
                </a:lnTo>
                <a:lnTo>
                  <a:pt x="0" y="10854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2" name="TextBox 42"/>
          <p:cNvSpPr txBox="1"/>
          <p:nvPr/>
        </p:nvSpPr>
        <p:spPr>
          <a:xfrm>
            <a:off x="6898290" y="2684531"/>
            <a:ext cx="2601777" cy="3759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 Acquisition des images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Sélection des images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Gestion des masques</a:t>
            </a:r>
          </a:p>
          <a:p>
            <a:pPr algn="l">
              <a:lnSpc>
                <a:spcPts val="1679"/>
              </a:lnSpc>
            </a:pPr>
            <a:endParaRPr lang="en-US" sz="1200" b="1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1679"/>
              </a:lnSpc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 Traitement de Phase 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Algorithme de Hariharan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Correction de la phase</a:t>
            </a:r>
          </a:p>
          <a:p>
            <a:pPr algn="l">
              <a:lnSpc>
                <a:spcPts val="1679"/>
              </a:lnSpc>
            </a:pPr>
            <a:endParaRPr lang="en-US" sz="1200" b="1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1679"/>
              </a:lnSpc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 Analyse simple des aberrations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Calculs des coefficients de Zernike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Conversion en coefficients de Seidel</a:t>
            </a:r>
          </a:p>
          <a:p>
            <a:pPr algn="l">
              <a:lnSpc>
                <a:spcPts val="1679"/>
              </a:lnSpc>
            </a:pPr>
            <a:endParaRPr lang="en-US" sz="1200" b="1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1679"/>
              </a:lnSpc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 Analyse poussée des aberrations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PSF</a:t>
            </a:r>
          </a:p>
          <a:p>
            <a:pPr marL="259080" lvl="1" indent="-129540" algn="l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FTM</a:t>
            </a:r>
          </a:p>
          <a:p>
            <a:pPr algn="l">
              <a:lnSpc>
                <a:spcPts val="1679"/>
              </a:lnSpc>
            </a:pPr>
            <a:endParaRPr lang="en-US" sz="1200" b="1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grpSp>
        <p:nvGrpSpPr>
          <p:cNvPr id="43" name="Group 43"/>
          <p:cNvGrpSpPr/>
          <p:nvPr/>
        </p:nvGrpSpPr>
        <p:grpSpPr>
          <a:xfrm rot="5400000">
            <a:off x="7283700" y="4154776"/>
            <a:ext cx="141748" cy="141748"/>
            <a:chOff x="0" y="0"/>
            <a:chExt cx="406400" cy="4064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 rot="5400000">
            <a:off x="7283700" y="5467090"/>
            <a:ext cx="141748" cy="141748"/>
            <a:chOff x="0" y="0"/>
            <a:chExt cx="406400" cy="4064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9" name="Freeform 49"/>
          <p:cNvSpPr/>
          <p:nvPr/>
        </p:nvSpPr>
        <p:spPr>
          <a:xfrm>
            <a:off x="4491872" y="7070233"/>
            <a:ext cx="1255392" cy="1562921"/>
          </a:xfrm>
          <a:custGeom>
            <a:avLst/>
            <a:gdLst/>
            <a:ahLst/>
            <a:cxnLst/>
            <a:rect l="l" t="t" r="r" b="b"/>
            <a:pathLst>
              <a:path w="1255392" h="1562921">
                <a:moveTo>
                  <a:pt x="0" y="0"/>
                </a:moveTo>
                <a:lnTo>
                  <a:pt x="1255393" y="0"/>
                </a:lnTo>
                <a:lnTo>
                  <a:pt x="1255393" y="1562921"/>
                </a:lnTo>
                <a:lnTo>
                  <a:pt x="0" y="156292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6911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0" name="Freeform 50"/>
          <p:cNvSpPr/>
          <p:nvPr/>
        </p:nvSpPr>
        <p:spPr>
          <a:xfrm>
            <a:off x="9677658" y="2224937"/>
            <a:ext cx="890783" cy="4143175"/>
          </a:xfrm>
          <a:custGeom>
            <a:avLst/>
            <a:gdLst/>
            <a:ahLst/>
            <a:cxnLst/>
            <a:rect l="l" t="t" r="r" b="b"/>
            <a:pathLst>
              <a:path w="890783" h="4143175">
                <a:moveTo>
                  <a:pt x="0" y="0"/>
                </a:moveTo>
                <a:lnTo>
                  <a:pt x="890783" y="0"/>
                </a:lnTo>
                <a:lnTo>
                  <a:pt x="890783" y="4143175"/>
                </a:lnTo>
                <a:lnTo>
                  <a:pt x="0" y="41431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1" name="Freeform 51"/>
          <p:cNvSpPr/>
          <p:nvPr/>
        </p:nvSpPr>
        <p:spPr>
          <a:xfrm>
            <a:off x="1078022" y="13263857"/>
            <a:ext cx="1789690" cy="1455253"/>
          </a:xfrm>
          <a:custGeom>
            <a:avLst/>
            <a:gdLst/>
            <a:ahLst/>
            <a:cxnLst/>
            <a:rect l="l" t="t" r="r" b="b"/>
            <a:pathLst>
              <a:path w="1789690" h="1455253">
                <a:moveTo>
                  <a:pt x="0" y="0"/>
                </a:moveTo>
                <a:lnTo>
                  <a:pt x="1789690" y="0"/>
                </a:lnTo>
                <a:lnTo>
                  <a:pt x="1789690" y="1455253"/>
                </a:lnTo>
                <a:lnTo>
                  <a:pt x="0" y="14552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2" name="Freeform 52"/>
          <p:cNvSpPr/>
          <p:nvPr/>
        </p:nvSpPr>
        <p:spPr>
          <a:xfrm>
            <a:off x="6976492" y="13255866"/>
            <a:ext cx="1799759" cy="1463243"/>
          </a:xfrm>
          <a:custGeom>
            <a:avLst/>
            <a:gdLst/>
            <a:ahLst/>
            <a:cxnLst/>
            <a:rect l="l" t="t" r="r" b="b"/>
            <a:pathLst>
              <a:path w="1799759" h="1463243">
                <a:moveTo>
                  <a:pt x="0" y="0"/>
                </a:moveTo>
                <a:lnTo>
                  <a:pt x="1799759" y="0"/>
                </a:lnTo>
                <a:lnTo>
                  <a:pt x="1799759" y="1463244"/>
                </a:lnTo>
                <a:lnTo>
                  <a:pt x="0" y="14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3" name="TextBox 53"/>
          <p:cNvSpPr txBox="1"/>
          <p:nvPr/>
        </p:nvSpPr>
        <p:spPr>
          <a:xfrm>
            <a:off x="470643" y="6744215"/>
            <a:ext cx="2036517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Acquisition des images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3442069" y="629723"/>
            <a:ext cx="6130290" cy="3872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36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Modernisation</a:t>
            </a:r>
            <a:r>
              <a:rPr lang="en-US" sz="2400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2400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l’interface</a:t>
            </a:r>
            <a:r>
              <a:rPr lang="en-US" sz="2400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du TP </a:t>
            </a:r>
            <a:r>
              <a:rPr lang="en-US" sz="2400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Zygo</a:t>
            </a:r>
            <a:endParaRPr lang="en-US" sz="2400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5" name="TextBox 55"/>
          <p:cNvSpPr txBox="1"/>
          <p:nvPr/>
        </p:nvSpPr>
        <p:spPr>
          <a:xfrm>
            <a:off x="3425555" y="1104384"/>
            <a:ext cx="6130289" cy="282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2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Abdallah </a:t>
            </a:r>
            <a:r>
              <a:rPr lang="en-US" sz="20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Mrabti</a:t>
            </a:r>
            <a:endParaRPr lang="en-US" sz="2000" b="1" dirty="0">
              <a:solidFill>
                <a:srgbClr val="FF914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6" name="TextBox 56"/>
          <p:cNvSpPr txBox="1"/>
          <p:nvPr/>
        </p:nvSpPr>
        <p:spPr>
          <a:xfrm>
            <a:off x="470643" y="2217325"/>
            <a:ext cx="2126890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Interféromètre</a:t>
            </a:r>
            <a:r>
              <a:rPr lang="en-US" sz="1299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1299" b="1" dirty="0" err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Zygo</a:t>
            </a:r>
            <a:r>
              <a:rPr lang="en-US" sz="1299" b="1" dirty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4408852" y="3785022"/>
            <a:ext cx="2167420" cy="1075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algn="just">
              <a:lnSpc>
                <a:spcPts val="1679"/>
              </a:lnSpc>
            </a:pP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Comparer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onde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réfléchie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l’échantillon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à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onde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référence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→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création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franges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d’interférence</a:t>
            </a:r>
            <a:endParaRPr lang="en-US" sz="1200" b="1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470643" y="4839755"/>
            <a:ext cx="2126890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Contexte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6883742" y="2269876"/>
            <a:ext cx="1992809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Structure du programme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330193" y="5152175"/>
            <a:ext cx="6352797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 indent="-129540" algn="ctr">
              <a:lnSpc>
                <a:spcPts val="1679"/>
              </a:lnSpc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 nouvelles version de Windows et Matlab empêche l’utilisation active X ( récupérations des info/ donnée) de la camera</a:t>
            </a:r>
          </a:p>
          <a:p>
            <a:pPr marL="259080" lvl="1" indent="-129540" algn="ctr">
              <a:lnSpc>
                <a:spcPts val="1679"/>
              </a:lnSpc>
              <a:spcBef>
                <a:spcPct val="0"/>
              </a:spcBef>
              <a:buFont typeface="Arial"/>
              <a:buChar char="•"/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Développement d'une interface Python/PyQt6 pour l'analyse de fronts d'onde (modernisation, la rendre plus intuitive)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  <a:endParaRPr lang="en-US" sz="1200" b="1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1" name="TextBox 61"/>
          <p:cNvSpPr txBox="1"/>
          <p:nvPr/>
        </p:nvSpPr>
        <p:spPr>
          <a:xfrm>
            <a:off x="2385070" y="8931341"/>
            <a:ext cx="2036517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Gestion des masques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545771" y="8674166"/>
            <a:ext cx="2517428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Capture d’image depuis la camera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4112076" y="8674166"/>
            <a:ext cx="2014984" cy="198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Ouverture d’un set d’image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507214" y="6741303"/>
            <a:ext cx="2051852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Algorithme de Hariharan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883742" y="8480754"/>
            <a:ext cx="3453140" cy="82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mesure la phase entre chaque image, avec un décalage de phase de π/2 entre chaque image, ce qui permet de déterminer les défauts de surface.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6408934" y="9720962"/>
            <a:ext cx="1891282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Cette phase est dite "enroulée", car elle est limitée entre –π et +π, ce qui provoque des discontinuités visibles .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342829" y="10938048"/>
            <a:ext cx="2314475" cy="28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"/>
              </a:lnSpc>
              <a:spcBef>
                <a:spcPct val="0"/>
              </a:spcBef>
            </a:pPr>
            <a:r>
              <a:rPr lang="en-US" sz="817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 résultat direct de l’algorithme de Hariharan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8677159" y="11336193"/>
            <a:ext cx="1891282" cy="103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79"/>
              </a:lnSpc>
              <a:spcBef>
                <a:spcPct val="0"/>
              </a:spcBef>
            </a:pPr>
            <a:r>
              <a:rPr lang="en-US" sz="1200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applique ensuite un algorithme de dépliage de phase pour reconstruire une phase continue.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167353" y="12497793"/>
            <a:ext cx="2314475" cy="141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"/>
              </a:lnSpc>
              <a:spcBef>
                <a:spcPct val="0"/>
              </a:spcBef>
            </a:pPr>
            <a:r>
              <a:rPr lang="en-US" sz="817" b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 phase continue + correction piston/tilt 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3294613" y="10952955"/>
            <a:ext cx="2784203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 des coefficients de Zernike 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91894" y="10953605"/>
            <a:ext cx="3041169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Conversion en coefficients de Seidel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734627" y="12925402"/>
            <a:ext cx="371456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PSF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694418" y="12934131"/>
            <a:ext cx="371456" cy="23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FTM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40896CB7-F6B5-438B-A320-1A16FE35A334}"/>
              </a:ext>
            </a:extLst>
          </p:cNvPr>
          <p:cNvSpPr txBox="1"/>
          <p:nvPr/>
        </p:nvSpPr>
        <p:spPr>
          <a:xfrm>
            <a:off x="5885313" y="1458722"/>
            <a:ext cx="4414860" cy="343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2"/>
              </a:lnSpc>
              <a:spcBef>
                <a:spcPct val="0"/>
              </a:spcBef>
            </a:pPr>
            <a:r>
              <a:rPr lang="en-US" sz="12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Projet</a:t>
            </a:r>
            <a:r>
              <a:rPr lang="en-US" sz="12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DEPhI</a:t>
            </a:r>
            <a:r>
              <a:rPr lang="en-US" sz="12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2025 / </a:t>
            </a:r>
            <a:r>
              <a:rPr lang="en-US" sz="12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Encadré</a:t>
            </a:r>
            <a:r>
              <a:rPr lang="en-US" sz="12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 Julien </a:t>
            </a:r>
            <a:r>
              <a:rPr lang="en-US" sz="12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Villemejane</a:t>
            </a:r>
            <a:endParaRPr lang="en-US" sz="1200" b="1" dirty="0">
              <a:solidFill>
                <a:srgbClr val="FF914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B5626DD-7035-B9F6-7DAC-41172B3F4784}"/>
              </a:ext>
            </a:extLst>
          </p:cNvPr>
          <p:cNvSpPr txBox="1"/>
          <p:nvPr/>
        </p:nvSpPr>
        <p:spPr>
          <a:xfrm>
            <a:off x="4300259" y="2320182"/>
            <a:ext cx="2288730" cy="949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540" lvl="1" algn="just">
              <a:lnSpc>
                <a:spcPts val="1679"/>
              </a:lnSpc>
            </a:pP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Instrument pour </a:t>
            </a:r>
            <a:r>
              <a:rPr lang="en-US" sz="1200" b="1" dirty="0" err="1">
                <a:solidFill>
                  <a:schemeClr val="accent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mesurer</a:t>
            </a:r>
            <a:r>
              <a:rPr lang="en-US" sz="1200" b="1" dirty="0">
                <a:solidFill>
                  <a:schemeClr val="accent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 états de surfaces 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avec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précision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1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nanométrique</a:t>
            </a:r>
            <a:r>
              <a:rPr lang="en-US" sz="1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275</Words>
  <Application>Microsoft Office PowerPoint</Application>
  <PresentationFormat>Personnalisé</PresentationFormat>
  <Paragraphs>40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Canva Sans Bold</vt:lpstr>
      <vt:lpstr>Arial</vt:lpstr>
      <vt:lpstr>Calibri</vt:lpstr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de Front d'Onde par Interféromètre de Zygo</dc:title>
  <cp:lastModifiedBy>Julien VILLEMEJANE</cp:lastModifiedBy>
  <cp:revision>3</cp:revision>
  <dcterms:created xsi:type="dcterms:W3CDTF">2006-08-16T00:00:00Z</dcterms:created>
  <dcterms:modified xsi:type="dcterms:W3CDTF">2025-05-01T07:19:42Z</dcterms:modified>
  <dc:identifier>DAGl7BHX3SQ</dc:identifier>
</cp:coreProperties>
</file>