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61" r:id="rId4"/>
    <p:sldId id="262" r:id="rId5"/>
    <p:sldId id="263" r:id="rId6"/>
    <p:sldId id="265" r:id="rId7"/>
    <p:sldId id="270" r:id="rId8"/>
    <p:sldId id="266" r:id="rId9"/>
    <p:sldId id="267" r:id="rId10"/>
    <p:sldId id="271" r:id="rId11"/>
    <p:sldId id="272" r:id="rId12"/>
    <p:sldId id="268" r:id="rId13"/>
    <p:sldId id="269" r:id="rId14"/>
    <p:sldId id="260" r:id="rId15"/>
    <p:sldId id="273" r:id="rId16"/>
    <p:sldId id="27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C0882-3027-AC61-2EF7-DCE239F45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C042AC-348A-8268-5CFE-24EEFE634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12B866-96D3-3F33-61D7-D2DDBB68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ECC92E-691B-36FC-E1B5-0849DB35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B11BC4-CA5D-5800-E20F-DD1C0468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4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E2F37-49C7-EDAE-EC5C-A5486D45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B9A76F-A242-7244-A54C-E16DC0A27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74403D-2F16-92E2-D211-8C3ACD38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6B3125-CC43-B69D-D4D3-A8C5AAFF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0454AB-297E-4586-DF51-02F3CA3C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8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AFBC74-3AEF-06F4-AE59-F90F0B923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539544-9476-3C0F-CF81-86287CC2E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BB7BCD-BC9D-5362-B3E3-7326311A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E79F49-F8E6-130F-4A2C-8B90BAF2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77FA8-0DD6-DB9A-752A-6A434E47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295ED-0530-2031-C8ED-9E1F6B62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2818D6-991B-8E2A-76AA-AD49D9A9B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86C63E-605E-040B-2106-C09F7A90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CB639-604C-7385-A5BA-A0CBF982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462104-756A-D470-8407-90D9BBEF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3D703-84EB-B95F-E7E6-198E7670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4B2AFA-3487-5765-AB4E-56113CF8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6B6E1-0C6E-C6C4-4952-36B3A7FB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C6B470-C0C4-7768-CAF5-8EA32DF2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FCE90-192D-D0F2-4AAB-9628BF0B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7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0823-DCAF-F088-0CF5-A69D2316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4E67E-CF8C-77F7-26FA-B46C8334E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5D0706-9371-A33F-5A2D-29ED4150C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5298B7-EA4C-4E51-2C6C-C3263A16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C0FCCE-DBDB-43D5-BA1A-0E050948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87E68-B0A3-35B7-4E34-7E3E877D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0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DB7E2-305A-27D6-12BB-1EAF292C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BC9144-C168-28E6-22D4-65857F7B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080F0B-A170-5086-B5E2-8534BB0FF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F461A1-616D-3015-4DD2-AFD0AD8A5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9CA5A2-2536-FE88-B435-462FAF527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28B17B-39BB-4FCD-73C7-41C04CF7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0967DC-8095-3CD9-CADC-8C536A29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E73CE7-C2F3-8B7F-EA61-D565C737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9A9A2-793A-91FC-36ED-216274B8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83B864-33B1-E3FC-B35F-F148E410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BC8178-0ADF-F024-B0A7-96E8B0DE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19B3F4-8DA7-8FC6-B397-28478CCF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9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81B29-2B39-1434-58D6-1433A09C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E23100-856B-7E39-F087-6D434D11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C1DF3F-64FC-AF1B-69AD-9008D4D2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3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DA6A6-27C0-DE26-2324-6DF63A04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F0E11-335B-C601-54B1-6124DF0A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69CE72-E2D2-EF6F-8B37-E1896CB5D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FFB6C-F47E-5768-C6FD-A12D313A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8BECC0-DB83-F496-8AB2-012D9E35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60247F-F23D-BC07-2007-F95B8311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9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B2DDC-E937-9898-8F9E-D8E1B00D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C05DBC-66BB-6A55-F67B-52D81EDA6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891D17-A104-204E-9124-F5398466D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90A5EB-119D-56B1-9803-1023CD13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BB4F22-4FDA-3160-4B2B-EBE8BF00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1F31E7-BFEE-C435-FA4D-CCA06273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9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3755DF-1EC8-0528-E870-E7E6D701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1632F4-3FAF-6274-2FEE-67E4B528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AB4E9-ECDB-7C1E-78CD-E19B65A98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B72F2C-F691-4C8C-1D56-5C6AC9B7E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2109A2-C8C1-7602-A5E0-5BA07FC56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8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D8B7163F-E444-C973-572A-6E02FA62A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EBB26F0-D9B6-0AEC-B047-C47EBC103B58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334A3B-4225-D126-0A08-FBC50A57138F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62C6F18-B881-0C6E-20F6-FF7DB3760DA2}"/>
              </a:ext>
            </a:extLst>
          </p:cNvPr>
          <p:cNvSpPr txBox="1"/>
          <p:nvPr/>
        </p:nvSpPr>
        <p:spPr>
          <a:xfrm>
            <a:off x="1664284" y="1080585"/>
            <a:ext cx="46633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</a:t>
            </a:r>
            <a:r>
              <a:rPr lang="fr-FR" sz="1400" b="1" dirty="0" err="1"/>
              <a:t>Steps</a:t>
            </a:r>
            <a:r>
              <a:rPr lang="fr-FR" sz="1400" b="1" dirty="0"/>
              <a:t> for acquisition and </a:t>
            </a:r>
            <a:r>
              <a:rPr lang="fr-FR" sz="1400" b="1" dirty="0" err="1"/>
              <a:t>analysis</a:t>
            </a:r>
            <a:endParaRPr lang="fr-FR" sz="14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7EBF22-F080-EE64-172F-C7663B5F7F84}"/>
              </a:ext>
            </a:extLst>
          </p:cNvPr>
          <p:cNvSpPr/>
          <p:nvPr/>
        </p:nvSpPr>
        <p:spPr>
          <a:xfrm>
            <a:off x="1664285" y="1444278"/>
            <a:ext cx="1472107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Get Images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E07D7E5-C2D5-C513-A917-C009E7667318}"/>
              </a:ext>
            </a:extLst>
          </p:cNvPr>
          <p:cNvSpPr txBox="1"/>
          <p:nvPr/>
        </p:nvSpPr>
        <p:spPr>
          <a:xfrm>
            <a:off x="3320834" y="1444278"/>
            <a:ext cx="7386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Camera, </a:t>
            </a:r>
            <a:r>
              <a:rPr lang="fr-FR" sz="1400" dirty="0" err="1"/>
              <a:t>Piezo</a:t>
            </a:r>
            <a:r>
              <a:rPr lang="fr-FR" sz="1400" dirty="0"/>
              <a:t>, Zoom for acquisition, Simple Acquisition, Multiple Acquisition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B0FD05E8-E63D-0DA8-6F0F-2BE4DC62D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472" y="1167279"/>
            <a:ext cx="2450157" cy="13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5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BEC6D-6E4E-F046-C748-C75DEC422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E22EB52A-BF80-4071-EBCD-7B3C8F78D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3F40496-3689-337A-3D82-00EFC985A80A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7112F5-1579-1CB0-DD8A-331123B5F709}"/>
              </a:ext>
            </a:extLst>
          </p:cNvPr>
          <p:cNvSpPr txBox="1"/>
          <p:nvPr/>
        </p:nvSpPr>
        <p:spPr>
          <a:xfrm>
            <a:off x="257473" y="11672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OLD </a:t>
            </a:r>
          </a:p>
        </p:txBody>
      </p:sp>
      <p:pic>
        <p:nvPicPr>
          <p:cNvPr id="24" name="Image 23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CAEBAB94-3566-87F2-5A03-FF971CF71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52" y="2300287"/>
            <a:ext cx="1466850" cy="3419475"/>
          </a:xfrm>
          <a:prstGeom prst="rect">
            <a:avLst/>
          </a:prstGeom>
        </p:spPr>
      </p:pic>
      <p:pic>
        <p:nvPicPr>
          <p:cNvPr id="35" name="Image 34" descr="Une image contenant texte, Police, ligne, nombre&#10;&#10;Le contenu généré par l’IA peut être incorrect.">
            <a:extLst>
              <a:ext uri="{FF2B5EF4-FFF2-40B4-BE49-F238E27FC236}">
                <a16:creationId xmlns:a16="http://schemas.microsoft.com/office/drawing/2014/main" id="{CE788054-E722-642C-A4A3-EC139F9AD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2" y="859502"/>
            <a:ext cx="2676525" cy="1095375"/>
          </a:xfrm>
          <a:prstGeom prst="rect">
            <a:avLst/>
          </a:prstGeom>
        </p:spPr>
      </p:pic>
      <p:pic>
        <p:nvPicPr>
          <p:cNvPr id="41" name="Image 40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81846487-41C5-47D0-41AE-89FC082D2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2" y="2138362"/>
            <a:ext cx="2419350" cy="155257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23EB74FE-72AE-0CC6-703B-25A807D0B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733" y="66676"/>
            <a:ext cx="3911784" cy="3521998"/>
          </a:xfrm>
          <a:prstGeom prst="rect">
            <a:avLst/>
          </a:prstGeom>
        </p:spPr>
      </p:pic>
      <p:pic>
        <p:nvPicPr>
          <p:cNvPr id="45" name="Image 44" descr="Une image contenant text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2E9741B4-F643-0566-6A8D-2C665D1C4B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7" y="4324349"/>
            <a:ext cx="5086233" cy="2466975"/>
          </a:xfrm>
          <a:prstGeom prst="rect">
            <a:avLst/>
          </a:prstGeom>
        </p:spPr>
      </p:pic>
      <p:pic>
        <p:nvPicPr>
          <p:cNvPr id="51" name="Image 50" descr="Une image contenant texte, capture d’écran, Tracé, ligne&#10;&#10;Le contenu généré par l’IA peut être incorrect.">
            <a:extLst>
              <a:ext uri="{FF2B5EF4-FFF2-40B4-BE49-F238E27FC236}">
                <a16:creationId xmlns:a16="http://schemas.microsoft.com/office/drawing/2014/main" id="{5E88E907-4591-E887-E638-27BC75337F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35" y="3552826"/>
            <a:ext cx="3670964" cy="33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FCBBB-663A-1B62-2B8A-A5434CCFD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EF7C96B0-B7AA-40CC-E817-F6EFAF7E8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A06BFCE-C7DB-1CAC-E291-6A14AB517377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4A3BA0D-7E5E-72EC-706B-E59F72E2426F}"/>
              </a:ext>
            </a:extLst>
          </p:cNvPr>
          <p:cNvSpPr txBox="1"/>
          <p:nvPr/>
        </p:nvSpPr>
        <p:spPr>
          <a:xfrm>
            <a:off x="257473" y="11672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OLD 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7E4BB779-0587-D8B3-7CD6-A5798E924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2" y="2138362"/>
            <a:ext cx="1809750" cy="2733675"/>
          </a:xfrm>
          <a:prstGeom prst="rect">
            <a:avLst/>
          </a:prstGeom>
        </p:spPr>
      </p:pic>
      <p:pic>
        <p:nvPicPr>
          <p:cNvPr id="3" name="Image 2" descr="Une image contenant capture d’écran, texte, Logiciel de graphisme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A548D10E-D1AC-640F-ED29-6AF733BC1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50" y="547501"/>
            <a:ext cx="3200400" cy="2881499"/>
          </a:xfrm>
          <a:prstGeom prst="rect">
            <a:avLst/>
          </a:prstGeom>
        </p:spPr>
      </p:pic>
      <p:pic>
        <p:nvPicPr>
          <p:cNvPr id="5" name="Image 4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42FADC77-1D77-34D9-40CC-544DC8E04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06" y="585787"/>
            <a:ext cx="2419350" cy="1552575"/>
          </a:xfrm>
          <a:prstGeom prst="rect">
            <a:avLst/>
          </a:prstGeom>
        </p:spPr>
      </p:pic>
      <p:pic>
        <p:nvPicPr>
          <p:cNvPr id="10" name="Image 9" descr="Une image contenant texte, capture d’écran, Tracé, ligne&#10;&#10;Le contenu généré par l’IA peut être incorrect.">
            <a:extLst>
              <a:ext uri="{FF2B5EF4-FFF2-40B4-BE49-F238E27FC236}">
                <a16:creationId xmlns:a16="http://schemas.microsoft.com/office/drawing/2014/main" id="{D02A8505-EC64-7786-3E51-8367BF68D3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64" y="3210623"/>
            <a:ext cx="3666658" cy="3301297"/>
          </a:xfrm>
          <a:prstGeom prst="rect">
            <a:avLst/>
          </a:prstGeom>
        </p:spPr>
      </p:pic>
      <p:pic>
        <p:nvPicPr>
          <p:cNvPr id="12" name="Image 11" descr="Une image contenant texte, diagramme, ligne, Tracé&#10;&#10;Le contenu généré par l’IA peut être incorrect.">
            <a:extLst>
              <a:ext uri="{FF2B5EF4-FFF2-40B4-BE49-F238E27FC236}">
                <a16:creationId xmlns:a16="http://schemas.microsoft.com/office/drawing/2014/main" id="{9466B841-816D-A910-ED64-B26D158ED3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24" y="3771900"/>
            <a:ext cx="5667375" cy="274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2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F658D-767A-BC07-D35C-E37B1986B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83F01FDB-9392-2598-691E-C48C5E797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111AC79-72F7-6BD0-5DCB-5DDFAA5C2AED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72A5F1-EF0C-BE4A-0AF7-F6D93CB3A201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D5C8EE-2FFE-C368-1EAF-3B4540D73D51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7CB06-7441-D1AF-363A-33059D1461D8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9AF824-1410-A833-AEAC-17D05B05B2D9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44493B-B637-2BDA-30A7-FFD09309774B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20D89-EE4B-A0B7-4347-878C99981252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C6DEF4-D03E-A012-0E52-29FAFA89FC5A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3DCCFC4-3D1F-2F6A-A6A6-E03BD3E38B5B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Caméra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ACAB908-CDF1-85B6-C18F-433BDDC9EA2A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F5D70A8-931B-F34F-608A-84801240EFE5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44F22E2-CB8D-2B69-7C75-084D9E15836D}"/>
              </a:ext>
            </a:extLst>
          </p:cNvPr>
          <p:cNvSpPr/>
          <p:nvPr/>
        </p:nvSpPr>
        <p:spPr>
          <a:xfrm>
            <a:off x="1899088" y="331592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08B4254-FC10-F43D-5E90-61A7F5D64171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5388CC4-C638-2D1F-3801-3C0AFE9C3BE1}"/>
              </a:ext>
            </a:extLst>
          </p:cNvPr>
          <p:cNvSpPr/>
          <p:nvPr/>
        </p:nvSpPr>
        <p:spPr>
          <a:xfrm>
            <a:off x="1899088" y="4360333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5AB7008-23C2-B08E-5B1A-2FDA65F98001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Correction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1C4029A-EBD0-D922-5E96-559B965C355F}"/>
              </a:ext>
            </a:extLst>
          </p:cNvPr>
          <p:cNvSpPr/>
          <p:nvPr/>
        </p:nvSpPr>
        <p:spPr>
          <a:xfrm>
            <a:off x="1899087" y="5104060"/>
            <a:ext cx="1235097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Poussée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1FA1BCF-67C2-790B-7983-A0B4674C13F3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448D2DE-02D4-F6AF-ADCA-349DD9B5B9BD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AEE507F-54D0-3002-1E89-1416247F1F8A}"/>
              </a:ext>
            </a:extLst>
          </p:cNvPr>
          <p:cNvSpPr/>
          <p:nvPr/>
        </p:nvSpPr>
        <p:spPr>
          <a:xfrm>
            <a:off x="3601268" y="4498832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Spot Diagram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AA4409C-C40E-A998-827C-9C77EF6040FE}"/>
              </a:ext>
            </a:extLst>
          </p:cNvPr>
          <p:cNvSpPr/>
          <p:nvPr/>
        </p:nvSpPr>
        <p:spPr>
          <a:xfrm>
            <a:off x="3601268" y="4867279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PSF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9B218A2F-7CEE-5A97-290B-AD61FBBA338C}"/>
              </a:ext>
            </a:extLst>
          </p:cNvPr>
          <p:cNvSpPr/>
          <p:nvPr/>
        </p:nvSpPr>
        <p:spPr>
          <a:xfrm>
            <a:off x="3601268" y="5251303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FTM</a:t>
            </a:r>
          </a:p>
        </p:txBody>
      </p:sp>
    </p:spTree>
    <p:extLst>
      <p:ext uri="{BB962C8B-B14F-4D97-AF65-F5344CB8AC3E}">
        <p14:creationId xmlns:p14="http://schemas.microsoft.com/office/powerpoint/2010/main" val="193224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D7079-F2CD-94E5-71CB-F929205A7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E4C5C9A1-1ABF-C89B-1092-534C06405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CCC95D1-E621-A073-48BE-0E5D6E43D3E0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5B935E5-D9A8-E1B2-0F07-BC4CB1AC5C49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EEF47E-F35F-9057-37AA-00CEB7C71CA9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634AC-A265-A130-DFE5-FF2D07A3E251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91C991-19F8-0B45-6CEF-5E63C42064CD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435178-6FB4-E371-D48B-7FA452D68DDA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DEBF7-F2E6-A7F8-E3E4-78B960C19229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EA278-2BF5-B2F7-0AD8-B0CACB4B259E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99ED6DC-1FFB-E198-A92E-7455DB6AA954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Caméra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BDA2075-0C9E-5413-8AA3-E7270F8BC800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A0085A5-9D1E-CE98-19C8-12E4C673E93F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591A5FA-2D52-FFB2-C4C0-45AD539D02F8}"/>
              </a:ext>
            </a:extLst>
          </p:cNvPr>
          <p:cNvSpPr/>
          <p:nvPr/>
        </p:nvSpPr>
        <p:spPr>
          <a:xfrm>
            <a:off x="1899088" y="331592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8701EA6-8F49-FC4C-4E08-9A003D77F13E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ACF98C4-8146-3B69-8876-F90C2469C8AC}"/>
              </a:ext>
            </a:extLst>
          </p:cNvPr>
          <p:cNvSpPr/>
          <p:nvPr/>
        </p:nvSpPr>
        <p:spPr>
          <a:xfrm>
            <a:off x="1899088" y="4360333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0438795-8A17-7A3D-B6C1-76517D5BD602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Correction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67CA79E-39F4-E817-EA28-E4C645284078}"/>
              </a:ext>
            </a:extLst>
          </p:cNvPr>
          <p:cNvSpPr/>
          <p:nvPr/>
        </p:nvSpPr>
        <p:spPr>
          <a:xfrm>
            <a:off x="1899087" y="510406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Poussée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74530E95-26C4-E682-A28D-9E7305FD1202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4FFAB8E1-AC51-4C5C-6052-8A3B8AA7DD3C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208238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594D4-C243-3F8B-3262-7DA7815FF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5A4BF21C-E5DD-5CF5-8A5B-D61B0A175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8E963CA-7292-8396-CF1B-E3C1871E33CC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4D33FC6-D1F8-B4CB-A807-904286E9BEA0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7606C0-B2EF-685E-E4D8-8EB1BF8CE440}"/>
              </a:ext>
            </a:extLst>
          </p:cNvPr>
          <p:cNvSpPr txBox="1"/>
          <p:nvPr/>
        </p:nvSpPr>
        <p:spPr>
          <a:xfrm>
            <a:off x="1664285" y="1080585"/>
            <a:ext cx="25602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MVC pattern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D23860-308B-C7DB-ECE9-992B77B1A6FE}"/>
              </a:ext>
            </a:extLst>
          </p:cNvPr>
          <p:cNvSpPr/>
          <p:nvPr/>
        </p:nvSpPr>
        <p:spPr>
          <a:xfrm>
            <a:off x="1664285" y="1653639"/>
            <a:ext cx="2560244" cy="307380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0705DA6-2ED7-52CC-264F-A7AB3529AB9D}"/>
              </a:ext>
            </a:extLst>
          </p:cNvPr>
          <p:cNvSpPr txBox="1"/>
          <p:nvPr/>
        </p:nvSpPr>
        <p:spPr>
          <a:xfrm>
            <a:off x="1664285" y="1653639"/>
            <a:ext cx="256024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Models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DataSetModel</a:t>
            </a:r>
            <a:endParaRPr lang="fr-FR" sz="1400" b="1" dirty="0"/>
          </a:p>
          <a:p>
            <a:pPr marL="742950" lvl="1" indent="-285750">
              <a:buFontTx/>
              <a:buChar char="-"/>
            </a:pPr>
            <a:r>
              <a:rPr lang="fr-FR" sz="1400" dirty="0" err="1"/>
              <a:t>ImagesModel</a:t>
            </a:r>
            <a:endParaRPr lang="fr-FR" sz="1400" dirty="0"/>
          </a:p>
          <a:p>
            <a:pPr marL="742950" lvl="1" indent="-285750">
              <a:buFontTx/>
              <a:buChar char="-"/>
            </a:pPr>
            <a:r>
              <a:rPr lang="fr-FR" sz="1400" dirty="0" err="1"/>
              <a:t>MasksModel</a:t>
            </a:r>
            <a:endParaRPr lang="fr-FR" sz="1400" dirty="0"/>
          </a:p>
          <a:p>
            <a:pPr marL="742950" lvl="1" indent="-285750">
              <a:buFontTx/>
              <a:buChar char="-"/>
            </a:pPr>
            <a:r>
              <a:rPr lang="fr-FR" sz="1400" dirty="0" err="1"/>
              <a:t>PhaseModel</a:t>
            </a:r>
            <a:endParaRPr lang="fr-F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8CDAEF-6DF6-BAC9-6D1F-F03B5511B587}"/>
              </a:ext>
            </a:extLst>
          </p:cNvPr>
          <p:cNvSpPr/>
          <p:nvPr/>
        </p:nvSpPr>
        <p:spPr>
          <a:xfrm>
            <a:off x="8802701" y="1653639"/>
            <a:ext cx="2560244" cy="4664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6D56A41-8DAC-33A4-77B1-760A10CFEF30}"/>
              </a:ext>
            </a:extLst>
          </p:cNvPr>
          <p:cNvSpPr txBox="1"/>
          <p:nvPr/>
        </p:nvSpPr>
        <p:spPr>
          <a:xfrm>
            <a:off x="8802701" y="1653639"/>
            <a:ext cx="256024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Views</a:t>
            </a:r>
            <a:endParaRPr lang="fr-FR" sz="1400" b="1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MainView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MainMenu</a:t>
            </a: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Surface3D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Surface2D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Surface3Dx2</a:t>
            </a:r>
          </a:p>
          <a:p>
            <a:pPr marL="285750" indent="-285750">
              <a:buFontTx/>
              <a:buChar char="-"/>
            </a:pPr>
            <a:r>
              <a:rPr lang="fr-FR" sz="1400" dirty="0" err="1"/>
              <a:t>ImageView</a:t>
            </a: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CoefficientsTable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MasksManagerView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MaskZoomView</a:t>
            </a: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AcquisitionZoomView</a:t>
            </a: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HtmlView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ProgressionBar</a:t>
            </a: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r>
              <a:rPr lang="fr-FR" sz="1400" dirty="0"/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9D8018-0C60-7D35-20C0-90A9614E2FEE}"/>
              </a:ext>
            </a:extLst>
          </p:cNvPr>
          <p:cNvSpPr/>
          <p:nvPr/>
        </p:nvSpPr>
        <p:spPr>
          <a:xfrm>
            <a:off x="5233493" y="2404872"/>
            <a:ext cx="2560244" cy="2322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C8B605-9020-DEC7-93D7-D7A05746781F}"/>
              </a:ext>
            </a:extLst>
          </p:cNvPr>
          <p:cNvSpPr txBox="1"/>
          <p:nvPr/>
        </p:nvSpPr>
        <p:spPr>
          <a:xfrm>
            <a:off x="5233493" y="2404872"/>
            <a:ext cx="25602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Controllers</a:t>
            </a:r>
            <a:endParaRPr lang="fr-FR" sz="1400" b="1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ModesManager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ImagesController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38AF5D-0D3F-3848-2D0A-F3D635A7DCF0}"/>
              </a:ext>
            </a:extLst>
          </p:cNvPr>
          <p:cNvSpPr/>
          <p:nvPr/>
        </p:nvSpPr>
        <p:spPr>
          <a:xfrm>
            <a:off x="4654296" y="394204"/>
            <a:ext cx="3675887" cy="853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B9310C2-3586-BA5C-EC43-602B82F95745}"/>
              </a:ext>
            </a:extLst>
          </p:cNvPr>
          <p:cNvSpPr txBox="1"/>
          <p:nvPr/>
        </p:nvSpPr>
        <p:spPr>
          <a:xfrm>
            <a:off x="4654297" y="450121"/>
            <a:ext cx="16093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</a:rPr>
              <a:t>ZygoApp</a:t>
            </a:r>
            <a:endParaRPr lang="fr-FR" sz="1400" b="1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+ </a:t>
            </a:r>
            <a:r>
              <a:rPr lang="fr-FR" sz="1400" dirty="0" err="1">
                <a:solidFill>
                  <a:schemeClr val="bg1"/>
                </a:solidFill>
              </a:rPr>
              <a:t>data_set</a:t>
            </a: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+ </a:t>
            </a:r>
            <a:r>
              <a:rPr lang="fr-FR" sz="1400" dirty="0" err="1">
                <a:solidFill>
                  <a:schemeClr val="bg1"/>
                </a:solidFill>
              </a:rPr>
              <a:t>main_widget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DA4E59-D766-941F-DFFA-A27255FEF9B6}"/>
              </a:ext>
            </a:extLst>
          </p:cNvPr>
          <p:cNvSpPr txBox="1"/>
          <p:nvPr/>
        </p:nvSpPr>
        <p:spPr>
          <a:xfrm>
            <a:off x="6263641" y="458282"/>
            <a:ext cx="16550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+ </a:t>
            </a:r>
            <a:r>
              <a:rPr lang="fr-FR" sz="1400" dirty="0" err="1">
                <a:solidFill>
                  <a:schemeClr val="bg1"/>
                </a:solidFill>
              </a:rPr>
              <a:t>main_menu</a:t>
            </a: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+ </a:t>
            </a:r>
            <a:r>
              <a:rPr lang="fr-FR" sz="1400" dirty="0" err="1">
                <a:solidFill>
                  <a:schemeClr val="bg1"/>
                </a:solidFill>
              </a:rPr>
              <a:t>mode_manager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5C47AE-DACB-DA12-23B8-EA256D47BB44}"/>
              </a:ext>
            </a:extLst>
          </p:cNvPr>
          <p:cNvSpPr txBox="1"/>
          <p:nvPr/>
        </p:nvSpPr>
        <p:spPr>
          <a:xfrm>
            <a:off x="1664284" y="5623526"/>
            <a:ext cx="5550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Modes : </a:t>
            </a:r>
            <a:r>
              <a:rPr lang="fr-FR" sz="1400" dirty="0"/>
              <a:t>Acquisition, Images, </a:t>
            </a:r>
            <a:r>
              <a:rPr lang="fr-FR" sz="1400" dirty="0" err="1"/>
              <a:t>Masks</a:t>
            </a:r>
            <a:r>
              <a:rPr lang="fr-FR" sz="1400" dirty="0"/>
              <a:t>, </a:t>
            </a:r>
            <a:r>
              <a:rPr lang="fr-FR" sz="1400" dirty="0" err="1"/>
              <a:t>Analysis</a:t>
            </a:r>
            <a:r>
              <a:rPr lang="fr-FR" sz="1400" dirty="0"/>
              <a:t>, Aberrations, Simulation, Correction, Help, Options</a:t>
            </a:r>
          </a:p>
        </p:txBody>
      </p:sp>
    </p:spTree>
    <p:extLst>
      <p:ext uri="{BB962C8B-B14F-4D97-AF65-F5344CB8AC3E}">
        <p14:creationId xmlns:p14="http://schemas.microsoft.com/office/powerpoint/2010/main" val="3522963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38BF9-F004-9C6D-7B05-7C3C0B066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167E4378-B4A5-E6D2-5FD7-78A63B4BC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3126FF7-DC15-CC98-7E7A-8CE8508E0748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BE69F1-A9AC-6B2F-655C-C209387491E1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AC476D-1CEF-063F-3C6F-33F33B0269A8}"/>
              </a:ext>
            </a:extLst>
          </p:cNvPr>
          <p:cNvSpPr txBox="1"/>
          <p:nvPr/>
        </p:nvSpPr>
        <p:spPr>
          <a:xfrm>
            <a:off x="1664285" y="1080585"/>
            <a:ext cx="25602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Modes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44ECD2-B5B3-B47C-CABF-0C0E884DE719}"/>
              </a:ext>
            </a:extLst>
          </p:cNvPr>
          <p:cNvSpPr/>
          <p:nvPr/>
        </p:nvSpPr>
        <p:spPr>
          <a:xfrm>
            <a:off x="1664285" y="1444278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Acquisition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607EF-737C-1529-6E35-373D6FDFEA9A}"/>
              </a:ext>
            </a:extLst>
          </p:cNvPr>
          <p:cNvSpPr/>
          <p:nvPr/>
        </p:nvSpPr>
        <p:spPr>
          <a:xfrm>
            <a:off x="1664285" y="1944150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E5ECA6-9AF1-1890-98E9-D03BDB7EC5E0}"/>
              </a:ext>
            </a:extLst>
          </p:cNvPr>
          <p:cNvSpPr/>
          <p:nvPr/>
        </p:nvSpPr>
        <p:spPr>
          <a:xfrm>
            <a:off x="1664285" y="2446525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Masks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45E8E6-64B2-DE23-C55A-4CBBFC6990B3}"/>
              </a:ext>
            </a:extLst>
          </p:cNvPr>
          <p:cNvSpPr/>
          <p:nvPr/>
        </p:nvSpPr>
        <p:spPr>
          <a:xfrm>
            <a:off x="1664284" y="2948900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28BCA-869F-02ED-1FB0-4EB20ABA78C6}"/>
              </a:ext>
            </a:extLst>
          </p:cNvPr>
          <p:cNvSpPr/>
          <p:nvPr/>
        </p:nvSpPr>
        <p:spPr>
          <a:xfrm>
            <a:off x="1664283" y="3447435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Aberrations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52320-EE7A-BD19-A16F-B6719E68DA77}"/>
              </a:ext>
            </a:extLst>
          </p:cNvPr>
          <p:cNvSpPr/>
          <p:nvPr/>
        </p:nvSpPr>
        <p:spPr>
          <a:xfrm>
            <a:off x="1664282" y="5161861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Correction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785AD-3E24-5AFD-1723-0450F573B0CF}"/>
              </a:ext>
            </a:extLst>
          </p:cNvPr>
          <p:cNvSpPr/>
          <p:nvPr/>
        </p:nvSpPr>
        <p:spPr>
          <a:xfrm>
            <a:off x="1664281" y="5660505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B5F1F1-B0B3-2333-F81D-358DFF2E87EE}"/>
              </a:ext>
            </a:extLst>
          </p:cNvPr>
          <p:cNvSpPr/>
          <p:nvPr/>
        </p:nvSpPr>
        <p:spPr>
          <a:xfrm>
            <a:off x="1664281" y="4055326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A323D5-62D7-177D-DAE6-CF6F30AD567E}"/>
              </a:ext>
            </a:extLst>
          </p:cNvPr>
          <p:cNvSpPr/>
          <p:nvPr/>
        </p:nvSpPr>
        <p:spPr>
          <a:xfrm>
            <a:off x="1664280" y="4553970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Options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532931C-E255-16B4-CB50-7B0DDF986F5F}"/>
              </a:ext>
            </a:extLst>
          </p:cNvPr>
          <p:cNvSpPr txBox="1"/>
          <p:nvPr/>
        </p:nvSpPr>
        <p:spPr>
          <a:xfrm>
            <a:off x="3320834" y="1444278"/>
            <a:ext cx="7386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Camera, </a:t>
            </a:r>
            <a:r>
              <a:rPr lang="fr-FR" sz="1400" dirty="0" err="1"/>
              <a:t>Piezo</a:t>
            </a:r>
            <a:r>
              <a:rPr lang="fr-FR" sz="1400" dirty="0"/>
              <a:t>, Zoom for acquisition, Simple Acquisition, Multiple Acquisition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CB5B0F2-B6F4-D54E-14B8-168D77FF2F9C}"/>
              </a:ext>
            </a:extLst>
          </p:cNvPr>
          <p:cNvSpPr txBox="1"/>
          <p:nvPr/>
        </p:nvSpPr>
        <p:spPr>
          <a:xfrm>
            <a:off x="3320834" y="1944150"/>
            <a:ext cx="7386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Open a set of images, </a:t>
            </a:r>
            <a:r>
              <a:rPr lang="fr-FR" sz="1400" dirty="0" err="1"/>
              <a:t>Diplay</a:t>
            </a:r>
            <a:r>
              <a:rPr lang="fr-FR" sz="1400" dirty="0"/>
              <a:t> a set of images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0DAD966-3D77-2908-B8DE-FE49CDC32769}"/>
              </a:ext>
            </a:extLst>
          </p:cNvPr>
          <p:cNvSpPr txBox="1"/>
          <p:nvPr/>
        </p:nvSpPr>
        <p:spPr>
          <a:xfrm>
            <a:off x="3320834" y="2444022"/>
            <a:ext cx="7386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Open a </a:t>
            </a:r>
            <a:r>
              <a:rPr lang="fr-FR" sz="1400" dirty="0" err="1"/>
              <a:t>mask</a:t>
            </a:r>
            <a:r>
              <a:rPr lang="fr-FR" sz="1400" dirty="0"/>
              <a:t>, Display </a:t>
            </a:r>
            <a:r>
              <a:rPr lang="fr-FR" sz="1400" dirty="0" err="1"/>
              <a:t>masks</a:t>
            </a:r>
            <a:r>
              <a:rPr lang="fr-FR" sz="1400" dirty="0"/>
              <a:t>, Manage/</a:t>
            </a:r>
            <a:r>
              <a:rPr lang="fr-FR" sz="1400" dirty="0" err="1"/>
              <a:t>Create</a:t>
            </a:r>
            <a:r>
              <a:rPr lang="fr-FR" sz="1400" dirty="0"/>
              <a:t> new </a:t>
            </a:r>
            <a:r>
              <a:rPr lang="fr-FR" sz="1400" dirty="0" err="1"/>
              <a:t>masks</a:t>
            </a:r>
            <a:r>
              <a:rPr lang="fr-FR" sz="1400" dirty="0"/>
              <a:t> (C, R, P)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8AE3038-345B-DAA1-B187-B30662C3FA13}"/>
              </a:ext>
            </a:extLst>
          </p:cNvPr>
          <p:cNvSpPr txBox="1"/>
          <p:nvPr/>
        </p:nvSpPr>
        <p:spPr>
          <a:xfrm>
            <a:off x="3320834" y="2948900"/>
            <a:ext cx="7807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Process </a:t>
            </a:r>
            <a:r>
              <a:rPr lang="fr-FR" sz="1400" dirty="0" err="1"/>
              <a:t>Wrapped</a:t>
            </a:r>
            <a:r>
              <a:rPr lang="fr-FR" sz="1400" dirty="0"/>
              <a:t> and </a:t>
            </a:r>
            <a:r>
              <a:rPr lang="fr-FR" sz="1400" dirty="0" err="1"/>
              <a:t>Unwrapped</a:t>
            </a:r>
            <a:r>
              <a:rPr lang="fr-FR" sz="1400" dirty="0"/>
              <a:t> phase, PV and RMS </a:t>
            </a:r>
            <a:r>
              <a:rPr lang="fr-FR" sz="1400" dirty="0" err="1"/>
              <a:t>calculations</a:t>
            </a:r>
            <a:r>
              <a:rPr lang="fr-FR" sz="1400" dirty="0"/>
              <a:t>, Tilt Correction (via Zernike)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23B83D-8514-6A0F-1409-5362E7265FC5}"/>
              </a:ext>
            </a:extLst>
          </p:cNvPr>
          <p:cNvSpPr txBox="1"/>
          <p:nvPr/>
        </p:nvSpPr>
        <p:spPr>
          <a:xfrm>
            <a:off x="3320834" y="3427365"/>
            <a:ext cx="7807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Process Zernike/Seidel coefficients, </a:t>
            </a:r>
            <a:r>
              <a:rPr lang="fr-FR" sz="1400" dirty="0" err="1"/>
              <a:t>Strehl</a:t>
            </a:r>
            <a:r>
              <a:rPr lang="fr-FR" sz="1400" dirty="0"/>
              <a:t> ratio, PSF, MTF, </a:t>
            </a:r>
            <a:r>
              <a:rPr lang="fr-FR" sz="1400" dirty="0" err="1"/>
              <a:t>Circled</a:t>
            </a:r>
            <a:r>
              <a:rPr lang="fr-FR" sz="1400" dirty="0"/>
              <a:t> </a:t>
            </a:r>
            <a:r>
              <a:rPr lang="fr-FR" sz="1400" dirty="0" err="1"/>
              <a:t>energy</a:t>
            </a:r>
            <a:r>
              <a:rPr lang="fr-FR" sz="1400" dirty="0"/>
              <a:t>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BDDF58-C5FC-C6C2-1C3C-97B9F0620FD6}"/>
              </a:ext>
            </a:extLst>
          </p:cNvPr>
          <p:cNvSpPr txBox="1"/>
          <p:nvPr/>
        </p:nvSpPr>
        <p:spPr>
          <a:xfrm>
            <a:off x="3320834" y="4055325"/>
            <a:ext cx="7807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Display help pages (</a:t>
            </a:r>
            <a:r>
              <a:rPr lang="fr-FR" sz="1400" dirty="0" err="1"/>
              <a:t>Alignment</a:t>
            </a:r>
            <a:r>
              <a:rPr lang="fr-FR" sz="1400" dirty="0"/>
              <a:t>, </a:t>
            </a:r>
            <a:r>
              <a:rPr lang="fr-FR" sz="1400" dirty="0" err="1"/>
              <a:t>Zygo</a:t>
            </a:r>
            <a:r>
              <a:rPr lang="fr-FR" sz="1400" dirty="0"/>
              <a:t>, aberrations…)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CBFA4BA-1759-1879-DA7C-D7E586D4C533}"/>
              </a:ext>
            </a:extLst>
          </p:cNvPr>
          <p:cNvSpPr txBox="1"/>
          <p:nvPr/>
        </p:nvSpPr>
        <p:spPr>
          <a:xfrm>
            <a:off x="3345218" y="4553970"/>
            <a:ext cx="7807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Change langage, change lambda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ECE43E4-D520-0FF7-516C-C81BE830958C}"/>
              </a:ext>
            </a:extLst>
          </p:cNvPr>
          <p:cNvSpPr txBox="1"/>
          <p:nvPr/>
        </p:nvSpPr>
        <p:spPr>
          <a:xfrm>
            <a:off x="3345218" y="5660505"/>
            <a:ext cx="7807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/>
              <a:t>Create</a:t>
            </a:r>
            <a:r>
              <a:rPr lang="fr-FR" sz="1400" dirty="0"/>
              <a:t> </a:t>
            </a:r>
            <a:r>
              <a:rPr lang="fr-FR" sz="1400" dirty="0" err="1"/>
              <a:t>simulated</a:t>
            </a:r>
            <a:r>
              <a:rPr lang="fr-FR" sz="1400" dirty="0"/>
              <a:t> </a:t>
            </a:r>
            <a:r>
              <a:rPr lang="fr-FR" sz="1400" dirty="0" err="1"/>
              <a:t>wavefront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Zernike coefficient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CAD3ED6-D6FC-53A8-7C1D-FE4F7BC1CE0D}"/>
              </a:ext>
            </a:extLst>
          </p:cNvPr>
          <p:cNvSpPr txBox="1"/>
          <p:nvPr/>
        </p:nvSpPr>
        <p:spPr>
          <a:xfrm>
            <a:off x="3345218" y="5161861"/>
            <a:ext cx="7807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00551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7AE1-88D9-431D-9808-61A1E4C87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CC44A309-5660-7BC9-0CD9-A2280B2A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4845D62-3D59-5EBE-0240-4B475A495B42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0DBACB6-7D10-107F-49B2-4BDE27D45AD6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7692B2-C61E-E056-FC9E-EE6C7BE01C87}"/>
              </a:ext>
            </a:extLst>
          </p:cNvPr>
          <p:cNvSpPr txBox="1"/>
          <p:nvPr/>
        </p:nvSpPr>
        <p:spPr>
          <a:xfrm>
            <a:off x="1664285" y="1080585"/>
            <a:ext cx="25602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Views</a:t>
            </a:r>
            <a:r>
              <a:rPr lang="fr-FR" sz="1400" b="1" dirty="0"/>
              <a:t> / </a:t>
            </a:r>
            <a:r>
              <a:rPr lang="fr-FR" sz="1400" b="1" dirty="0" err="1"/>
              <a:t>MainMenu</a:t>
            </a:r>
            <a:endParaRPr lang="fr-FR" sz="1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F5F6AA-9685-4DC9-BD87-12DC028145FA}"/>
              </a:ext>
            </a:extLst>
          </p:cNvPr>
          <p:cNvSpPr/>
          <p:nvPr/>
        </p:nvSpPr>
        <p:spPr>
          <a:xfrm>
            <a:off x="1664285" y="1444278"/>
            <a:ext cx="1472107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options_list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9B967C5-D430-4AA9-0DF7-E18810E6B246}"/>
              </a:ext>
            </a:extLst>
          </p:cNvPr>
          <p:cNvSpPr txBox="1"/>
          <p:nvPr/>
        </p:nvSpPr>
        <p:spPr>
          <a:xfrm>
            <a:off x="3320834" y="1444278"/>
            <a:ext cx="798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/>
              <a:t>Allows</a:t>
            </a:r>
            <a:r>
              <a:rPr lang="fr-FR" sz="1400" dirty="0"/>
              <a:t> to </a:t>
            </a:r>
            <a:r>
              <a:rPr lang="fr-FR" sz="1400" dirty="0" err="1"/>
              <a:t>unactive</a:t>
            </a:r>
            <a:r>
              <a:rPr lang="fr-FR" sz="1400" dirty="0"/>
              <a:t> buttons in the main menu </a:t>
            </a:r>
            <a:r>
              <a:rPr lang="fr-FR" sz="1400" dirty="0" err="1"/>
              <a:t>depending</a:t>
            </a:r>
            <a:r>
              <a:rPr lang="fr-FR" sz="1400" dirty="0"/>
              <a:t> on the model (hardware, data, </a:t>
            </a:r>
            <a:r>
              <a:rPr lang="fr-FR" sz="1400" dirty="0" err="1"/>
              <a:t>analysis</a:t>
            </a:r>
            <a:r>
              <a:rPr lang="fr-FR" sz="1400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1630BC6-6239-AAB7-9314-0FDD27837DF3}"/>
              </a:ext>
            </a:extLst>
          </p:cNvPr>
          <p:cNvSpPr txBox="1"/>
          <p:nvPr/>
        </p:nvSpPr>
        <p:spPr>
          <a:xfrm>
            <a:off x="3628682" y="1752055"/>
            <a:ext cx="76733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+ </a:t>
            </a:r>
            <a:r>
              <a:rPr lang="fr-FR" sz="1400" dirty="0" err="1"/>
              <a:t>nocam</a:t>
            </a:r>
            <a:r>
              <a:rPr lang="fr-FR" sz="1400" dirty="0"/>
              <a:t> : No camera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connected</a:t>
            </a:r>
            <a:r>
              <a:rPr lang="fr-FR" sz="1400" dirty="0"/>
              <a:t> (acquisition </a:t>
            </a:r>
            <a:r>
              <a:rPr lang="fr-FR" sz="1400" dirty="0" err="1"/>
              <a:t>is</a:t>
            </a:r>
            <a:r>
              <a:rPr lang="fr-FR" sz="1400" dirty="0"/>
              <a:t> not possible)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3D0515D-AE1B-1A06-4873-5365EBDB4FCC}"/>
              </a:ext>
            </a:extLst>
          </p:cNvPr>
          <p:cNvSpPr txBox="1"/>
          <p:nvPr/>
        </p:nvSpPr>
        <p:spPr>
          <a:xfrm>
            <a:off x="3628682" y="2059832"/>
            <a:ext cx="76733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+ </a:t>
            </a:r>
            <a:r>
              <a:rPr lang="fr-FR" sz="1400" dirty="0" err="1"/>
              <a:t>nocam</a:t>
            </a:r>
            <a:r>
              <a:rPr lang="fr-FR" sz="1400" dirty="0"/>
              <a:t> : No camera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connected</a:t>
            </a:r>
            <a:r>
              <a:rPr lang="fr-FR" sz="1400" dirty="0"/>
              <a:t> (acquisition </a:t>
            </a:r>
            <a:r>
              <a:rPr lang="fr-FR" sz="1400" dirty="0" err="1"/>
              <a:t>is</a:t>
            </a:r>
            <a:r>
              <a:rPr lang="fr-FR" sz="1400" dirty="0"/>
              <a:t> not possible)</a:t>
            </a:r>
          </a:p>
        </p:txBody>
      </p:sp>
    </p:spTree>
    <p:extLst>
      <p:ext uri="{BB962C8B-B14F-4D97-AF65-F5344CB8AC3E}">
        <p14:creationId xmlns:p14="http://schemas.microsoft.com/office/powerpoint/2010/main" val="125548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9EDFC-B59D-B8B4-537C-A6D57A4E3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42939E33-B38F-37A6-7109-B1C1FB4E3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F603996-9F2B-619E-3B02-79E8CBFC862B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7FBB0B-AB40-5F85-749D-0F7D95FF555A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4473CC-43B0-1B74-436A-BB9CFB935B9E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439955-66BC-3874-178D-C6D33C40FB00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E0A55-6A1A-8A12-2CAA-9051C4043950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Sous menu / Options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A2921A-3287-7F9D-766C-26A9C011C8F1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Résultats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58E6CB-042D-F6F9-908C-218F4BA75735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Résultats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2C6AD2-95E9-8AD1-D776-5D96DF2D2E99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395FB7E-E319-2F72-A577-0B22DB4B3535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83061FD-BA74-E2E4-CA7A-4BE51B780DAF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4C2FAA8-CF6B-1A05-7C15-837867AC5BBB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AB0FEFCA-FA1A-6D86-2F7E-F1B681DB72B6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0F41A06-A067-78BA-896D-FCDCFF54343E}"/>
              </a:ext>
            </a:extLst>
          </p:cNvPr>
          <p:cNvSpPr/>
          <p:nvPr/>
        </p:nvSpPr>
        <p:spPr>
          <a:xfrm>
            <a:off x="1899088" y="40768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437465C-0973-FCFA-49D8-03BAAA0184ED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Simulation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74BC28D-2788-1B7A-BE97-00CAB22C971E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E1D0B83F-C046-9989-7078-BED96793009F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302593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8ACB0-EA55-FE3D-A618-EDA8CC833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44F1AC4C-4276-51A1-0BF9-D4DFEA7CA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079D4B7-9727-ED70-B031-B34A7A7F0FDF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B4F96C-B548-5F13-455D-21D07D6D80A4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541EA6-CCB4-7BD1-A5ED-2B36A47A0EE0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3807A1-31C9-C6CB-0EB3-26434BF83BA5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5F9CB-B419-437C-866A-685F970A1C68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1C9291-EFB2-186F-1414-1603C16E496E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885FC2-77B7-27ED-EB57-BF413D00339A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FB95E-8D09-D2F6-E215-F7A4F4BB60C9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D48D418-5AC1-1F8F-BB20-E1B68ABAAC71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F79D0DD-9DC3-8A0B-5F4D-F2C9C8100350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99BF7919-5DE9-D2FB-E675-8502FC0C2302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F68BB98-C77C-5756-FBE9-E3B98B9D5C77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90A185D-FC07-97C1-2CB0-1E7376636CCD}"/>
              </a:ext>
            </a:extLst>
          </p:cNvPr>
          <p:cNvSpPr/>
          <p:nvPr/>
        </p:nvSpPr>
        <p:spPr>
          <a:xfrm>
            <a:off x="1899088" y="40768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6059846-64F7-450C-24ED-D9F8B728EF6E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Simulation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47977F59-F83A-001E-5A0C-2DD787122E09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A634AFA-4CD4-F7B2-E185-FD707C273822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307199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715E9-52FC-E52B-D178-D06C59A38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F8C8C985-EA4E-8BA2-2747-B25464F5C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70E21B8-BF32-DF68-6017-EB2D4DB2A1CA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E9A52CB-C280-63DE-3EF8-1236AB419DD1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E40AFD-9F14-5907-7E14-87280E571AAE}"/>
              </a:ext>
            </a:extLst>
          </p:cNvPr>
          <p:cNvSpPr/>
          <p:nvPr/>
        </p:nvSpPr>
        <p:spPr>
          <a:xfrm>
            <a:off x="1550466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2F3E00-CBE9-A9CD-18D4-05E962DDC489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F8CD8-410F-5F7C-4109-AE2CB6EBF420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52F352-A279-C235-BC4B-CE7057805441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108AF2-11F3-1FE4-996B-93898828A441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Aide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31F7059-91D7-7AEC-20AB-3C979C046A36}"/>
              </a:ext>
            </a:extLst>
          </p:cNvPr>
          <p:cNvSpPr/>
          <p:nvPr/>
        </p:nvSpPr>
        <p:spPr>
          <a:xfrm>
            <a:off x="3601268" y="4498832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Ouverture Set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C4CA078-CDE0-2871-29BA-CECC1ABEE7F3}"/>
              </a:ext>
            </a:extLst>
          </p:cNvPr>
          <p:cNvSpPr/>
          <p:nvPr/>
        </p:nvSpPr>
        <p:spPr>
          <a:xfrm>
            <a:off x="3610160" y="4923369"/>
            <a:ext cx="1138371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Gestion Set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A058AD0-8E89-3B43-DD10-DC0B2469D451}"/>
              </a:ext>
            </a:extLst>
          </p:cNvPr>
          <p:cNvSpPr/>
          <p:nvPr/>
        </p:nvSpPr>
        <p:spPr>
          <a:xfrm>
            <a:off x="3610160" y="5823378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Sauvegarde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229A7FAC-94BC-0003-86EE-32E037660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61" y="1375573"/>
            <a:ext cx="2678341" cy="226437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30E2745-E6F9-40D8-837B-81FA971FE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626" y="1699502"/>
            <a:ext cx="2910437" cy="1616511"/>
          </a:xfrm>
          <a:prstGeom prst="rect">
            <a:avLst/>
          </a:prstGeom>
        </p:spPr>
      </p:pic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79F8DE7-A6AD-3C9D-0A44-6774B6351850}"/>
              </a:ext>
            </a:extLst>
          </p:cNvPr>
          <p:cNvSpPr/>
          <p:nvPr/>
        </p:nvSpPr>
        <p:spPr>
          <a:xfrm>
            <a:off x="5057961" y="5014737"/>
            <a:ext cx="332930" cy="185631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/>
              <a:t>1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1560C8A-6CA6-D279-A858-95148B9A7C72}"/>
              </a:ext>
            </a:extLst>
          </p:cNvPr>
          <p:cNvSpPr/>
          <p:nvPr/>
        </p:nvSpPr>
        <p:spPr>
          <a:xfrm>
            <a:off x="5454377" y="5014737"/>
            <a:ext cx="332930" cy="185631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/>
              <a:t>2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2E4648FD-8A69-B19F-6743-A3F19D899A2A}"/>
              </a:ext>
            </a:extLst>
          </p:cNvPr>
          <p:cNvSpPr/>
          <p:nvPr/>
        </p:nvSpPr>
        <p:spPr>
          <a:xfrm>
            <a:off x="6201313" y="5014737"/>
            <a:ext cx="332930" cy="185631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/>
              <a:t>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25537EF-50D7-3F3C-E2C8-C5D8F17A557F}"/>
              </a:ext>
            </a:extLst>
          </p:cNvPr>
          <p:cNvSpPr txBox="1"/>
          <p:nvPr/>
        </p:nvSpPr>
        <p:spPr>
          <a:xfrm>
            <a:off x="7539425" y="13609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??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2908673-A01B-C728-CE03-4E8394220FC7}"/>
              </a:ext>
            </a:extLst>
          </p:cNvPr>
          <p:cNvSpPr txBox="1"/>
          <p:nvPr/>
        </p:nvSpPr>
        <p:spPr>
          <a:xfrm>
            <a:off x="4843129" y="4716909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Set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4030639-A7F8-02F9-C085-F489AA1F7441}"/>
              </a:ext>
            </a:extLst>
          </p:cNvPr>
          <p:cNvSpPr txBox="1"/>
          <p:nvPr/>
        </p:nvSpPr>
        <p:spPr>
          <a:xfrm>
            <a:off x="4843129" y="5381059"/>
            <a:ext cx="7152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Masques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EE751450-A064-683C-A80B-E1184DB874FA}"/>
              </a:ext>
            </a:extLst>
          </p:cNvPr>
          <p:cNvSpPr/>
          <p:nvPr/>
        </p:nvSpPr>
        <p:spPr>
          <a:xfrm>
            <a:off x="5112195" y="5699766"/>
            <a:ext cx="332930" cy="185631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/>
              <a:t>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A1CBEA84-F230-4719-52B8-0FA1FCA7E159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7F409FA-B233-53E0-EA5B-3D0B6B851E0C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7188FB50-66DD-4997-8412-C7960B9022E9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AC75D08-E602-01B4-3018-C3DD754B693F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62B0C828-0854-99BF-580B-445093FACC88}"/>
              </a:ext>
            </a:extLst>
          </p:cNvPr>
          <p:cNvSpPr/>
          <p:nvPr/>
        </p:nvSpPr>
        <p:spPr>
          <a:xfrm>
            <a:off x="1899088" y="40768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6C0023F-CEE9-0BD1-B73C-1D34C82BE5C6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Simulation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E1F3866-419E-9210-A680-44918FAE03A9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CECDD833-523A-AE0A-35E7-79F2A80FCA4E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96904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105B6-1E37-90E8-2D15-F2921B90E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14616D53-6BC1-924D-446D-D46F8F979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E95DA9E-878D-AFC2-EBC8-EFFFA04A2494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AF5408-CE3A-3F43-0258-D22551C0FE6E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650760-8EAD-96C5-AE48-40AED9AC97DB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BD3A08-35C4-FCA6-273C-EDC4CC9ACBED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006B2-15F0-409A-3B1D-6A61D21DEE42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14D1D-C1F5-9BE9-5876-7B5F1FD77D21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9EA27C-2CC9-F75D-D952-F14F185B2E8F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E4DF98-DF12-968A-9FC2-D356480125A3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96D628-C6E3-9B0D-2C58-5740E4043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61" y="1375573"/>
            <a:ext cx="2678341" cy="226437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3651AAA-3CAD-5955-E4CA-E00871C08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114" y="1370395"/>
            <a:ext cx="2712387" cy="2269548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4F9351F-B472-4061-0AD2-CF68B9275CB9}"/>
              </a:ext>
            </a:extLst>
          </p:cNvPr>
          <p:cNvSpPr/>
          <p:nvPr/>
        </p:nvSpPr>
        <p:spPr>
          <a:xfrm>
            <a:off x="3601268" y="4498832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Circulaire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61AE2AD5-D6CE-6C8E-3D47-6B7F78312571}"/>
              </a:ext>
            </a:extLst>
          </p:cNvPr>
          <p:cNvSpPr/>
          <p:nvPr/>
        </p:nvSpPr>
        <p:spPr>
          <a:xfrm>
            <a:off x="3601268" y="4867279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Rectangulaire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F2F274F-1522-8E61-9B26-944C97BEDC16}"/>
              </a:ext>
            </a:extLst>
          </p:cNvPr>
          <p:cNvSpPr/>
          <p:nvPr/>
        </p:nvSpPr>
        <p:spPr>
          <a:xfrm>
            <a:off x="3601267" y="5223706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Polygonal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ABA7D72-2704-8C8C-2F67-3704D2EF51D3}"/>
              </a:ext>
            </a:extLst>
          </p:cNvPr>
          <p:cNvSpPr txBox="1"/>
          <p:nvPr/>
        </p:nvSpPr>
        <p:spPr>
          <a:xfrm>
            <a:off x="4943738" y="4355745"/>
            <a:ext cx="1455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Liste des masques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1AA6BF6-9411-3E40-1F2F-1DC9077CEAD7}"/>
              </a:ext>
            </a:extLst>
          </p:cNvPr>
          <p:cNvSpPr txBox="1"/>
          <p:nvPr/>
        </p:nvSpPr>
        <p:spPr>
          <a:xfrm>
            <a:off x="5048758" y="4872784"/>
            <a:ext cx="2109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 [SHOW]  [INVERT]  [DEL]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79E80A7-9333-C3FE-C64D-CBFD60037DC9}"/>
              </a:ext>
            </a:extLst>
          </p:cNvPr>
          <p:cNvSpPr txBox="1"/>
          <p:nvPr/>
        </p:nvSpPr>
        <p:spPr>
          <a:xfrm>
            <a:off x="5048758" y="4625421"/>
            <a:ext cx="2109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G [SHOW]  [INVERT]  [DEL]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FE6FBC6-ECDB-261C-5A77-F966B8226BFE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3C7DD6F-DF7A-CF14-4147-F2A01C73B88F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0031DA0-C135-44BC-EBDF-61AAAC0D631D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D71690CB-CD28-4A2A-1C9D-509F63D18FF4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ED2CDB8-1F44-4EF6-87DE-3084CFDAF6D0}"/>
              </a:ext>
            </a:extLst>
          </p:cNvPr>
          <p:cNvSpPr/>
          <p:nvPr/>
        </p:nvSpPr>
        <p:spPr>
          <a:xfrm>
            <a:off x="1899088" y="40768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A27228F-F7EC-6A9E-E63B-E806FC0231AC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Simulation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B5CE2879-F6AB-FC01-32B0-42B08D7C3DA4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B69FB28E-DCE7-693C-A7CD-2ED8BCB76BFF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373448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A017B-7741-E3D7-5AE9-E37D6D5BC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D17946D2-B768-7031-C9F6-B1B901DDC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71DB188-BAF8-F7FA-E40D-87859144D69C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DFAC1D2-CA94-75D9-06D2-CEF693D77857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7F5625-E5E5-75AF-54D0-01E838222577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DE742C-325B-0C09-D9CB-4FD665A9D52F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2EA32-5946-2342-49AB-F1AEA95EF3F8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6D0492-B583-1E2A-AF75-25B30AA214D4}"/>
              </a:ext>
            </a:extLst>
          </p:cNvPr>
          <p:cNvSpPr/>
          <p:nvPr/>
        </p:nvSpPr>
        <p:spPr>
          <a:xfrm>
            <a:off x="7479791" y="1305778"/>
            <a:ext cx="3776473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5874E-3848-696C-68DA-DB5AF4C7FB3D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E7AF6DB-5999-C63E-4225-4972C8CE9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491" y="1954369"/>
            <a:ext cx="3591071" cy="395017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5D03B3A-89B1-8653-8534-CFD2F5BBD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914" y="1370395"/>
            <a:ext cx="2712387" cy="2269548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EC6D3AB-FE1F-6B8B-D969-638F083A2619}"/>
              </a:ext>
            </a:extLst>
          </p:cNvPr>
          <p:cNvSpPr/>
          <p:nvPr/>
        </p:nvSpPr>
        <p:spPr>
          <a:xfrm>
            <a:off x="3601268" y="4498832"/>
            <a:ext cx="1138371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Non déroulée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117EAEA-65F6-999C-2CA8-5545B892AEA7}"/>
              </a:ext>
            </a:extLst>
          </p:cNvPr>
          <p:cNvSpPr/>
          <p:nvPr/>
        </p:nvSpPr>
        <p:spPr>
          <a:xfrm>
            <a:off x="3601268" y="4867279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Phase Déroulée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C229D13-6DDF-FE97-FBFD-91521DAE2F1E}"/>
              </a:ext>
            </a:extLst>
          </p:cNvPr>
          <p:cNvSpPr txBox="1"/>
          <p:nvPr/>
        </p:nvSpPr>
        <p:spPr>
          <a:xfrm>
            <a:off x="4943738" y="4355745"/>
            <a:ext cx="1455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Wedge Factor […]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96DB6B7-FF9B-7441-A73A-C3B93D6A346A}"/>
              </a:ext>
            </a:extLst>
          </p:cNvPr>
          <p:cNvSpPr txBox="1"/>
          <p:nvPr/>
        </p:nvSpPr>
        <p:spPr>
          <a:xfrm>
            <a:off x="4943739" y="4717069"/>
            <a:ext cx="122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          PV    RMS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DAF211F-404A-49B5-5A11-41FD50661714}"/>
              </a:ext>
            </a:extLst>
          </p:cNvPr>
          <p:cNvSpPr txBox="1"/>
          <p:nvPr/>
        </p:nvSpPr>
        <p:spPr>
          <a:xfrm>
            <a:off x="4943738" y="4973255"/>
            <a:ext cx="122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1        5,4    1,3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15A5C55-2AD5-BA5B-47D4-0BA91435F485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FEC0187-AE78-B5B4-2A96-BBB0A8796932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F34940-BC9F-86AE-488E-AE903D74C4DC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D265984D-DDB5-05DB-6D94-020B965601B9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46CA40A3-CFDA-B488-CB45-88E9BE0E271A}"/>
              </a:ext>
            </a:extLst>
          </p:cNvPr>
          <p:cNvSpPr/>
          <p:nvPr/>
        </p:nvSpPr>
        <p:spPr>
          <a:xfrm>
            <a:off x="1899088" y="40768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E77AAEE2-E9A3-50FB-A51B-87409B3E4EBB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Simulation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D30790E5-3DEC-066D-8C55-4EEB60E1698D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2119978-A7F4-BEC9-E572-85CD25E632BD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239698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4A34A-D493-DC78-0964-585A1FD8E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6A1C1725-1E40-C858-A03C-32DA63A1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CC96F92-F1D4-FD83-E388-106D87447E63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5F7F074-AB66-117A-2608-921200057310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FE8653-9391-D089-62C7-BCB434172A12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0ED4CA-713C-931C-CA8D-314B62792401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421E15-E2A4-C8E1-304B-8ADA370ADF84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F3637B-041E-F414-45A4-CCEA608087AB}"/>
              </a:ext>
            </a:extLst>
          </p:cNvPr>
          <p:cNvSpPr/>
          <p:nvPr/>
        </p:nvSpPr>
        <p:spPr>
          <a:xfrm>
            <a:off x="7479791" y="1305778"/>
            <a:ext cx="3776473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844751-5654-08A2-A531-7C11111DAEDC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C91D58B-BF30-285D-DB2C-CD890187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914" y="1370395"/>
            <a:ext cx="2712387" cy="2269548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EB15FD1-2B6A-098A-1EA8-E2AE4A6939B0}"/>
              </a:ext>
            </a:extLst>
          </p:cNvPr>
          <p:cNvSpPr/>
          <p:nvPr/>
        </p:nvSpPr>
        <p:spPr>
          <a:xfrm>
            <a:off x="3601268" y="4498832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Non déroulée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C0C2842-463A-5183-0D18-61735EE73D44}"/>
              </a:ext>
            </a:extLst>
          </p:cNvPr>
          <p:cNvSpPr/>
          <p:nvPr/>
        </p:nvSpPr>
        <p:spPr>
          <a:xfrm>
            <a:off x="3601268" y="4867279"/>
            <a:ext cx="1138371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Phase Déroulée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16EF249-87A4-F1A3-812D-DF19506A183C}"/>
              </a:ext>
            </a:extLst>
          </p:cNvPr>
          <p:cNvSpPr txBox="1"/>
          <p:nvPr/>
        </p:nvSpPr>
        <p:spPr>
          <a:xfrm>
            <a:off x="4943738" y="4355745"/>
            <a:ext cx="1455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Wedge Factor […]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0274F52-0CE7-65C8-0F3A-59691353502B}"/>
              </a:ext>
            </a:extLst>
          </p:cNvPr>
          <p:cNvSpPr txBox="1"/>
          <p:nvPr/>
        </p:nvSpPr>
        <p:spPr>
          <a:xfrm>
            <a:off x="4943739" y="4717069"/>
            <a:ext cx="122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          PV    RMS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E841D45-77EE-3B82-4A33-1E453D2B1F35}"/>
              </a:ext>
            </a:extLst>
          </p:cNvPr>
          <p:cNvSpPr txBox="1"/>
          <p:nvPr/>
        </p:nvSpPr>
        <p:spPr>
          <a:xfrm>
            <a:off x="4943738" y="4973255"/>
            <a:ext cx="122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1        5,4    1,3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876F39B-351C-2F4E-990C-3E1FC3321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016" y="1954369"/>
            <a:ext cx="3556319" cy="3836831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7E704AD-22CF-AE01-C9EF-16B0482C2D39}"/>
              </a:ext>
            </a:extLst>
          </p:cNvPr>
          <p:cNvSpPr txBox="1"/>
          <p:nvPr/>
        </p:nvSpPr>
        <p:spPr>
          <a:xfrm>
            <a:off x="6392578" y="4355745"/>
            <a:ext cx="90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Correction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23CE577-5C3C-8E5E-7EFD-0CA02E486920}"/>
              </a:ext>
            </a:extLst>
          </p:cNvPr>
          <p:cNvSpPr txBox="1"/>
          <p:nvPr/>
        </p:nvSpPr>
        <p:spPr>
          <a:xfrm>
            <a:off x="6561086" y="4617355"/>
            <a:ext cx="90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Tilt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FB2E8D4-668E-49C2-D6CC-E94300221DDA}"/>
              </a:ext>
            </a:extLst>
          </p:cNvPr>
          <p:cNvSpPr txBox="1"/>
          <p:nvPr/>
        </p:nvSpPr>
        <p:spPr>
          <a:xfrm>
            <a:off x="6162400" y="4952978"/>
            <a:ext cx="122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          PV    RMS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65E161D-EBF1-526E-F5E6-22645C777E3D}"/>
              </a:ext>
            </a:extLst>
          </p:cNvPr>
          <p:cNvSpPr txBox="1"/>
          <p:nvPr/>
        </p:nvSpPr>
        <p:spPr>
          <a:xfrm>
            <a:off x="6162399" y="5209164"/>
            <a:ext cx="122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1        5,4    1,3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F64FECC-2469-70D4-A0FD-4EA9F849B971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BB93FF3-9BB8-60AF-24D4-B63375A87A1A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21FD764-F20E-502F-0835-4467FFDEE3AB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42546B31-716D-BC9A-7516-53F1F47C5E62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8DF29759-0641-0782-BFA6-5C02BAA1A520}"/>
              </a:ext>
            </a:extLst>
          </p:cNvPr>
          <p:cNvSpPr/>
          <p:nvPr/>
        </p:nvSpPr>
        <p:spPr>
          <a:xfrm>
            <a:off x="1899088" y="40768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0520D47F-EBAA-8B45-5937-6F82074FDD79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Simulation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5ACB898-01AF-4604-D6CE-0337A092B5F4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4773F95-3EE8-C263-D61E-FD957F8D5D1E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149184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12E38-4E64-FEE7-AC55-5D011C654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5A88D35E-5E71-D0DF-F053-B41CCB0C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9DE3D59-AF85-F2DF-CFD2-9F5B5A106655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2B75F52-68D0-1926-FFB1-8BF52D82E529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39DCDB-9C12-112D-351B-F257367982C3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8B973A-60F2-4554-C7D0-895D01CA04BA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B9624C-7816-BCD0-8C7A-F5473AC21D1C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DB99DF-F7CD-F751-653C-87C006835FEA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695A5-BF5D-8333-9CA8-E3B35B4A6443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Coefficients (table)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87A4A5-301E-39AD-715E-F71A7EEB1D55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A3FD20-0F2A-AB74-37EB-501634CB0905}"/>
              </a:ext>
            </a:extLst>
          </p:cNvPr>
          <p:cNvSpPr/>
          <p:nvPr/>
        </p:nvSpPr>
        <p:spPr>
          <a:xfrm>
            <a:off x="3601268" y="4498832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Zernike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21D645A-D3F2-FD37-54F8-4EC037AF7512}"/>
              </a:ext>
            </a:extLst>
          </p:cNvPr>
          <p:cNvSpPr/>
          <p:nvPr/>
        </p:nvSpPr>
        <p:spPr>
          <a:xfrm>
            <a:off x="3601268" y="4867279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Seidel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09B463-E3FC-6041-1BB6-B99559F7957F}"/>
              </a:ext>
            </a:extLst>
          </p:cNvPr>
          <p:cNvCxnSpPr/>
          <p:nvPr/>
        </p:nvCxnSpPr>
        <p:spPr>
          <a:xfrm>
            <a:off x="3800475" y="2457450"/>
            <a:ext cx="3124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57D71F-00E8-1A19-03F7-2C8C2E33081E}"/>
              </a:ext>
            </a:extLst>
          </p:cNvPr>
          <p:cNvSpPr/>
          <p:nvPr/>
        </p:nvSpPr>
        <p:spPr>
          <a:xfrm>
            <a:off x="3886200" y="1954369"/>
            <a:ext cx="100432" cy="5030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8079A0-20CC-9585-3343-A0A3E6EEF6A8}"/>
              </a:ext>
            </a:extLst>
          </p:cNvPr>
          <p:cNvSpPr/>
          <p:nvPr/>
        </p:nvSpPr>
        <p:spPr>
          <a:xfrm>
            <a:off x="4015207" y="2457443"/>
            <a:ext cx="100432" cy="303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2113EA-BD6E-FB05-0852-A8355E53B9D0}"/>
              </a:ext>
            </a:extLst>
          </p:cNvPr>
          <p:cNvSpPr/>
          <p:nvPr/>
        </p:nvSpPr>
        <p:spPr>
          <a:xfrm>
            <a:off x="4155184" y="2151912"/>
            <a:ext cx="100432" cy="303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7B9E06-960F-32C3-4B69-1215228B3FEB}"/>
              </a:ext>
            </a:extLst>
          </p:cNvPr>
          <p:cNvSpPr/>
          <p:nvPr/>
        </p:nvSpPr>
        <p:spPr>
          <a:xfrm>
            <a:off x="4323736" y="2231368"/>
            <a:ext cx="100432" cy="223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D4C8E3-A65E-6C44-154B-C38A2FDFD8F4}"/>
              </a:ext>
            </a:extLst>
          </p:cNvPr>
          <p:cNvSpPr/>
          <p:nvPr/>
        </p:nvSpPr>
        <p:spPr>
          <a:xfrm>
            <a:off x="4456429" y="2455212"/>
            <a:ext cx="100432" cy="223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769D29-DE2A-9E5B-9FC3-1B26BDD4E7BC}"/>
              </a:ext>
            </a:extLst>
          </p:cNvPr>
          <p:cNvSpPr/>
          <p:nvPr/>
        </p:nvSpPr>
        <p:spPr>
          <a:xfrm>
            <a:off x="4610325" y="1831479"/>
            <a:ext cx="100432" cy="6237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68C9344F-3711-F661-8686-846A14874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781" y="1567388"/>
            <a:ext cx="2558247" cy="1971172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30E5C42D-C6BF-06BB-3F7E-B858CC092BB0}"/>
              </a:ext>
            </a:extLst>
          </p:cNvPr>
          <p:cNvSpPr txBox="1"/>
          <p:nvPr/>
        </p:nvSpPr>
        <p:spPr>
          <a:xfrm>
            <a:off x="7479789" y="1292870"/>
            <a:ext cx="347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Non corrigée   /   PV = 5,4  -  RMS = 1,3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D4B97AC-0C85-15F6-9013-313D0E645475}"/>
              </a:ext>
            </a:extLst>
          </p:cNvPr>
          <p:cNvSpPr txBox="1"/>
          <p:nvPr/>
        </p:nvSpPr>
        <p:spPr>
          <a:xfrm>
            <a:off x="3523794" y="3407702"/>
            <a:ext cx="347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Zernike (0 -&gt; 36)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F1AF9A5-B4B5-AA6C-BA61-290FED5F250B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53CAF9C9-9675-EF93-54B1-1218E1E8BD08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86E5C6F-6200-87F7-BFB8-19D83A1357AB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C3F0377-B888-155B-8EA3-0CDDD212DECE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D6EB094-FB70-9333-593C-737EA6AD3093}"/>
              </a:ext>
            </a:extLst>
          </p:cNvPr>
          <p:cNvSpPr/>
          <p:nvPr/>
        </p:nvSpPr>
        <p:spPr>
          <a:xfrm>
            <a:off x="1899088" y="4076869"/>
            <a:ext cx="1235097" cy="2769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3A35A58C-5935-9892-789E-EE382AC1E881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Simulation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5B35720-E347-FEA5-6C7E-3DBC50C3DB89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2673B456-7E6E-11D4-1BA4-2067E3F5B8EC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428302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78E27-AE0A-BA03-A383-CF047D7B9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E99CDBAF-A433-F5EF-028E-1415D3A2F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C0D6F25-DA8E-C12B-E650-CA7F1AC7CBBF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8D26BA-1320-A51E-D47B-F4632638278E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E00852-7610-BA7D-0025-20CCEBB7AB43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E48F69-D46D-035A-5B0E-D3987DE5B9AC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E9A938-37B6-784B-0D75-C0A6E87E6366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5D84D-3661-ACBF-2828-49542DA036C0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0D1C8D-BC36-F548-69FF-8B007705A65E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A411B-2E94-EF82-B55E-519639AD6061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1B45E36-49DF-BA7F-767D-E55615177BCB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Caméra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73F1E7F-92F5-0707-E867-09C47498733E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01E9033-F8B0-0EE8-3031-93A65A9299CE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2941D95-178E-11BD-3992-622C744D4E5D}"/>
              </a:ext>
            </a:extLst>
          </p:cNvPr>
          <p:cNvSpPr/>
          <p:nvPr/>
        </p:nvSpPr>
        <p:spPr>
          <a:xfrm>
            <a:off x="1899088" y="331592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B4861DD-F0BF-F4DB-CD81-9E833B0552E6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5216108-65A9-EB7D-9E4E-BBFC4FCF2854}"/>
              </a:ext>
            </a:extLst>
          </p:cNvPr>
          <p:cNvSpPr/>
          <p:nvPr/>
        </p:nvSpPr>
        <p:spPr>
          <a:xfrm>
            <a:off x="1899088" y="4360333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C3340066-53EB-D816-7A79-A2A30360CD96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Correction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8F9672E-5B8E-72E1-1549-76F0BAA7BD05}"/>
              </a:ext>
            </a:extLst>
          </p:cNvPr>
          <p:cNvSpPr/>
          <p:nvPr/>
        </p:nvSpPr>
        <p:spPr>
          <a:xfrm>
            <a:off x="1899087" y="510406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Poussée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1207EF43-9B61-0A04-BCC5-F43DC318FB9E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682B5F9A-2E17-BF55-3E9A-85D529864EE9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93EC8A-615B-A19D-7EDD-8ED9C6972F46}"/>
              </a:ext>
            </a:extLst>
          </p:cNvPr>
          <p:cNvSpPr txBox="1"/>
          <p:nvPr/>
        </p:nvSpPr>
        <p:spPr>
          <a:xfrm>
            <a:off x="3518671" y="4031517"/>
            <a:ext cx="90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Correction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53566AE-A9E1-C00E-43DF-018CF844F37D}"/>
              </a:ext>
            </a:extLst>
          </p:cNvPr>
          <p:cNvSpPr txBox="1"/>
          <p:nvPr/>
        </p:nvSpPr>
        <p:spPr>
          <a:xfrm>
            <a:off x="3705230" y="4267153"/>
            <a:ext cx="90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</a:t>
            </a:r>
            <a:r>
              <a:rPr lang="fr-FR" sz="1100" b="1" dirty="0"/>
              <a:t>Tilt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32EB442-5B4B-08ED-17AD-A6097B18C0D0}"/>
              </a:ext>
            </a:extLst>
          </p:cNvPr>
          <p:cNvCxnSpPr/>
          <p:nvPr/>
        </p:nvCxnSpPr>
        <p:spPr>
          <a:xfrm>
            <a:off x="3800475" y="2457450"/>
            <a:ext cx="3124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C8D7EBE-3040-C00B-2ACE-C4129A5F2636}"/>
              </a:ext>
            </a:extLst>
          </p:cNvPr>
          <p:cNvSpPr/>
          <p:nvPr/>
        </p:nvSpPr>
        <p:spPr>
          <a:xfrm>
            <a:off x="3886200" y="1954369"/>
            <a:ext cx="100432" cy="5030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CA7A8A-6D65-40E0-955B-2D514DEB25AC}"/>
              </a:ext>
            </a:extLst>
          </p:cNvPr>
          <p:cNvSpPr/>
          <p:nvPr/>
        </p:nvSpPr>
        <p:spPr>
          <a:xfrm>
            <a:off x="4015207" y="2457443"/>
            <a:ext cx="100432" cy="303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19A649-A3BC-9B59-6D87-96E0B0076E69}"/>
              </a:ext>
            </a:extLst>
          </p:cNvPr>
          <p:cNvSpPr/>
          <p:nvPr/>
        </p:nvSpPr>
        <p:spPr>
          <a:xfrm>
            <a:off x="4155184" y="2151912"/>
            <a:ext cx="100432" cy="303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47685C-41E2-ED29-F051-A8319BD20AF0}"/>
              </a:ext>
            </a:extLst>
          </p:cNvPr>
          <p:cNvSpPr/>
          <p:nvPr/>
        </p:nvSpPr>
        <p:spPr>
          <a:xfrm>
            <a:off x="4323736" y="2231368"/>
            <a:ext cx="100432" cy="223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623EB8-EDB8-6EB1-6FC5-A85A2D9C6953}"/>
              </a:ext>
            </a:extLst>
          </p:cNvPr>
          <p:cNvSpPr/>
          <p:nvPr/>
        </p:nvSpPr>
        <p:spPr>
          <a:xfrm>
            <a:off x="4456429" y="2455212"/>
            <a:ext cx="100432" cy="223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385E90-385E-20DC-0718-78E02DCB11DA}"/>
              </a:ext>
            </a:extLst>
          </p:cNvPr>
          <p:cNvSpPr/>
          <p:nvPr/>
        </p:nvSpPr>
        <p:spPr>
          <a:xfrm>
            <a:off x="4610325" y="1831479"/>
            <a:ext cx="100432" cy="6237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719706BA-BE85-71A6-546F-EE7395E56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781" y="1567388"/>
            <a:ext cx="2558247" cy="197117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5E4C06E7-13DB-5B07-2B65-2F861C99F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781" y="4321338"/>
            <a:ext cx="2558248" cy="1971173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3221D4DF-2A5A-FAB3-F182-B6327B4C2E13}"/>
              </a:ext>
            </a:extLst>
          </p:cNvPr>
          <p:cNvSpPr txBox="1"/>
          <p:nvPr/>
        </p:nvSpPr>
        <p:spPr>
          <a:xfrm>
            <a:off x="7479789" y="1292870"/>
            <a:ext cx="347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Non corrigée   /   PV = 5,4  -  RMS = 1,3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238031B-8746-FC24-D81C-8A3BAFD5A886}"/>
              </a:ext>
            </a:extLst>
          </p:cNvPr>
          <p:cNvSpPr txBox="1"/>
          <p:nvPr/>
        </p:nvSpPr>
        <p:spPr>
          <a:xfrm>
            <a:off x="7494429" y="4042171"/>
            <a:ext cx="347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Corrigée/   PV = 5,4  -  RMS = 1,3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A7B45C5-0C2F-C944-2E66-57EE62B6355A}"/>
              </a:ext>
            </a:extLst>
          </p:cNvPr>
          <p:cNvSpPr txBox="1"/>
          <p:nvPr/>
        </p:nvSpPr>
        <p:spPr>
          <a:xfrm>
            <a:off x="3523794" y="3407702"/>
            <a:ext cx="347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Zernike (0 -&gt; 36)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6CA0360-E35C-6F1F-BE48-1AA552DDE46A}"/>
              </a:ext>
            </a:extLst>
          </p:cNvPr>
          <p:cNvSpPr txBox="1"/>
          <p:nvPr/>
        </p:nvSpPr>
        <p:spPr>
          <a:xfrm>
            <a:off x="4863441" y="4264561"/>
            <a:ext cx="90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</a:t>
            </a:r>
            <a:r>
              <a:rPr lang="fr-FR" sz="1100" b="1" dirty="0" err="1"/>
              <a:t>Defocus</a:t>
            </a:r>
            <a:endParaRPr lang="fr-FR" sz="1100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BA64039-741A-E042-C9F7-26FDE0470596}"/>
              </a:ext>
            </a:extLst>
          </p:cNvPr>
          <p:cNvSpPr txBox="1"/>
          <p:nvPr/>
        </p:nvSpPr>
        <p:spPr>
          <a:xfrm>
            <a:off x="3702435" y="4510946"/>
            <a:ext cx="164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</a:t>
            </a:r>
            <a:r>
              <a:rPr lang="fr-FR" sz="1100" b="1" dirty="0"/>
              <a:t>Astigmatisme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FE5ADD4-AB33-AF38-73D9-1119F9995513}"/>
              </a:ext>
            </a:extLst>
          </p:cNvPr>
          <p:cNvSpPr txBox="1"/>
          <p:nvPr/>
        </p:nvSpPr>
        <p:spPr>
          <a:xfrm>
            <a:off x="3888624" y="4695519"/>
            <a:ext cx="164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 3    []  5    []  7    []  9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07453794-3AC6-AC9D-551F-2CA38A3EE045}"/>
              </a:ext>
            </a:extLst>
          </p:cNvPr>
          <p:cNvSpPr txBox="1"/>
          <p:nvPr/>
        </p:nvSpPr>
        <p:spPr>
          <a:xfrm>
            <a:off x="3708785" y="4917346"/>
            <a:ext cx="164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</a:t>
            </a:r>
            <a:r>
              <a:rPr lang="fr-FR" sz="1100" b="1" dirty="0"/>
              <a:t>Coma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43BCF40-95F9-5CCF-27D0-079DE9AA1A98}"/>
              </a:ext>
            </a:extLst>
          </p:cNvPr>
          <p:cNvSpPr txBox="1"/>
          <p:nvPr/>
        </p:nvSpPr>
        <p:spPr>
          <a:xfrm>
            <a:off x="3894974" y="5095569"/>
            <a:ext cx="164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 3    []  5    []  7    []  9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4F77AFF-7658-FB74-82AA-2635EC122882}"/>
              </a:ext>
            </a:extLst>
          </p:cNvPr>
          <p:cNvSpPr txBox="1"/>
          <p:nvPr/>
        </p:nvSpPr>
        <p:spPr>
          <a:xfrm>
            <a:off x="3708785" y="5364631"/>
            <a:ext cx="164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</a:t>
            </a:r>
            <a:r>
              <a:rPr lang="fr-FR" sz="1100" b="1" dirty="0"/>
              <a:t>Ab. Sphériques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0EEE1CA-7723-D631-E400-BBB2EFCF38C0}"/>
              </a:ext>
            </a:extLst>
          </p:cNvPr>
          <p:cNvSpPr txBox="1"/>
          <p:nvPr/>
        </p:nvSpPr>
        <p:spPr>
          <a:xfrm>
            <a:off x="3894974" y="5561904"/>
            <a:ext cx="1873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 3    []  5    []  7    []  9   []  11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A64B392-03DB-8A4F-69DD-DF37F07DC096}"/>
              </a:ext>
            </a:extLst>
          </p:cNvPr>
          <p:cNvSpPr txBox="1"/>
          <p:nvPr/>
        </p:nvSpPr>
        <p:spPr>
          <a:xfrm>
            <a:off x="3708785" y="5808289"/>
            <a:ext cx="164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</a:t>
            </a:r>
            <a:r>
              <a:rPr lang="fr-FR" sz="1100" b="1" dirty="0" err="1"/>
              <a:t>Trefoil</a:t>
            </a:r>
            <a:endParaRPr lang="fr-FR" sz="1100" b="1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64973B3-6388-9205-6B93-2F86CCE02805}"/>
              </a:ext>
            </a:extLst>
          </p:cNvPr>
          <p:cNvSpPr txBox="1"/>
          <p:nvPr/>
        </p:nvSpPr>
        <p:spPr>
          <a:xfrm>
            <a:off x="3886200" y="5986719"/>
            <a:ext cx="1873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           []  5    []  7    []  9</a:t>
            </a:r>
          </a:p>
        </p:txBody>
      </p:sp>
    </p:spTree>
    <p:extLst>
      <p:ext uri="{BB962C8B-B14F-4D97-AF65-F5344CB8AC3E}">
        <p14:creationId xmlns:p14="http://schemas.microsoft.com/office/powerpoint/2010/main" val="39176686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572</Words>
  <Application>Microsoft Office PowerPoint</Application>
  <PresentationFormat>Grand écran</PresentationFormat>
  <Paragraphs>238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moreau</dc:creator>
  <cp:lastModifiedBy>Julien VILLEMEJANE</cp:lastModifiedBy>
  <cp:revision>127</cp:revision>
  <dcterms:created xsi:type="dcterms:W3CDTF">2025-02-14T14:08:09Z</dcterms:created>
  <dcterms:modified xsi:type="dcterms:W3CDTF">2025-03-14T09:29:46Z</dcterms:modified>
</cp:coreProperties>
</file>