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1387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4E0D6E1-C134-E485-D70B-72A565B11589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951AFE5-9E9B-BCBF-2F19-1B617E46EA4C}"/>
              </a:ext>
            </a:extLst>
          </p:cNvPr>
          <p:cNvSpPr/>
          <p:nvPr/>
        </p:nvSpPr>
        <p:spPr>
          <a:xfrm>
            <a:off x="9315730" y="264106"/>
            <a:ext cx="2618797" cy="37323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Developpement</a:t>
            </a:r>
            <a:r>
              <a:rPr lang="fr-FR" sz="1400" b="1" dirty="0">
                <a:solidFill>
                  <a:srgbClr val="002060"/>
                </a:solidFill>
              </a:rPr>
              <a:t>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Début : 02/06/2025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Contributeurs principaux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MOREAU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Noam CHOPPINET (2025)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6488C10-4524-668D-D640-CBD617BAC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88" y="2112548"/>
            <a:ext cx="4766754" cy="44714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EE2150A-FE15-9E8E-1319-62F247229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657" y="215426"/>
            <a:ext cx="3653790" cy="32135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5E060FE-7156-EDB0-7756-3F4B81293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034" y="4484929"/>
            <a:ext cx="2822826" cy="207131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78B23C6-778A-6F0A-46FC-728836F0073A}"/>
              </a:ext>
            </a:extLst>
          </p:cNvPr>
          <p:cNvSpPr txBox="1"/>
          <p:nvPr/>
        </p:nvSpPr>
        <p:spPr>
          <a:xfrm>
            <a:off x="221482" y="2700423"/>
            <a:ext cx="2102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Version initiale sous </a:t>
            </a:r>
            <a:r>
              <a:rPr lang="fr-FR" sz="1200" i="1" dirty="0" err="1"/>
              <a:t>LabView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611F2-9B14-23F5-EEBF-03A75C78F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EA5894E-BBAC-E390-7CCD-7D4040B5E723}"/>
              </a:ext>
            </a:extLst>
          </p:cNvPr>
          <p:cNvSpPr/>
          <p:nvPr/>
        </p:nvSpPr>
        <p:spPr>
          <a:xfrm>
            <a:off x="3103570" y="1625329"/>
            <a:ext cx="2880000" cy="1192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99633A8-84D1-84F7-F09D-AADFCA5E2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338EF4-2442-9DCE-C3C7-53691D49FB9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B0E143-E38F-44FF-659F-591823819062}"/>
              </a:ext>
            </a:extLst>
          </p:cNvPr>
          <p:cNvSpPr txBox="1"/>
          <p:nvPr/>
        </p:nvSpPr>
        <p:spPr>
          <a:xfrm>
            <a:off x="257473" y="1167279"/>
            <a:ext cx="1387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0ADAF-40B4-E959-E54C-DAA562A9F8EF}"/>
              </a:ext>
            </a:extLst>
          </p:cNvPr>
          <p:cNvSpPr/>
          <p:nvPr/>
        </p:nvSpPr>
        <p:spPr>
          <a:xfrm>
            <a:off x="5983570" y="2813390"/>
            <a:ext cx="5760000" cy="36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A13818-6B2F-8EAF-0123-68FF083F1CA3}"/>
              </a:ext>
            </a:extLst>
          </p:cNvPr>
          <p:cNvSpPr/>
          <p:nvPr/>
        </p:nvSpPr>
        <p:spPr>
          <a:xfrm>
            <a:off x="3103570" y="1013390"/>
            <a:ext cx="2880000" cy="611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F87AF-2A89-58DF-EDB5-2DB47BAA376B}"/>
              </a:ext>
            </a:extLst>
          </p:cNvPr>
          <p:cNvSpPr/>
          <p:nvPr/>
        </p:nvSpPr>
        <p:spPr>
          <a:xfrm>
            <a:off x="5983570" y="1013390"/>
            <a:ext cx="288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DDE8D2-5B2C-5222-7DEB-F7C1E0EF8FAD}"/>
              </a:ext>
            </a:extLst>
          </p:cNvPr>
          <p:cNvSpPr/>
          <p:nvPr/>
        </p:nvSpPr>
        <p:spPr>
          <a:xfrm>
            <a:off x="8863570" y="1013390"/>
            <a:ext cx="28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1F4E1-2031-737C-25E7-8A86E34C17FE}"/>
              </a:ext>
            </a:extLst>
          </p:cNvPr>
          <p:cNvSpPr/>
          <p:nvPr/>
        </p:nvSpPr>
        <p:spPr>
          <a:xfrm>
            <a:off x="3103570" y="28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20DB0-6CB3-5EA7-9272-0BAEE7DECD65}"/>
              </a:ext>
            </a:extLst>
          </p:cNvPr>
          <p:cNvSpPr/>
          <p:nvPr/>
        </p:nvSpPr>
        <p:spPr>
          <a:xfrm>
            <a:off x="3103570" y="46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C60D0A-0ACB-07F4-781C-B195081661D1}"/>
              </a:ext>
            </a:extLst>
          </p:cNvPr>
          <p:cNvSpPr txBox="1"/>
          <p:nvPr/>
        </p:nvSpPr>
        <p:spPr>
          <a:xfrm>
            <a:off x="3113293" y="4613390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Contrôle moteur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850E1C0-7E5A-E039-B8C3-1469EF6728EE}"/>
              </a:ext>
            </a:extLst>
          </p:cNvPr>
          <p:cNvSpPr/>
          <p:nvPr/>
        </p:nvSpPr>
        <p:spPr>
          <a:xfrm>
            <a:off x="4455787" y="4938630"/>
            <a:ext cx="640617" cy="2330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DOWN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7BAD7EA-8E88-9AD8-FCBF-DFB6C1952B7D}"/>
              </a:ext>
            </a:extLst>
          </p:cNvPr>
          <p:cNvSpPr/>
          <p:nvPr/>
        </p:nvSpPr>
        <p:spPr>
          <a:xfrm>
            <a:off x="6096000" y="2916454"/>
            <a:ext cx="1238451" cy="22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Choix Image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9E5CD415-4D6E-2E77-989C-FE42DF297DFE}"/>
              </a:ext>
            </a:extLst>
          </p:cNvPr>
          <p:cNvSpPr/>
          <p:nvPr/>
        </p:nvSpPr>
        <p:spPr>
          <a:xfrm>
            <a:off x="10361322" y="2916454"/>
            <a:ext cx="1238451" cy="2213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Zoom Image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59F380-E4E0-BBA2-C55B-3B264C823254}"/>
              </a:ext>
            </a:extLst>
          </p:cNvPr>
          <p:cNvSpPr/>
          <p:nvPr/>
        </p:nvSpPr>
        <p:spPr>
          <a:xfrm>
            <a:off x="6551472" y="3429000"/>
            <a:ext cx="4624196" cy="27175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C0AAC91-481D-9E4A-3D52-39B1DC5BB5E5}"/>
              </a:ext>
            </a:extLst>
          </p:cNvPr>
          <p:cNvSpPr/>
          <p:nvPr/>
        </p:nvSpPr>
        <p:spPr>
          <a:xfrm>
            <a:off x="5233383" y="4938630"/>
            <a:ext cx="640617" cy="2330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UP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F61DF05-5BEC-095E-FF1D-EA43087BCE67}"/>
              </a:ext>
            </a:extLst>
          </p:cNvPr>
          <p:cNvSpPr txBox="1"/>
          <p:nvPr/>
        </p:nvSpPr>
        <p:spPr>
          <a:xfrm>
            <a:off x="3268520" y="4924366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Stepper </a:t>
            </a:r>
            <a:r>
              <a:rPr lang="fr-FR" sz="1100" noProof="0" dirty="0" err="1"/>
              <a:t>Motor</a:t>
            </a:r>
            <a:endParaRPr lang="fr-FR" sz="1100" noProof="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2621D9-553E-A198-2353-C612A03727F6}"/>
              </a:ext>
            </a:extLst>
          </p:cNvPr>
          <p:cNvSpPr txBox="1"/>
          <p:nvPr/>
        </p:nvSpPr>
        <p:spPr>
          <a:xfrm>
            <a:off x="3277197" y="5190161"/>
            <a:ext cx="899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Pas </a:t>
            </a:r>
            <a:r>
              <a:rPr lang="en-US" sz="1100" dirty="0">
                <a:sym typeface="Symbol" panose="05050102010706020507" pitchFamily="18" charset="2"/>
              </a:rPr>
              <a:t>z </a:t>
            </a:r>
            <a:r>
              <a:rPr lang="fr-FR" sz="1100" noProof="0" dirty="0"/>
              <a:t>(um)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B47B4D7-05A5-C0CF-934B-BAFCC8D95716}"/>
              </a:ext>
            </a:extLst>
          </p:cNvPr>
          <p:cNvSpPr/>
          <p:nvPr/>
        </p:nvSpPr>
        <p:spPr>
          <a:xfrm>
            <a:off x="4131865" y="5235342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05AF289-5A84-561A-761D-264BEB6F96F8}"/>
              </a:ext>
            </a:extLst>
          </p:cNvPr>
          <p:cNvSpPr txBox="1"/>
          <p:nvPr/>
        </p:nvSpPr>
        <p:spPr>
          <a:xfrm>
            <a:off x="4644393" y="520262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Z =   </a:t>
            </a:r>
            <a:r>
              <a:rPr lang="fr-FR" sz="1100" b="1" noProof="0" dirty="0">
                <a:highlight>
                  <a:srgbClr val="FFFF00"/>
                </a:highlight>
              </a:rPr>
              <a:t>XXXX</a:t>
            </a:r>
            <a:r>
              <a:rPr lang="fr-FR" sz="1100" noProof="0" dirty="0"/>
              <a:t>   um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4977964-7695-20BE-4B0D-CB9EB53E6DD7}"/>
              </a:ext>
            </a:extLst>
          </p:cNvPr>
          <p:cNvSpPr txBox="1"/>
          <p:nvPr/>
        </p:nvSpPr>
        <p:spPr>
          <a:xfrm>
            <a:off x="3277197" y="5672773"/>
            <a:ext cx="2007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 err="1"/>
              <a:t>Piezo</a:t>
            </a:r>
            <a:r>
              <a:rPr lang="fr-FR" sz="1100" noProof="0" dirty="0"/>
              <a:t> </a:t>
            </a:r>
            <a:r>
              <a:rPr lang="fr-FR" sz="1100" noProof="0" dirty="0" err="1"/>
              <a:t>Motor</a:t>
            </a:r>
            <a:r>
              <a:rPr lang="fr-FR" sz="1100" noProof="0" dirty="0"/>
              <a:t> – V0 =                     V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F31CD27-6C0B-27CA-8DD6-C9551F47481B}"/>
              </a:ext>
            </a:extLst>
          </p:cNvPr>
          <p:cNvSpPr txBox="1"/>
          <p:nvPr/>
        </p:nvSpPr>
        <p:spPr>
          <a:xfrm>
            <a:off x="3285874" y="593856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noProof="0" dirty="0"/>
              <a:t>Pas </a:t>
            </a:r>
            <a:r>
              <a:rPr lang="en-US" sz="1100" dirty="0">
                <a:sym typeface="Symbol" panose="05050102010706020507" pitchFamily="18" charset="2"/>
              </a:rPr>
              <a:t>V </a:t>
            </a:r>
            <a:r>
              <a:rPr lang="fr-FR" sz="1100" noProof="0" dirty="0"/>
              <a:t>(V)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95CD9D8-D187-CA61-2BB7-66DC75102F17}"/>
              </a:ext>
            </a:extLst>
          </p:cNvPr>
          <p:cNvSpPr/>
          <p:nvPr/>
        </p:nvSpPr>
        <p:spPr>
          <a:xfrm>
            <a:off x="4140542" y="5983749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FA5E346-DCA9-45CB-A0AF-4B02DE4082D9}"/>
              </a:ext>
            </a:extLst>
          </p:cNvPr>
          <p:cNvSpPr/>
          <p:nvPr/>
        </p:nvSpPr>
        <p:spPr>
          <a:xfrm>
            <a:off x="4564331" y="5705490"/>
            <a:ext cx="391239" cy="1961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94027A5-AFC6-498E-0E1A-25785AB8760D}"/>
              </a:ext>
            </a:extLst>
          </p:cNvPr>
          <p:cNvSpPr txBox="1"/>
          <p:nvPr/>
        </p:nvSpPr>
        <p:spPr>
          <a:xfrm>
            <a:off x="3113293" y="1682253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caméra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4A63647-C21C-CEC4-C037-CD62C6962565}"/>
              </a:ext>
            </a:extLst>
          </p:cNvPr>
          <p:cNvSpPr txBox="1"/>
          <p:nvPr/>
        </p:nvSpPr>
        <p:spPr>
          <a:xfrm>
            <a:off x="3369486" y="1987974"/>
            <a:ext cx="2504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Temps d’intégration    </a:t>
            </a:r>
            <a:r>
              <a:rPr lang="en-US" sz="1100" dirty="0"/>
              <a:t>t</a:t>
            </a:r>
            <a:r>
              <a:rPr lang="en-US" sz="1100" baseline="-25000" dirty="0"/>
              <a:t>int</a:t>
            </a:r>
            <a:r>
              <a:rPr lang="en-US" sz="1100" dirty="0"/>
              <a:t>          </a:t>
            </a:r>
            <a:r>
              <a:rPr lang="en-US" sz="1100" dirty="0">
                <a:highlight>
                  <a:srgbClr val="FFFF00"/>
                </a:highlight>
              </a:rPr>
              <a:t>      </a:t>
            </a:r>
            <a:r>
              <a:rPr lang="en-US" sz="1100" dirty="0"/>
              <a:t>       </a:t>
            </a:r>
            <a:r>
              <a:rPr lang="en-US" sz="1100" dirty="0" err="1"/>
              <a:t>ms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 err="1"/>
              <a:t>Nombre</a:t>
            </a:r>
            <a:r>
              <a:rPr lang="en-US" sz="1100" dirty="0"/>
              <a:t> images </a:t>
            </a:r>
            <a:r>
              <a:rPr lang="en-US" sz="1100" dirty="0" err="1"/>
              <a:t>moyenne</a:t>
            </a:r>
            <a:r>
              <a:rPr lang="en-US" sz="1100" dirty="0"/>
              <a:t>    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AB6F2B2F-7D17-27CA-585B-D8B2D1C81C7F}"/>
              </a:ext>
            </a:extLst>
          </p:cNvPr>
          <p:cNvSpPr txBox="1"/>
          <p:nvPr/>
        </p:nvSpPr>
        <p:spPr>
          <a:xfrm>
            <a:off x="3113293" y="2898323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acquisition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646AEB-6262-999D-B325-F8508D1EF62F}"/>
              </a:ext>
            </a:extLst>
          </p:cNvPr>
          <p:cNvSpPr txBox="1"/>
          <p:nvPr/>
        </p:nvSpPr>
        <p:spPr>
          <a:xfrm>
            <a:off x="3293859" y="3108361"/>
            <a:ext cx="2143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Directory:</a:t>
            </a:r>
          </a:p>
          <a:p>
            <a:r>
              <a:rPr lang="fr-FR" sz="1100" dirty="0"/>
              <a:t>Nom image:</a:t>
            </a:r>
            <a:endParaRPr lang="fr-FR" sz="1100" noProof="0" dirty="0"/>
          </a:p>
          <a:p>
            <a:r>
              <a:rPr lang="fr-FR" sz="1100" noProof="0" dirty="0"/>
              <a:t>Pas : </a:t>
            </a:r>
            <a:r>
              <a:rPr lang="en-US" sz="1100" dirty="0">
                <a:sym typeface="Symbol" panose="05050102010706020507" pitchFamily="18" charset="2"/>
              </a:rPr>
              <a:t>p (m)</a:t>
            </a:r>
            <a:endParaRPr lang="en-US" sz="1100" dirty="0"/>
          </a:p>
          <a:p>
            <a:r>
              <a:rPr lang="en-US" sz="1100" dirty="0"/>
              <a:t>Nombre de pas : N</a:t>
            </a:r>
            <a:r>
              <a:rPr lang="en-US" sz="1100" baseline="-25000" dirty="0"/>
              <a:t>acqu</a:t>
            </a:r>
          </a:p>
        </p:txBody>
      </p:sp>
      <p:pic>
        <p:nvPicPr>
          <p:cNvPr id="42" name="Image 41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D8D0F89-D57F-F47B-5E2C-160B1D3FB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303" y="1093114"/>
            <a:ext cx="1035392" cy="42532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581C246-A1F8-68B7-4751-9C7BCB1C4317}"/>
              </a:ext>
            </a:extLst>
          </p:cNvPr>
          <p:cNvSpPr txBox="1"/>
          <p:nvPr/>
        </p:nvSpPr>
        <p:spPr>
          <a:xfrm>
            <a:off x="4339736" y="1167279"/>
            <a:ext cx="532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OCT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3D24946-17BC-3013-5F75-B00B997F67D8}"/>
              </a:ext>
            </a:extLst>
          </p:cNvPr>
          <p:cNvSpPr/>
          <p:nvPr/>
        </p:nvSpPr>
        <p:spPr>
          <a:xfrm>
            <a:off x="5041765" y="2032021"/>
            <a:ext cx="464371" cy="163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2,5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0C8DFF-CC79-DF80-6FE0-83A95F800C2F}"/>
              </a:ext>
            </a:extLst>
          </p:cNvPr>
          <p:cNvSpPr/>
          <p:nvPr/>
        </p:nvSpPr>
        <p:spPr>
          <a:xfrm>
            <a:off x="3764410" y="2346104"/>
            <a:ext cx="1644904" cy="57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9C218-2AB2-45E6-4C98-4433E539DDAB}"/>
              </a:ext>
            </a:extLst>
          </p:cNvPr>
          <p:cNvSpPr/>
          <p:nvPr/>
        </p:nvSpPr>
        <p:spPr>
          <a:xfrm>
            <a:off x="4477366" y="2282945"/>
            <a:ext cx="132334" cy="208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FD39AA0-B24B-91D2-1CA9-5E08119296C0}"/>
              </a:ext>
            </a:extLst>
          </p:cNvPr>
          <p:cNvSpPr txBox="1"/>
          <p:nvPr/>
        </p:nvSpPr>
        <p:spPr>
          <a:xfrm>
            <a:off x="3417744" y="2241889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D413A1D7-3F77-2834-2083-4FC4A1FE0475}"/>
              </a:ext>
            </a:extLst>
          </p:cNvPr>
          <p:cNvSpPr txBox="1"/>
          <p:nvPr/>
        </p:nvSpPr>
        <p:spPr>
          <a:xfrm>
            <a:off x="5409314" y="2241889"/>
            <a:ext cx="538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5ms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A1182AF-BE72-7302-A90E-38F506F07113}"/>
              </a:ext>
            </a:extLst>
          </p:cNvPr>
          <p:cNvSpPr/>
          <p:nvPr/>
        </p:nvSpPr>
        <p:spPr>
          <a:xfrm>
            <a:off x="5096404" y="2543129"/>
            <a:ext cx="464371" cy="16345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614D66FC-15D8-9C4B-EF2B-2CD631EAD7F1}"/>
              </a:ext>
            </a:extLst>
          </p:cNvPr>
          <p:cNvSpPr/>
          <p:nvPr/>
        </p:nvSpPr>
        <p:spPr>
          <a:xfrm>
            <a:off x="4290061" y="3180606"/>
            <a:ext cx="1327698" cy="115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C:/Documents/…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203306C-57D8-4E21-54FB-27AB4D8DEE2E}"/>
              </a:ext>
            </a:extLst>
          </p:cNvPr>
          <p:cNvSpPr/>
          <p:nvPr/>
        </p:nvSpPr>
        <p:spPr>
          <a:xfrm>
            <a:off x="5687610" y="3122579"/>
            <a:ext cx="171716" cy="2312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5766388-4CFC-3EF8-3EA9-51449013B2F2}"/>
              </a:ext>
            </a:extLst>
          </p:cNvPr>
          <p:cNvSpPr/>
          <p:nvPr/>
        </p:nvSpPr>
        <p:spPr>
          <a:xfrm>
            <a:off x="4290061" y="3361625"/>
            <a:ext cx="1327698" cy="1152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TP_OCT_Image</a:t>
            </a:r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547A4819-3749-5164-2831-72D3D11B31E2}"/>
              </a:ext>
            </a:extLst>
          </p:cNvPr>
          <p:cNvSpPr/>
          <p:nvPr/>
        </p:nvSpPr>
        <p:spPr>
          <a:xfrm>
            <a:off x="4290061" y="3522577"/>
            <a:ext cx="582450" cy="1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0A55A421-2977-0E1E-7E26-20D9398736CF}"/>
              </a:ext>
            </a:extLst>
          </p:cNvPr>
          <p:cNvSpPr/>
          <p:nvPr/>
        </p:nvSpPr>
        <p:spPr>
          <a:xfrm>
            <a:off x="4813156" y="3705887"/>
            <a:ext cx="582450" cy="1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660C27D5-909D-007C-91C5-11DA19C4DAA8}"/>
              </a:ext>
            </a:extLst>
          </p:cNvPr>
          <p:cNvSpPr/>
          <p:nvPr/>
        </p:nvSpPr>
        <p:spPr>
          <a:xfrm>
            <a:off x="3526502" y="4033110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C913AE89-1F18-8BD6-4FE5-854854454B3D}"/>
              </a:ext>
            </a:extLst>
          </p:cNvPr>
          <p:cNvSpPr/>
          <p:nvPr/>
        </p:nvSpPr>
        <p:spPr>
          <a:xfrm>
            <a:off x="4805659" y="4036096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BAFE31F-A863-C990-B62A-264A2DC883E6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3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582FA-1101-B0CB-D741-71E7DD8B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BC22FEF-13A7-26C7-61B4-CD3AE316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4A2EE43-F86F-7FD9-B76B-90211D89E4A9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DDC3C7-1A4F-212A-C85C-30F482932D7D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MVC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BD782F-ED1B-9793-D95D-EE841AD0EAD0}"/>
              </a:ext>
            </a:extLst>
          </p:cNvPr>
          <p:cNvSpPr txBox="1"/>
          <p:nvPr/>
        </p:nvSpPr>
        <p:spPr>
          <a:xfrm>
            <a:off x="2848325" y="3172031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V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IEWS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440CF9-F9A1-44D1-5F0B-AD74C7F612F2}"/>
              </a:ext>
            </a:extLst>
          </p:cNvPr>
          <p:cNvSpPr txBox="1"/>
          <p:nvPr/>
        </p:nvSpPr>
        <p:spPr>
          <a:xfrm>
            <a:off x="2848325" y="938392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M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ODELS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40D0CB-45F6-C103-A26A-EDDC916BEB43}"/>
              </a:ext>
            </a:extLst>
          </p:cNvPr>
          <p:cNvSpPr txBox="1"/>
          <p:nvPr/>
        </p:nvSpPr>
        <p:spPr>
          <a:xfrm>
            <a:off x="2848325" y="4108838"/>
            <a:ext cx="131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>
                <a:solidFill>
                  <a:srgbClr val="002060"/>
                </a:solidFill>
                <a:highlight>
                  <a:srgbClr val="C0C0C0"/>
                </a:highlight>
              </a:rPr>
              <a:t>C</a:t>
            </a:r>
            <a:r>
              <a:rPr lang="fr-FR" sz="1200" i="1" dirty="0">
                <a:solidFill>
                  <a:srgbClr val="002060"/>
                </a:solidFill>
                <a:highlight>
                  <a:srgbClr val="C0C0C0"/>
                </a:highlight>
              </a:rPr>
              <a:t>ONTROLLERS</a:t>
            </a:r>
            <a:endParaRPr lang="fr-FR" sz="1800" i="1" dirty="0">
              <a:solidFill>
                <a:srgbClr val="002060"/>
              </a:solidFill>
              <a:highlight>
                <a:srgbClr val="C0C0C0"/>
              </a:highlight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B1AC816-B270-C3F1-8081-EAAAD99C887A}"/>
              </a:ext>
            </a:extLst>
          </p:cNvPr>
          <p:cNvSpPr/>
          <p:nvPr/>
        </p:nvSpPr>
        <p:spPr>
          <a:xfrm>
            <a:off x="3496265" y="1748481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acquisition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30390CE-0CE0-6FC1-A53E-C6418963DFAD}"/>
              </a:ext>
            </a:extLst>
          </p:cNvPr>
          <p:cNvSpPr/>
          <p:nvPr/>
        </p:nvSpPr>
        <p:spPr>
          <a:xfrm>
            <a:off x="3496265" y="2143253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dataset</a:t>
            </a:r>
            <a:endParaRPr lang="fr-FR" sz="1600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071B082-74D8-E1BF-41FD-59712DBAB5CA}"/>
              </a:ext>
            </a:extLst>
          </p:cNvPr>
          <p:cNvSpPr/>
          <p:nvPr/>
        </p:nvSpPr>
        <p:spPr>
          <a:xfrm>
            <a:off x="3496265" y="2538025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pre_process</a:t>
            </a:r>
            <a:endParaRPr lang="fr-FR" sz="16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F6EAAE4-E195-FDEA-DC2D-C986C6D5DB24}"/>
              </a:ext>
            </a:extLst>
          </p:cNvPr>
          <p:cNvSpPr txBox="1"/>
          <p:nvPr/>
        </p:nvSpPr>
        <p:spPr>
          <a:xfrm>
            <a:off x="3129534" y="3545962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Voir page suivante</a:t>
            </a:r>
            <a:endParaRPr lang="fr-FR" sz="12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C71CB16-4F4F-AAF6-70AB-B5CBAC166FA8}"/>
              </a:ext>
            </a:extLst>
          </p:cNvPr>
          <p:cNvSpPr txBox="1"/>
          <p:nvPr/>
        </p:nvSpPr>
        <p:spPr>
          <a:xfrm>
            <a:off x="5641086" y="1751485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Acquisition des images – Gestion caméra (</a:t>
            </a:r>
            <a:r>
              <a:rPr lang="fr-FR" sz="1200" i="1" dirty="0" err="1"/>
              <a:t>lensecam</a:t>
            </a:r>
            <a:r>
              <a:rPr lang="fr-FR" sz="1200" i="1" dirty="0"/>
              <a:t>)</a:t>
            </a:r>
            <a:endParaRPr lang="fr-FR" sz="120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974E67C-2CE5-A6B7-D74B-C87FA3677904}"/>
              </a:ext>
            </a:extLst>
          </p:cNvPr>
          <p:cNvSpPr/>
          <p:nvPr/>
        </p:nvSpPr>
        <p:spPr>
          <a:xfrm>
            <a:off x="3496265" y="1349296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motor_control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EB305B7-A614-7EA6-58E8-5FD391036353}"/>
              </a:ext>
            </a:extLst>
          </p:cNvPr>
          <p:cNvSpPr txBox="1"/>
          <p:nvPr/>
        </p:nvSpPr>
        <p:spPr>
          <a:xfrm>
            <a:off x="5641086" y="1349296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Gestion des moteurs (</a:t>
            </a:r>
            <a:r>
              <a:rPr lang="fr-FR" sz="1200" i="1" dirty="0" err="1"/>
              <a:t>step</a:t>
            </a:r>
            <a:r>
              <a:rPr lang="fr-FR" sz="1200" i="1" dirty="0"/>
              <a:t> et </a:t>
            </a:r>
            <a:r>
              <a:rPr lang="fr-FR" sz="1200" i="1" dirty="0" err="1"/>
              <a:t>piezo</a:t>
            </a:r>
            <a:r>
              <a:rPr lang="fr-FR" sz="1200" i="1" dirty="0"/>
              <a:t>) - Déplacement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C39611-9802-3D22-4F2B-597120A86E5E}"/>
              </a:ext>
            </a:extLst>
          </p:cNvPr>
          <p:cNvSpPr txBox="1"/>
          <p:nvPr/>
        </p:nvSpPr>
        <p:spPr>
          <a:xfrm>
            <a:off x="5641086" y="2143253"/>
            <a:ext cx="5624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Stockage des données – Images / Moyennage / Noms répertoires et fichiers</a:t>
            </a:r>
            <a:endParaRPr lang="fr-FR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92E1ACF-20DF-E278-34B3-EE75FF35B280}"/>
              </a:ext>
            </a:extLst>
          </p:cNvPr>
          <p:cNvSpPr txBox="1"/>
          <p:nvPr/>
        </p:nvSpPr>
        <p:spPr>
          <a:xfrm>
            <a:off x="5641086" y="2535021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Pré-traitement des images acquises</a:t>
            </a:r>
            <a:endParaRPr lang="fr-FR" sz="1200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CED0602-0EC7-6721-663D-A6C303739EB2}"/>
              </a:ext>
            </a:extLst>
          </p:cNvPr>
          <p:cNvSpPr/>
          <p:nvPr/>
        </p:nvSpPr>
        <p:spPr>
          <a:xfrm>
            <a:off x="3496265" y="4923252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acq_mode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64ED2C4-E7D9-C7A5-A35A-0A2B00BA589C}"/>
              </a:ext>
            </a:extLst>
          </p:cNvPr>
          <p:cNvSpPr txBox="1"/>
          <p:nvPr/>
        </p:nvSpPr>
        <p:spPr>
          <a:xfrm>
            <a:off x="5641086" y="4926256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Acquisition d’une série d’images</a:t>
            </a:r>
            <a:endParaRPr lang="fr-FR" sz="1200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55CB4E7B-4960-20F6-28E1-3D0862BAA376}"/>
              </a:ext>
            </a:extLst>
          </p:cNvPr>
          <p:cNvSpPr/>
          <p:nvPr/>
        </p:nvSpPr>
        <p:spPr>
          <a:xfrm>
            <a:off x="3496265" y="4524067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live_mode</a:t>
            </a:r>
            <a:endParaRPr lang="fr-FR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78743-F53F-E82F-D325-078CF6DF064E}"/>
              </a:ext>
            </a:extLst>
          </p:cNvPr>
          <p:cNvSpPr txBox="1"/>
          <p:nvPr/>
        </p:nvSpPr>
        <p:spPr>
          <a:xfrm>
            <a:off x="5641086" y="4524067"/>
            <a:ext cx="39662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Gestion du mode Live – test si caméra et </a:t>
            </a:r>
            <a:r>
              <a:rPr lang="fr-FR" sz="1200" i="1" dirty="0" err="1"/>
              <a:t>piezo</a:t>
            </a:r>
            <a:endParaRPr lang="fr-FR" sz="1200" dirty="0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1694256-085F-9011-5FFD-C03AC733D7A3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30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C0A2F-9805-9850-9A46-1B444202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55722073-16D7-2379-AE46-F102DD39712D}"/>
              </a:ext>
            </a:extLst>
          </p:cNvPr>
          <p:cNvSpPr/>
          <p:nvPr/>
        </p:nvSpPr>
        <p:spPr>
          <a:xfrm>
            <a:off x="3103570" y="1625329"/>
            <a:ext cx="2880000" cy="11922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CameraParamsView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camera_params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494A4A9-2C83-85A5-7F1E-DB4A83005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A1FA41E-4DE3-4496-4887-9ACA0B3233C6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3279D4-BF8A-C8DC-DC89-8BD71B4C88C9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V</a:t>
            </a:r>
            <a:r>
              <a:rPr lang="fr-FR" sz="1200" i="1" dirty="0"/>
              <a:t>IEWS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46B730-BD95-EBF0-BB93-1B1DBE389357}"/>
              </a:ext>
            </a:extLst>
          </p:cNvPr>
          <p:cNvSpPr/>
          <p:nvPr/>
        </p:nvSpPr>
        <p:spPr>
          <a:xfrm>
            <a:off x="5983570" y="2813390"/>
            <a:ext cx="5760000" cy="360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BA75B7-7D43-FAF4-A1BB-30F5B6D32F93}"/>
              </a:ext>
            </a:extLst>
          </p:cNvPr>
          <p:cNvSpPr/>
          <p:nvPr/>
        </p:nvSpPr>
        <p:spPr>
          <a:xfrm>
            <a:off x="3103570" y="1013390"/>
            <a:ext cx="2880000" cy="61194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TitleView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810AAA-EF75-5CD0-C7BF-7A16C65D39C8}"/>
              </a:ext>
            </a:extLst>
          </p:cNvPr>
          <p:cNvSpPr/>
          <p:nvPr/>
        </p:nvSpPr>
        <p:spPr>
          <a:xfrm>
            <a:off x="5983570" y="1013390"/>
            <a:ext cx="2880000" cy="180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ImageDisplayWidget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 /</a:t>
            </a:r>
            <a:r>
              <a:rPr lang="en-US" sz="1200" i="1" dirty="0" err="1">
                <a:solidFill>
                  <a:schemeClr val="tx1"/>
                </a:solidFill>
              </a:rPr>
              <a:t>images_display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8743A0-E175-4D33-063C-5195E593E5BD}"/>
              </a:ext>
            </a:extLst>
          </p:cNvPr>
          <p:cNvSpPr/>
          <p:nvPr/>
        </p:nvSpPr>
        <p:spPr>
          <a:xfrm>
            <a:off x="8863570" y="1013390"/>
            <a:ext cx="288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ImageDisplayWidget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images_display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CA4A6D-0DC5-D734-5C03-DD8D6492135F}"/>
              </a:ext>
            </a:extLst>
          </p:cNvPr>
          <p:cNvSpPr/>
          <p:nvPr/>
        </p:nvSpPr>
        <p:spPr>
          <a:xfrm>
            <a:off x="3103570" y="28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AcquisitionView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views/acquisition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4D7C6F-2B6D-35D9-92A7-6652BD0C9154}"/>
              </a:ext>
            </a:extLst>
          </p:cNvPr>
          <p:cNvSpPr/>
          <p:nvPr/>
        </p:nvSpPr>
        <p:spPr>
          <a:xfrm>
            <a:off x="3103570" y="4613390"/>
            <a:ext cx="2880000" cy="180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MotorsControlView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motors_control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9C904B-C167-823A-C2B1-CFC9E9AC19FD}"/>
              </a:ext>
            </a:extLst>
          </p:cNvPr>
          <p:cNvSpPr/>
          <p:nvPr/>
        </p:nvSpPr>
        <p:spPr>
          <a:xfrm>
            <a:off x="6551472" y="3429000"/>
            <a:ext cx="4624196" cy="27175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ImageDisplayGraph</a:t>
            </a:r>
            <a:endParaRPr lang="en-US" dirty="0"/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views/</a:t>
            </a:r>
            <a:r>
              <a:rPr lang="en-US" sz="1200" i="1" dirty="0" err="1">
                <a:solidFill>
                  <a:schemeClr val="tx1"/>
                </a:solidFill>
              </a:rPr>
              <a:t>images_graph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36B000C-C46D-1A17-6C6F-5F63329BE1AB}"/>
              </a:ext>
            </a:extLst>
          </p:cNvPr>
          <p:cNvSpPr txBox="1"/>
          <p:nvPr/>
        </p:nvSpPr>
        <p:spPr>
          <a:xfrm>
            <a:off x="3103570" y="305504"/>
            <a:ext cx="19149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MainView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views/</a:t>
            </a:r>
            <a:r>
              <a:rPr lang="en-US" sz="1100" i="1" dirty="0" err="1">
                <a:solidFill>
                  <a:schemeClr val="tx1"/>
                </a:solidFill>
              </a:rPr>
              <a:t>main_view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3943CD-7478-9CEA-E3AB-197774D808F2}"/>
              </a:ext>
            </a:extLst>
          </p:cNvPr>
          <p:cNvSpPr txBox="1"/>
          <p:nvPr/>
        </p:nvSpPr>
        <p:spPr>
          <a:xfrm rot="16200000">
            <a:off x="1608856" y="1678710"/>
            <a:ext cx="2482735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MiniCameraView</a:t>
            </a: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views/</a:t>
            </a:r>
            <a:r>
              <a:rPr lang="en-US" sz="1000" i="1" dirty="0" err="1">
                <a:solidFill>
                  <a:schemeClr val="tx1"/>
                </a:solidFill>
              </a:rPr>
              <a:t>mini_camera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E500E08-26A0-E105-A6E1-AD5DAAEBFC2E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78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5489319-E98E-069D-56D7-54E219086FC4}"/>
              </a:ext>
            </a:extLst>
          </p:cNvPr>
          <p:cNvSpPr/>
          <p:nvPr/>
        </p:nvSpPr>
        <p:spPr>
          <a:xfrm>
            <a:off x="3051871" y="1837425"/>
            <a:ext cx="1557019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Volt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9DB9A9-CC8F-1ECA-C2B1-EF5589B36B1D}"/>
              </a:ext>
            </a:extLst>
          </p:cNvPr>
          <p:cNvSpPr/>
          <p:nvPr/>
        </p:nvSpPr>
        <p:spPr>
          <a:xfrm>
            <a:off x="4859990" y="1837425"/>
            <a:ext cx="1584517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0912A54-9AD0-4D0D-261A-9A8E6AC068D1}"/>
              </a:ext>
            </a:extLst>
          </p:cNvPr>
          <p:cNvCxnSpPr>
            <a:cxnSpLocks/>
          </p:cNvCxnSpPr>
          <p:nvPr/>
        </p:nvCxnSpPr>
        <p:spPr>
          <a:xfrm>
            <a:off x="6599855" y="1772724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C4BF1-6A72-0988-5FE2-B9112AE4BDDC}"/>
              </a:ext>
            </a:extLst>
          </p:cNvPr>
          <p:cNvCxnSpPr>
            <a:cxnSpLocks/>
          </p:cNvCxnSpPr>
          <p:nvPr/>
        </p:nvCxnSpPr>
        <p:spPr>
          <a:xfrm flipV="1">
            <a:off x="3285945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882167A-2B40-31CA-368A-26A466C8A70C}"/>
              </a:ext>
            </a:extLst>
          </p:cNvPr>
          <p:cNvSpPr txBox="1"/>
          <p:nvPr/>
        </p:nvSpPr>
        <p:spPr>
          <a:xfrm>
            <a:off x="3086460" y="2500707"/>
            <a:ext cx="6520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A48D820-860B-6245-749E-A3170ED08163}"/>
              </a:ext>
            </a:extLst>
          </p:cNvPr>
          <p:cNvCxnSpPr>
            <a:cxnSpLocks/>
          </p:cNvCxnSpPr>
          <p:nvPr/>
        </p:nvCxnSpPr>
        <p:spPr>
          <a:xfrm flipV="1">
            <a:off x="5080515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E1EB93-34D8-8CCB-1C12-3D47296B36CE}"/>
              </a:ext>
            </a:extLst>
          </p:cNvPr>
          <p:cNvSpPr txBox="1"/>
          <p:nvPr/>
        </p:nvSpPr>
        <p:spPr>
          <a:xfrm>
            <a:off x="4903313" y="2500707"/>
            <a:ext cx="75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525B5E-F0D3-E744-F91D-5E847E2142AF}"/>
              </a:ext>
            </a:extLst>
          </p:cNvPr>
          <p:cNvSpPr txBox="1"/>
          <p:nvPr/>
        </p:nvSpPr>
        <p:spPr>
          <a:xfrm>
            <a:off x="6724939" y="1482786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80BDC81-F5F7-19B6-BE55-C381DFC07BDC}"/>
              </a:ext>
            </a:extLst>
          </p:cNvPr>
          <p:cNvSpPr/>
          <p:nvPr/>
        </p:nvSpPr>
        <p:spPr>
          <a:xfrm>
            <a:off x="6676573" y="1764098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F2CB6DE-EC99-E78A-12F3-464FBFC93F4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08890" y="2018580"/>
            <a:ext cx="251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A63C222-6E46-F246-30CF-F959029BDAD9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6444508" y="2027204"/>
            <a:ext cx="23206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0A6BEC3-0571-D874-35CF-221C692AFB13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228660" y="2027204"/>
            <a:ext cx="212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6F6C3B7-8DC4-C050-8403-669B30B5B760}"/>
              </a:ext>
            </a:extLst>
          </p:cNvPr>
          <p:cNvSpPr/>
          <p:nvPr/>
        </p:nvSpPr>
        <p:spPr>
          <a:xfrm>
            <a:off x="7431999" y="1846049"/>
            <a:ext cx="1617354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images sur 16 bit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F6669E5-AC0E-0062-59F1-79AF26E0EC88}"/>
              </a:ext>
            </a:extLst>
          </p:cNvPr>
          <p:cNvSpPr/>
          <p:nvPr/>
        </p:nvSpPr>
        <p:spPr>
          <a:xfrm>
            <a:off x="9341771" y="1846049"/>
            <a:ext cx="1665534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+ </a:t>
            </a:r>
            <a:r>
              <a:rPr lang="en-US" sz="1200" dirty="0">
                <a:solidFill>
                  <a:schemeClr val="tx1"/>
                </a:solidFill>
                <a:sym typeface="Symbol" panose="05050102010706020507" pitchFamily="18" charset="2"/>
              </a:rPr>
              <a:t>V </a:t>
            </a:r>
            <a:r>
              <a:rPr lang="en-US" sz="1200" dirty="0">
                <a:solidFill>
                  <a:schemeClr val="tx1"/>
                </a:solidFill>
              </a:rPr>
              <a:t>Volt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333197F-ADE1-0691-FE73-992AEE3D6CA5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9049353" y="2027204"/>
            <a:ext cx="2924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AC8380C-8B28-C1EF-528A-CFC1AFADC156}"/>
              </a:ext>
            </a:extLst>
          </p:cNvPr>
          <p:cNvCxnSpPr>
            <a:cxnSpLocks/>
          </p:cNvCxnSpPr>
          <p:nvPr/>
        </p:nvCxnSpPr>
        <p:spPr>
          <a:xfrm flipV="1">
            <a:off x="9510033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E1BBB084-F339-64FA-1239-BCF8610A93EB}"/>
              </a:ext>
            </a:extLst>
          </p:cNvPr>
          <p:cNvSpPr txBox="1"/>
          <p:nvPr/>
        </p:nvSpPr>
        <p:spPr>
          <a:xfrm>
            <a:off x="9310548" y="2500707"/>
            <a:ext cx="89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V</a:t>
            </a:r>
            <a:r>
              <a:rPr lang="en-US" sz="12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  <a:sym typeface="Symbol" panose="05050102010706020507" pitchFamily="18" charset="2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F84DB15-3E2C-F501-D990-C6454D658793}"/>
              </a:ext>
            </a:extLst>
          </p:cNvPr>
          <p:cNvCxnSpPr>
            <a:cxnSpLocks/>
          </p:cNvCxnSpPr>
          <p:nvPr/>
        </p:nvCxnSpPr>
        <p:spPr>
          <a:xfrm flipV="1">
            <a:off x="8244396" y="1482786"/>
            <a:ext cx="0" cy="36326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291679CA-516A-7114-C159-1B18BB8CABB7}"/>
              </a:ext>
            </a:extLst>
          </p:cNvPr>
          <p:cNvSpPr txBox="1"/>
          <p:nvPr/>
        </p:nvSpPr>
        <p:spPr>
          <a:xfrm>
            <a:off x="8264522" y="1484532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Ima1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329D072-58A3-E565-FA9D-F2BB172BD3BE}"/>
              </a:ext>
            </a:extLst>
          </p:cNvPr>
          <p:cNvCxnSpPr>
            <a:cxnSpLocks/>
          </p:cNvCxnSpPr>
          <p:nvPr/>
        </p:nvCxnSpPr>
        <p:spPr>
          <a:xfrm>
            <a:off x="10981429" y="2018578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896491B-7357-0778-F95B-08C0A138216F}"/>
              </a:ext>
            </a:extLst>
          </p:cNvPr>
          <p:cNvCxnSpPr>
            <a:cxnSpLocks/>
          </p:cNvCxnSpPr>
          <p:nvPr/>
        </p:nvCxnSpPr>
        <p:spPr>
          <a:xfrm>
            <a:off x="11194211" y="2018577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21059E4-B598-B6AF-831C-7A45E0C10A0F}"/>
              </a:ext>
            </a:extLst>
          </p:cNvPr>
          <p:cNvCxnSpPr>
            <a:cxnSpLocks/>
          </p:cNvCxnSpPr>
          <p:nvPr/>
        </p:nvCxnSpPr>
        <p:spPr>
          <a:xfrm>
            <a:off x="4167136" y="4003884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26BC670-2D6F-E8FD-AFE0-CA93184C2BB5}"/>
              </a:ext>
            </a:extLst>
          </p:cNvPr>
          <p:cNvCxnSpPr>
            <a:cxnSpLocks/>
          </p:cNvCxnSpPr>
          <p:nvPr/>
        </p:nvCxnSpPr>
        <p:spPr>
          <a:xfrm>
            <a:off x="4379918" y="4003883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3070B14-2C3B-230B-7853-456C9B81D919}"/>
              </a:ext>
            </a:extLst>
          </p:cNvPr>
          <p:cNvSpPr/>
          <p:nvPr/>
        </p:nvSpPr>
        <p:spPr>
          <a:xfrm>
            <a:off x="4788231" y="3814104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4977928-5213-F796-7DB1-1298A168708D}"/>
              </a:ext>
            </a:extLst>
          </p:cNvPr>
          <p:cNvCxnSpPr>
            <a:cxnSpLocks/>
          </p:cNvCxnSpPr>
          <p:nvPr/>
        </p:nvCxnSpPr>
        <p:spPr>
          <a:xfrm>
            <a:off x="6723552" y="3749403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6D8C104-DDB3-21A7-B5BC-73B4FF9F1BE0}"/>
              </a:ext>
            </a:extLst>
          </p:cNvPr>
          <p:cNvCxnSpPr>
            <a:cxnSpLocks/>
          </p:cNvCxnSpPr>
          <p:nvPr/>
        </p:nvCxnSpPr>
        <p:spPr>
          <a:xfrm flipV="1">
            <a:off x="4948180" y="4176413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7E95AE19-DDC7-9EB2-61AC-FB5F10299BBB}"/>
              </a:ext>
            </a:extLst>
          </p:cNvPr>
          <p:cNvSpPr txBox="1"/>
          <p:nvPr/>
        </p:nvSpPr>
        <p:spPr>
          <a:xfrm>
            <a:off x="4948180" y="4366596"/>
            <a:ext cx="746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451B7D3-8540-86FD-7258-A6F3ABB8F579}"/>
              </a:ext>
            </a:extLst>
          </p:cNvPr>
          <p:cNvSpPr txBox="1"/>
          <p:nvPr/>
        </p:nvSpPr>
        <p:spPr>
          <a:xfrm>
            <a:off x="6888901" y="3425911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0B07472-FE9B-7A28-7181-73B28D2AF0FA}"/>
              </a:ext>
            </a:extLst>
          </p:cNvPr>
          <p:cNvSpPr/>
          <p:nvPr/>
        </p:nvSpPr>
        <p:spPr>
          <a:xfrm>
            <a:off x="6791126" y="3740777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AD0E03A-B1FB-4309-F38C-3FD7C1B950F2}"/>
              </a:ext>
            </a:extLst>
          </p:cNvPr>
          <p:cNvCxnSpPr>
            <a:cxnSpLocks/>
          </p:cNvCxnSpPr>
          <p:nvPr/>
        </p:nvCxnSpPr>
        <p:spPr>
          <a:xfrm>
            <a:off x="6668789" y="4003883"/>
            <a:ext cx="115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14F7092-1EDF-5864-4346-A6A4E464E8D6}"/>
              </a:ext>
            </a:extLst>
          </p:cNvPr>
          <p:cNvCxnSpPr>
            <a:cxnSpLocks/>
          </p:cNvCxnSpPr>
          <p:nvPr/>
        </p:nvCxnSpPr>
        <p:spPr>
          <a:xfrm>
            <a:off x="7372350" y="4003883"/>
            <a:ext cx="12182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E91BE72-DC82-63E2-C32B-6E30485C8C23}"/>
              </a:ext>
            </a:extLst>
          </p:cNvPr>
          <p:cNvSpPr/>
          <p:nvPr/>
        </p:nvSpPr>
        <p:spPr>
          <a:xfrm>
            <a:off x="7504965" y="3830874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images sur 16 bit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AEDC2B6-1E1B-1F82-95A8-195351039FBB}"/>
              </a:ext>
            </a:extLst>
          </p:cNvPr>
          <p:cNvCxnSpPr>
            <a:cxnSpLocks/>
          </p:cNvCxnSpPr>
          <p:nvPr/>
        </p:nvCxnSpPr>
        <p:spPr>
          <a:xfrm flipV="1">
            <a:off x="8425118" y="3306100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2BE7A3FA-A529-A96E-C418-D32F71ABF600}"/>
              </a:ext>
            </a:extLst>
          </p:cNvPr>
          <p:cNvSpPr txBox="1"/>
          <p:nvPr/>
        </p:nvSpPr>
        <p:spPr>
          <a:xfrm>
            <a:off x="8380541" y="3467610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Ima2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6E57A8-BC37-61EA-863E-401347FB5441}"/>
              </a:ext>
            </a:extLst>
          </p:cNvPr>
          <p:cNvCxnSpPr>
            <a:cxnSpLocks/>
          </p:cNvCxnSpPr>
          <p:nvPr/>
        </p:nvCxnSpPr>
        <p:spPr>
          <a:xfrm>
            <a:off x="9385523" y="4009151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D4AD5A7-5B8D-9962-0B8A-B92241BE4E2E}"/>
              </a:ext>
            </a:extLst>
          </p:cNvPr>
          <p:cNvSpPr/>
          <p:nvPr/>
        </p:nvSpPr>
        <p:spPr>
          <a:xfrm>
            <a:off x="9744957" y="3830873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Calcul</a:t>
            </a:r>
            <a:r>
              <a:rPr lang="en-US" sz="1200" dirty="0">
                <a:solidFill>
                  <a:schemeClr val="tx1"/>
                </a:solidFill>
              </a:rPr>
              <a:t>: (Ima2-Ima1)</a:t>
            </a:r>
            <a:r>
              <a:rPr lang="en-US" sz="1200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DDD31A2-BAF3-D4DC-FCD2-557F5B7BBB72}"/>
              </a:ext>
            </a:extLst>
          </p:cNvPr>
          <p:cNvCxnSpPr>
            <a:cxnSpLocks/>
          </p:cNvCxnSpPr>
          <p:nvPr/>
        </p:nvCxnSpPr>
        <p:spPr>
          <a:xfrm flipV="1">
            <a:off x="10558725" y="3306100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51171226-9EC9-1A88-FF5E-3C24C77EABC6}"/>
              </a:ext>
            </a:extLst>
          </p:cNvPr>
          <p:cNvSpPr txBox="1"/>
          <p:nvPr/>
        </p:nvSpPr>
        <p:spPr>
          <a:xfrm>
            <a:off x="10413149" y="3472404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ImaOCT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371BA691-D988-B58E-A5A6-D6A24A5A22FD}"/>
              </a:ext>
            </a:extLst>
          </p:cNvPr>
          <p:cNvSpPr/>
          <p:nvPr/>
        </p:nvSpPr>
        <p:spPr>
          <a:xfrm>
            <a:off x="7463758" y="1111017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Ima1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DA3A33A1-5DC4-99E3-4021-DB030F4DE772}"/>
              </a:ext>
            </a:extLst>
          </p:cNvPr>
          <p:cNvSpPr/>
          <p:nvPr/>
        </p:nvSpPr>
        <p:spPr>
          <a:xfrm>
            <a:off x="7617120" y="2943791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Ima2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0661145-32C8-9752-F546-F3F8B84B2B7D}"/>
              </a:ext>
            </a:extLst>
          </p:cNvPr>
          <p:cNvSpPr/>
          <p:nvPr/>
        </p:nvSpPr>
        <p:spPr>
          <a:xfrm>
            <a:off x="9844167" y="2956729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ImaOCT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E63D35B9-D978-057F-DB06-48618116A1A5}"/>
              </a:ext>
            </a:extLst>
          </p:cNvPr>
          <p:cNvCxnSpPr>
            <a:cxnSpLocks/>
          </p:cNvCxnSpPr>
          <p:nvPr/>
        </p:nvCxnSpPr>
        <p:spPr>
          <a:xfrm flipV="1">
            <a:off x="10013097" y="3306100"/>
            <a:ext cx="0" cy="25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B6CD623A-83BC-FF48-1465-B5676C68F2FA}"/>
              </a:ext>
            </a:extLst>
          </p:cNvPr>
          <p:cNvSpPr txBox="1"/>
          <p:nvPr/>
        </p:nvSpPr>
        <p:spPr>
          <a:xfrm>
            <a:off x="9653663" y="3515531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Colorbar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3DF6B0D-F10F-7EB0-B942-E3EFF69C6822}"/>
              </a:ext>
            </a:extLst>
          </p:cNvPr>
          <p:cNvSpPr txBox="1"/>
          <p:nvPr/>
        </p:nvSpPr>
        <p:spPr>
          <a:xfrm>
            <a:off x="2901178" y="782033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L1.</a:t>
            </a:r>
            <a:endParaRPr lang="en-US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7DC51B5-7962-31A6-8BD8-31F709CE2FAA}"/>
              </a:ext>
            </a:extLst>
          </p:cNvPr>
          <p:cNvSpPr txBox="1"/>
          <p:nvPr/>
        </p:nvSpPr>
        <p:spPr>
          <a:xfrm>
            <a:off x="2896616" y="5037359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L2.</a:t>
            </a:r>
            <a:endParaRPr lang="en-US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9122258-0854-9FFB-9C86-F6C7DF4F9985}"/>
              </a:ext>
            </a:extLst>
          </p:cNvPr>
          <p:cNvSpPr/>
          <p:nvPr/>
        </p:nvSpPr>
        <p:spPr>
          <a:xfrm>
            <a:off x="8677371" y="5380483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z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2D774E0-E33E-6C0E-4BD6-5BF5DAD2561C}"/>
              </a:ext>
            </a:extLst>
          </p:cNvPr>
          <p:cNvCxnSpPr>
            <a:cxnSpLocks/>
          </p:cNvCxnSpPr>
          <p:nvPr/>
        </p:nvCxnSpPr>
        <p:spPr>
          <a:xfrm flipV="1">
            <a:off x="8947391" y="5864917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FE960ACF-7C6B-65D8-0FA8-1507B92F33CD}"/>
              </a:ext>
            </a:extLst>
          </p:cNvPr>
          <p:cNvSpPr txBox="1"/>
          <p:nvPr/>
        </p:nvSpPr>
        <p:spPr>
          <a:xfrm>
            <a:off x="8747906" y="6165890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z(m)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BE50C69A-C671-EC0E-0E88-783E0DCF0F1E}"/>
              </a:ext>
            </a:extLst>
          </p:cNvPr>
          <p:cNvSpPr/>
          <p:nvPr/>
        </p:nvSpPr>
        <p:spPr>
          <a:xfrm>
            <a:off x="6556247" y="5430809"/>
            <a:ext cx="1714864" cy="362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Boutons Up / Down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9CB316A-DB7B-F4DD-FC6B-A66139737941}"/>
              </a:ext>
            </a:extLst>
          </p:cNvPr>
          <p:cNvCxnSpPr>
            <a:cxnSpLocks/>
            <a:stCxn id="91" idx="3"/>
            <a:endCxn id="88" idx="1"/>
          </p:cNvCxnSpPr>
          <p:nvPr/>
        </p:nvCxnSpPr>
        <p:spPr>
          <a:xfrm>
            <a:off x="8271111" y="5611964"/>
            <a:ext cx="406260" cy="18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C1035F07-74F3-D27E-6B71-7C96774CED39}"/>
              </a:ext>
            </a:extLst>
          </p:cNvPr>
          <p:cNvSpPr txBox="1"/>
          <p:nvPr/>
        </p:nvSpPr>
        <p:spPr>
          <a:xfrm>
            <a:off x="9629237" y="17902"/>
            <a:ext cx="2430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Champ éditable dans l’interface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" panose="02110004020202020204"/>
                <a:sym typeface="Symbol" panose="05050102010706020507" pitchFamily="18" charset="2"/>
              </a:rPr>
              <a:t>Champ d’information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002060"/>
                </a:solidFill>
                <a:latin typeface="Aptos" panose="02110004020202020204"/>
                <a:sym typeface="Symbol" panose="05050102010706020507" pitchFamily="18" charset="2"/>
              </a:rPr>
              <a:t>Variable interne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3C5BD678-B7A6-7F0B-A25D-C987E838D068}"/>
              </a:ext>
            </a:extLst>
          </p:cNvPr>
          <p:cNvCxnSpPr>
            <a:cxnSpLocks/>
          </p:cNvCxnSpPr>
          <p:nvPr/>
        </p:nvCxnSpPr>
        <p:spPr>
          <a:xfrm>
            <a:off x="10240110" y="5864917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C75FBD3-4EDA-C5DA-1C9F-ABDB5FC2BAEC}"/>
              </a:ext>
            </a:extLst>
          </p:cNvPr>
          <p:cNvSpPr txBox="1"/>
          <p:nvPr/>
        </p:nvSpPr>
        <p:spPr>
          <a:xfrm>
            <a:off x="9922098" y="6184014"/>
            <a:ext cx="70503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z (m)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8079DB-5E4B-109B-F9ED-16AEC6BD875B}"/>
              </a:ext>
            </a:extLst>
          </p:cNvPr>
          <p:cNvSpPr/>
          <p:nvPr/>
        </p:nvSpPr>
        <p:spPr>
          <a:xfrm>
            <a:off x="2681966" y="750498"/>
            <a:ext cx="9170728" cy="39556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07991A-0507-4D13-741D-604B4614AF51}"/>
              </a:ext>
            </a:extLst>
          </p:cNvPr>
          <p:cNvSpPr/>
          <p:nvPr/>
        </p:nvSpPr>
        <p:spPr>
          <a:xfrm>
            <a:off x="2681966" y="4997574"/>
            <a:ext cx="9170728" cy="16251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 33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8E551C0-9A55-D41B-E365-320E9898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069EB5CF-7687-E26D-2377-DD47D947DC4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DD7D8B92-3900-2C53-55D4-AE5783253165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</a:t>
            </a:r>
            <a:r>
              <a:rPr lang="fr-FR" sz="1200" i="1" dirty="0"/>
              <a:t>ODELS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ABC923B2-F4CB-5F50-E33C-32F14E6EBBF0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C5DFD384-5BB7-1CAD-7A26-0CAA61B8B992}"/>
              </a:ext>
            </a:extLst>
          </p:cNvPr>
          <p:cNvSpPr/>
          <p:nvPr/>
        </p:nvSpPr>
        <p:spPr>
          <a:xfrm>
            <a:off x="241475" y="3279080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live_mode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26747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A81B-6CF6-A727-1097-33CD0E15EAAB}"/>
              </a:ext>
            </a:extLst>
          </p:cNvPr>
          <p:cNvSpPr/>
          <p:nvPr/>
        </p:nvSpPr>
        <p:spPr>
          <a:xfrm>
            <a:off x="9331827" y="2003560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p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4C7102C-6568-202E-6590-37ECE3BC20FC}"/>
              </a:ext>
            </a:extLst>
          </p:cNvPr>
          <p:cNvCxnSpPr>
            <a:cxnSpLocks/>
          </p:cNvCxnSpPr>
          <p:nvPr/>
        </p:nvCxnSpPr>
        <p:spPr>
          <a:xfrm flipV="1">
            <a:off x="9601847" y="2489785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F485903-8024-7FF2-5843-F61102C5D3FE}"/>
              </a:ext>
            </a:extLst>
          </p:cNvPr>
          <p:cNvSpPr txBox="1"/>
          <p:nvPr/>
        </p:nvSpPr>
        <p:spPr>
          <a:xfrm>
            <a:off x="9402361" y="2790758"/>
            <a:ext cx="793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p 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63716E-9ECA-F423-194B-554BF270C41D}"/>
              </a:ext>
            </a:extLst>
          </p:cNvPr>
          <p:cNvSpPr/>
          <p:nvPr/>
        </p:nvSpPr>
        <p:spPr>
          <a:xfrm>
            <a:off x="3330034" y="2023699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Start acquisition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9F4332-D30F-141C-832D-92F28AD5560B}"/>
              </a:ext>
            </a:extLst>
          </p:cNvPr>
          <p:cNvCxnSpPr>
            <a:cxnSpLocks/>
          </p:cNvCxnSpPr>
          <p:nvPr/>
        </p:nvCxnSpPr>
        <p:spPr>
          <a:xfrm>
            <a:off x="8487908" y="3857196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43F8672-6E5F-60CA-0728-D85996CB9BB7}"/>
              </a:ext>
            </a:extLst>
          </p:cNvPr>
          <p:cNvSpPr txBox="1"/>
          <p:nvPr/>
        </p:nvSpPr>
        <p:spPr>
          <a:xfrm>
            <a:off x="7800120" y="4200745"/>
            <a:ext cx="165773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Indice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 de boucle :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nnn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A3C0C03-CA59-17D4-F1DB-1025ADFD8EE8}"/>
              </a:ext>
            </a:extLst>
          </p:cNvPr>
          <p:cNvSpPr/>
          <p:nvPr/>
        </p:nvSpPr>
        <p:spPr>
          <a:xfrm>
            <a:off x="5337924" y="1711337"/>
            <a:ext cx="1496338" cy="10825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Bloc L1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52A1356-EC66-87E8-9660-657DF04D0F6F}"/>
              </a:ext>
            </a:extLst>
          </p:cNvPr>
          <p:cNvCxnSpPr>
            <a:cxnSpLocks/>
          </p:cNvCxnSpPr>
          <p:nvPr/>
        </p:nvCxnSpPr>
        <p:spPr>
          <a:xfrm flipV="1">
            <a:off x="7310037" y="252308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EEB77EF-7913-10A6-F4DB-53200ADF4249}"/>
              </a:ext>
            </a:extLst>
          </p:cNvPr>
          <p:cNvSpPr txBox="1"/>
          <p:nvPr/>
        </p:nvSpPr>
        <p:spPr>
          <a:xfrm>
            <a:off x="6874953" y="2858346"/>
            <a:ext cx="1149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Directory/nom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FEB05C5-3097-E062-CB8A-BEF93F1845D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044898" y="2252637"/>
            <a:ext cx="293026" cy="43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25ABDA9-C73E-5B4B-B51F-E88452250C53}"/>
              </a:ext>
            </a:extLst>
          </p:cNvPr>
          <p:cNvSpPr/>
          <p:nvPr/>
        </p:nvSpPr>
        <p:spPr>
          <a:xfrm>
            <a:off x="7011940" y="2020190"/>
            <a:ext cx="2087345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Sauvegarde</a:t>
            </a:r>
            <a:r>
              <a:rPr lang="en-US" sz="1200" dirty="0">
                <a:solidFill>
                  <a:schemeClr val="tx1"/>
                </a:solidFill>
              </a:rPr>
              <a:t> image OCT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nom_0nnn.txt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EE9A0CF-52B1-A0CA-25B0-E1630B417B56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6834262" y="2252637"/>
            <a:ext cx="177678" cy="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19D1543-479A-D387-7D62-31F4E5933A1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9099285" y="2236876"/>
            <a:ext cx="232542" cy="9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18B1D7D-FACB-4939-287A-658C1EE2325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48789" y="2236876"/>
            <a:ext cx="2251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D67B37C-79B0-5170-B22E-5EAA55F52733}"/>
              </a:ext>
            </a:extLst>
          </p:cNvPr>
          <p:cNvCxnSpPr>
            <a:cxnSpLocks/>
          </p:cNvCxnSpPr>
          <p:nvPr/>
        </p:nvCxnSpPr>
        <p:spPr>
          <a:xfrm>
            <a:off x="11573961" y="2229686"/>
            <a:ext cx="0" cy="16133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EDF9989-FA3E-C0B7-2871-D2EA1C03BE69}"/>
              </a:ext>
            </a:extLst>
          </p:cNvPr>
          <p:cNvCxnSpPr>
            <a:cxnSpLocks/>
          </p:cNvCxnSpPr>
          <p:nvPr/>
        </p:nvCxnSpPr>
        <p:spPr>
          <a:xfrm>
            <a:off x="5186948" y="3829220"/>
            <a:ext cx="6387013" cy="138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2790814-E408-8C25-1A9C-FDDDD557344B}"/>
              </a:ext>
            </a:extLst>
          </p:cNvPr>
          <p:cNvCxnSpPr>
            <a:cxnSpLocks/>
          </p:cNvCxnSpPr>
          <p:nvPr/>
        </p:nvCxnSpPr>
        <p:spPr>
          <a:xfrm>
            <a:off x="5186948" y="2372264"/>
            <a:ext cx="0" cy="14849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B47525C-C19C-0BA6-8030-73990EDC2A1F}"/>
              </a:ext>
            </a:extLst>
          </p:cNvPr>
          <p:cNvSpPr txBox="1"/>
          <p:nvPr/>
        </p:nvSpPr>
        <p:spPr>
          <a:xfrm>
            <a:off x="7519189" y="3552221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acqu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42842C-3C9F-F826-299D-9B5D35D1529F}"/>
              </a:ext>
            </a:extLst>
          </p:cNvPr>
          <p:cNvSpPr/>
          <p:nvPr/>
        </p:nvSpPr>
        <p:spPr>
          <a:xfrm>
            <a:off x="2944367" y="1332706"/>
            <a:ext cx="8892511" cy="345495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2F7D239B-E872-E31E-FA29-FE166A0609D2}"/>
              </a:ext>
            </a:extLst>
          </p:cNvPr>
          <p:cNvSpPr/>
          <p:nvPr/>
        </p:nvSpPr>
        <p:spPr>
          <a:xfrm>
            <a:off x="5234910" y="4142129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Stop acquisition</a:t>
            </a:r>
          </a:p>
        </p:txBody>
      </p:sp>
      <p:sp>
        <p:nvSpPr>
          <p:cNvPr id="63" name="Signe de multiplication 62">
            <a:extLst>
              <a:ext uri="{FF2B5EF4-FFF2-40B4-BE49-F238E27FC236}">
                <a16:creationId xmlns:a16="http://schemas.microsoft.com/office/drawing/2014/main" id="{D10FA22A-E55B-1C70-185A-0ED68B628E14}"/>
              </a:ext>
            </a:extLst>
          </p:cNvPr>
          <p:cNvSpPr/>
          <p:nvPr/>
        </p:nvSpPr>
        <p:spPr>
          <a:xfrm>
            <a:off x="5317206" y="3690720"/>
            <a:ext cx="425398" cy="3690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BF831CB4-B492-F56A-D3E8-5336A6C3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65E8523-9399-50CD-88C3-12ECE952FF52}"/>
              </a:ext>
            </a:extLst>
          </p:cNvPr>
          <p:cNvSpPr txBox="1"/>
          <p:nvPr/>
        </p:nvSpPr>
        <p:spPr>
          <a:xfrm>
            <a:off x="125650" y="859502"/>
            <a:ext cx="2074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Nouvelle Interface OCT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C316D2A-A1F9-CD68-0FC0-393248C8F83A}"/>
              </a:ext>
            </a:extLst>
          </p:cNvPr>
          <p:cNvSpPr txBox="1"/>
          <p:nvPr/>
        </p:nvSpPr>
        <p:spPr>
          <a:xfrm>
            <a:off x="257473" y="1167279"/>
            <a:ext cx="13874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 et </a:t>
            </a:r>
            <a:r>
              <a:rPr lang="fr-FR" sz="1200" i="1" dirty="0" err="1"/>
              <a:t>PyLabLib</a:t>
            </a:r>
            <a:endParaRPr lang="fr-FR" sz="1200" i="1" dirty="0"/>
          </a:p>
          <a:p>
            <a:endParaRPr lang="fr-FR" sz="1200" i="1" dirty="0"/>
          </a:p>
          <a:p>
            <a:r>
              <a:rPr lang="fr-FR" b="1" i="1" dirty="0"/>
              <a:t>M</a:t>
            </a:r>
            <a:r>
              <a:rPr lang="fr-FR" sz="1200" i="1" dirty="0"/>
              <a:t>ODELS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1B80E27-D570-D22F-B588-4D171F328B32}"/>
              </a:ext>
            </a:extLst>
          </p:cNvPr>
          <p:cNvCxnSpPr>
            <a:cxnSpLocks/>
          </p:cNvCxnSpPr>
          <p:nvPr/>
        </p:nvCxnSpPr>
        <p:spPr>
          <a:xfrm>
            <a:off x="2404872" y="364276"/>
            <a:ext cx="0" cy="619197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B27A1D9-70CC-DD4A-9490-1CBC3636913C}"/>
              </a:ext>
            </a:extLst>
          </p:cNvPr>
          <p:cNvSpPr/>
          <p:nvPr/>
        </p:nvSpPr>
        <p:spPr>
          <a:xfrm>
            <a:off x="241475" y="3279080"/>
            <a:ext cx="1890584" cy="280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acq_mode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99165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424</Words>
  <Application>Microsoft Office PowerPoint</Application>
  <PresentationFormat>Grand écran</PresentationFormat>
  <Paragraphs>145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89</cp:revision>
  <dcterms:created xsi:type="dcterms:W3CDTF">2025-02-14T14:08:09Z</dcterms:created>
  <dcterms:modified xsi:type="dcterms:W3CDTF">2025-05-18T13:14:21Z</dcterms:modified>
</cp:coreProperties>
</file>