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metadata/core-properties" Target="docProps/core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6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4400" b="0" strike="noStrike" spc="-1">
                <a:latin typeface="Arial"/>
              </a:rPr>
              <a:t>Cliquez pour éditer le format du texte-titre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latin typeface="Arial"/>
              </a:rPr>
              <a:t>Cliquez pour éditer le format du plan de texte</a:t>
            </a: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latin typeface="Arial"/>
              </a:rPr>
              <a:t>Second niveau de plan</a:t>
            </a:r>
          </a:p>
          <a:p>
            <a:pPr marL="1296000" lvl="2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latin typeface="Arial"/>
              </a:rPr>
              <a:t>Troisième niveau de plan</a:t>
            </a:r>
          </a:p>
          <a:p>
            <a:pPr marL="1728000" lvl="3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latin typeface="Arial"/>
              </a:rPr>
              <a:t>Quatrième niveau de plan</a:t>
            </a:r>
          </a:p>
          <a:p>
            <a:pPr marL="2160000" lvl="4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Cinquième niveau de plan</a:t>
            </a:r>
          </a:p>
          <a:p>
            <a:pPr marL="2592000" lvl="5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Sixième niveau de plan</a:t>
            </a:r>
          </a:p>
          <a:p>
            <a:pPr marL="3024000" lvl="6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Septième niveau de plan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fr-FR" sz="1400" b="0" strike="noStrike" spc="-1">
                <a:latin typeface="Times New Roman"/>
              </a:rPr>
              <a:t>&lt;date/heure&gt;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fr-FR" sz="1400" b="0" strike="noStrike" spc="-1">
                <a:latin typeface="Times New Roman"/>
              </a:rPr>
              <a:t>&lt;pied de page&gt;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91C51C54-ACE0-423D-85E2-D06BEE4BD56D}" type="slidenum">
              <a:rPr lang="fr-FR" sz="1400" b="0" strike="noStrike" spc="-1">
                <a:latin typeface="Times New Roman"/>
              </a:rPr>
              <a:t>‹N°›</a:t>
            </a:fld>
            <a:endParaRPr lang="fr-F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4400" b="0" strike="noStrike" spc="-1">
                <a:latin typeface="Arial"/>
              </a:rPr>
              <a:t>Cliquez pour éditer le format du texte-titre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latin typeface="Arial"/>
              </a:rPr>
              <a:t>Cliquez pour éditer le format du plan de texte</a:t>
            </a: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latin typeface="Arial"/>
              </a:rPr>
              <a:t>Second niveau de plan</a:t>
            </a:r>
          </a:p>
          <a:p>
            <a:pPr marL="1296000" lvl="2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latin typeface="Arial"/>
              </a:rPr>
              <a:t>Troisième niveau de plan</a:t>
            </a:r>
          </a:p>
          <a:p>
            <a:pPr marL="1728000" lvl="3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latin typeface="Arial"/>
              </a:rPr>
              <a:t>Quatrième niveau de plan</a:t>
            </a:r>
          </a:p>
          <a:p>
            <a:pPr marL="2160000" lvl="4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Cinquième niveau de plan</a:t>
            </a:r>
          </a:p>
          <a:p>
            <a:pPr marL="2592000" lvl="5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Sixième niveau de plan</a:t>
            </a:r>
          </a:p>
          <a:p>
            <a:pPr marL="3024000" lvl="6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Septième niveau de plan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fr-FR" sz="1400" b="0" strike="noStrike" spc="-1">
                <a:latin typeface="Times New Roman"/>
              </a:rPr>
              <a:t>&lt;date/heure&gt;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fr-FR" sz="1400" b="0" strike="noStrike" spc="-1">
                <a:latin typeface="Times New Roman"/>
              </a:rPr>
              <a:t>&lt;pied de page&gt;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A85496EF-9AF1-4C57-A42C-7FFC1899A40F}" type="slidenum">
              <a:rPr lang="fr-FR" sz="1400" b="0" strike="noStrike" spc="-1">
                <a:latin typeface="Times New Roman"/>
              </a:rPr>
              <a:t>‹N°›</a:t>
            </a:fld>
            <a:endParaRPr lang="fr-F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1"/>
          <p:cNvSpPr/>
          <p:nvPr/>
        </p:nvSpPr>
        <p:spPr>
          <a:xfrm>
            <a:off x="1307160" y="827280"/>
            <a:ext cx="541800" cy="269640"/>
          </a:xfrm>
          <a:prstGeom prst="rect">
            <a:avLst/>
          </a:prstGeom>
          <a:noFill/>
          <a:ln w="9000">
            <a:noFill/>
          </a:ln>
        </p:spPr>
      </p:sp>
      <p:sp>
        <p:nvSpPr>
          <p:cNvPr id="83" name="TextShape 2"/>
          <p:cNvSpPr txBox="1"/>
          <p:nvPr/>
        </p:nvSpPr>
        <p:spPr>
          <a:xfrm>
            <a:off x="1742760" y="844560"/>
            <a:ext cx="23724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84" name="Rectangle 3"/>
          <p:cNvSpPr/>
          <p:nvPr/>
        </p:nvSpPr>
        <p:spPr>
          <a:xfrm>
            <a:off x="795600" y="5770440"/>
            <a:ext cx="541800" cy="270000"/>
          </a:xfrm>
          <a:prstGeom prst="rect">
            <a:avLst/>
          </a:prstGeom>
          <a:noFill/>
          <a:ln w="9000">
            <a:noFill/>
          </a:ln>
        </p:spPr>
      </p:sp>
      <p:sp>
        <p:nvSpPr>
          <p:cNvPr id="85" name="Rectangle 4"/>
          <p:cNvSpPr/>
          <p:nvPr/>
        </p:nvSpPr>
        <p:spPr>
          <a:xfrm>
            <a:off x="1756440" y="5331600"/>
            <a:ext cx="541800" cy="26964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86" name="TextShape 5"/>
          <p:cNvSpPr txBox="1"/>
          <p:nvPr/>
        </p:nvSpPr>
        <p:spPr>
          <a:xfrm>
            <a:off x="2192040" y="5348880"/>
            <a:ext cx="23724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87" name="Rectangle 6"/>
          <p:cNvSpPr/>
          <p:nvPr/>
        </p:nvSpPr>
        <p:spPr>
          <a:xfrm>
            <a:off x="2171160" y="4975560"/>
            <a:ext cx="54180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88" name="TextShape 7"/>
          <p:cNvSpPr txBox="1"/>
          <p:nvPr/>
        </p:nvSpPr>
        <p:spPr>
          <a:xfrm>
            <a:off x="2032560" y="4866840"/>
            <a:ext cx="56484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+Vcc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89" name="TextShape 8"/>
          <p:cNvSpPr txBox="1"/>
          <p:nvPr/>
        </p:nvSpPr>
        <p:spPr>
          <a:xfrm>
            <a:off x="2532600" y="4993560"/>
            <a:ext cx="23724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90" name="Line 9"/>
          <p:cNvSpPr/>
          <p:nvPr/>
        </p:nvSpPr>
        <p:spPr>
          <a:xfrm flipV="1">
            <a:off x="2207520" y="5147280"/>
            <a:ext cx="180360" cy="3600"/>
          </a:xfrm>
          <a:prstGeom prst="line">
            <a:avLst/>
          </a:prstGeom>
          <a:ln w="129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" name="Line 10"/>
          <p:cNvSpPr/>
          <p:nvPr/>
        </p:nvSpPr>
        <p:spPr>
          <a:xfrm flipV="1">
            <a:off x="1087560" y="5806080"/>
            <a:ext cx="273240" cy="2880"/>
          </a:xfrm>
          <a:prstGeom prst="line">
            <a:avLst/>
          </a:prstGeom>
          <a:ln w="129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Rectangle 11"/>
          <p:cNvSpPr/>
          <p:nvPr/>
        </p:nvSpPr>
        <p:spPr>
          <a:xfrm>
            <a:off x="1335600" y="6350760"/>
            <a:ext cx="54108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93" name="TextShape 12"/>
          <p:cNvSpPr txBox="1"/>
          <p:nvPr/>
        </p:nvSpPr>
        <p:spPr>
          <a:xfrm>
            <a:off x="1842840" y="6378840"/>
            <a:ext cx="23724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94" name="Rectangle 13"/>
          <p:cNvSpPr/>
          <p:nvPr/>
        </p:nvSpPr>
        <p:spPr>
          <a:xfrm>
            <a:off x="1307520" y="5223240"/>
            <a:ext cx="541800" cy="269640"/>
          </a:xfrm>
          <a:prstGeom prst="rect">
            <a:avLst/>
          </a:prstGeom>
          <a:noFill/>
          <a:ln w="9000">
            <a:noFill/>
          </a:ln>
        </p:spPr>
      </p:sp>
      <p:sp>
        <p:nvSpPr>
          <p:cNvPr id="95" name="TextShape 14"/>
          <p:cNvSpPr txBox="1"/>
          <p:nvPr/>
        </p:nvSpPr>
        <p:spPr>
          <a:xfrm>
            <a:off x="1262520" y="5297040"/>
            <a:ext cx="52956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LED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96" name="TextShape 15"/>
          <p:cNvSpPr txBox="1"/>
          <p:nvPr/>
        </p:nvSpPr>
        <p:spPr>
          <a:xfrm>
            <a:off x="1743120" y="5240520"/>
            <a:ext cx="23724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97" name="TextShape 16"/>
          <p:cNvSpPr txBox="1"/>
          <p:nvPr/>
        </p:nvSpPr>
        <p:spPr>
          <a:xfrm>
            <a:off x="361080" y="5643000"/>
            <a:ext cx="23724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98" name="Freeform 17"/>
          <p:cNvSpPr/>
          <p:nvPr/>
        </p:nvSpPr>
        <p:spPr>
          <a:xfrm>
            <a:off x="645840" y="5271840"/>
            <a:ext cx="583200" cy="1436400"/>
          </a:xfrm>
          <a:custGeom>
            <a:avLst/>
            <a:gdLst/>
            <a:ahLst/>
            <a:cxnLst/>
            <a:rect l="0" t="0" r="r" b="b"/>
            <a:pathLst>
              <a:path w="1620" h="3990">
                <a:moveTo>
                  <a:pt x="1600" y="3989"/>
                </a:moveTo>
                <a:lnTo>
                  <a:pt x="1619" y="20"/>
                </a:lnTo>
                <a:lnTo>
                  <a:pt x="0" y="0"/>
                </a:lnTo>
                <a:lnTo>
                  <a:pt x="40" y="3831"/>
                </a:lnTo>
                <a:lnTo>
                  <a:pt x="1600" y="3811"/>
                </a:lnTo>
              </a:path>
            </a:pathLst>
          </a:custGeom>
          <a:ln w="14400">
            <a:solidFill>
              <a:srgbClr val="000000"/>
            </a:solidFill>
            <a:round/>
          </a:ln>
        </p:spPr>
      </p:sp>
      <p:grpSp>
        <p:nvGrpSpPr>
          <p:cNvPr id="99" name="Group 18"/>
          <p:cNvGrpSpPr/>
          <p:nvPr/>
        </p:nvGrpSpPr>
        <p:grpSpPr>
          <a:xfrm>
            <a:off x="1094040" y="5596200"/>
            <a:ext cx="276480" cy="209880"/>
            <a:chOff x="1094040" y="5596200"/>
            <a:chExt cx="276480" cy="209880"/>
          </a:xfrm>
        </p:grpSpPr>
        <p:sp>
          <p:nvSpPr>
            <p:cNvPr id="100" name="Freeform 19"/>
            <p:cNvSpPr/>
            <p:nvPr/>
          </p:nvSpPr>
          <p:spPr>
            <a:xfrm>
              <a:off x="1094040" y="5596200"/>
              <a:ext cx="276840" cy="210240"/>
            </a:xfrm>
            <a:custGeom>
              <a:avLst/>
              <a:gdLst/>
              <a:ahLst/>
              <a:cxnLst/>
              <a:rect l="0" t="0" r="r" b="b"/>
              <a:pathLst>
                <a:path w="769" h="584">
                  <a:moveTo>
                    <a:pt x="384" y="583"/>
                  </a:moveTo>
                  <a:lnTo>
                    <a:pt x="768" y="0"/>
                  </a:lnTo>
                  <a:lnTo>
                    <a:pt x="0" y="0"/>
                  </a:lnTo>
                  <a:lnTo>
                    <a:pt x="384" y="583"/>
                  </a:lnTo>
                  <a:close/>
                </a:path>
              </a:pathLst>
            </a:custGeom>
            <a:solidFill>
              <a:srgbClr val="FFFFFF"/>
            </a:solidFill>
            <a:ln w="14400">
              <a:solidFill>
                <a:srgbClr val="3465A4"/>
              </a:solidFill>
              <a:round/>
            </a:ln>
          </p:spPr>
        </p:sp>
      </p:grpSp>
      <p:sp>
        <p:nvSpPr>
          <p:cNvPr id="101" name="Freeform 20"/>
          <p:cNvSpPr/>
          <p:nvPr/>
        </p:nvSpPr>
        <p:spPr>
          <a:xfrm>
            <a:off x="1358640" y="5631120"/>
            <a:ext cx="238320" cy="133920"/>
          </a:xfrm>
          <a:custGeom>
            <a:avLst/>
            <a:gdLst/>
            <a:ahLst/>
            <a:cxnLst/>
            <a:rect l="0" t="0" r="r" b="b"/>
            <a:pathLst>
              <a:path w="662" h="372">
                <a:moveTo>
                  <a:pt x="0" y="318"/>
                </a:moveTo>
                <a:lnTo>
                  <a:pt x="318" y="0"/>
                </a:lnTo>
                <a:lnTo>
                  <a:pt x="318" y="371"/>
                </a:lnTo>
                <a:lnTo>
                  <a:pt x="661" y="28"/>
                </a:lnTo>
              </a:path>
            </a:pathLst>
          </a:custGeom>
          <a:ln w="14400">
            <a:solidFill>
              <a:srgbClr val="808080"/>
            </a:solidFill>
            <a:round/>
            <a:tailEnd type="triangle" w="med" len="med"/>
          </a:ln>
        </p:spPr>
      </p:sp>
      <p:sp>
        <p:nvSpPr>
          <p:cNvPr id="102" name="Line 21"/>
          <p:cNvSpPr/>
          <p:nvPr/>
        </p:nvSpPr>
        <p:spPr>
          <a:xfrm flipH="1">
            <a:off x="2287440" y="5152680"/>
            <a:ext cx="4320" cy="1595160"/>
          </a:xfrm>
          <a:prstGeom prst="line">
            <a:avLst/>
          </a:prstGeom>
          <a:ln w="129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Line 22"/>
          <p:cNvSpPr/>
          <p:nvPr/>
        </p:nvSpPr>
        <p:spPr>
          <a:xfrm flipV="1">
            <a:off x="2148120" y="5597280"/>
            <a:ext cx="279360" cy="3240"/>
          </a:xfrm>
          <a:prstGeom prst="line">
            <a:avLst/>
          </a:prstGeom>
          <a:ln w="129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04" name="Group 23"/>
          <p:cNvGrpSpPr/>
          <p:nvPr/>
        </p:nvGrpSpPr>
        <p:grpSpPr>
          <a:xfrm>
            <a:off x="2148480" y="5603760"/>
            <a:ext cx="282240" cy="213480"/>
            <a:chOff x="2148480" y="5603760"/>
            <a:chExt cx="282240" cy="213480"/>
          </a:xfrm>
        </p:grpSpPr>
        <p:sp>
          <p:nvSpPr>
            <p:cNvPr id="105" name="Freeform 24"/>
            <p:cNvSpPr/>
            <p:nvPr/>
          </p:nvSpPr>
          <p:spPr>
            <a:xfrm>
              <a:off x="2148480" y="5603760"/>
              <a:ext cx="282600" cy="213840"/>
            </a:xfrm>
            <a:custGeom>
              <a:avLst/>
              <a:gdLst/>
              <a:ahLst/>
              <a:cxnLst/>
              <a:rect l="0" t="0" r="r" b="b"/>
              <a:pathLst>
                <a:path w="785" h="594">
                  <a:moveTo>
                    <a:pt x="392" y="0"/>
                  </a:moveTo>
                  <a:lnTo>
                    <a:pt x="784" y="593"/>
                  </a:lnTo>
                  <a:lnTo>
                    <a:pt x="0" y="593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rgbClr val="FFFFFF"/>
            </a:solidFill>
            <a:ln w="14400">
              <a:solidFill>
                <a:srgbClr val="3465A4"/>
              </a:solidFill>
              <a:round/>
            </a:ln>
          </p:spPr>
        </p:sp>
      </p:grpSp>
      <p:sp>
        <p:nvSpPr>
          <p:cNvPr id="106" name="Freeform 25"/>
          <p:cNvSpPr/>
          <p:nvPr/>
        </p:nvSpPr>
        <p:spPr>
          <a:xfrm>
            <a:off x="1935000" y="5667480"/>
            <a:ext cx="238320" cy="133920"/>
          </a:xfrm>
          <a:custGeom>
            <a:avLst/>
            <a:gdLst/>
            <a:ahLst/>
            <a:cxnLst/>
            <a:rect l="0" t="0" r="r" b="b"/>
            <a:pathLst>
              <a:path w="662" h="372">
                <a:moveTo>
                  <a:pt x="0" y="318"/>
                </a:moveTo>
                <a:lnTo>
                  <a:pt x="318" y="0"/>
                </a:lnTo>
                <a:lnTo>
                  <a:pt x="318" y="371"/>
                </a:lnTo>
                <a:lnTo>
                  <a:pt x="661" y="28"/>
                </a:lnTo>
              </a:path>
            </a:pathLst>
          </a:custGeom>
          <a:ln w="14400">
            <a:solidFill>
              <a:srgbClr val="808080"/>
            </a:solidFill>
            <a:round/>
            <a:tailEnd type="triangle" w="med" len="med"/>
          </a:ln>
        </p:spPr>
      </p:sp>
      <p:sp>
        <p:nvSpPr>
          <p:cNvPr id="107" name="CustomShape 26"/>
          <p:cNvSpPr/>
          <p:nvPr/>
        </p:nvSpPr>
        <p:spPr>
          <a:xfrm>
            <a:off x="2228040" y="6175440"/>
            <a:ext cx="140400" cy="428400"/>
          </a:xfrm>
          <a:custGeom>
            <a:avLst/>
            <a:gdLst/>
            <a:ahLst/>
            <a:cxnLst/>
            <a:rect l="0" t="0" r="r" b="b"/>
            <a:pathLst>
              <a:path w="392" h="119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25"/>
                </a:lnTo>
                <a:lnTo>
                  <a:pt x="0" y="1126"/>
                </a:lnTo>
                <a:cubicBezTo>
                  <a:pt x="0" y="1137"/>
                  <a:pt x="3" y="1149"/>
                  <a:pt x="9" y="1158"/>
                </a:cubicBezTo>
                <a:cubicBezTo>
                  <a:pt x="14" y="1168"/>
                  <a:pt x="23" y="1177"/>
                  <a:pt x="33" y="1182"/>
                </a:cubicBezTo>
                <a:cubicBezTo>
                  <a:pt x="42" y="1188"/>
                  <a:pt x="54" y="1191"/>
                  <a:pt x="65" y="1191"/>
                </a:cubicBezTo>
                <a:lnTo>
                  <a:pt x="325" y="1191"/>
                </a:lnTo>
                <a:lnTo>
                  <a:pt x="326" y="1191"/>
                </a:lnTo>
                <a:cubicBezTo>
                  <a:pt x="337" y="1191"/>
                  <a:pt x="349" y="1188"/>
                  <a:pt x="358" y="1182"/>
                </a:cubicBezTo>
                <a:cubicBezTo>
                  <a:pt x="368" y="1177"/>
                  <a:pt x="377" y="1168"/>
                  <a:pt x="382" y="1158"/>
                </a:cubicBezTo>
                <a:cubicBezTo>
                  <a:pt x="388" y="1149"/>
                  <a:pt x="391" y="1137"/>
                  <a:pt x="391" y="112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CustomShape 27"/>
          <p:cNvSpPr/>
          <p:nvPr/>
        </p:nvSpPr>
        <p:spPr>
          <a:xfrm>
            <a:off x="1161360" y="609768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09" name="Group 28"/>
          <p:cNvGrpSpPr/>
          <p:nvPr/>
        </p:nvGrpSpPr>
        <p:grpSpPr>
          <a:xfrm>
            <a:off x="2148840" y="6743160"/>
            <a:ext cx="326520" cy="123480"/>
            <a:chOff x="2148840" y="6743160"/>
            <a:chExt cx="326520" cy="123480"/>
          </a:xfrm>
        </p:grpSpPr>
        <p:sp>
          <p:nvSpPr>
            <p:cNvPr id="110" name="Line 29"/>
            <p:cNvSpPr/>
            <p:nvPr/>
          </p:nvSpPr>
          <p:spPr>
            <a:xfrm>
              <a:off x="2148840" y="674316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" name="Line 30"/>
            <p:cNvSpPr/>
            <p:nvPr/>
          </p:nvSpPr>
          <p:spPr>
            <a:xfrm>
              <a:off x="2230200" y="681588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" name="Line 31"/>
            <p:cNvSpPr/>
            <p:nvPr/>
          </p:nvSpPr>
          <p:spPr>
            <a:xfrm>
              <a:off x="2284920" y="686628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" name="Line 32"/>
            <p:cNvSpPr/>
            <p:nvPr/>
          </p:nvSpPr>
          <p:spPr>
            <a:xfrm>
              <a:off x="2148840" y="67435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" name="Line 33"/>
            <p:cNvSpPr/>
            <p:nvPr/>
          </p:nvSpPr>
          <p:spPr>
            <a:xfrm>
              <a:off x="2230200" y="68162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" name="Line 34"/>
            <p:cNvSpPr/>
            <p:nvPr/>
          </p:nvSpPr>
          <p:spPr>
            <a:xfrm>
              <a:off x="2284920" y="68666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16" name="Group 35"/>
          <p:cNvGrpSpPr/>
          <p:nvPr/>
        </p:nvGrpSpPr>
        <p:grpSpPr>
          <a:xfrm>
            <a:off x="1065600" y="6721920"/>
            <a:ext cx="326520" cy="123480"/>
            <a:chOff x="1065600" y="6721920"/>
            <a:chExt cx="326520" cy="123480"/>
          </a:xfrm>
        </p:grpSpPr>
        <p:sp>
          <p:nvSpPr>
            <p:cNvPr id="117" name="Line 36"/>
            <p:cNvSpPr/>
            <p:nvPr/>
          </p:nvSpPr>
          <p:spPr>
            <a:xfrm>
              <a:off x="1065600" y="67219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" name="Line 37"/>
            <p:cNvSpPr/>
            <p:nvPr/>
          </p:nvSpPr>
          <p:spPr>
            <a:xfrm>
              <a:off x="1146960" y="67946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" name="Line 38"/>
            <p:cNvSpPr/>
            <p:nvPr/>
          </p:nvSpPr>
          <p:spPr>
            <a:xfrm>
              <a:off x="1201680" y="68450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" name="Line 39"/>
            <p:cNvSpPr/>
            <p:nvPr/>
          </p:nvSpPr>
          <p:spPr>
            <a:xfrm>
              <a:off x="1065600" y="67222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" name="Line 40"/>
            <p:cNvSpPr/>
            <p:nvPr/>
          </p:nvSpPr>
          <p:spPr>
            <a:xfrm>
              <a:off x="1146960" y="67950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" name="Line 41"/>
            <p:cNvSpPr/>
            <p:nvPr/>
          </p:nvSpPr>
          <p:spPr>
            <a:xfrm>
              <a:off x="1201680" y="68454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23" name="CustomShape 42"/>
          <p:cNvSpPr/>
          <p:nvPr/>
        </p:nvSpPr>
        <p:spPr>
          <a:xfrm>
            <a:off x="475920" y="5688720"/>
            <a:ext cx="374400" cy="390960"/>
          </a:xfrm>
          <a:prstGeom prst="ellipse">
            <a:avLst/>
          </a:pr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" name="Line 43"/>
          <p:cNvSpPr/>
          <p:nvPr/>
        </p:nvSpPr>
        <p:spPr>
          <a:xfrm flipV="1">
            <a:off x="657000" y="5709600"/>
            <a:ext cx="2160" cy="316440"/>
          </a:xfrm>
          <a:prstGeom prst="line">
            <a:avLst/>
          </a:prstGeom>
          <a:ln w="1440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" name="TextShape 44"/>
          <p:cNvSpPr txBox="1"/>
          <p:nvPr/>
        </p:nvSpPr>
        <p:spPr>
          <a:xfrm>
            <a:off x="13680" y="5834880"/>
            <a:ext cx="59688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14000000">
                <a:solidFill>
                  <a:srgbClr val="000000"/>
                </a:solidFill>
                <a:latin typeface="Cambria"/>
                <a:ea typeface="Univers Condensed (W1)"/>
              </a:rPr>
              <a:t>LED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26" name="TextShape 45"/>
          <p:cNvSpPr txBox="1"/>
          <p:nvPr/>
        </p:nvSpPr>
        <p:spPr>
          <a:xfrm>
            <a:off x="2270520" y="5297400"/>
            <a:ext cx="53892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PhD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27" name="TextShape 46"/>
          <p:cNvSpPr txBox="1"/>
          <p:nvPr/>
        </p:nvSpPr>
        <p:spPr>
          <a:xfrm>
            <a:off x="1281240" y="6156720"/>
            <a:ext cx="5983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r>
              <a:rPr lang="fr-FR" sz="1800" b="0" strike="noStrike" spc="-1" baseline="-14000000">
                <a:solidFill>
                  <a:srgbClr val="000000"/>
                </a:solidFill>
                <a:latin typeface="Cambria"/>
                <a:ea typeface="Univers Condensed (W1)"/>
              </a:rPr>
              <a:t>LED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28" name="TextShape 47"/>
          <p:cNvSpPr txBox="1"/>
          <p:nvPr/>
        </p:nvSpPr>
        <p:spPr>
          <a:xfrm>
            <a:off x="2324880" y="6188760"/>
            <a:ext cx="60444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r>
              <a:rPr lang="fr-FR" sz="1800" b="0" strike="noStrike" spc="-1" baseline="-14000000">
                <a:solidFill>
                  <a:srgbClr val="000000"/>
                </a:solidFill>
                <a:latin typeface="Cambria"/>
                <a:ea typeface="Univers Condensed (W1)"/>
              </a:rPr>
              <a:t>PhD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29" name="Line 48"/>
          <p:cNvSpPr/>
          <p:nvPr/>
        </p:nvSpPr>
        <p:spPr>
          <a:xfrm>
            <a:off x="2291400" y="5976000"/>
            <a:ext cx="82224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TextShape 49"/>
          <p:cNvSpPr txBox="1"/>
          <p:nvPr/>
        </p:nvSpPr>
        <p:spPr>
          <a:xfrm>
            <a:off x="2916000" y="6262920"/>
            <a:ext cx="60300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14000000">
                <a:solidFill>
                  <a:srgbClr val="000000"/>
                </a:solidFill>
                <a:latin typeface="Cambria"/>
                <a:ea typeface="Univers Condensed (W1)"/>
              </a:rPr>
              <a:t>PhD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31" name="Line 50"/>
          <p:cNvSpPr/>
          <p:nvPr/>
        </p:nvSpPr>
        <p:spPr>
          <a:xfrm flipV="1">
            <a:off x="2909880" y="6120000"/>
            <a:ext cx="0" cy="586440"/>
          </a:xfrm>
          <a:prstGeom prst="line">
            <a:avLst/>
          </a:prstGeom>
          <a:ln w="1440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Freeform 51"/>
          <p:cNvSpPr/>
          <p:nvPr/>
        </p:nvSpPr>
        <p:spPr>
          <a:xfrm>
            <a:off x="7265880" y="5136120"/>
            <a:ext cx="1152360" cy="684360"/>
          </a:xfrm>
          <a:custGeom>
            <a:avLst/>
            <a:gdLst/>
            <a:ahLst/>
            <a:cxnLst/>
            <a:rect l="0" t="0" r="r" b="b"/>
            <a:pathLst>
              <a:path w="3201" h="1901">
                <a:moveTo>
                  <a:pt x="526" y="1415"/>
                </a:moveTo>
                <a:lnTo>
                  <a:pt x="0" y="1418"/>
                </a:lnTo>
                <a:lnTo>
                  <a:pt x="0" y="0"/>
                </a:lnTo>
                <a:lnTo>
                  <a:pt x="3194" y="1"/>
                </a:lnTo>
                <a:lnTo>
                  <a:pt x="3200" y="1899"/>
                </a:lnTo>
                <a:lnTo>
                  <a:pt x="2343" y="1900"/>
                </a:lnTo>
              </a:path>
            </a:pathLst>
          </a:custGeom>
          <a:ln w="14400">
            <a:solidFill>
              <a:srgbClr val="000000"/>
            </a:solidFill>
            <a:round/>
          </a:ln>
        </p:spPr>
      </p:sp>
      <p:sp>
        <p:nvSpPr>
          <p:cNvPr id="133" name="CustomShape 52"/>
          <p:cNvSpPr/>
          <p:nvPr/>
        </p:nvSpPr>
        <p:spPr>
          <a:xfrm rot="5400000">
            <a:off x="7292520" y="5450760"/>
            <a:ext cx="936000" cy="738360"/>
          </a:xfrm>
          <a:custGeom>
            <a:avLst/>
            <a:gdLst/>
            <a:ahLst/>
            <a:cxnLst/>
            <a:rect l="0" t="0" r="r" b="b"/>
            <a:pathLst>
              <a:path w="2602" h="2053">
                <a:moveTo>
                  <a:pt x="1300" y="0"/>
                </a:moveTo>
                <a:lnTo>
                  <a:pt x="2601" y="2052"/>
                </a:lnTo>
                <a:lnTo>
                  <a:pt x="0" y="2052"/>
                </a:lnTo>
                <a:lnTo>
                  <a:pt x="1300" y="0"/>
                </a:lnTo>
              </a:path>
            </a:pathLst>
          </a:custGeom>
          <a:solidFill>
            <a:srgbClr val="EEEEEE"/>
          </a:solidFill>
          <a:ln w="1440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TextShape 53"/>
          <p:cNvSpPr txBox="1"/>
          <p:nvPr/>
        </p:nvSpPr>
        <p:spPr>
          <a:xfrm>
            <a:off x="7337160" y="5356080"/>
            <a:ext cx="308880" cy="5065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800" b="0" strike="noStrike" spc="-1">
                <a:latin typeface="Cambria"/>
              </a:rPr>
              <a:t>-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135" name="Rectangle 54"/>
          <p:cNvSpPr/>
          <p:nvPr/>
        </p:nvSpPr>
        <p:spPr>
          <a:xfrm>
            <a:off x="5253120" y="5790600"/>
            <a:ext cx="541800" cy="270000"/>
          </a:xfrm>
          <a:prstGeom prst="rect">
            <a:avLst/>
          </a:prstGeom>
          <a:noFill/>
          <a:ln w="9000">
            <a:noFill/>
          </a:ln>
        </p:spPr>
      </p:sp>
      <p:sp>
        <p:nvSpPr>
          <p:cNvPr id="136" name="Rectangle 55"/>
          <p:cNvSpPr/>
          <p:nvPr/>
        </p:nvSpPr>
        <p:spPr>
          <a:xfrm>
            <a:off x="6213960" y="5351760"/>
            <a:ext cx="541800" cy="26964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37" name="TextShape 56"/>
          <p:cNvSpPr txBox="1"/>
          <p:nvPr/>
        </p:nvSpPr>
        <p:spPr>
          <a:xfrm>
            <a:off x="6649560" y="5369040"/>
            <a:ext cx="23724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38" name="Rectangle 57"/>
          <p:cNvSpPr/>
          <p:nvPr/>
        </p:nvSpPr>
        <p:spPr>
          <a:xfrm>
            <a:off x="6628680" y="641304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39" name="TextShape 58"/>
          <p:cNvSpPr txBox="1"/>
          <p:nvPr/>
        </p:nvSpPr>
        <p:spPr>
          <a:xfrm>
            <a:off x="7218000" y="6369120"/>
            <a:ext cx="23724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40" name="Rectangle 59"/>
          <p:cNvSpPr/>
          <p:nvPr/>
        </p:nvSpPr>
        <p:spPr>
          <a:xfrm>
            <a:off x="6628680" y="4995720"/>
            <a:ext cx="54180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41" name="TextShape 60"/>
          <p:cNvSpPr txBox="1"/>
          <p:nvPr/>
        </p:nvSpPr>
        <p:spPr>
          <a:xfrm>
            <a:off x="6490080" y="4851000"/>
            <a:ext cx="595440" cy="340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+V</a:t>
            </a:r>
            <a:r>
              <a:rPr lang="fr-FR" sz="1400" b="0" strike="noStrike" spc="-1" baseline="-33000">
                <a:solidFill>
                  <a:srgbClr val="000000"/>
                </a:solidFill>
                <a:latin typeface="Cambria"/>
                <a:ea typeface="Times New Roman"/>
              </a:rPr>
              <a:t>CC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42" name="TextShape 61"/>
          <p:cNvSpPr txBox="1"/>
          <p:nvPr/>
        </p:nvSpPr>
        <p:spPr>
          <a:xfrm>
            <a:off x="6990120" y="5013720"/>
            <a:ext cx="23724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43" name="Line 62"/>
          <p:cNvSpPr/>
          <p:nvPr/>
        </p:nvSpPr>
        <p:spPr>
          <a:xfrm flipV="1">
            <a:off x="6665040" y="5167440"/>
            <a:ext cx="180360" cy="3600"/>
          </a:xfrm>
          <a:prstGeom prst="line">
            <a:avLst/>
          </a:prstGeom>
          <a:ln w="129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Line 63"/>
          <p:cNvSpPr/>
          <p:nvPr/>
        </p:nvSpPr>
        <p:spPr>
          <a:xfrm flipV="1">
            <a:off x="5545080" y="5826240"/>
            <a:ext cx="273240" cy="2880"/>
          </a:xfrm>
          <a:prstGeom prst="line">
            <a:avLst/>
          </a:prstGeom>
          <a:ln w="129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Rectangle 64"/>
          <p:cNvSpPr/>
          <p:nvPr/>
        </p:nvSpPr>
        <p:spPr>
          <a:xfrm>
            <a:off x="5793120" y="6370920"/>
            <a:ext cx="54108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46" name="TextShape 65"/>
          <p:cNvSpPr txBox="1"/>
          <p:nvPr/>
        </p:nvSpPr>
        <p:spPr>
          <a:xfrm>
            <a:off x="6300360" y="6399000"/>
            <a:ext cx="23724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47" name="Rectangle 66"/>
          <p:cNvSpPr/>
          <p:nvPr/>
        </p:nvSpPr>
        <p:spPr>
          <a:xfrm>
            <a:off x="5765040" y="5243400"/>
            <a:ext cx="541800" cy="269640"/>
          </a:xfrm>
          <a:prstGeom prst="rect">
            <a:avLst/>
          </a:prstGeom>
          <a:noFill/>
          <a:ln w="9000">
            <a:noFill/>
          </a:ln>
        </p:spPr>
      </p:sp>
      <p:sp>
        <p:nvSpPr>
          <p:cNvPr id="148" name="TextShape 67"/>
          <p:cNvSpPr txBox="1"/>
          <p:nvPr/>
        </p:nvSpPr>
        <p:spPr>
          <a:xfrm>
            <a:off x="5720040" y="5317200"/>
            <a:ext cx="52956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LED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49" name="TextShape 68"/>
          <p:cNvSpPr txBox="1"/>
          <p:nvPr/>
        </p:nvSpPr>
        <p:spPr>
          <a:xfrm>
            <a:off x="6200640" y="5260680"/>
            <a:ext cx="23724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50" name="TextShape 69"/>
          <p:cNvSpPr txBox="1"/>
          <p:nvPr/>
        </p:nvSpPr>
        <p:spPr>
          <a:xfrm>
            <a:off x="4818600" y="5663160"/>
            <a:ext cx="23724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51" name="Freeform 70"/>
          <p:cNvSpPr/>
          <p:nvPr/>
        </p:nvSpPr>
        <p:spPr>
          <a:xfrm>
            <a:off x="5103360" y="5292000"/>
            <a:ext cx="583200" cy="1436400"/>
          </a:xfrm>
          <a:custGeom>
            <a:avLst/>
            <a:gdLst/>
            <a:ahLst/>
            <a:cxnLst/>
            <a:rect l="0" t="0" r="r" b="b"/>
            <a:pathLst>
              <a:path w="1620" h="3990">
                <a:moveTo>
                  <a:pt x="1600" y="3989"/>
                </a:moveTo>
                <a:lnTo>
                  <a:pt x="1619" y="20"/>
                </a:lnTo>
                <a:lnTo>
                  <a:pt x="0" y="0"/>
                </a:lnTo>
                <a:lnTo>
                  <a:pt x="40" y="3831"/>
                </a:lnTo>
                <a:lnTo>
                  <a:pt x="1600" y="3811"/>
                </a:lnTo>
              </a:path>
            </a:pathLst>
          </a:custGeom>
          <a:ln w="14400">
            <a:solidFill>
              <a:srgbClr val="000000"/>
            </a:solidFill>
            <a:round/>
          </a:ln>
        </p:spPr>
      </p:sp>
      <p:grpSp>
        <p:nvGrpSpPr>
          <p:cNvPr id="152" name="Group 71"/>
          <p:cNvGrpSpPr/>
          <p:nvPr/>
        </p:nvGrpSpPr>
        <p:grpSpPr>
          <a:xfrm>
            <a:off x="5551560" y="5616360"/>
            <a:ext cx="276480" cy="209880"/>
            <a:chOff x="5551560" y="5616360"/>
            <a:chExt cx="276480" cy="209880"/>
          </a:xfrm>
        </p:grpSpPr>
        <p:sp>
          <p:nvSpPr>
            <p:cNvPr id="153" name="Freeform 72"/>
            <p:cNvSpPr/>
            <p:nvPr/>
          </p:nvSpPr>
          <p:spPr>
            <a:xfrm>
              <a:off x="5551560" y="5616360"/>
              <a:ext cx="276840" cy="210240"/>
            </a:xfrm>
            <a:custGeom>
              <a:avLst/>
              <a:gdLst/>
              <a:ahLst/>
              <a:cxnLst/>
              <a:rect l="0" t="0" r="r" b="b"/>
              <a:pathLst>
                <a:path w="769" h="584">
                  <a:moveTo>
                    <a:pt x="384" y="583"/>
                  </a:moveTo>
                  <a:lnTo>
                    <a:pt x="768" y="0"/>
                  </a:lnTo>
                  <a:lnTo>
                    <a:pt x="0" y="0"/>
                  </a:lnTo>
                  <a:lnTo>
                    <a:pt x="384" y="583"/>
                  </a:lnTo>
                  <a:close/>
                </a:path>
              </a:pathLst>
            </a:custGeom>
            <a:solidFill>
              <a:srgbClr val="FFFFFF"/>
            </a:solidFill>
            <a:ln w="14400">
              <a:solidFill>
                <a:srgbClr val="3465A4"/>
              </a:solidFill>
              <a:round/>
            </a:ln>
          </p:spPr>
        </p:sp>
      </p:grpSp>
      <p:sp>
        <p:nvSpPr>
          <p:cNvPr id="154" name="Freeform 73"/>
          <p:cNvSpPr/>
          <p:nvPr/>
        </p:nvSpPr>
        <p:spPr>
          <a:xfrm>
            <a:off x="5816160" y="5651280"/>
            <a:ext cx="238320" cy="133920"/>
          </a:xfrm>
          <a:custGeom>
            <a:avLst/>
            <a:gdLst/>
            <a:ahLst/>
            <a:cxnLst/>
            <a:rect l="0" t="0" r="r" b="b"/>
            <a:pathLst>
              <a:path w="662" h="372">
                <a:moveTo>
                  <a:pt x="0" y="318"/>
                </a:moveTo>
                <a:lnTo>
                  <a:pt x="318" y="0"/>
                </a:lnTo>
                <a:lnTo>
                  <a:pt x="318" y="371"/>
                </a:lnTo>
                <a:lnTo>
                  <a:pt x="661" y="28"/>
                </a:lnTo>
              </a:path>
            </a:pathLst>
          </a:custGeom>
          <a:ln w="14400">
            <a:solidFill>
              <a:srgbClr val="808080"/>
            </a:solidFill>
            <a:round/>
            <a:tailEnd type="triangle" w="med" len="med"/>
          </a:ln>
        </p:spPr>
      </p:sp>
      <p:sp>
        <p:nvSpPr>
          <p:cNvPr id="155" name="Line 74"/>
          <p:cNvSpPr/>
          <p:nvPr/>
        </p:nvSpPr>
        <p:spPr>
          <a:xfrm flipH="1">
            <a:off x="6744960" y="5172840"/>
            <a:ext cx="4320" cy="1595160"/>
          </a:xfrm>
          <a:prstGeom prst="line">
            <a:avLst/>
          </a:prstGeom>
          <a:ln w="129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" name="Line 75"/>
          <p:cNvSpPr/>
          <p:nvPr/>
        </p:nvSpPr>
        <p:spPr>
          <a:xfrm flipV="1">
            <a:off x="6605640" y="5617440"/>
            <a:ext cx="279360" cy="3240"/>
          </a:xfrm>
          <a:prstGeom prst="line">
            <a:avLst/>
          </a:prstGeom>
          <a:ln w="129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57" name="Group 76"/>
          <p:cNvGrpSpPr/>
          <p:nvPr/>
        </p:nvGrpSpPr>
        <p:grpSpPr>
          <a:xfrm>
            <a:off x="6606000" y="5623920"/>
            <a:ext cx="282240" cy="213480"/>
            <a:chOff x="6606000" y="5623920"/>
            <a:chExt cx="282240" cy="213480"/>
          </a:xfrm>
        </p:grpSpPr>
        <p:sp>
          <p:nvSpPr>
            <p:cNvPr id="158" name="Freeform 77"/>
            <p:cNvSpPr/>
            <p:nvPr/>
          </p:nvSpPr>
          <p:spPr>
            <a:xfrm>
              <a:off x="6606000" y="5623920"/>
              <a:ext cx="282600" cy="213840"/>
            </a:xfrm>
            <a:custGeom>
              <a:avLst/>
              <a:gdLst/>
              <a:ahLst/>
              <a:cxnLst/>
              <a:rect l="0" t="0" r="r" b="b"/>
              <a:pathLst>
                <a:path w="785" h="594">
                  <a:moveTo>
                    <a:pt x="392" y="0"/>
                  </a:moveTo>
                  <a:lnTo>
                    <a:pt x="784" y="593"/>
                  </a:lnTo>
                  <a:lnTo>
                    <a:pt x="0" y="593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rgbClr val="FFFFFF"/>
            </a:solidFill>
            <a:ln w="14400">
              <a:solidFill>
                <a:srgbClr val="3465A4"/>
              </a:solidFill>
              <a:round/>
            </a:ln>
          </p:spPr>
        </p:sp>
      </p:grpSp>
      <p:sp>
        <p:nvSpPr>
          <p:cNvPr id="159" name="Freeform 78"/>
          <p:cNvSpPr/>
          <p:nvPr/>
        </p:nvSpPr>
        <p:spPr>
          <a:xfrm>
            <a:off x="6392520" y="5687640"/>
            <a:ext cx="238320" cy="133920"/>
          </a:xfrm>
          <a:custGeom>
            <a:avLst/>
            <a:gdLst/>
            <a:ahLst/>
            <a:cxnLst/>
            <a:rect l="0" t="0" r="r" b="b"/>
            <a:pathLst>
              <a:path w="662" h="372">
                <a:moveTo>
                  <a:pt x="0" y="318"/>
                </a:moveTo>
                <a:lnTo>
                  <a:pt x="318" y="0"/>
                </a:lnTo>
                <a:lnTo>
                  <a:pt x="318" y="371"/>
                </a:lnTo>
                <a:lnTo>
                  <a:pt x="661" y="28"/>
                </a:lnTo>
              </a:path>
            </a:pathLst>
          </a:custGeom>
          <a:ln w="14400">
            <a:solidFill>
              <a:srgbClr val="808080"/>
            </a:solidFill>
            <a:round/>
            <a:tailEnd type="triangle" w="med" len="med"/>
          </a:ln>
        </p:spPr>
      </p:sp>
      <p:sp>
        <p:nvSpPr>
          <p:cNvPr id="160" name="Rectangle 79"/>
          <p:cNvSpPr/>
          <p:nvPr/>
        </p:nvSpPr>
        <p:spPr>
          <a:xfrm>
            <a:off x="7662240" y="6054120"/>
            <a:ext cx="541800" cy="27000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61" name="TextShape 80"/>
          <p:cNvSpPr txBox="1"/>
          <p:nvPr/>
        </p:nvSpPr>
        <p:spPr>
          <a:xfrm>
            <a:off x="8485560" y="6708960"/>
            <a:ext cx="23724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62" name="TextShape 81"/>
          <p:cNvSpPr txBox="1"/>
          <p:nvPr/>
        </p:nvSpPr>
        <p:spPr>
          <a:xfrm>
            <a:off x="7294320" y="6361200"/>
            <a:ext cx="23724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63" name="Rectangle 82"/>
          <p:cNvSpPr/>
          <p:nvPr/>
        </p:nvSpPr>
        <p:spPr>
          <a:xfrm>
            <a:off x="7391520" y="5609160"/>
            <a:ext cx="27108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64" name="Line 83"/>
          <p:cNvSpPr/>
          <p:nvPr/>
        </p:nvSpPr>
        <p:spPr>
          <a:xfrm>
            <a:off x="6749280" y="6000120"/>
            <a:ext cx="64224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" name="CustomShape 84"/>
          <p:cNvSpPr/>
          <p:nvPr/>
        </p:nvSpPr>
        <p:spPr>
          <a:xfrm>
            <a:off x="6685560" y="6195600"/>
            <a:ext cx="140400" cy="428400"/>
          </a:xfrm>
          <a:custGeom>
            <a:avLst/>
            <a:gdLst/>
            <a:ahLst/>
            <a:cxnLst/>
            <a:rect l="0" t="0" r="r" b="b"/>
            <a:pathLst>
              <a:path w="392" h="119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25"/>
                </a:lnTo>
                <a:lnTo>
                  <a:pt x="0" y="1126"/>
                </a:lnTo>
                <a:cubicBezTo>
                  <a:pt x="0" y="1137"/>
                  <a:pt x="3" y="1149"/>
                  <a:pt x="9" y="1158"/>
                </a:cubicBezTo>
                <a:cubicBezTo>
                  <a:pt x="14" y="1168"/>
                  <a:pt x="23" y="1177"/>
                  <a:pt x="33" y="1182"/>
                </a:cubicBezTo>
                <a:cubicBezTo>
                  <a:pt x="42" y="1188"/>
                  <a:pt x="54" y="1191"/>
                  <a:pt x="65" y="1191"/>
                </a:cubicBezTo>
                <a:lnTo>
                  <a:pt x="325" y="1191"/>
                </a:lnTo>
                <a:lnTo>
                  <a:pt x="326" y="1191"/>
                </a:lnTo>
                <a:cubicBezTo>
                  <a:pt x="337" y="1191"/>
                  <a:pt x="349" y="1188"/>
                  <a:pt x="358" y="1182"/>
                </a:cubicBezTo>
                <a:cubicBezTo>
                  <a:pt x="368" y="1177"/>
                  <a:pt x="377" y="1168"/>
                  <a:pt x="382" y="1158"/>
                </a:cubicBezTo>
                <a:cubicBezTo>
                  <a:pt x="388" y="1149"/>
                  <a:pt x="391" y="1137"/>
                  <a:pt x="391" y="112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" name="CustomShape 85"/>
          <p:cNvSpPr/>
          <p:nvPr/>
        </p:nvSpPr>
        <p:spPr>
          <a:xfrm>
            <a:off x="5618880" y="611784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67" name="Group 86"/>
          <p:cNvGrpSpPr/>
          <p:nvPr/>
        </p:nvGrpSpPr>
        <p:grpSpPr>
          <a:xfrm>
            <a:off x="6606360" y="6763320"/>
            <a:ext cx="326520" cy="123480"/>
            <a:chOff x="6606360" y="6763320"/>
            <a:chExt cx="326520" cy="123480"/>
          </a:xfrm>
        </p:grpSpPr>
        <p:sp>
          <p:nvSpPr>
            <p:cNvPr id="168" name="Line 87"/>
            <p:cNvSpPr/>
            <p:nvPr/>
          </p:nvSpPr>
          <p:spPr>
            <a:xfrm>
              <a:off x="6606360" y="67633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9" name="Line 88"/>
            <p:cNvSpPr/>
            <p:nvPr/>
          </p:nvSpPr>
          <p:spPr>
            <a:xfrm>
              <a:off x="6687720" y="68360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" name="Line 89"/>
            <p:cNvSpPr/>
            <p:nvPr/>
          </p:nvSpPr>
          <p:spPr>
            <a:xfrm>
              <a:off x="6742440" y="68864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" name="Line 90"/>
            <p:cNvSpPr/>
            <p:nvPr/>
          </p:nvSpPr>
          <p:spPr>
            <a:xfrm>
              <a:off x="6606360" y="67636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" name="Line 91"/>
            <p:cNvSpPr/>
            <p:nvPr/>
          </p:nvSpPr>
          <p:spPr>
            <a:xfrm>
              <a:off x="6687720" y="68364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" name="Line 92"/>
            <p:cNvSpPr/>
            <p:nvPr/>
          </p:nvSpPr>
          <p:spPr>
            <a:xfrm>
              <a:off x="6742440" y="68868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74" name="Group 93"/>
          <p:cNvGrpSpPr/>
          <p:nvPr/>
        </p:nvGrpSpPr>
        <p:grpSpPr>
          <a:xfrm>
            <a:off x="5523120" y="6742080"/>
            <a:ext cx="326520" cy="123480"/>
            <a:chOff x="5523120" y="6742080"/>
            <a:chExt cx="326520" cy="123480"/>
          </a:xfrm>
        </p:grpSpPr>
        <p:sp>
          <p:nvSpPr>
            <p:cNvPr id="175" name="Line 94"/>
            <p:cNvSpPr/>
            <p:nvPr/>
          </p:nvSpPr>
          <p:spPr>
            <a:xfrm>
              <a:off x="5523120" y="67420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" name="Line 95"/>
            <p:cNvSpPr/>
            <p:nvPr/>
          </p:nvSpPr>
          <p:spPr>
            <a:xfrm>
              <a:off x="5604480" y="68148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" name="Line 96"/>
            <p:cNvSpPr/>
            <p:nvPr/>
          </p:nvSpPr>
          <p:spPr>
            <a:xfrm>
              <a:off x="5659200" y="68652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" name="Line 97"/>
            <p:cNvSpPr/>
            <p:nvPr/>
          </p:nvSpPr>
          <p:spPr>
            <a:xfrm>
              <a:off x="5523120" y="674244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" name="Line 98"/>
            <p:cNvSpPr/>
            <p:nvPr/>
          </p:nvSpPr>
          <p:spPr>
            <a:xfrm>
              <a:off x="5604480" y="681516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" name="Line 99"/>
            <p:cNvSpPr/>
            <p:nvPr/>
          </p:nvSpPr>
          <p:spPr>
            <a:xfrm>
              <a:off x="5659200" y="686556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81" name="CustomShape 100"/>
          <p:cNvSpPr/>
          <p:nvPr/>
        </p:nvSpPr>
        <p:spPr>
          <a:xfrm>
            <a:off x="4933440" y="5708880"/>
            <a:ext cx="374400" cy="390960"/>
          </a:xfrm>
          <a:prstGeom prst="ellipse">
            <a:avLst/>
          </a:pr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" name="Line 101"/>
          <p:cNvSpPr/>
          <p:nvPr/>
        </p:nvSpPr>
        <p:spPr>
          <a:xfrm flipV="1">
            <a:off x="5114520" y="5729760"/>
            <a:ext cx="2160" cy="316440"/>
          </a:xfrm>
          <a:prstGeom prst="line">
            <a:avLst/>
          </a:prstGeom>
          <a:ln w="1440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TextShape 102"/>
          <p:cNvSpPr txBox="1"/>
          <p:nvPr/>
        </p:nvSpPr>
        <p:spPr>
          <a:xfrm>
            <a:off x="4471200" y="5855040"/>
            <a:ext cx="59688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14000000">
                <a:solidFill>
                  <a:srgbClr val="000000"/>
                </a:solidFill>
                <a:latin typeface="Cambria"/>
                <a:ea typeface="Univers Condensed (W1)"/>
              </a:rPr>
              <a:t>LED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84" name="TextShape 103"/>
          <p:cNvSpPr txBox="1"/>
          <p:nvPr/>
        </p:nvSpPr>
        <p:spPr>
          <a:xfrm>
            <a:off x="6782760" y="6176520"/>
            <a:ext cx="60444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r>
              <a:rPr lang="fr-FR" sz="1800" b="0" strike="noStrike" spc="-1" baseline="-14000000">
                <a:solidFill>
                  <a:srgbClr val="000000"/>
                </a:solidFill>
                <a:latin typeface="Cambria"/>
                <a:ea typeface="Univers Condensed (W1)"/>
              </a:rPr>
              <a:t>PhD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85" name="TextShape 104"/>
          <p:cNvSpPr txBox="1"/>
          <p:nvPr/>
        </p:nvSpPr>
        <p:spPr>
          <a:xfrm>
            <a:off x="6728040" y="5317560"/>
            <a:ext cx="53892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PhD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86" name="TextShape 105"/>
          <p:cNvSpPr txBox="1"/>
          <p:nvPr/>
        </p:nvSpPr>
        <p:spPr>
          <a:xfrm>
            <a:off x="5738760" y="6176880"/>
            <a:ext cx="5983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r>
              <a:rPr lang="fr-FR" sz="1800" b="0" strike="noStrike" spc="-1" baseline="-14000000">
                <a:solidFill>
                  <a:srgbClr val="000000"/>
                </a:solidFill>
                <a:latin typeface="Cambria"/>
                <a:ea typeface="Univers Condensed (W1)"/>
              </a:rPr>
              <a:t>LED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87" name="CustomShape 106"/>
          <p:cNvSpPr/>
          <p:nvPr/>
        </p:nvSpPr>
        <p:spPr>
          <a:xfrm>
            <a:off x="8561880" y="5568120"/>
            <a:ext cx="288000" cy="11520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" name="TextShape 107"/>
          <p:cNvSpPr txBox="1"/>
          <p:nvPr/>
        </p:nvSpPr>
        <p:spPr>
          <a:xfrm>
            <a:off x="8300520" y="5999040"/>
            <a:ext cx="60300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14000000">
                <a:solidFill>
                  <a:srgbClr val="000000"/>
                </a:solidFill>
                <a:latin typeface="Cambria"/>
                <a:ea typeface="Univers Condensed (W1)"/>
              </a:rPr>
              <a:t>PhD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89" name="Line 108"/>
          <p:cNvSpPr/>
          <p:nvPr/>
        </p:nvSpPr>
        <p:spPr>
          <a:xfrm>
            <a:off x="8396640" y="5817600"/>
            <a:ext cx="45324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0" name="Line 109"/>
          <p:cNvSpPr/>
          <p:nvPr/>
        </p:nvSpPr>
        <p:spPr>
          <a:xfrm flipV="1">
            <a:off x="8849880" y="5845680"/>
            <a:ext cx="0" cy="586440"/>
          </a:xfrm>
          <a:prstGeom prst="line">
            <a:avLst/>
          </a:prstGeom>
          <a:ln w="1440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TextShape 110"/>
          <p:cNvSpPr txBox="1"/>
          <p:nvPr/>
        </p:nvSpPr>
        <p:spPr>
          <a:xfrm>
            <a:off x="7320240" y="5795280"/>
            <a:ext cx="394200" cy="38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000" b="0" strike="noStrike" spc="-1">
                <a:latin typeface="Cambria"/>
              </a:rPr>
              <a:t>+</a:t>
            </a:r>
            <a:endParaRPr lang="fr-FR" sz="2000" b="0" strike="noStrike" spc="-1">
              <a:latin typeface="Arial"/>
            </a:endParaRPr>
          </a:p>
        </p:txBody>
      </p:sp>
      <p:sp>
        <p:nvSpPr>
          <p:cNvPr id="192" name="TextShape 111"/>
          <p:cNvSpPr txBox="1"/>
          <p:nvPr/>
        </p:nvSpPr>
        <p:spPr>
          <a:xfrm>
            <a:off x="7648560" y="5267160"/>
            <a:ext cx="595440" cy="3409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i="1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+V</a:t>
            </a:r>
            <a:r>
              <a:rPr lang="fr-FR" sz="1400" b="0" i="1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CC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93" name="Line 112"/>
          <p:cNvSpPr/>
          <p:nvPr/>
        </p:nvSpPr>
        <p:spPr>
          <a:xfrm>
            <a:off x="7887240" y="5520240"/>
            <a:ext cx="0" cy="144000"/>
          </a:xfrm>
          <a:prstGeom prst="line">
            <a:avLst/>
          </a:prstGeom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TextShape 113"/>
          <p:cNvSpPr txBox="1"/>
          <p:nvPr/>
        </p:nvSpPr>
        <p:spPr>
          <a:xfrm>
            <a:off x="7445880" y="5712120"/>
            <a:ext cx="613440" cy="2638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000" b="0" strike="noStrike" spc="-1">
                <a:latin typeface="Arial"/>
              </a:rPr>
              <a:t>TL 071</a:t>
            </a:r>
          </a:p>
        </p:txBody>
      </p:sp>
      <p:sp>
        <p:nvSpPr>
          <p:cNvPr id="195" name="TextShape 114"/>
          <p:cNvSpPr txBox="1"/>
          <p:nvPr/>
        </p:nvSpPr>
        <p:spPr>
          <a:xfrm>
            <a:off x="7688160" y="6071040"/>
            <a:ext cx="502200" cy="3409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i="1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-V</a:t>
            </a:r>
            <a:r>
              <a:rPr lang="fr-FR" sz="1400" b="0" i="1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CC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96" name="Line 115"/>
          <p:cNvSpPr/>
          <p:nvPr/>
        </p:nvSpPr>
        <p:spPr>
          <a:xfrm>
            <a:off x="7890840" y="5964120"/>
            <a:ext cx="0" cy="144000"/>
          </a:xfrm>
          <a:prstGeom prst="line">
            <a:avLst/>
          </a:prstGeom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97" name="Group 116"/>
          <p:cNvGrpSpPr/>
          <p:nvPr/>
        </p:nvGrpSpPr>
        <p:grpSpPr>
          <a:xfrm>
            <a:off x="8694720" y="6511680"/>
            <a:ext cx="326520" cy="123480"/>
            <a:chOff x="8694720" y="6511680"/>
            <a:chExt cx="326520" cy="123480"/>
          </a:xfrm>
        </p:grpSpPr>
        <p:sp>
          <p:nvSpPr>
            <p:cNvPr id="198" name="Line 117"/>
            <p:cNvSpPr/>
            <p:nvPr/>
          </p:nvSpPr>
          <p:spPr>
            <a:xfrm>
              <a:off x="8694720" y="65116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9" name="Line 118"/>
            <p:cNvSpPr/>
            <p:nvPr/>
          </p:nvSpPr>
          <p:spPr>
            <a:xfrm>
              <a:off x="8776080" y="65844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" name="Line 119"/>
            <p:cNvSpPr/>
            <p:nvPr/>
          </p:nvSpPr>
          <p:spPr>
            <a:xfrm>
              <a:off x="8830800" y="66348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1" name="Line 120"/>
            <p:cNvSpPr/>
            <p:nvPr/>
          </p:nvSpPr>
          <p:spPr>
            <a:xfrm>
              <a:off x="8694720" y="651204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2" name="Line 121"/>
            <p:cNvSpPr/>
            <p:nvPr/>
          </p:nvSpPr>
          <p:spPr>
            <a:xfrm>
              <a:off x="8776080" y="658476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" name="Line 122"/>
            <p:cNvSpPr/>
            <p:nvPr/>
          </p:nvSpPr>
          <p:spPr>
            <a:xfrm>
              <a:off x="8830800" y="663516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04" name="TextShape 123"/>
          <p:cNvSpPr txBox="1"/>
          <p:nvPr/>
        </p:nvSpPr>
        <p:spPr>
          <a:xfrm>
            <a:off x="131040" y="144000"/>
            <a:ext cx="1935000" cy="488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800" b="1" strike="noStrike" spc="-1">
                <a:solidFill>
                  <a:srgbClr val="3333FF"/>
                </a:solidFill>
                <a:latin typeface="Arial"/>
              </a:rPr>
              <a:t>LED / PHD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205" name="Line 124"/>
          <p:cNvSpPr/>
          <p:nvPr/>
        </p:nvSpPr>
        <p:spPr>
          <a:xfrm flipH="1">
            <a:off x="5983560" y="1017000"/>
            <a:ext cx="3600" cy="60768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Freeform 125"/>
          <p:cNvSpPr/>
          <p:nvPr/>
        </p:nvSpPr>
        <p:spPr>
          <a:xfrm>
            <a:off x="4740840" y="1615320"/>
            <a:ext cx="1231920" cy="610200"/>
          </a:xfrm>
          <a:custGeom>
            <a:avLst/>
            <a:gdLst/>
            <a:ahLst/>
            <a:cxnLst/>
            <a:rect l="0" t="0" r="r" b="b"/>
            <a:pathLst>
              <a:path w="3422" h="1695">
                <a:moveTo>
                  <a:pt x="16" y="0"/>
                </a:moveTo>
                <a:lnTo>
                  <a:pt x="0" y="1694"/>
                </a:lnTo>
                <a:lnTo>
                  <a:pt x="3421" y="1689"/>
                </a:lnTo>
                <a:lnTo>
                  <a:pt x="3419" y="956"/>
                </a:lnTo>
              </a:path>
            </a:pathLst>
          </a:custGeom>
          <a:ln w="14400">
            <a:solidFill>
              <a:srgbClr val="3465A4"/>
            </a:solidFill>
            <a:round/>
          </a:ln>
        </p:spPr>
      </p:sp>
      <p:sp>
        <p:nvSpPr>
          <p:cNvPr id="207" name="Line 126"/>
          <p:cNvSpPr/>
          <p:nvPr/>
        </p:nvSpPr>
        <p:spPr>
          <a:xfrm>
            <a:off x="5073840" y="2282040"/>
            <a:ext cx="2988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" name="Line 127"/>
          <p:cNvSpPr/>
          <p:nvPr/>
        </p:nvSpPr>
        <p:spPr>
          <a:xfrm>
            <a:off x="5132520" y="2317320"/>
            <a:ext cx="187200" cy="396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" name="Line 128"/>
          <p:cNvSpPr/>
          <p:nvPr/>
        </p:nvSpPr>
        <p:spPr>
          <a:xfrm flipV="1">
            <a:off x="5175720" y="2349360"/>
            <a:ext cx="79200" cy="360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" name="Line 129"/>
          <p:cNvSpPr/>
          <p:nvPr/>
        </p:nvSpPr>
        <p:spPr>
          <a:xfrm flipV="1">
            <a:off x="5216400" y="2226240"/>
            <a:ext cx="0" cy="5580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Line 130"/>
          <p:cNvSpPr/>
          <p:nvPr/>
        </p:nvSpPr>
        <p:spPr>
          <a:xfrm flipH="1" flipV="1">
            <a:off x="5821200" y="1512000"/>
            <a:ext cx="7200" cy="647640"/>
          </a:xfrm>
          <a:prstGeom prst="line">
            <a:avLst/>
          </a:prstGeom>
          <a:ln w="1440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" name="TextShape 131"/>
          <p:cNvSpPr txBox="1"/>
          <p:nvPr/>
        </p:nvSpPr>
        <p:spPr>
          <a:xfrm>
            <a:off x="5507640" y="1841040"/>
            <a:ext cx="493200" cy="210960"/>
          </a:xfrm>
          <a:prstGeom prst="rect">
            <a:avLst/>
          </a:prstGeom>
          <a:solidFill>
            <a:srgbClr val="FFFFFF"/>
          </a:solidFill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800" b="0" strike="noStrike" spc="-1">
                <a:latin typeface="Cambria"/>
              </a:rPr>
              <a:t>Voie 2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213" name="Freeform 132"/>
          <p:cNvSpPr/>
          <p:nvPr/>
        </p:nvSpPr>
        <p:spPr>
          <a:xfrm>
            <a:off x="4735800" y="432000"/>
            <a:ext cx="1236960" cy="788040"/>
          </a:xfrm>
          <a:custGeom>
            <a:avLst/>
            <a:gdLst/>
            <a:ahLst/>
            <a:cxnLst/>
            <a:rect l="0" t="0" r="r" b="b"/>
            <a:pathLst>
              <a:path w="3436" h="2189">
                <a:moveTo>
                  <a:pt x="17" y="2188"/>
                </a:moveTo>
                <a:lnTo>
                  <a:pt x="0" y="0"/>
                </a:lnTo>
                <a:lnTo>
                  <a:pt x="3424" y="2"/>
                </a:lnTo>
                <a:lnTo>
                  <a:pt x="3435" y="373"/>
                </a:lnTo>
              </a:path>
            </a:pathLst>
          </a:custGeom>
          <a:ln w="14400">
            <a:solidFill>
              <a:srgbClr val="3465A4"/>
            </a:solidFill>
            <a:round/>
          </a:ln>
        </p:spPr>
      </p:sp>
      <p:sp>
        <p:nvSpPr>
          <p:cNvPr id="214" name="CustomShape 133"/>
          <p:cNvSpPr/>
          <p:nvPr/>
        </p:nvSpPr>
        <p:spPr>
          <a:xfrm>
            <a:off x="5919840" y="545040"/>
            <a:ext cx="120960" cy="471960"/>
          </a:xfrm>
          <a:custGeom>
            <a:avLst/>
            <a:gdLst/>
            <a:ahLst/>
            <a:cxnLst/>
            <a:rect l="0" t="0" r="r" b="b"/>
            <a:pathLst>
              <a:path w="338" h="1313">
                <a:moveTo>
                  <a:pt x="56" y="0"/>
                </a:moveTo>
                <a:lnTo>
                  <a:pt x="56" y="0"/>
                </a:lnTo>
                <a:cubicBezTo>
                  <a:pt x="46" y="0"/>
                  <a:pt x="37" y="3"/>
                  <a:pt x="28" y="8"/>
                </a:cubicBezTo>
                <a:cubicBezTo>
                  <a:pt x="20" y="12"/>
                  <a:pt x="12" y="20"/>
                  <a:pt x="8" y="28"/>
                </a:cubicBezTo>
                <a:cubicBezTo>
                  <a:pt x="3" y="37"/>
                  <a:pt x="0" y="46"/>
                  <a:pt x="0" y="56"/>
                </a:cubicBezTo>
                <a:lnTo>
                  <a:pt x="0" y="1255"/>
                </a:lnTo>
                <a:lnTo>
                  <a:pt x="0" y="1256"/>
                </a:lnTo>
                <a:cubicBezTo>
                  <a:pt x="0" y="1266"/>
                  <a:pt x="3" y="1275"/>
                  <a:pt x="8" y="1284"/>
                </a:cubicBezTo>
                <a:cubicBezTo>
                  <a:pt x="12" y="1292"/>
                  <a:pt x="20" y="1300"/>
                  <a:pt x="28" y="1304"/>
                </a:cubicBezTo>
                <a:cubicBezTo>
                  <a:pt x="37" y="1309"/>
                  <a:pt x="46" y="1312"/>
                  <a:pt x="56" y="1312"/>
                </a:cubicBezTo>
                <a:lnTo>
                  <a:pt x="280" y="1312"/>
                </a:lnTo>
                <a:lnTo>
                  <a:pt x="281" y="1312"/>
                </a:lnTo>
                <a:cubicBezTo>
                  <a:pt x="291" y="1312"/>
                  <a:pt x="300" y="1309"/>
                  <a:pt x="309" y="1304"/>
                </a:cubicBezTo>
                <a:cubicBezTo>
                  <a:pt x="317" y="1300"/>
                  <a:pt x="325" y="1292"/>
                  <a:pt x="329" y="1284"/>
                </a:cubicBezTo>
                <a:cubicBezTo>
                  <a:pt x="334" y="1275"/>
                  <a:pt x="337" y="1266"/>
                  <a:pt x="337" y="1256"/>
                </a:cubicBezTo>
                <a:lnTo>
                  <a:pt x="337" y="56"/>
                </a:lnTo>
                <a:lnTo>
                  <a:pt x="337" y="56"/>
                </a:lnTo>
                <a:lnTo>
                  <a:pt x="337" y="56"/>
                </a:lnTo>
                <a:cubicBezTo>
                  <a:pt x="337" y="46"/>
                  <a:pt x="334" y="37"/>
                  <a:pt x="329" y="28"/>
                </a:cubicBezTo>
                <a:cubicBezTo>
                  <a:pt x="325" y="20"/>
                  <a:pt x="317" y="12"/>
                  <a:pt x="309" y="8"/>
                </a:cubicBezTo>
                <a:cubicBezTo>
                  <a:pt x="300" y="3"/>
                  <a:pt x="291" y="0"/>
                  <a:pt x="281" y="0"/>
                </a:cubicBezTo>
                <a:lnTo>
                  <a:pt x="5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" name="CustomShape 134"/>
          <p:cNvSpPr/>
          <p:nvPr/>
        </p:nvSpPr>
        <p:spPr>
          <a:xfrm>
            <a:off x="4562280" y="1219680"/>
            <a:ext cx="374400" cy="390960"/>
          </a:xfrm>
          <a:prstGeom prst="ellipse">
            <a:avLst/>
          </a:prstGeom>
          <a:noFill/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" name="Line 135"/>
          <p:cNvSpPr/>
          <p:nvPr/>
        </p:nvSpPr>
        <p:spPr>
          <a:xfrm flipV="1">
            <a:off x="4745160" y="1240560"/>
            <a:ext cx="720" cy="344160"/>
          </a:xfrm>
          <a:prstGeom prst="line">
            <a:avLst/>
          </a:prstGeom>
          <a:ln w="1440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7" name="Line 136"/>
          <p:cNvSpPr/>
          <p:nvPr/>
        </p:nvSpPr>
        <p:spPr>
          <a:xfrm flipH="1" flipV="1">
            <a:off x="5468400" y="1097640"/>
            <a:ext cx="3240" cy="1062360"/>
          </a:xfrm>
          <a:prstGeom prst="line">
            <a:avLst/>
          </a:prstGeom>
          <a:ln w="1440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8" name="TextShape 137"/>
          <p:cNvSpPr txBox="1"/>
          <p:nvPr/>
        </p:nvSpPr>
        <p:spPr>
          <a:xfrm>
            <a:off x="5252400" y="1424160"/>
            <a:ext cx="493200" cy="210960"/>
          </a:xfrm>
          <a:prstGeom prst="rect">
            <a:avLst/>
          </a:prstGeom>
          <a:solidFill>
            <a:srgbClr val="FFFFFF"/>
          </a:solidFill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800" b="0" strike="noStrike" spc="-1">
                <a:latin typeface="Cambria"/>
              </a:rPr>
              <a:t>Voie 1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219" name="TextShape 138"/>
          <p:cNvSpPr txBox="1"/>
          <p:nvPr/>
        </p:nvSpPr>
        <p:spPr>
          <a:xfrm>
            <a:off x="3884400" y="817920"/>
            <a:ext cx="898200" cy="4474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0" strike="noStrike" spc="-1">
                <a:latin typeface="Cambria"/>
              </a:rPr>
              <a:t>GBF</a:t>
            </a:r>
            <a:endParaRPr lang="fr-FR" sz="1200" b="0" strike="noStrike" spc="-1">
              <a:latin typeface="Arial"/>
            </a:endParaRPr>
          </a:p>
          <a:p>
            <a:r>
              <a:rPr lang="fr-FR" sz="1200" b="0" strike="noStrike" spc="-1">
                <a:latin typeface="Cambria"/>
              </a:rPr>
              <a:t> ~1-10Hz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20" name="Line 139"/>
          <p:cNvSpPr/>
          <p:nvPr/>
        </p:nvSpPr>
        <p:spPr>
          <a:xfrm flipV="1">
            <a:off x="5828400" y="1393200"/>
            <a:ext cx="273240" cy="2880"/>
          </a:xfrm>
          <a:prstGeom prst="line">
            <a:avLst/>
          </a:prstGeom>
          <a:ln w="129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21" name="Group 140"/>
          <p:cNvGrpSpPr/>
          <p:nvPr/>
        </p:nvGrpSpPr>
        <p:grpSpPr>
          <a:xfrm>
            <a:off x="5834880" y="1183320"/>
            <a:ext cx="276480" cy="209880"/>
            <a:chOff x="5834880" y="1183320"/>
            <a:chExt cx="276480" cy="209880"/>
          </a:xfrm>
        </p:grpSpPr>
        <p:sp>
          <p:nvSpPr>
            <p:cNvPr id="222" name="Freeform 141"/>
            <p:cNvSpPr/>
            <p:nvPr/>
          </p:nvSpPr>
          <p:spPr>
            <a:xfrm>
              <a:off x="5834880" y="1183320"/>
              <a:ext cx="276840" cy="210240"/>
            </a:xfrm>
            <a:custGeom>
              <a:avLst/>
              <a:gdLst/>
              <a:ahLst/>
              <a:cxnLst/>
              <a:rect l="0" t="0" r="r" b="b"/>
              <a:pathLst>
                <a:path w="769" h="584">
                  <a:moveTo>
                    <a:pt x="384" y="583"/>
                  </a:moveTo>
                  <a:lnTo>
                    <a:pt x="768" y="0"/>
                  </a:lnTo>
                  <a:lnTo>
                    <a:pt x="0" y="0"/>
                  </a:lnTo>
                  <a:lnTo>
                    <a:pt x="384" y="583"/>
                  </a:lnTo>
                  <a:close/>
                </a:path>
              </a:pathLst>
            </a:custGeom>
            <a:solidFill>
              <a:srgbClr val="FFFFFF"/>
            </a:solidFill>
            <a:ln w="14400">
              <a:solidFill>
                <a:srgbClr val="3465A4"/>
              </a:solidFill>
              <a:round/>
            </a:ln>
          </p:spPr>
        </p:sp>
      </p:grpSp>
      <p:sp>
        <p:nvSpPr>
          <p:cNvPr id="223" name="Freeform 142"/>
          <p:cNvSpPr/>
          <p:nvPr/>
        </p:nvSpPr>
        <p:spPr>
          <a:xfrm>
            <a:off x="6099480" y="1218240"/>
            <a:ext cx="238320" cy="133920"/>
          </a:xfrm>
          <a:custGeom>
            <a:avLst/>
            <a:gdLst/>
            <a:ahLst/>
            <a:cxnLst/>
            <a:rect l="0" t="0" r="r" b="b"/>
            <a:pathLst>
              <a:path w="662" h="372">
                <a:moveTo>
                  <a:pt x="0" y="318"/>
                </a:moveTo>
                <a:lnTo>
                  <a:pt x="318" y="0"/>
                </a:lnTo>
                <a:lnTo>
                  <a:pt x="318" y="371"/>
                </a:lnTo>
                <a:lnTo>
                  <a:pt x="661" y="28"/>
                </a:lnTo>
              </a:path>
            </a:pathLst>
          </a:custGeom>
          <a:ln w="14400">
            <a:solidFill>
              <a:srgbClr val="808080"/>
            </a:solidFill>
            <a:round/>
            <a:tailEnd type="triangle" w="med" len="med"/>
          </a:ln>
        </p:spPr>
      </p:sp>
      <p:sp>
        <p:nvSpPr>
          <p:cNvPr id="224" name="TextShape 143"/>
          <p:cNvSpPr txBox="1"/>
          <p:nvPr/>
        </p:nvSpPr>
        <p:spPr>
          <a:xfrm>
            <a:off x="6006240" y="972000"/>
            <a:ext cx="50616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LED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225" name="TextShape 144"/>
          <p:cNvSpPr txBox="1"/>
          <p:nvPr/>
        </p:nvSpPr>
        <p:spPr>
          <a:xfrm>
            <a:off x="6097680" y="538920"/>
            <a:ext cx="5983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r>
              <a:rPr lang="fr-FR" sz="1800" b="0" strike="noStrike" spc="-1" baseline="-14000000">
                <a:solidFill>
                  <a:srgbClr val="000000"/>
                </a:solidFill>
                <a:latin typeface="Cambria"/>
                <a:ea typeface="Univers Condensed (W1)"/>
              </a:rPr>
              <a:t>LED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26" name="TextShape 145"/>
          <p:cNvSpPr txBox="1"/>
          <p:nvPr/>
        </p:nvSpPr>
        <p:spPr>
          <a:xfrm>
            <a:off x="6061680" y="165600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r>
              <a:rPr lang="fr-FR" sz="1800" b="0" strike="noStrike" spc="-1" baseline="-14000000">
                <a:solidFill>
                  <a:srgbClr val="000000"/>
                </a:solidFill>
                <a:latin typeface="Cambria"/>
                <a:ea typeface="Univers Condensed (W1)"/>
              </a:rPr>
              <a:t>I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27" name="CustomShape 146"/>
          <p:cNvSpPr/>
          <p:nvPr/>
        </p:nvSpPr>
        <p:spPr>
          <a:xfrm>
            <a:off x="5918760" y="1593000"/>
            <a:ext cx="136080" cy="471960"/>
          </a:xfrm>
          <a:custGeom>
            <a:avLst/>
            <a:gdLst/>
            <a:ahLst/>
            <a:cxnLst/>
            <a:rect l="0" t="0" r="r" b="b"/>
            <a:pathLst>
              <a:path w="380" h="1313">
                <a:moveTo>
                  <a:pt x="63" y="0"/>
                </a:moveTo>
                <a:lnTo>
                  <a:pt x="63" y="0"/>
                </a:lnTo>
                <a:cubicBezTo>
                  <a:pt x="52" y="0"/>
                  <a:pt x="41" y="3"/>
                  <a:pt x="32" y="8"/>
                </a:cubicBezTo>
                <a:cubicBezTo>
                  <a:pt x="22" y="14"/>
                  <a:pt x="14" y="22"/>
                  <a:pt x="8" y="32"/>
                </a:cubicBezTo>
                <a:cubicBezTo>
                  <a:pt x="3" y="41"/>
                  <a:pt x="0" y="52"/>
                  <a:pt x="0" y="63"/>
                </a:cubicBezTo>
                <a:lnTo>
                  <a:pt x="0" y="1248"/>
                </a:lnTo>
                <a:lnTo>
                  <a:pt x="0" y="1249"/>
                </a:lnTo>
                <a:cubicBezTo>
                  <a:pt x="0" y="1260"/>
                  <a:pt x="3" y="1271"/>
                  <a:pt x="8" y="1280"/>
                </a:cubicBezTo>
                <a:cubicBezTo>
                  <a:pt x="14" y="1290"/>
                  <a:pt x="22" y="1298"/>
                  <a:pt x="32" y="1304"/>
                </a:cubicBezTo>
                <a:cubicBezTo>
                  <a:pt x="41" y="1309"/>
                  <a:pt x="52" y="1312"/>
                  <a:pt x="63" y="1312"/>
                </a:cubicBezTo>
                <a:lnTo>
                  <a:pt x="315" y="1312"/>
                </a:lnTo>
                <a:lnTo>
                  <a:pt x="316" y="1312"/>
                </a:lnTo>
                <a:cubicBezTo>
                  <a:pt x="327" y="1312"/>
                  <a:pt x="338" y="1309"/>
                  <a:pt x="347" y="1304"/>
                </a:cubicBezTo>
                <a:cubicBezTo>
                  <a:pt x="357" y="1298"/>
                  <a:pt x="365" y="1290"/>
                  <a:pt x="371" y="1280"/>
                </a:cubicBezTo>
                <a:cubicBezTo>
                  <a:pt x="376" y="1271"/>
                  <a:pt x="379" y="1260"/>
                  <a:pt x="379" y="1249"/>
                </a:cubicBezTo>
                <a:lnTo>
                  <a:pt x="379" y="63"/>
                </a:lnTo>
                <a:lnTo>
                  <a:pt x="379" y="63"/>
                </a:lnTo>
                <a:lnTo>
                  <a:pt x="379" y="63"/>
                </a:lnTo>
                <a:cubicBezTo>
                  <a:pt x="379" y="52"/>
                  <a:pt x="376" y="41"/>
                  <a:pt x="371" y="32"/>
                </a:cubicBezTo>
                <a:cubicBezTo>
                  <a:pt x="365" y="22"/>
                  <a:pt x="357" y="14"/>
                  <a:pt x="347" y="8"/>
                </a:cubicBezTo>
                <a:cubicBezTo>
                  <a:pt x="338" y="3"/>
                  <a:pt x="327" y="0"/>
                  <a:pt x="316" y="0"/>
                </a:cubicBezTo>
                <a:lnTo>
                  <a:pt x="63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" name="Line 147"/>
          <p:cNvSpPr/>
          <p:nvPr/>
        </p:nvSpPr>
        <p:spPr>
          <a:xfrm flipH="1">
            <a:off x="8405280" y="1017000"/>
            <a:ext cx="3600" cy="60768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9" name="Freeform 148"/>
          <p:cNvSpPr/>
          <p:nvPr/>
        </p:nvSpPr>
        <p:spPr>
          <a:xfrm>
            <a:off x="7162560" y="1615320"/>
            <a:ext cx="1231920" cy="610200"/>
          </a:xfrm>
          <a:custGeom>
            <a:avLst/>
            <a:gdLst/>
            <a:ahLst/>
            <a:cxnLst/>
            <a:rect l="0" t="0" r="r" b="b"/>
            <a:pathLst>
              <a:path w="3422" h="1695">
                <a:moveTo>
                  <a:pt x="16" y="0"/>
                </a:moveTo>
                <a:lnTo>
                  <a:pt x="0" y="1694"/>
                </a:lnTo>
                <a:lnTo>
                  <a:pt x="3421" y="1689"/>
                </a:lnTo>
                <a:lnTo>
                  <a:pt x="3419" y="956"/>
                </a:lnTo>
              </a:path>
            </a:pathLst>
          </a:custGeom>
          <a:ln w="14400">
            <a:solidFill>
              <a:srgbClr val="3465A4"/>
            </a:solidFill>
            <a:round/>
          </a:ln>
        </p:spPr>
      </p:sp>
      <p:sp>
        <p:nvSpPr>
          <p:cNvPr id="230" name="Line 149"/>
          <p:cNvSpPr/>
          <p:nvPr/>
        </p:nvSpPr>
        <p:spPr>
          <a:xfrm>
            <a:off x="7495560" y="2282040"/>
            <a:ext cx="2988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1" name="Line 150"/>
          <p:cNvSpPr/>
          <p:nvPr/>
        </p:nvSpPr>
        <p:spPr>
          <a:xfrm>
            <a:off x="7554240" y="2317320"/>
            <a:ext cx="187200" cy="396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2" name="Line 151"/>
          <p:cNvSpPr/>
          <p:nvPr/>
        </p:nvSpPr>
        <p:spPr>
          <a:xfrm flipV="1">
            <a:off x="7597440" y="2349360"/>
            <a:ext cx="79200" cy="360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3" name="Line 152"/>
          <p:cNvSpPr/>
          <p:nvPr/>
        </p:nvSpPr>
        <p:spPr>
          <a:xfrm flipV="1">
            <a:off x="7638120" y="2226240"/>
            <a:ext cx="0" cy="5580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" name="Line 153"/>
          <p:cNvSpPr/>
          <p:nvPr/>
        </p:nvSpPr>
        <p:spPr>
          <a:xfrm flipH="1" flipV="1">
            <a:off x="8242920" y="1512000"/>
            <a:ext cx="7200" cy="647640"/>
          </a:xfrm>
          <a:prstGeom prst="line">
            <a:avLst/>
          </a:prstGeom>
          <a:ln w="1440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" name="TextShape 154"/>
          <p:cNvSpPr txBox="1"/>
          <p:nvPr/>
        </p:nvSpPr>
        <p:spPr>
          <a:xfrm>
            <a:off x="7929360" y="1841040"/>
            <a:ext cx="493200" cy="210960"/>
          </a:xfrm>
          <a:prstGeom prst="rect">
            <a:avLst/>
          </a:prstGeom>
          <a:solidFill>
            <a:srgbClr val="FFFFFF"/>
          </a:solidFill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800" b="0" strike="noStrike" spc="-1">
                <a:latin typeface="Cambria"/>
              </a:rPr>
              <a:t>Voie 2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236" name="Freeform 155"/>
          <p:cNvSpPr/>
          <p:nvPr/>
        </p:nvSpPr>
        <p:spPr>
          <a:xfrm>
            <a:off x="7157520" y="432000"/>
            <a:ext cx="1236960" cy="788040"/>
          </a:xfrm>
          <a:custGeom>
            <a:avLst/>
            <a:gdLst/>
            <a:ahLst/>
            <a:cxnLst/>
            <a:rect l="0" t="0" r="r" b="b"/>
            <a:pathLst>
              <a:path w="3436" h="2189">
                <a:moveTo>
                  <a:pt x="17" y="2188"/>
                </a:moveTo>
                <a:lnTo>
                  <a:pt x="0" y="0"/>
                </a:lnTo>
                <a:lnTo>
                  <a:pt x="3424" y="2"/>
                </a:lnTo>
                <a:lnTo>
                  <a:pt x="3435" y="373"/>
                </a:lnTo>
              </a:path>
            </a:pathLst>
          </a:custGeom>
          <a:ln w="14400">
            <a:solidFill>
              <a:srgbClr val="3465A4"/>
            </a:solidFill>
            <a:round/>
          </a:ln>
        </p:spPr>
      </p:sp>
      <p:sp>
        <p:nvSpPr>
          <p:cNvPr id="237" name="CustomShape 156"/>
          <p:cNvSpPr/>
          <p:nvPr/>
        </p:nvSpPr>
        <p:spPr>
          <a:xfrm>
            <a:off x="8341560" y="545040"/>
            <a:ext cx="120960" cy="471960"/>
          </a:xfrm>
          <a:custGeom>
            <a:avLst/>
            <a:gdLst/>
            <a:ahLst/>
            <a:cxnLst/>
            <a:rect l="0" t="0" r="r" b="b"/>
            <a:pathLst>
              <a:path w="338" h="1313">
                <a:moveTo>
                  <a:pt x="56" y="0"/>
                </a:moveTo>
                <a:lnTo>
                  <a:pt x="56" y="0"/>
                </a:lnTo>
                <a:cubicBezTo>
                  <a:pt x="46" y="0"/>
                  <a:pt x="37" y="3"/>
                  <a:pt x="28" y="8"/>
                </a:cubicBezTo>
                <a:cubicBezTo>
                  <a:pt x="20" y="12"/>
                  <a:pt x="12" y="20"/>
                  <a:pt x="8" y="28"/>
                </a:cubicBezTo>
                <a:cubicBezTo>
                  <a:pt x="3" y="37"/>
                  <a:pt x="0" y="46"/>
                  <a:pt x="0" y="56"/>
                </a:cubicBezTo>
                <a:lnTo>
                  <a:pt x="0" y="1255"/>
                </a:lnTo>
                <a:lnTo>
                  <a:pt x="0" y="1256"/>
                </a:lnTo>
                <a:cubicBezTo>
                  <a:pt x="0" y="1266"/>
                  <a:pt x="3" y="1275"/>
                  <a:pt x="8" y="1284"/>
                </a:cubicBezTo>
                <a:cubicBezTo>
                  <a:pt x="12" y="1292"/>
                  <a:pt x="20" y="1300"/>
                  <a:pt x="28" y="1304"/>
                </a:cubicBezTo>
                <a:cubicBezTo>
                  <a:pt x="37" y="1309"/>
                  <a:pt x="46" y="1312"/>
                  <a:pt x="56" y="1312"/>
                </a:cubicBezTo>
                <a:lnTo>
                  <a:pt x="280" y="1312"/>
                </a:lnTo>
                <a:lnTo>
                  <a:pt x="281" y="1312"/>
                </a:lnTo>
                <a:cubicBezTo>
                  <a:pt x="291" y="1312"/>
                  <a:pt x="300" y="1309"/>
                  <a:pt x="309" y="1304"/>
                </a:cubicBezTo>
                <a:cubicBezTo>
                  <a:pt x="317" y="1300"/>
                  <a:pt x="325" y="1292"/>
                  <a:pt x="329" y="1284"/>
                </a:cubicBezTo>
                <a:cubicBezTo>
                  <a:pt x="334" y="1275"/>
                  <a:pt x="337" y="1266"/>
                  <a:pt x="337" y="1256"/>
                </a:cubicBezTo>
                <a:lnTo>
                  <a:pt x="337" y="56"/>
                </a:lnTo>
                <a:lnTo>
                  <a:pt x="337" y="56"/>
                </a:lnTo>
                <a:lnTo>
                  <a:pt x="337" y="56"/>
                </a:lnTo>
                <a:cubicBezTo>
                  <a:pt x="337" y="46"/>
                  <a:pt x="334" y="37"/>
                  <a:pt x="329" y="28"/>
                </a:cubicBezTo>
                <a:cubicBezTo>
                  <a:pt x="325" y="20"/>
                  <a:pt x="317" y="12"/>
                  <a:pt x="309" y="8"/>
                </a:cubicBezTo>
                <a:cubicBezTo>
                  <a:pt x="300" y="3"/>
                  <a:pt x="291" y="0"/>
                  <a:pt x="281" y="0"/>
                </a:cubicBezTo>
                <a:lnTo>
                  <a:pt x="5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8" name="CustomShape 157"/>
          <p:cNvSpPr/>
          <p:nvPr/>
        </p:nvSpPr>
        <p:spPr>
          <a:xfrm>
            <a:off x="6984000" y="1219680"/>
            <a:ext cx="374400" cy="390960"/>
          </a:xfrm>
          <a:prstGeom prst="ellipse">
            <a:avLst/>
          </a:prstGeom>
          <a:noFill/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" name="Line 158"/>
          <p:cNvSpPr/>
          <p:nvPr/>
        </p:nvSpPr>
        <p:spPr>
          <a:xfrm flipV="1">
            <a:off x="7166880" y="1240560"/>
            <a:ext cx="720" cy="344160"/>
          </a:xfrm>
          <a:prstGeom prst="line">
            <a:avLst/>
          </a:prstGeom>
          <a:ln w="1440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0" name="Line 159"/>
          <p:cNvSpPr/>
          <p:nvPr/>
        </p:nvSpPr>
        <p:spPr>
          <a:xfrm flipH="1" flipV="1">
            <a:off x="7890120" y="1097640"/>
            <a:ext cx="3240" cy="1062360"/>
          </a:xfrm>
          <a:prstGeom prst="line">
            <a:avLst/>
          </a:prstGeom>
          <a:ln w="1440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1" name="TextShape 160"/>
          <p:cNvSpPr txBox="1"/>
          <p:nvPr/>
        </p:nvSpPr>
        <p:spPr>
          <a:xfrm>
            <a:off x="7674120" y="1424160"/>
            <a:ext cx="493200" cy="210960"/>
          </a:xfrm>
          <a:prstGeom prst="rect">
            <a:avLst/>
          </a:prstGeom>
          <a:solidFill>
            <a:srgbClr val="FFFFFF"/>
          </a:solidFill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800" b="0" strike="noStrike" spc="-1">
                <a:latin typeface="Cambria"/>
              </a:rPr>
              <a:t>Voie 1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242" name="TextShape 161"/>
          <p:cNvSpPr txBox="1"/>
          <p:nvPr/>
        </p:nvSpPr>
        <p:spPr>
          <a:xfrm>
            <a:off x="7206120" y="977400"/>
            <a:ext cx="799560" cy="4474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0" strike="noStrike" spc="-1">
                <a:latin typeface="Cambria"/>
              </a:rPr>
              <a:t>GBF</a:t>
            </a:r>
            <a:endParaRPr lang="fr-FR" sz="1200" b="0" strike="noStrike" spc="-1">
              <a:latin typeface="Arial"/>
            </a:endParaRPr>
          </a:p>
          <a:p>
            <a:r>
              <a:rPr lang="fr-FR" sz="1200" b="0" strike="noStrike" spc="-1">
                <a:latin typeface="Cambria"/>
              </a:rPr>
              <a:t> 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43" name="Line 162"/>
          <p:cNvSpPr/>
          <p:nvPr/>
        </p:nvSpPr>
        <p:spPr>
          <a:xfrm flipV="1">
            <a:off x="8250120" y="1393200"/>
            <a:ext cx="273240" cy="2880"/>
          </a:xfrm>
          <a:prstGeom prst="line">
            <a:avLst/>
          </a:prstGeom>
          <a:ln w="129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44" name="Group 163"/>
          <p:cNvGrpSpPr/>
          <p:nvPr/>
        </p:nvGrpSpPr>
        <p:grpSpPr>
          <a:xfrm>
            <a:off x="8256600" y="1183320"/>
            <a:ext cx="276480" cy="209880"/>
            <a:chOff x="8256600" y="1183320"/>
            <a:chExt cx="276480" cy="209880"/>
          </a:xfrm>
        </p:grpSpPr>
        <p:sp>
          <p:nvSpPr>
            <p:cNvPr id="245" name="Freeform 164"/>
            <p:cNvSpPr/>
            <p:nvPr/>
          </p:nvSpPr>
          <p:spPr>
            <a:xfrm>
              <a:off x="8256600" y="1183320"/>
              <a:ext cx="276840" cy="210240"/>
            </a:xfrm>
            <a:custGeom>
              <a:avLst/>
              <a:gdLst/>
              <a:ahLst/>
              <a:cxnLst/>
              <a:rect l="0" t="0" r="r" b="b"/>
              <a:pathLst>
                <a:path w="769" h="584">
                  <a:moveTo>
                    <a:pt x="384" y="583"/>
                  </a:moveTo>
                  <a:lnTo>
                    <a:pt x="768" y="0"/>
                  </a:lnTo>
                  <a:lnTo>
                    <a:pt x="0" y="0"/>
                  </a:lnTo>
                  <a:lnTo>
                    <a:pt x="384" y="583"/>
                  </a:lnTo>
                  <a:close/>
                </a:path>
              </a:pathLst>
            </a:custGeom>
            <a:solidFill>
              <a:srgbClr val="FFFFFF"/>
            </a:solidFill>
            <a:ln w="14400">
              <a:solidFill>
                <a:srgbClr val="3465A4"/>
              </a:solidFill>
              <a:round/>
            </a:ln>
          </p:spPr>
        </p:sp>
      </p:grpSp>
      <p:sp>
        <p:nvSpPr>
          <p:cNvPr id="246" name="TextShape 165"/>
          <p:cNvSpPr txBox="1"/>
          <p:nvPr/>
        </p:nvSpPr>
        <p:spPr>
          <a:xfrm>
            <a:off x="8427960" y="972000"/>
            <a:ext cx="50616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PhD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247" name="TextShape 166"/>
          <p:cNvSpPr txBox="1"/>
          <p:nvPr/>
        </p:nvSpPr>
        <p:spPr>
          <a:xfrm>
            <a:off x="8519400" y="538920"/>
            <a:ext cx="60444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r>
              <a:rPr lang="fr-FR" sz="1800" b="0" strike="noStrike" spc="-1" baseline="-14000000">
                <a:solidFill>
                  <a:srgbClr val="000000"/>
                </a:solidFill>
                <a:latin typeface="Cambria"/>
                <a:ea typeface="Univers Condensed (W1)"/>
              </a:rPr>
              <a:t>PhD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48" name="TextShape 167"/>
          <p:cNvSpPr txBox="1"/>
          <p:nvPr/>
        </p:nvSpPr>
        <p:spPr>
          <a:xfrm>
            <a:off x="8483400" y="165600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r>
              <a:rPr lang="fr-FR" sz="1800" b="0" strike="noStrike" spc="-1" baseline="-14000000">
                <a:solidFill>
                  <a:srgbClr val="000000"/>
                </a:solidFill>
                <a:latin typeface="Cambria"/>
                <a:ea typeface="Univers Condensed (W1)"/>
              </a:rPr>
              <a:t>I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49" name="CustomShape 168"/>
          <p:cNvSpPr/>
          <p:nvPr/>
        </p:nvSpPr>
        <p:spPr>
          <a:xfrm>
            <a:off x="8340480" y="1593000"/>
            <a:ext cx="136080" cy="471960"/>
          </a:xfrm>
          <a:custGeom>
            <a:avLst/>
            <a:gdLst/>
            <a:ahLst/>
            <a:cxnLst/>
            <a:rect l="0" t="0" r="r" b="b"/>
            <a:pathLst>
              <a:path w="380" h="1313">
                <a:moveTo>
                  <a:pt x="63" y="0"/>
                </a:moveTo>
                <a:lnTo>
                  <a:pt x="63" y="0"/>
                </a:lnTo>
                <a:cubicBezTo>
                  <a:pt x="52" y="0"/>
                  <a:pt x="41" y="3"/>
                  <a:pt x="32" y="8"/>
                </a:cubicBezTo>
                <a:cubicBezTo>
                  <a:pt x="22" y="14"/>
                  <a:pt x="14" y="22"/>
                  <a:pt x="8" y="32"/>
                </a:cubicBezTo>
                <a:cubicBezTo>
                  <a:pt x="3" y="41"/>
                  <a:pt x="0" y="52"/>
                  <a:pt x="0" y="63"/>
                </a:cubicBezTo>
                <a:lnTo>
                  <a:pt x="0" y="1248"/>
                </a:lnTo>
                <a:lnTo>
                  <a:pt x="0" y="1249"/>
                </a:lnTo>
                <a:cubicBezTo>
                  <a:pt x="0" y="1260"/>
                  <a:pt x="3" y="1271"/>
                  <a:pt x="8" y="1280"/>
                </a:cubicBezTo>
                <a:cubicBezTo>
                  <a:pt x="14" y="1290"/>
                  <a:pt x="22" y="1298"/>
                  <a:pt x="32" y="1304"/>
                </a:cubicBezTo>
                <a:cubicBezTo>
                  <a:pt x="41" y="1309"/>
                  <a:pt x="52" y="1312"/>
                  <a:pt x="63" y="1312"/>
                </a:cubicBezTo>
                <a:lnTo>
                  <a:pt x="315" y="1312"/>
                </a:lnTo>
                <a:lnTo>
                  <a:pt x="316" y="1312"/>
                </a:lnTo>
                <a:cubicBezTo>
                  <a:pt x="327" y="1312"/>
                  <a:pt x="338" y="1309"/>
                  <a:pt x="347" y="1304"/>
                </a:cubicBezTo>
                <a:cubicBezTo>
                  <a:pt x="357" y="1298"/>
                  <a:pt x="365" y="1290"/>
                  <a:pt x="371" y="1280"/>
                </a:cubicBezTo>
                <a:cubicBezTo>
                  <a:pt x="376" y="1271"/>
                  <a:pt x="379" y="1260"/>
                  <a:pt x="379" y="1249"/>
                </a:cubicBezTo>
                <a:lnTo>
                  <a:pt x="379" y="63"/>
                </a:lnTo>
                <a:lnTo>
                  <a:pt x="379" y="63"/>
                </a:lnTo>
                <a:lnTo>
                  <a:pt x="379" y="63"/>
                </a:lnTo>
                <a:cubicBezTo>
                  <a:pt x="379" y="52"/>
                  <a:pt x="376" y="41"/>
                  <a:pt x="371" y="32"/>
                </a:cubicBezTo>
                <a:cubicBezTo>
                  <a:pt x="365" y="22"/>
                  <a:pt x="357" y="14"/>
                  <a:pt x="347" y="8"/>
                </a:cubicBezTo>
                <a:cubicBezTo>
                  <a:pt x="338" y="3"/>
                  <a:pt x="327" y="0"/>
                  <a:pt x="316" y="0"/>
                </a:cubicBezTo>
                <a:lnTo>
                  <a:pt x="63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0" name="Rectangle 169"/>
          <p:cNvSpPr/>
          <p:nvPr/>
        </p:nvSpPr>
        <p:spPr>
          <a:xfrm>
            <a:off x="5281920" y="3213000"/>
            <a:ext cx="541800" cy="270000"/>
          </a:xfrm>
          <a:prstGeom prst="rect">
            <a:avLst/>
          </a:prstGeom>
          <a:noFill/>
          <a:ln w="9000">
            <a:noFill/>
          </a:ln>
        </p:spPr>
      </p:sp>
      <p:sp>
        <p:nvSpPr>
          <p:cNvPr id="251" name="Line 170"/>
          <p:cNvSpPr/>
          <p:nvPr/>
        </p:nvSpPr>
        <p:spPr>
          <a:xfrm flipV="1">
            <a:off x="5573880" y="3896640"/>
            <a:ext cx="273240" cy="2880"/>
          </a:xfrm>
          <a:prstGeom prst="line">
            <a:avLst/>
          </a:prstGeom>
          <a:ln w="129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2" name="TextShape 171"/>
          <p:cNvSpPr txBox="1"/>
          <p:nvPr/>
        </p:nvSpPr>
        <p:spPr>
          <a:xfrm>
            <a:off x="5820840" y="3459600"/>
            <a:ext cx="52956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LED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53" name="TextShape 172"/>
          <p:cNvSpPr txBox="1"/>
          <p:nvPr/>
        </p:nvSpPr>
        <p:spPr>
          <a:xfrm>
            <a:off x="4847400" y="3085560"/>
            <a:ext cx="23724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54" name="Freeform 173"/>
          <p:cNvSpPr/>
          <p:nvPr/>
        </p:nvSpPr>
        <p:spPr>
          <a:xfrm>
            <a:off x="5132160" y="2714400"/>
            <a:ext cx="583200" cy="1436400"/>
          </a:xfrm>
          <a:custGeom>
            <a:avLst/>
            <a:gdLst/>
            <a:ahLst/>
            <a:cxnLst/>
            <a:rect l="0" t="0" r="r" b="b"/>
            <a:pathLst>
              <a:path w="1620" h="3990">
                <a:moveTo>
                  <a:pt x="1600" y="3989"/>
                </a:moveTo>
                <a:lnTo>
                  <a:pt x="1619" y="20"/>
                </a:lnTo>
                <a:lnTo>
                  <a:pt x="0" y="0"/>
                </a:lnTo>
                <a:lnTo>
                  <a:pt x="40" y="3831"/>
                </a:lnTo>
                <a:lnTo>
                  <a:pt x="1600" y="3811"/>
                </a:lnTo>
              </a:path>
            </a:pathLst>
          </a:custGeom>
          <a:ln w="14400">
            <a:solidFill>
              <a:srgbClr val="000000"/>
            </a:solidFill>
            <a:round/>
          </a:ln>
        </p:spPr>
      </p:sp>
      <p:grpSp>
        <p:nvGrpSpPr>
          <p:cNvPr id="255" name="Group 174"/>
          <p:cNvGrpSpPr/>
          <p:nvPr/>
        </p:nvGrpSpPr>
        <p:grpSpPr>
          <a:xfrm>
            <a:off x="5580360" y="3686760"/>
            <a:ext cx="276480" cy="209880"/>
            <a:chOff x="5580360" y="3686760"/>
            <a:chExt cx="276480" cy="209880"/>
          </a:xfrm>
        </p:grpSpPr>
        <p:sp>
          <p:nvSpPr>
            <p:cNvPr id="256" name="Freeform 175"/>
            <p:cNvSpPr/>
            <p:nvPr/>
          </p:nvSpPr>
          <p:spPr>
            <a:xfrm>
              <a:off x="5580360" y="3686760"/>
              <a:ext cx="276840" cy="210240"/>
            </a:xfrm>
            <a:custGeom>
              <a:avLst/>
              <a:gdLst/>
              <a:ahLst/>
              <a:cxnLst/>
              <a:rect l="0" t="0" r="r" b="b"/>
              <a:pathLst>
                <a:path w="769" h="584">
                  <a:moveTo>
                    <a:pt x="384" y="583"/>
                  </a:moveTo>
                  <a:lnTo>
                    <a:pt x="768" y="0"/>
                  </a:lnTo>
                  <a:lnTo>
                    <a:pt x="0" y="0"/>
                  </a:lnTo>
                  <a:lnTo>
                    <a:pt x="384" y="583"/>
                  </a:lnTo>
                  <a:close/>
                </a:path>
              </a:pathLst>
            </a:custGeom>
            <a:solidFill>
              <a:srgbClr val="FFFFFF"/>
            </a:solidFill>
            <a:ln w="14400">
              <a:solidFill>
                <a:srgbClr val="3465A4"/>
              </a:solidFill>
              <a:round/>
            </a:ln>
          </p:spPr>
        </p:sp>
      </p:grpSp>
      <p:sp>
        <p:nvSpPr>
          <p:cNvPr id="257" name="Freeform 176"/>
          <p:cNvSpPr/>
          <p:nvPr/>
        </p:nvSpPr>
        <p:spPr>
          <a:xfrm>
            <a:off x="5844960" y="3721680"/>
            <a:ext cx="238320" cy="133920"/>
          </a:xfrm>
          <a:custGeom>
            <a:avLst/>
            <a:gdLst/>
            <a:ahLst/>
            <a:cxnLst/>
            <a:rect l="0" t="0" r="r" b="b"/>
            <a:pathLst>
              <a:path w="662" h="372">
                <a:moveTo>
                  <a:pt x="0" y="318"/>
                </a:moveTo>
                <a:lnTo>
                  <a:pt x="318" y="0"/>
                </a:lnTo>
                <a:lnTo>
                  <a:pt x="318" y="371"/>
                </a:lnTo>
                <a:lnTo>
                  <a:pt x="661" y="28"/>
                </a:lnTo>
              </a:path>
            </a:pathLst>
          </a:custGeom>
          <a:ln w="14400">
            <a:solidFill>
              <a:srgbClr val="808080"/>
            </a:solidFill>
            <a:round/>
            <a:tailEnd type="triangle" w="med" len="med"/>
          </a:ln>
        </p:spPr>
      </p:sp>
      <p:sp>
        <p:nvSpPr>
          <p:cNvPr id="258" name="CustomShape 177"/>
          <p:cNvSpPr/>
          <p:nvPr/>
        </p:nvSpPr>
        <p:spPr>
          <a:xfrm>
            <a:off x="5647680" y="289224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59" name="Group 178"/>
          <p:cNvGrpSpPr/>
          <p:nvPr/>
        </p:nvGrpSpPr>
        <p:grpSpPr>
          <a:xfrm>
            <a:off x="5551920" y="4164480"/>
            <a:ext cx="326520" cy="123480"/>
            <a:chOff x="5551920" y="4164480"/>
            <a:chExt cx="326520" cy="123480"/>
          </a:xfrm>
        </p:grpSpPr>
        <p:sp>
          <p:nvSpPr>
            <p:cNvPr id="260" name="Line 179"/>
            <p:cNvSpPr/>
            <p:nvPr/>
          </p:nvSpPr>
          <p:spPr>
            <a:xfrm>
              <a:off x="5551920" y="41644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" name="Line 180"/>
            <p:cNvSpPr/>
            <p:nvPr/>
          </p:nvSpPr>
          <p:spPr>
            <a:xfrm>
              <a:off x="5633280" y="42372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" name="Line 181"/>
            <p:cNvSpPr/>
            <p:nvPr/>
          </p:nvSpPr>
          <p:spPr>
            <a:xfrm>
              <a:off x="5688000" y="42876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3" name="Line 182"/>
            <p:cNvSpPr/>
            <p:nvPr/>
          </p:nvSpPr>
          <p:spPr>
            <a:xfrm>
              <a:off x="5551920" y="416484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4" name="Line 183"/>
            <p:cNvSpPr/>
            <p:nvPr/>
          </p:nvSpPr>
          <p:spPr>
            <a:xfrm>
              <a:off x="5633280" y="423756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5" name="Line 184"/>
            <p:cNvSpPr/>
            <p:nvPr/>
          </p:nvSpPr>
          <p:spPr>
            <a:xfrm>
              <a:off x="5688000" y="428796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66" name="CustomShape 185"/>
          <p:cNvSpPr/>
          <p:nvPr/>
        </p:nvSpPr>
        <p:spPr>
          <a:xfrm>
            <a:off x="4962240" y="3131280"/>
            <a:ext cx="374400" cy="390960"/>
          </a:xfrm>
          <a:prstGeom prst="ellipse">
            <a:avLst/>
          </a:pr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" name="Line 186"/>
          <p:cNvSpPr/>
          <p:nvPr/>
        </p:nvSpPr>
        <p:spPr>
          <a:xfrm flipV="1">
            <a:off x="5143320" y="3152160"/>
            <a:ext cx="2160" cy="316440"/>
          </a:xfrm>
          <a:prstGeom prst="line">
            <a:avLst/>
          </a:prstGeom>
          <a:ln w="1440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" name="TextShape 187"/>
          <p:cNvSpPr txBox="1"/>
          <p:nvPr/>
        </p:nvSpPr>
        <p:spPr>
          <a:xfrm>
            <a:off x="4500000" y="3277440"/>
            <a:ext cx="59688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14000000">
                <a:solidFill>
                  <a:srgbClr val="000000"/>
                </a:solidFill>
                <a:latin typeface="Cambria"/>
                <a:ea typeface="Univers Condensed (W1)"/>
              </a:rPr>
              <a:t>LED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69" name="TextShape 188"/>
          <p:cNvSpPr txBox="1"/>
          <p:nvPr/>
        </p:nvSpPr>
        <p:spPr>
          <a:xfrm>
            <a:off x="5796000" y="2883960"/>
            <a:ext cx="5983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r>
              <a:rPr lang="fr-FR" sz="1800" b="0" strike="noStrike" spc="-1" baseline="-14000000">
                <a:solidFill>
                  <a:srgbClr val="000000"/>
                </a:solidFill>
                <a:latin typeface="Cambria"/>
                <a:ea typeface="Univers Condensed (W1)"/>
              </a:rPr>
              <a:t>LED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70" name="Line 189"/>
          <p:cNvSpPr/>
          <p:nvPr/>
        </p:nvSpPr>
        <p:spPr>
          <a:xfrm flipV="1">
            <a:off x="1008000" y="2919960"/>
            <a:ext cx="0" cy="93600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1" name="Line 190"/>
          <p:cNvSpPr/>
          <p:nvPr/>
        </p:nvSpPr>
        <p:spPr>
          <a:xfrm>
            <a:off x="864000" y="3783960"/>
            <a:ext cx="324000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2" name="TextShape 191"/>
          <p:cNvSpPr txBox="1"/>
          <p:nvPr/>
        </p:nvSpPr>
        <p:spPr>
          <a:xfrm>
            <a:off x="956520" y="2630880"/>
            <a:ext cx="59688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14000000">
                <a:solidFill>
                  <a:srgbClr val="000000"/>
                </a:solidFill>
                <a:latin typeface="Cambria"/>
                <a:ea typeface="Univers Condensed (W1)"/>
              </a:rPr>
              <a:t>LED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73" name="TextShape 192"/>
          <p:cNvSpPr txBox="1"/>
          <p:nvPr/>
        </p:nvSpPr>
        <p:spPr>
          <a:xfrm>
            <a:off x="576000" y="3063960"/>
            <a:ext cx="55548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333333"/>
                </a:solidFill>
                <a:latin typeface="Arial Unicode MS"/>
                <a:ea typeface="Univers Condensed (W1)"/>
              </a:rPr>
              <a:t>V</a:t>
            </a:r>
            <a:r>
              <a:rPr lang="fr-FR" sz="1400" b="1" strike="noStrike" spc="-1" baseline="-14000000">
                <a:solidFill>
                  <a:srgbClr val="333333"/>
                </a:solidFill>
                <a:latin typeface="Arial Unicode MS"/>
                <a:ea typeface="Univers Condensed (W1)"/>
              </a:rPr>
              <a:t>CC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74" name="Line 193"/>
          <p:cNvSpPr/>
          <p:nvPr/>
        </p:nvSpPr>
        <p:spPr>
          <a:xfrm>
            <a:off x="1008000" y="3351960"/>
            <a:ext cx="504000" cy="0"/>
          </a:xfrm>
          <a:prstGeom prst="line">
            <a:avLst/>
          </a:prstGeom>
          <a:ln w="1908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" name="Line 194"/>
          <p:cNvSpPr/>
          <p:nvPr/>
        </p:nvSpPr>
        <p:spPr>
          <a:xfrm flipV="1">
            <a:off x="1512000" y="3351960"/>
            <a:ext cx="0" cy="432000"/>
          </a:xfrm>
          <a:prstGeom prst="line">
            <a:avLst/>
          </a:prstGeom>
          <a:ln w="1908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" name="Line 195"/>
          <p:cNvSpPr/>
          <p:nvPr/>
        </p:nvSpPr>
        <p:spPr>
          <a:xfrm>
            <a:off x="1512000" y="3783960"/>
            <a:ext cx="792000" cy="0"/>
          </a:xfrm>
          <a:prstGeom prst="line">
            <a:avLst/>
          </a:prstGeom>
          <a:ln w="1908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7" name="Line 196"/>
          <p:cNvSpPr/>
          <p:nvPr/>
        </p:nvSpPr>
        <p:spPr>
          <a:xfrm>
            <a:off x="2304000" y="3351960"/>
            <a:ext cx="0" cy="432000"/>
          </a:xfrm>
          <a:prstGeom prst="line">
            <a:avLst/>
          </a:prstGeom>
          <a:ln w="1908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8" name="Line 197"/>
          <p:cNvSpPr/>
          <p:nvPr/>
        </p:nvSpPr>
        <p:spPr>
          <a:xfrm>
            <a:off x="2304000" y="3351960"/>
            <a:ext cx="504000" cy="0"/>
          </a:xfrm>
          <a:prstGeom prst="line">
            <a:avLst/>
          </a:prstGeom>
          <a:ln w="1908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9" name="Line 198"/>
          <p:cNvSpPr/>
          <p:nvPr/>
        </p:nvSpPr>
        <p:spPr>
          <a:xfrm flipV="1">
            <a:off x="2808000" y="3351960"/>
            <a:ext cx="0" cy="432000"/>
          </a:xfrm>
          <a:prstGeom prst="line">
            <a:avLst/>
          </a:prstGeom>
          <a:ln w="1908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0" name="Line 199"/>
          <p:cNvSpPr/>
          <p:nvPr/>
        </p:nvSpPr>
        <p:spPr>
          <a:xfrm>
            <a:off x="2808000" y="3783960"/>
            <a:ext cx="792000" cy="0"/>
          </a:xfrm>
          <a:prstGeom prst="line">
            <a:avLst/>
          </a:prstGeom>
          <a:ln w="1908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1" name="Line 200"/>
          <p:cNvSpPr/>
          <p:nvPr/>
        </p:nvSpPr>
        <p:spPr>
          <a:xfrm>
            <a:off x="3600000" y="3351960"/>
            <a:ext cx="0" cy="432000"/>
          </a:xfrm>
          <a:prstGeom prst="line">
            <a:avLst/>
          </a:prstGeom>
          <a:ln w="1908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2" name="Line 201"/>
          <p:cNvSpPr/>
          <p:nvPr/>
        </p:nvSpPr>
        <p:spPr>
          <a:xfrm>
            <a:off x="1008000" y="3351960"/>
            <a:ext cx="0" cy="432000"/>
          </a:xfrm>
          <a:prstGeom prst="line">
            <a:avLst/>
          </a:prstGeom>
          <a:ln w="1908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3" name="Line 202"/>
          <p:cNvSpPr/>
          <p:nvPr/>
        </p:nvSpPr>
        <p:spPr>
          <a:xfrm>
            <a:off x="3600000" y="3351960"/>
            <a:ext cx="216000" cy="0"/>
          </a:xfrm>
          <a:prstGeom prst="line">
            <a:avLst/>
          </a:prstGeom>
          <a:ln w="1908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cxnSp>
        <p:nvCxnSpPr>
          <p:cNvPr id="284" name="Line 203"/>
          <p:cNvCxnSpPr/>
          <p:nvPr/>
        </p:nvCxnSpPr>
        <p:spPr>
          <a:xfrm>
            <a:off x="1047960" y="3884400"/>
            <a:ext cx="1238400" cy="360"/>
          </a:xfrm>
          <a:prstGeom prst="bentConnector3">
            <a:avLst/>
          </a:prstGeom>
          <a:ln w="0">
            <a:solidFill>
              <a:srgbClr val="000000"/>
            </a:solidFill>
            <a:headEnd type="triangle" w="med" len="med"/>
            <a:tailEnd type="triangle" w="med" len="med"/>
          </a:ln>
        </p:spPr>
      </p:cxnSp>
      <p:sp>
        <p:nvSpPr>
          <p:cNvPr id="285" name="TextShape 204"/>
          <p:cNvSpPr txBox="1"/>
          <p:nvPr/>
        </p:nvSpPr>
        <p:spPr>
          <a:xfrm>
            <a:off x="1476000" y="3855960"/>
            <a:ext cx="281160" cy="27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300" b="1" strike="noStrike" spc="-1">
                <a:latin typeface="Arial"/>
              </a:rPr>
              <a:t>T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286" name="TextShape 205"/>
          <p:cNvSpPr txBox="1"/>
          <p:nvPr/>
        </p:nvSpPr>
        <p:spPr>
          <a:xfrm>
            <a:off x="1044360" y="3424320"/>
            <a:ext cx="465480" cy="308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300" b="1" strike="noStrike" spc="-1">
                <a:latin typeface="Arial"/>
              </a:rPr>
              <a:t>T</a:t>
            </a:r>
            <a:r>
              <a:rPr lang="fr-FR" sz="1200" b="1" strike="noStrike" spc="-1" baseline="-33000">
                <a:latin typeface="Arial"/>
              </a:rPr>
              <a:t>haut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87" name="Line 206"/>
          <p:cNvSpPr/>
          <p:nvPr/>
        </p:nvSpPr>
        <p:spPr>
          <a:xfrm>
            <a:off x="1008000" y="3459960"/>
            <a:ext cx="504000" cy="0"/>
          </a:xfrm>
          <a:prstGeom prst="line">
            <a:avLst/>
          </a:prstGeom>
          <a:ln w="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8" name="TextShape 207"/>
          <p:cNvSpPr txBox="1"/>
          <p:nvPr/>
        </p:nvSpPr>
        <p:spPr>
          <a:xfrm>
            <a:off x="726840" y="3710880"/>
            <a:ext cx="30420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333333"/>
                </a:solidFill>
                <a:latin typeface="Arial Unicode MS"/>
                <a:ea typeface="Univers Condensed (W1)"/>
              </a:rPr>
              <a:t>0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89" name="TextShape 208"/>
          <p:cNvSpPr txBox="1"/>
          <p:nvPr/>
        </p:nvSpPr>
        <p:spPr>
          <a:xfrm>
            <a:off x="4032000" y="3711960"/>
            <a:ext cx="55548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t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90" name="Line 209"/>
          <p:cNvSpPr/>
          <p:nvPr/>
        </p:nvSpPr>
        <p:spPr>
          <a:xfrm flipV="1">
            <a:off x="7128000" y="3579120"/>
            <a:ext cx="360" cy="59688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1" name="Freeform 210"/>
          <p:cNvSpPr/>
          <p:nvPr/>
        </p:nvSpPr>
        <p:spPr>
          <a:xfrm>
            <a:off x="7759800" y="3043080"/>
            <a:ext cx="1152360" cy="733680"/>
          </a:xfrm>
          <a:custGeom>
            <a:avLst/>
            <a:gdLst/>
            <a:ahLst/>
            <a:cxnLst/>
            <a:rect l="0" t="0" r="r" b="b"/>
            <a:pathLst>
              <a:path w="3201" h="2038">
                <a:moveTo>
                  <a:pt x="526" y="1517"/>
                </a:moveTo>
                <a:lnTo>
                  <a:pt x="0" y="1520"/>
                </a:lnTo>
                <a:lnTo>
                  <a:pt x="0" y="0"/>
                </a:lnTo>
                <a:lnTo>
                  <a:pt x="3194" y="1"/>
                </a:lnTo>
                <a:lnTo>
                  <a:pt x="3200" y="2036"/>
                </a:lnTo>
                <a:lnTo>
                  <a:pt x="2343" y="2037"/>
                </a:lnTo>
              </a:path>
            </a:pathLst>
          </a:custGeom>
          <a:ln w="14400">
            <a:solidFill>
              <a:srgbClr val="000000"/>
            </a:solidFill>
            <a:round/>
          </a:ln>
        </p:spPr>
      </p:sp>
      <p:sp>
        <p:nvSpPr>
          <p:cNvPr id="292" name="CustomShape 211"/>
          <p:cNvSpPr/>
          <p:nvPr/>
        </p:nvSpPr>
        <p:spPr>
          <a:xfrm rot="5400000">
            <a:off x="7786440" y="3407040"/>
            <a:ext cx="936000" cy="738360"/>
          </a:xfrm>
          <a:custGeom>
            <a:avLst/>
            <a:gdLst/>
            <a:ahLst/>
            <a:cxnLst/>
            <a:rect l="0" t="0" r="r" b="b"/>
            <a:pathLst>
              <a:path w="2602" h="2053">
                <a:moveTo>
                  <a:pt x="1300" y="0"/>
                </a:moveTo>
                <a:lnTo>
                  <a:pt x="2601" y="2052"/>
                </a:lnTo>
                <a:lnTo>
                  <a:pt x="0" y="2052"/>
                </a:lnTo>
                <a:lnTo>
                  <a:pt x="1300" y="0"/>
                </a:lnTo>
              </a:path>
            </a:pathLst>
          </a:custGeom>
          <a:solidFill>
            <a:srgbClr val="EEEEEE"/>
          </a:solidFill>
          <a:ln w="1440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3" name="TextShape 212"/>
          <p:cNvSpPr txBox="1"/>
          <p:nvPr/>
        </p:nvSpPr>
        <p:spPr>
          <a:xfrm>
            <a:off x="7831080" y="3312360"/>
            <a:ext cx="308880" cy="5065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800" b="0" strike="noStrike" spc="-1">
                <a:latin typeface="Cambria"/>
              </a:rPr>
              <a:t>-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294" name="Rectangle 213"/>
          <p:cNvSpPr/>
          <p:nvPr/>
        </p:nvSpPr>
        <p:spPr>
          <a:xfrm>
            <a:off x="7122600" y="436932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295" name="TextShape 214"/>
          <p:cNvSpPr txBox="1"/>
          <p:nvPr/>
        </p:nvSpPr>
        <p:spPr>
          <a:xfrm>
            <a:off x="7711920" y="4325400"/>
            <a:ext cx="23724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6" name="Rectangle 215"/>
          <p:cNvSpPr/>
          <p:nvPr/>
        </p:nvSpPr>
        <p:spPr>
          <a:xfrm>
            <a:off x="7122600" y="2952000"/>
            <a:ext cx="54180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297" name="TextShape 216"/>
          <p:cNvSpPr txBox="1"/>
          <p:nvPr/>
        </p:nvSpPr>
        <p:spPr>
          <a:xfrm>
            <a:off x="7484040" y="2970000"/>
            <a:ext cx="23724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8" name="Rectangle 217"/>
          <p:cNvSpPr/>
          <p:nvPr/>
        </p:nvSpPr>
        <p:spPr>
          <a:xfrm>
            <a:off x="8156160" y="4010400"/>
            <a:ext cx="541800" cy="27000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299" name="TextShape 218"/>
          <p:cNvSpPr txBox="1"/>
          <p:nvPr/>
        </p:nvSpPr>
        <p:spPr>
          <a:xfrm>
            <a:off x="7788240" y="4317480"/>
            <a:ext cx="23724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00" name="Rectangle 219"/>
          <p:cNvSpPr/>
          <p:nvPr/>
        </p:nvSpPr>
        <p:spPr>
          <a:xfrm>
            <a:off x="7885440" y="3565440"/>
            <a:ext cx="27108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301" name="TextShape 220"/>
          <p:cNvSpPr txBox="1"/>
          <p:nvPr/>
        </p:nvSpPr>
        <p:spPr>
          <a:xfrm>
            <a:off x="7814160" y="3751560"/>
            <a:ext cx="394200" cy="38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000" b="0" strike="noStrike" spc="-1">
                <a:latin typeface="Cambria"/>
              </a:rPr>
              <a:t>+</a:t>
            </a:r>
            <a:endParaRPr lang="fr-FR" sz="2000" b="0" strike="noStrike" spc="-1">
              <a:latin typeface="Arial"/>
            </a:endParaRPr>
          </a:p>
        </p:txBody>
      </p:sp>
      <p:sp>
        <p:nvSpPr>
          <p:cNvPr id="302" name="TextShape 221"/>
          <p:cNvSpPr txBox="1"/>
          <p:nvPr/>
        </p:nvSpPr>
        <p:spPr>
          <a:xfrm>
            <a:off x="8142480" y="3223440"/>
            <a:ext cx="595440" cy="3409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i="1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+V</a:t>
            </a:r>
            <a:r>
              <a:rPr lang="fr-FR" sz="1400" b="0" i="1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CC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03" name="Line 222"/>
          <p:cNvSpPr/>
          <p:nvPr/>
        </p:nvSpPr>
        <p:spPr>
          <a:xfrm>
            <a:off x="8381160" y="3476520"/>
            <a:ext cx="0" cy="144000"/>
          </a:xfrm>
          <a:prstGeom prst="line">
            <a:avLst/>
          </a:prstGeom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4" name="TextShape 223"/>
          <p:cNvSpPr txBox="1"/>
          <p:nvPr/>
        </p:nvSpPr>
        <p:spPr>
          <a:xfrm>
            <a:off x="8182080" y="4027320"/>
            <a:ext cx="502200" cy="3409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i="1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-V</a:t>
            </a:r>
            <a:r>
              <a:rPr lang="fr-FR" sz="1400" b="0" i="1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CC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05" name="Line 224"/>
          <p:cNvSpPr/>
          <p:nvPr/>
        </p:nvSpPr>
        <p:spPr>
          <a:xfrm>
            <a:off x="8384760" y="3920400"/>
            <a:ext cx="0" cy="144000"/>
          </a:xfrm>
          <a:prstGeom prst="line">
            <a:avLst/>
          </a:prstGeom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6" name="Line 225"/>
          <p:cNvSpPr/>
          <p:nvPr/>
        </p:nvSpPr>
        <p:spPr>
          <a:xfrm flipV="1">
            <a:off x="8873280" y="3835080"/>
            <a:ext cx="0" cy="80028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7" name="TextShape 226"/>
          <p:cNvSpPr txBox="1"/>
          <p:nvPr/>
        </p:nvSpPr>
        <p:spPr>
          <a:xfrm>
            <a:off x="8873280" y="408600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1800" b="0" strike="noStrike" spc="-1">
              <a:latin typeface="Arial"/>
            </a:endParaRPr>
          </a:p>
        </p:txBody>
      </p:sp>
      <p:grpSp>
        <p:nvGrpSpPr>
          <p:cNvPr id="308" name="Group 227"/>
          <p:cNvGrpSpPr/>
          <p:nvPr/>
        </p:nvGrpSpPr>
        <p:grpSpPr>
          <a:xfrm>
            <a:off x="8709840" y="4683960"/>
            <a:ext cx="326520" cy="123120"/>
            <a:chOff x="8709840" y="4683960"/>
            <a:chExt cx="326520" cy="123120"/>
          </a:xfrm>
        </p:grpSpPr>
        <p:sp>
          <p:nvSpPr>
            <p:cNvPr id="309" name="Line 228"/>
            <p:cNvSpPr/>
            <p:nvPr/>
          </p:nvSpPr>
          <p:spPr>
            <a:xfrm>
              <a:off x="8709840" y="468396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0" name="Line 229"/>
            <p:cNvSpPr/>
            <p:nvPr/>
          </p:nvSpPr>
          <p:spPr>
            <a:xfrm>
              <a:off x="8791200" y="475632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1" name="Line 230"/>
            <p:cNvSpPr/>
            <p:nvPr/>
          </p:nvSpPr>
          <p:spPr>
            <a:xfrm>
              <a:off x="8845920" y="480672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2" name="Line 231"/>
            <p:cNvSpPr/>
            <p:nvPr/>
          </p:nvSpPr>
          <p:spPr>
            <a:xfrm>
              <a:off x="8709840" y="46843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3" name="Line 232"/>
            <p:cNvSpPr/>
            <p:nvPr/>
          </p:nvSpPr>
          <p:spPr>
            <a:xfrm>
              <a:off x="8791200" y="475668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4" name="Line 233"/>
            <p:cNvSpPr/>
            <p:nvPr/>
          </p:nvSpPr>
          <p:spPr>
            <a:xfrm>
              <a:off x="8845920" y="480708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15" name="Group 234"/>
          <p:cNvGrpSpPr/>
          <p:nvPr/>
        </p:nvGrpSpPr>
        <p:grpSpPr>
          <a:xfrm>
            <a:off x="7486920" y="4382280"/>
            <a:ext cx="326520" cy="123120"/>
            <a:chOff x="7486920" y="4382280"/>
            <a:chExt cx="326520" cy="123120"/>
          </a:xfrm>
        </p:grpSpPr>
        <p:sp>
          <p:nvSpPr>
            <p:cNvPr id="316" name="Line 235"/>
            <p:cNvSpPr/>
            <p:nvPr/>
          </p:nvSpPr>
          <p:spPr>
            <a:xfrm>
              <a:off x="7486920" y="43822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7" name="Line 236"/>
            <p:cNvSpPr/>
            <p:nvPr/>
          </p:nvSpPr>
          <p:spPr>
            <a:xfrm>
              <a:off x="7568280" y="44546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8" name="Line 237"/>
            <p:cNvSpPr/>
            <p:nvPr/>
          </p:nvSpPr>
          <p:spPr>
            <a:xfrm>
              <a:off x="7623000" y="45050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9" name="Line 238"/>
            <p:cNvSpPr/>
            <p:nvPr/>
          </p:nvSpPr>
          <p:spPr>
            <a:xfrm>
              <a:off x="7486920" y="438264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0" name="Line 239"/>
            <p:cNvSpPr/>
            <p:nvPr/>
          </p:nvSpPr>
          <p:spPr>
            <a:xfrm>
              <a:off x="7568280" y="44550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1" name="Line 240"/>
            <p:cNvSpPr/>
            <p:nvPr/>
          </p:nvSpPr>
          <p:spPr>
            <a:xfrm>
              <a:off x="7623000" y="45054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22" name="Line 241"/>
          <p:cNvSpPr/>
          <p:nvPr/>
        </p:nvSpPr>
        <p:spPr>
          <a:xfrm flipH="1">
            <a:off x="7128000" y="3579120"/>
            <a:ext cx="63180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3" name="Line 242"/>
          <p:cNvSpPr/>
          <p:nvPr/>
        </p:nvSpPr>
        <p:spPr>
          <a:xfrm flipH="1">
            <a:off x="7380000" y="3579120"/>
            <a:ext cx="14400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4" name="TextShape 243"/>
          <p:cNvSpPr txBox="1"/>
          <p:nvPr/>
        </p:nvSpPr>
        <p:spPr>
          <a:xfrm>
            <a:off x="7200000" y="3111120"/>
            <a:ext cx="558720" cy="4680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PhD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325" name="CustomShape 244"/>
          <p:cNvSpPr/>
          <p:nvPr/>
        </p:nvSpPr>
        <p:spPr>
          <a:xfrm rot="16200000">
            <a:off x="8317800" y="282492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6" name="Line 245"/>
          <p:cNvSpPr/>
          <p:nvPr/>
        </p:nvSpPr>
        <p:spPr>
          <a:xfrm flipH="1">
            <a:off x="6985800" y="3756240"/>
            <a:ext cx="273240" cy="0"/>
          </a:xfrm>
          <a:prstGeom prst="line">
            <a:avLst/>
          </a:prstGeom>
          <a:ln w="129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27" name="Group 246"/>
          <p:cNvGrpSpPr/>
          <p:nvPr/>
        </p:nvGrpSpPr>
        <p:grpSpPr>
          <a:xfrm>
            <a:off x="6973920" y="3757680"/>
            <a:ext cx="276480" cy="211320"/>
            <a:chOff x="6973920" y="3757680"/>
            <a:chExt cx="276480" cy="211320"/>
          </a:xfrm>
        </p:grpSpPr>
        <p:sp>
          <p:nvSpPr>
            <p:cNvPr id="328" name="Freeform 247"/>
            <p:cNvSpPr/>
            <p:nvPr/>
          </p:nvSpPr>
          <p:spPr>
            <a:xfrm>
              <a:off x="6973920" y="3757680"/>
              <a:ext cx="276840" cy="211680"/>
            </a:xfrm>
            <a:custGeom>
              <a:avLst/>
              <a:gdLst/>
              <a:ahLst/>
              <a:cxnLst/>
              <a:rect l="0" t="0" r="r" b="b"/>
              <a:pathLst>
                <a:path w="769" h="588">
                  <a:moveTo>
                    <a:pt x="390" y="0"/>
                  </a:moveTo>
                  <a:lnTo>
                    <a:pt x="0" y="579"/>
                  </a:lnTo>
                  <a:lnTo>
                    <a:pt x="768" y="587"/>
                  </a:lnTo>
                  <a:lnTo>
                    <a:pt x="390" y="0"/>
                  </a:lnTo>
                  <a:close/>
                </a:path>
              </a:pathLst>
            </a:custGeom>
            <a:solidFill>
              <a:srgbClr val="FFFFFF"/>
            </a:solidFill>
            <a:ln w="14400">
              <a:solidFill>
                <a:srgbClr val="3465A4"/>
              </a:solidFill>
              <a:round/>
            </a:ln>
          </p:spPr>
        </p:sp>
      </p:grpSp>
      <p:sp>
        <p:nvSpPr>
          <p:cNvPr id="329" name="Freeform 248"/>
          <p:cNvSpPr/>
          <p:nvPr/>
        </p:nvSpPr>
        <p:spPr>
          <a:xfrm>
            <a:off x="6670080" y="3792960"/>
            <a:ext cx="238320" cy="133920"/>
          </a:xfrm>
          <a:custGeom>
            <a:avLst/>
            <a:gdLst/>
            <a:ahLst/>
            <a:cxnLst/>
            <a:rect l="0" t="0" r="r" b="b"/>
            <a:pathLst>
              <a:path w="662" h="372">
                <a:moveTo>
                  <a:pt x="0" y="318"/>
                </a:moveTo>
                <a:lnTo>
                  <a:pt x="318" y="0"/>
                </a:lnTo>
                <a:lnTo>
                  <a:pt x="318" y="371"/>
                </a:lnTo>
                <a:lnTo>
                  <a:pt x="661" y="28"/>
                </a:lnTo>
              </a:path>
            </a:pathLst>
          </a:custGeom>
          <a:ln w="14400">
            <a:solidFill>
              <a:srgbClr val="808080"/>
            </a:solidFill>
            <a:round/>
            <a:tailEnd type="triangle" w="med" len="med"/>
          </a:ln>
        </p:spPr>
      </p:sp>
      <p:sp>
        <p:nvSpPr>
          <p:cNvPr id="330" name="Line 249"/>
          <p:cNvSpPr/>
          <p:nvPr/>
        </p:nvSpPr>
        <p:spPr>
          <a:xfrm flipH="1">
            <a:off x="7128360" y="4176000"/>
            <a:ext cx="50364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1" name="Line 250"/>
          <p:cNvSpPr/>
          <p:nvPr/>
        </p:nvSpPr>
        <p:spPr>
          <a:xfrm flipH="1" flipV="1">
            <a:off x="7632000" y="3960000"/>
            <a:ext cx="360" cy="21600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2" name="Line 251"/>
          <p:cNvSpPr/>
          <p:nvPr/>
        </p:nvSpPr>
        <p:spPr>
          <a:xfrm flipH="1">
            <a:off x="7632720" y="3960000"/>
            <a:ext cx="25272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3" name="Line 252"/>
          <p:cNvSpPr/>
          <p:nvPr/>
        </p:nvSpPr>
        <p:spPr>
          <a:xfrm flipH="1" flipV="1">
            <a:off x="7632360" y="4176000"/>
            <a:ext cx="360" cy="21600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4" name="TextShape 253"/>
          <p:cNvSpPr txBox="1"/>
          <p:nvPr/>
        </p:nvSpPr>
        <p:spPr>
          <a:xfrm>
            <a:off x="8208000" y="266400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r>
              <a:rPr lang="fr-FR" sz="14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t</a:t>
            </a:r>
            <a:endParaRPr lang="fr-FR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CustomShape 1"/>
          <p:cNvSpPr/>
          <p:nvPr/>
        </p:nvSpPr>
        <p:spPr>
          <a:xfrm flipH="1">
            <a:off x="7770960" y="4787640"/>
            <a:ext cx="1149480" cy="584280"/>
          </a:xfrm>
          <a:prstGeom prst="rect">
            <a:avLst/>
          </a:prstGeom>
          <a:noFill/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7" name="Line 2"/>
          <p:cNvSpPr/>
          <p:nvPr/>
        </p:nvSpPr>
        <p:spPr>
          <a:xfrm flipH="1">
            <a:off x="6643080" y="6299640"/>
            <a:ext cx="1297080" cy="432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8" name="Freeform 3"/>
          <p:cNvSpPr/>
          <p:nvPr/>
        </p:nvSpPr>
        <p:spPr>
          <a:xfrm>
            <a:off x="7814520" y="5371920"/>
            <a:ext cx="1152360" cy="733680"/>
          </a:xfrm>
          <a:custGeom>
            <a:avLst/>
            <a:gdLst/>
            <a:ahLst/>
            <a:cxnLst/>
            <a:rect l="0" t="0" r="r" b="b"/>
            <a:pathLst>
              <a:path w="3201" h="2038">
                <a:moveTo>
                  <a:pt x="526" y="1517"/>
                </a:moveTo>
                <a:lnTo>
                  <a:pt x="0" y="1520"/>
                </a:lnTo>
                <a:lnTo>
                  <a:pt x="0" y="0"/>
                </a:lnTo>
                <a:lnTo>
                  <a:pt x="3194" y="1"/>
                </a:lnTo>
                <a:lnTo>
                  <a:pt x="3200" y="2036"/>
                </a:lnTo>
                <a:lnTo>
                  <a:pt x="2343" y="2037"/>
                </a:lnTo>
              </a:path>
            </a:pathLst>
          </a:custGeom>
          <a:ln w="14400">
            <a:solidFill>
              <a:srgbClr val="000000"/>
            </a:solidFill>
            <a:round/>
          </a:ln>
        </p:spPr>
      </p:sp>
      <p:sp>
        <p:nvSpPr>
          <p:cNvPr id="1369" name="CustomShape 4"/>
          <p:cNvSpPr/>
          <p:nvPr/>
        </p:nvSpPr>
        <p:spPr>
          <a:xfrm rot="5400000">
            <a:off x="7841160" y="5735880"/>
            <a:ext cx="936000" cy="738360"/>
          </a:xfrm>
          <a:custGeom>
            <a:avLst/>
            <a:gdLst/>
            <a:ahLst/>
            <a:cxnLst/>
            <a:rect l="0" t="0" r="r" b="b"/>
            <a:pathLst>
              <a:path w="2602" h="2053">
                <a:moveTo>
                  <a:pt x="1300" y="0"/>
                </a:moveTo>
                <a:lnTo>
                  <a:pt x="2601" y="2052"/>
                </a:lnTo>
                <a:lnTo>
                  <a:pt x="0" y="2052"/>
                </a:lnTo>
                <a:lnTo>
                  <a:pt x="1300" y="0"/>
                </a:lnTo>
              </a:path>
            </a:pathLst>
          </a:custGeom>
          <a:solidFill>
            <a:srgbClr val="EEEEEE"/>
          </a:solidFill>
          <a:ln w="1440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0" name="TextShape 5"/>
          <p:cNvSpPr txBox="1"/>
          <p:nvPr/>
        </p:nvSpPr>
        <p:spPr>
          <a:xfrm>
            <a:off x="7885800" y="5641200"/>
            <a:ext cx="308880" cy="5065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800" b="0" strike="noStrike" spc="-1">
                <a:latin typeface="Cambria"/>
              </a:rPr>
              <a:t>-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1371" name="Rectangle 6"/>
          <p:cNvSpPr/>
          <p:nvPr/>
        </p:nvSpPr>
        <p:spPr>
          <a:xfrm>
            <a:off x="7177320" y="669816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372" name="TextShape 7"/>
          <p:cNvSpPr txBox="1"/>
          <p:nvPr/>
        </p:nvSpPr>
        <p:spPr>
          <a:xfrm>
            <a:off x="7766640" y="6654240"/>
            <a:ext cx="23724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373" name="Rectangle 8"/>
          <p:cNvSpPr/>
          <p:nvPr/>
        </p:nvSpPr>
        <p:spPr>
          <a:xfrm>
            <a:off x="7177320" y="5280840"/>
            <a:ext cx="54180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374" name="TextShape 9"/>
          <p:cNvSpPr txBox="1"/>
          <p:nvPr/>
        </p:nvSpPr>
        <p:spPr>
          <a:xfrm>
            <a:off x="7538760" y="5298840"/>
            <a:ext cx="23724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375" name="Rectangle 10"/>
          <p:cNvSpPr/>
          <p:nvPr/>
        </p:nvSpPr>
        <p:spPr>
          <a:xfrm>
            <a:off x="8210880" y="6339240"/>
            <a:ext cx="541800" cy="27000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376" name="TextShape 11"/>
          <p:cNvSpPr txBox="1"/>
          <p:nvPr/>
        </p:nvSpPr>
        <p:spPr>
          <a:xfrm>
            <a:off x="7842960" y="6646320"/>
            <a:ext cx="23724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377" name="Rectangle 12"/>
          <p:cNvSpPr/>
          <p:nvPr/>
        </p:nvSpPr>
        <p:spPr>
          <a:xfrm>
            <a:off x="7940160" y="5894280"/>
            <a:ext cx="27108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378" name="TextShape 13"/>
          <p:cNvSpPr txBox="1"/>
          <p:nvPr/>
        </p:nvSpPr>
        <p:spPr>
          <a:xfrm>
            <a:off x="7868880" y="6080400"/>
            <a:ext cx="394200" cy="38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000" b="0" strike="noStrike" spc="-1">
                <a:latin typeface="Cambria"/>
              </a:rPr>
              <a:t>+</a:t>
            </a:r>
            <a:endParaRPr lang="fr-FR" sz="2000" b="0" strike="noStrike" spc="-1">
              <a:latin typeface="Arial"/>
            </a:endParaRPr>
          </a:p>
        </p:txBody>
      </p:sp>
      <p:sp>
        <p:nvSpPr>
          <p:cNvPr id="1379" name="Line 14"/>
          <p:cNvSpPr/>
          <p:nvPr/>
        </p:nvSpPr>
        <p:spPr>
          <a:xfrm flipV="1">
            <a:off x="8892000" y="6163920"/>
            <a:ext cx="0" cy="92772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80" name="TextShape 15"/>
          <p:cNvSpPr txBox="1"/>
          <p:nvPr/>
        </p:nvSpPr>
        <p:spPr>
          <a:xfrm>
            <a:off x="8892000" y="648684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1800" b="0" strike="noStrike" spc="-1">
              <a:latin typeface="Arial"/>
            </a:endParaRPr>
          </a:p>
        </p:txBody>
      </p:sp>
      <p:grpSp>
        <p:nvGrpSpPr>
          <p:cNvPr id="1381" name="Group 16"/>
          <p:cNvGrpSpPr/>
          <p:nvPr/>
        </p:nvGrpSpPr>
        <p:grpSpPr>
          <a:xfrm>
            <a:off x="8728560" y="7156800"/>
            <a:ext cx="326520" cy="123120"/>
            <a:chOff x="8728560" y="7156800"/>
            <a:chExt cx="326520" cy="123120"/>
          </a:xfrm>
        </p:grpSpPr>
        <p:sp>
          <p:nvSpPr>
            <p:cNvPr id="1382" name="Line 17"/>
            <p:cNvSpPr/>
            <p:nvPr/>
          </p:nvSpPr>
          <p:spPr>
            <a:xfrm>
              <a:off x="8728560" y="715680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3" name="Line 18"/>
            <p:cNvSpPr/>
            <p:nvPr/>
          </p:nvSpPr>
          <p:spPr>
            <a:xfrm>
              <a:off x="8809920" y="722916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4" name="Line 19"/>
            <p:cNvSpPr/>
            <p:nvPr/>
          </p:nvSpPr>
          <p:spPr>
            <a:xfrm>
              <a:off x="8864640" y="727956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5" name="Line 20"/>
            <p:cNvSpPr/>
            <p:nvPr/>
          </p:nvSpPr>
          <p:spPr>
            <a:xfrm>
              <a:off x="8728560" y="715716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6" name="Line 21"/>
            <p:cNvSpPr/>
            <p:nvPr/>
          </p:nvSpPr>
          <p:spPr>
            <a:xfrm>
              <a:off x="8809920" y="722952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7" name="Line 22"/>
            <p:cNvSpPr/>
            <p:nvPr/>
          </p:nvSpPr>
          <p:spPr>
            <a:xfrm>
              <a:off x="8864640" y="727992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388" name="CustomShape 23"/>
          <p:cNvSpPr/>
          <p:nvPr/>
        </p:nvSpPr>
        <p:spPr>
          <a:xfrm rot="16200000">
            <a:off x="8336520" y="515376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89" name="Line 24"/>
          <p:cNvSpPr/>
          <p:nvPr/>
        </p:nvSpPr>
        <p:spPr>
          <a:xfrm flipH="1">
            <a:off x="6642720" y="5907960"/>
            <a:ext cx="11718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0" name="CustomShape 25"/>
          <p:cNvSpPr/>
          <p:nvPr/>
        </p:nvSpPr>
        <p:spPr>
          <a:xfrm rot="16200000">
            <a:off x="7148520" y="608616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391" name="Group 26"/>
          <p:cNvGrpSpPr/>
          <p:nvPr/>
        </p:nvGrpSpPr>
        <p:grpSpPr>
          <a:xfrm>
            <a:off x="6460200" y="7156800"/>
            <a:ext cx="326520" cy="123120"/>
            <a:chOff x="6460200" y="7156800"/>
            <a:chExt cx="326520" cy="123120"/>
          </a:xfrm>
        </p:grpSpPr>
        <p:sp>
          <p:nvSpPr>
            <p:cNvPr id="1392" name="Line 27"/>
            <p:cNvSpPr/>
            <p:nvPr/>
          </p:nvSpPr>
          <p:spPr>
            <a:xfrm>
              <a:off x="6460200" y="715680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3" name="Line 28"/>
            <p:cNvSpPr/>
            <p:nvPr/>
          </p:nvSpPr>
          <p:spPr>
            <a:xfrm>
              <a:off x="6541560" y="722916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4" name="Line 29"/>
            <p:cNvSpPr/>
            <p:nvPr/>
          </p:nvSpPr>
          <p:spPr>
            <a:xfrm>
              <a:off x="6596280" y="727956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5" name="Line 30"/>
            <p:cNvSpPr/>
            <p:nvPr/>
          </p:nvSpPr>
          <p:spPr>
            <a:xfrm>
              <a:off x="6460200" y="715716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6" name="Line 31"/>
            <p:cNvSpPr/>
            <p:nvPr/>
          </p:nvSpPr>
          <p:spPr>
            <a:xfrm>
              <a:off x="6541560" y="722952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7" name="Line 32"/>
            <p:cNvSpPr/>
            <p:nvPr/>
          </p:nvSpPr>
          <p:spPr>
            <a:xfrm>
              <a:off x="6596280" y="727992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398" name="Line 33"/>
          <p:cNvSpPr/>
          <p:nvPr/>
        </p:nvSpPr>
        <p:spPr>
          <a:xfrm flipV="1">
            <a:off x="6638040" y="6481080"/>
            <a:ext cx="0" cy="63144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9" name="TextShape 34"/>
          <p:cNvSpPr txBox="1"/>
          <p:nvPr/>
        </p:nvSpPr>
        <p:spPr>
          <a:xfrm>
            <a:off x="6264000" y="656136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400" name="TextShape 35"/>
          <p:cNvSpPr txBox="1"/>
          <p:nvPr/>
        </p:nvSpPr>
        <p:spPr>
          <a:xfrm>
            <a:off x="8244000" y="500364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401" name="CustomShape 36"/>
          <p:cNvSpPr/>
          <p:nvPr/>
        </p:nvSpPr>
        <p:spPr>
          <a:xfrm rot="16200000">
            <a:off x="7148880" y="569016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2" name="TextShape 37"/>
          <p:cNvSpPr txBox="1"/>
          <p:nvPr/>
        </p:nvSpPr>
        <p:spPr>
          <a:xfrm>
            <a:off x="7020000" y="6371280"/>
            <a:ext cx="558720" cy="3409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r>
              <a:rPr lang="fr-FR" sz="14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1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403" name="TextShape 38"/>
          <p:cNvSpPr txBox="1"/>
          <p:nvPr/>
        </p:nvSpPr>
        <p:spPr>
          <a:xfrm>
            <a:off x="7020000" y="5543280"/>
            <a:ext cx="55872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404" name="Line 39"/>
          <p:cNvSpPr/>
          <p:nvPr/>
        </p:nvSpPr>
        <p:spPr>
          <a:xfrm flipV="1">
            <a:off x="7596000" y="6299640"/>
            <a:ext cx="0" cy="86400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405" name="Group 40"/>
          <p:cNvGrpSpPr/>
          <p:nvPr/>
        </p:nvGrpSpPr>
        <p:grpSpPr>
          <a:xfrm>
            <a:off x="7432560" y="7156800"/>
            <a:ext cx="326520" cy="123120"/>
            <a:chOff x="7432560" y="7156800"/>
            <a:chExt cx="326520" cy="123120"/>
          </a:xfrm>
        </p:grpSpPr>
        <p:sp>
          <p:nvSpPr>
            <p:cNvPr id="1406" name="Line 41"/>
            <p:cNvSpPr/>
            <p:nvPr/>
          </p:nvSpPr>
          <p:spPr>
            <a:xfrm>
              <a:off x="7432560" y="715680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7" name="Line 42"/>
            <p:cNvSpPr/>
            <p:nvPr/>
          </p:nvSpPr>
          <p:spPr>
            <a:xfrm>
              <a:off x="7513920" y="722916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8" name="Line 43"/>
            <p:cNvSpPr/>
            <p:nvPr/>
          </p:nvSpPr>
          <p:spPr>
            <a:xfrm>
              <a:off x="7568640" y="727956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9" name="Line 44"/>
            <p:cNvSpPr/>
            <p:nvPr/>
          </p:nvSpPr>
          <p:spPr>
            <a:xfrm>
              <a:off x="7432560" y="715716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0" name="Line 45"/>
            <p:cNvSpPr/>
            <p:nvPr/>
          </p:nvSpPr>
          <p:spPr>
            <a:xfrm>
              <a:off x="7513920" y="722952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1" name="Line 46"/>
            <p:cNvSpPr/>
            <p:nvPr/>
          </p:nvSpPr>
          <p:spPr>
            <a:xfrm>
              <a:off x="7568640" y="727992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412" name="CustomShape 47"/>
          <p:cNvSpPr/>
          <p:nvPr/>
        </p:nvSpPr>
        <p:spPr>
          <a:xfrm>
            <a:off x="7521840" y="653256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3" name="TextShape 48"/>
          <p:cNvSpPr txBox="1"/>
          <p:nvPr/>
        </p:nvSpPr>
        <p:spPr>
          <a:xfrm>
            <a:off x="7632000" y="6587280"/>
            <a:ext cx="558720" cy="3409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r>
              <a:rPr lang="fr-FR" sz="14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2</a:t>
            </a:r>
            <a:endParaRPr lang="fr-FR" sz="1400" b="0" strike="noStrike" spc="-1">
              <a:latin typeface="Arial"/>
            </a:endParaRPr>
          </a:p>
        </p:txBody>
      </p:sp>
      <p:grpSp>
        <p:nvGrpSpPr>
          <p:cNvPr id="1414" name="Group 49"/>
          <p:cNvGrpSpPr/>
          <p:nvPr/>
        </p:nvGrpSpPr>
        <p:grpSpPr>
          <a:xfrm>
            <a:off x="6512760" y="5736960"/>
            <a:ext cx="123120" cy="326520"/>
            <a:chOff x="6512760" y="5736960"/>
            <a:chExt cx="123120" cy="326520"/>
          </a:xfrm>
        </p:grpSpPr>
        <p:sp>
          <p:nvSpPr>
            <p:cNvPr id="1415" name="Line 50"/>
            <p:cNvSpPr/>
            <p:nvPr/>
          </p:nvSpPr>
          <p:spPr>
            <a:xfrm>
              <a:off x="6635880" y="5736960"/>
              <a:ext cx="0" cy="32652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6" name="Line 51"/>
            <p:cNvSpPr/>
            <p:nvPr/>
          </p:nvSpPr>
          <p:spPr>
            <a:xfrm>
              <a:off x="6563520" y="5818320"/>
              <a:ext cx="0" cy="16344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7" name="Line 52"/>
            <p:cNvSpPr/>
            <p:nvPr/>
          </p:nvSpPr>
          <p:spPr>
            <a:xfrm>
              <a:off x="6513120" y="5873040"/>
              <a:ext cx="0" cy="5436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8" name="Line 53"/>
            <p:cNvSpPr/>
            <p:nvPr/>
          </p:nvSpPr>
          <p:spPr>
            <a:xfrm>
              <a:off x="6635520" y="5736960"/>
              <a:ext cx="0" cy="32652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9" name="Line 54"/>
            <p:cNvSpPr/>
            <p:nvPr/>
          </p:nvSpPr>
          <p:spPr>
            <a:xfrm>
              <a:off x="6563160" y="5818320"/>
              <a:ext cx="0" cy="16344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0" name="Line 55"/>
            <p:cNvSpPr/>
            <p:nvPr/>
          </p:nvSpPr>
          <p:spPr>
            <a:xfrm>
              <a:off x="6512760" y="5873040"/>
              <a:ext cx="0" cy="5436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421" name="Line 56"/>
          <p:cNvSpPr/>
          <p:nvPr/>
        </p:nvSpPr>
        <p:spPr>
          <a:xfrm flipV="1">
            <a:off x="8346960" y="4599360"/>
            <a:ext cx="0" cy="32400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2" name="CustomShape 57"/>
          <p:cNvSpPr/>
          <p:nvPr/>
        </p:nvSpPr>
        <p:spPr>
          <a:xfrm rot="16200000">
            <a:off x="8211960" y="4712760"/>
            <a:ext cx="388800" cy="972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3" name="Line 58"/>
          <p:cNvSpPr/>
          <p:nvPr/>
        </p:nvSpPr>
        <p:spPr>
          <a:xfrm flipV="1">
            <a:off x="8454960" y="4599360"/>
            <a:ext cx="0" cy="32400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4" name="TextShape 59"/>
          <p:cNvSpPr txBox="1"/>
          <p:nvPr/>
        </p:nvSpPr>
        <p:spPr>
          <a:xfrm>
            <a:off x="8244000" y="432000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425" name="Line 60"/>
          <p:cNvSpPr/>
          <p:nvPr/>
        </p:nvSpPr>
        <p:spPr>
          <a:xfrm>
            <a:off x="6692400" y="795600"/>
            <a:ext cx="1188000" cy="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6" name="TextShape 61"/>
          <p:cNvSpPr txBox="1"/>
          <p:nvPr/>
        </p:nvSpPr>
        <p:spPr>
          <a:xfrm>
            <a:off x="7933680" y="10825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427" name="Line 62"/>
          <p:cNvSpPr/>
          <p:nvPr/>
        </p:nvSpPr>
        <p:spPr>
          <a:xfrm flipV="1">
            <a:off x="7223760" y="647280"/>
            <a:ext cx="0" cy="32400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8" name="CustomShape 63"/>
          <p:cNvSpPr/>
          <p:nvPr/>
        </p:nvSpPr>
        <p:spPr>
          <a:xfrm rot="16200000">
            <a:off x="7088760" y="760680"/>
            <a:ext cx="388800" cy="972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9" name="Line 64"/>
          <p:cNvSpPr/>
          <p:nvPr/>
        </p:nvSpPr>
        <p:spPr>
          <a:xfrm flipV="1">
            <a:off x="7331760" y="647280"/>
            <a:ext cx="0" cy="32400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0" name="TextShape 65"/>
          <p:cNvSpPr txBox="1"/>
          <p:nvPr/>
        </p:nvSpPr>
        <p:spPr>
          <a:xfrm>
            <a:off x="7160400" y="97128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431" name="Line 66"/>
          <p:cNvSpPr/>
          <p:nvPr/>
        </p:nvSpPr>
        <p:spPr>
          <a:xfrm flipV="1">
            <a:off x="7880400" y="795600"/>
            <a:ext cx="0" cy="35568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2" name="Line 67"/>
          <p:cNvSpPr/>
          <p:nvPr/>
        </p:nvSpPr>
        <p:spPr>
          <a:xfrm flipV="1">
            <a:off x="7880400" y="1263600"/>
            <a:ext cx="0" cy="35568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433" name="Group 68"/>
          <p:cNvGrpSpPr/>
          <p:nvPr/>
        </p:nvGrpSpPr>
        <p:grpSpPr>
          <a:xfrm>
            <a:off x="7733880" y="1659600"/>
            <a:ext cx="326520" cy="123120"/>
            <a:chOff x="7733880" y="1659600"/>
            <a:chExt cx="326520" cy="123120"/>
          </a:xfrm>
        </p:grpSpPr>
        <p:sp>
          <p:nvSpPr>
            <p:cNvPr id="1434" name="Line 69"/>
            <p:cNvSpPr/>
            <p:nvPr/>
          </p:nvSpPr>
          <p:spPr>
            <a:xfrm>
              <a:off x="7733880" y="165960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5" name="Line 70"/>
            <p:cNvSpPr/>
            <p:nvPr/>
          </p:nvSpPr>
          <p:spPr>
            <a:xfrm>
              <a:off x="7815240" y="173196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6" name="Line 71"/>
            <p:cNvSpPr/>
            <p:nvPr/>
          </p:nvSpPr>
          <p:spPr>
            <a:xfrm>
              <a:off x="7869960" y="178236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7" name="Line 72"/>
            <p:cNvSpPr/>
            <p:nvPr/>
          </p:nvSpPr>
          <p:spPr>
            <a:xfrm>
              <a:off x="7733880" y="165996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8" name="Line 73"/>
            <p:cNvSpPr/>
            <p:nvPr/>
          </p:nvSpPr>
          <p:spPr>
            <a:xfrm>
              <a:off x="7815240" y="173232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9" name="Line 74"/>
            <p:cNvSpPr/>
            <p:nvPr/>
          </p:nvSpPr>
          <p:spPr>
            <a:xfrm>
              <a:off x="7869960" y="178272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440" name="CustomShape 75"/>
          <p:cNvSpPr/>
          <p:nvPr/>
        </p:nvSpPr>
        <p:spPr>
          <a:xfrm>
            <a:off x="7830720" y="97560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1" name="Line 76"/>
          <p:cNvSpPr/>
          <p:nvPr/>
        </p:nvSpPr>
        <p:spPr>
          <a:xfrm flipV="1">
            <a:off x="8348400" y="795600"/>
            <a:ext cx="0" cy="72000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2" name="TextShape 77"/>
          <p:cNvSpPr txBox="1"/>
          <p:nvPr/>
        </p:nvSpPr>
        <p:spPr>
          <a:xfrm>
            <a:off x="8348400" y="1050480"/>
            <a:ext cx="54144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443" name="Line 78"/>
          <p:cNvSpPr/>
          <p:nvPr/>
        </p:nvSpPr>
        <p:spPr>
          <a:xfrm flipV="1">
            <a:off x="6620400" y="795960"/>
            <a:ext cx="0" cy="72000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4" name="TextShape 79"/>
          <p:cNvSpPr txBox="1"/>
          <p:nvPr/>
        </p:nvSpPr>
        <p:spPr>
          <a:xfrm>
            <a:off x="6620400" y="1050840"/>
            <a:ext cx="54144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endParaRPr lang="fr-FR" sz="1800" b="0" strike="noStrike" spc="-1">
              <a:latin typeface="Arial"/>
            </a:endParaRPr>
          </a:p>
        </p:txBody>
      </p:sp>
      <p:grpSp>
        <p:nvGrpSpPr>
          <p:cNvPr id="1445" name="Group 80"/>
          <p:cNvGrpSpPr/>
          <p:nvPr/>
        </p:nvGrpSpPr>
        <p:grpSpPr>
          <a:xfrm>
            <a:off x="6474240" y="1659600"/>
            <a:ext cx="326520" cy="123120"/>
            <a:chOff x="6474240" y="1659600"/>
            <a:chExt cx="326520" cy="123120"/>
          </a:xfrm>
        </p:grpSpPr>
        <p:sp>
          <p:nvSpPr>
            <p:cNvPr id="1446" name="Line 81"/>
            <p:cNvSpPr/>
            <p:nvPr/>
          </p:nvSpPr>
          <p:spPr>
            <a:xfrm>
              <a:off x="6474240" y="165960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7" name="Line 82"/>
            <p:cNvSpPr/>
            <p:nvPr/>
          </p:nvSpPr>
          <p:spPr>
            <a:xfrm>
              <a:off x="6555600" y="173196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8" name="Line 83"/>
            <p:cNvSpPr/>
            <p:nvPr/>
          </p:nvSpPr>
          <p:spPr>
            <a:xfrm>
              <a:off x="6610320" y="178236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9" name="Line 84"/>
            <p:cNvSpPr/>
            <p:nvPr/>
          </p:nvSpPr>
          <p:spPr>
            <a:xfrm>
              <a:off x="6474240" y="165996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0" name="Line 85"/>
            <p:cNvSpPr/>
            <p:nvPr/>
          </p:nvSpPr>
          <p:spPr>
            <a:xfrm>
              <a:off x="6555600" y="173232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1" name="Line 86"/>
            <p:cNvSpPr/>
            <p:nvPr/>
          </p:nvSpPr>
          <p:spPr>
            <a:xfrm>
              <a:off x="6610320" y="178272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452" name="Line 87"/>
          <p:cNvSpPr/>
          <p:nvPr/>
        </p:nvSpPr>
        <p:spPr>
          <a:xfrm>
            <a:off x="5824800" y="3103200"/>
            <a:ext cx="1188000" cy="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3" name="TextShape 88"/>
          <p:cNvSpPr txBox="1"/>
          <p:nvPr/>
        </p:nvSpPr>
        <p:spPr>
          <a:xfrm>
            <a:off x="7141680" y="345960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454" name="Line 89"/>
          <p:cNvSpPr/>
          <p:nvPr/>
        </p:nvSpPr>
        <p:spPr>
          <a:xfrm flipV="1">
            <a:off x="6356160" y="2954880"/>
            <a:ext cx="0" cy="32400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5" name="CustomShape 90"/>
          <p:cNvSpPr/>
          <p:nvPr/>
        </p:nvSpPr>
        <p:spPr>
          <a:xfrm rot="16200000">
            <a:off x="6221160" y="3068280"/>
            <a:ext cx="388800" cy="972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6" name="Line 91"/>
          <p:cNvSpPr/>
          <p:nvPr/>
        </p:nvSpPr>
        <p:spPr>
          <a:xfrm flipV="1">
            <a:off x="6464160" y="2954880"/>
            <a:ext cx="0" cy="32400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7" name="TextShape 92"/>
          <p:cNvSpPr txBox="1"/>
          <p:nvPr/>
        </p:nvSpPr>
        <p:spPr>
          <a:xfrm>
            <a:off x="6292800" y="327888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458" name="Line 93"/>
          <p:cNvSpPr/>
          <p:nvPr/>
        </p:nvSpPr>
        <p:spPr>
          <a:xfrm flipV="1">
            <a:off x="7012800" y="3103200"/>
            <a:ext cx="0" cy="35568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9" name="Line 94"/>
          <p:cNvSpPr/>
          <p:nvPr/>
        </p:nvSpPr>
        <p:spPr>
          <a:xfrm flipV="1">
            <a:off x="7012800" y="3571200"/>
            <a:ext cx="0" cy="35568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460" name="Group 95"/>
          <p:cNvGrpSpPr/>
          <p:nvPr/>
        </p:nvGrpSpPr>
        <p:grpSpPr>
          <a:xfrm>
            <a:off x="6866280" y="3967200"/>
            <a:ext cx="326520" cy="123120"/>
            <a:chOff x="6866280" y="3967200"/>
            <a:chExt cx="326520" cy="123120"/>
          </a:xfrm>
        </p:grpSpPr>
        <p:sp>
          <p:nvSpPr>
            <p:cNvPr id="1461" name="Line 96"/>
            <p:cNvSpPr/>
            <p:nvPr/>
          </p:nvSpPr>
          <p:spPr>
            <a:xfrm>
              <a:off x="6866280" y="396720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2" name="Line 97"/>
            <p:cNvSpPr/>
            <p:nvPr/>
          </p:nvSpPr>
          <p:spPr>
            <a:xfrm>
              <a:off x="6947640" y="403956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3" name="Line 98"/>
            <p:cNvSpPr/>
            <p:nvPr/>
          </p:nvSpPr>
          <p:spPr>
            <a:xfrm>
              <a:off x="7002360" y="408996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4" name="Line 99"/>
            <p:cNvSpPr/>
            <p:nvPr/>
          </p:nvSpPr>
          <p:spPr>
            <a:xfrm>
              <a:off x="6866280" y="396756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5" name="Line 100"/>
            <p:cNvSpPr/>
            <p:nvPr/>
          </p:nvSpPr>
          <p:spPr>
            <a:xfrm>
              <a:off x="6947640" y="403992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6" name="Line 101"/>
            <p:cNvSpPr/>
            <p:nvPr/>
          </p:nvSpPr>
          <p:spPr>
            <a:xfrm>
              <a:off x="7002360" y="409032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467" name="CustomShape 102"/>
          <p:cNvSpPr/>
          <p:nvPr/>
        </p:nvSpPr>
        <p:spPr>
          <a:xfrm>
            <a:off x="6963120" y="328320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8" name="Line 103"/>
          <p:cNvSpPr/>
          <p:nvPr/>
        </p:nvSpPr>
        <p:spPr>
          <a:xfrm flipV="1">
            <a:off x="5752800" y="3103560"/>
            <a:ext cx="0" cy="72000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9" name="TextShape 104"/>
          <p:cNvSpPr txBox="1"/>
          <p:nvPr/>
        </p:nvSpPr>
        <p:spPr>
          <a:xfrm>
            <a:off x="5752800" y="3358440"/>
            <a:ext cx="54144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endParaRPr lang="fr-FR" sz="1800" b="0" strike="noStrike" spc="-1">
              <a:latin typeface="Arial"/>
            </a:endParaRPr>
          </a:p>
        </p:txBody>
      </p:sp>
      <p:grpSp>
        <p:nvGrpSpPr>
          <p:cNvPr id="1470" name="Group 105"/>
          <p:cNvGrpSpPr/>
          <p:nvPr/>
        </p:nvGrpSpPr>
        <p:grpSpPr>
          <a:xfrm>
            <a:off x="5606640" y="3967200"/>
            <a:ext cx="326520" cy="123120"/>
            <a:chOff x="5606640" y="3967200"/>
            <a:chExt cx="326520" cy="123120"/>
          </a:xfrm>
        </p:grpSpPr>
        <p:sp>
          <p:nvSpPr>
            <p:cNvPr id="1471" name="Line 106"/>
            <p:cNvSpPr/>
            <p:nvPr/>
          </p:nvSpPr>
          <p:spPr>
            <a:xfrm>
              <a:off x="5606640" y="396720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2" name="Line 107"/>
            <p:cNvSpPr/>
            <p:nvPr/>
          </p:nvSpPr>
          <p:spPr>
            <a:xfrm>
              <a:off x="5688000" y="403956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3" name="Line 108"/>
            <p:cNvSpPr/>
            <p:nvPr/>
          </p:nvSpPr>
          <p:spPr>
            <a:xfrm>
              <a:off x="5742720" y="408996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4" name="Line 109"/>
            <p:cNvSpPr/>
            <p:nvPr/>
          </p:nvSpPr>
          <p:spPr>
            <a:xfrm>
              <a:off x="5606640" y="396756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5" name="Line 110"/>
            <p:cNvSpPr/>
            <p:nvPr/>
          </p:nvSpPr>
          <p:spPr>
            <a:xfrm>
              <a:off x="5688000" y="403992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6" name="Line 111"/>
            <p:cNvSpPr/>
            <p:nvPr/>
          </p:nvSpPr>
          <p:spPr>
            <a:xfrm>
              <a:off x="5742720" y="409032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477" name="Line 112"/>
          <p:cNvSpPr/>
          <p:nvPr/>
        </p:nvSpPr>
        <p:spPr>
          <a:xfrm>
            <a:off x="8125200" y="2926800"/>
            <a:ext cx="1188000" cy="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8" name="TextShape 113"/>
          <p:cNvSpPr txBox="1"/>
          <p:nvPr/>
        </p:nvSpPr>
        <p:spPr>
          <a:xfrm>
            <a:off x="9366480" y="32137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479" name="Line 114"/>
          <p:cNvSpPr/>
          <p:nvPr/>
        </p:nvSpPr>
        <p:spPr>
          <a:xfrm flipV="1">
            <a:off x="8656560" y="2778480"/>
            <a:ext cx="0" cy="32400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0" name="CustomShape 115"/>
          <p:cNvSpPr/>
          <p:nvPr/>
        </p:nvSpPr>
        <p:spPr>
          <a:xfrm rot="16200000">
            <a:off x="8521560" y="2891880"/>
            <a:ext cx="388800" cy="972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1" name="Line 116"/>
          <p:cNvSpPr/>
          <p:nvPr/>
        </p:nvSpPr>
        <p:spPr>
          <a:xfrm flipV="1">
            <a:off x="8764560" y="2778480"/>
            <a:ext cx="0" cy="32400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2" name="TextShape 117"/>
          <p:cNvSpPr txBox="1"/>
          <p:nvPr/>
        </p:nvSpPr>
        <p:spPr>
          <a:xfrm>
            <a:off x="8593200" y="310248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483" name="Line 118"/>
          <p:cNvSpPr/>
          <p:nvPr/>
        </p:nvSpPr>
        <p:spPr>
          <a:xfrm flipV="1">
            <a:off x="9313200" y="2926800"/>
            <a:ext cx="0" cy="35568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4" name="Line 119"/>
          <p:cNvSpPr/>
          <p:nvPr/>
        </p:nvSpPr>
        <p:spPr>
          <a:xfrm flipV="1">
            <a:off x="9313200" y="3394800"/>
            <a:ext cx="0" cy="35568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485" name="Group 120"/>
          <p:cNvGrpSpPr/>
          <p:nvPr/>
        </p:nvGrpSpPr>
        <p:grpSpPr>
          <a:xfrm>
            <a:off x="9166680" y="3790800"/>
            <a:ext cx="326520" cy="123120"/>
            <a:chOff x="9166680" y="3790800"/>
            <a:chExt cx="326520" cy="123120"/>
          </a:xfrm>
        </p:grpSpPr>
        <p:sp>
          <p:nvSpPr>
            <p:cNvPr id="1486" name="Line 121"/>
            <p:cNvSpPr/>
            <p:nvPr/>
          </p:nvSpPr>
          <p:spPr>
            <a:xfrm>
              <a:off x="9166680" y="379080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7" name="Line 122"/>
            <p:cNvSpPr/>
            <p:nvPr/>
          </p:nvSpPr>
          <p:spPr>
            <a:xfrm>
              <a:off x="9248040" y="386316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8" name="Line 123"/>
            <p:cNvSpPr/>
            <p:nvPr/>
          </p:nvSpPr>
          <p:spPr>
            <a:xfrm>
              <a:off x="9302760" y="391356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9" name="Line 124"/>
            <p:cNvSpPr/>
            <p:nvPr/>
          </p:nvSpPr>
          <p:spPr>
            <a:xfrm>
              <a:off x="9166680" y="379116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90" name="Line 125"/>
            <p:cNvSpPr/>
            <p:nvPr/>
          </p:nvSpPr>
          <p:spPr>
            <a:xfrm>
              <a:off x="9248040" y="386352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91" name="Line 126"/>
            <p:cNvSpPr/>
            <p:nvPr/>
          </p:nvSpPr>
          <p:spPr>
            <a:xfrm>
              <a:off x="9302760" y="391392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492" name="CustomShape 127"/>
          <p:cNvSpPr/>
          <p:nvPr/>
        </p:nvSpPr>
        <p:spPr>
          <a:xfrm>
            <a:off x="9263520" y="310680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3" name="Line 128"/>
          <p:cNvSpPr/>
          <p:nvPr/>
        </p:nvSpPr>
        <p:spPr>
          <a:xfrm flipV="1">
            <a:off x="9781200" y="2926800"/>
            <a:ext cx="0" cy="72000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4" name="CustomShape 129"/>
          <p:cNvSpPr/>
          <p:nvPr/>
        </p:nvSpPr>
        <p:spPr>
          <a:xfrm rot="5400000">
            <a:off x="7329960" y="2536200"/>
            <a:ext cx="936000" cy="738360"/>
          </a:xfrm>
          <a:custGeom>
            <a:avLst/>
            <a:gdLst/>
            <a:ahLst/>
            <a:cxnLst/>
            <a:rect l="0" t="0" r="r" b="b"/>
            <a:pathLst>
              <a:path w="2602" h="2053">
                <a:moveTo>
                  <a:pt x="1300" y="0"/>
                </a:moveTo>
                <a:lnTo>
                  <a:pt x="2601" y="2052"/>
                </a:lnTo>
                <a:lnTo>
                  <a:pt x="0" y="2052"/>
                </a:lnTo>
                <a:lnTo>
                  <a:pt x="1300" y="0"/>
                </a:lnTo>
              </a:path>
            </a:pathLst>
          </a:custGeom>
          <a:solidFill>
            <a:srgbClr val="EEEEEE"/>
          </a:solidFill>
          <a:ln w="1440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5" name="TextShape 130"/>
          <p:cNvSpPr txBox="1"/>
          <p:nvPr/>
        </p:nvSpPr>
        <p:spPr>
          <a:xfrm>
            <a:off x="7374600" y="2441520"/>
            <a:ext cx="308880" cy="5065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800" b="0" strike="noStrike" spc="-1">
                <a:latin typeface="Cambria"/>
              </a:rPr>
              <a:t>-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1496" name="Rectangle 131"/>
          <p:cNvSpPr/>
          <p:nvPr/>
        </p:nvSpPr>
        <p:spPr>
          <a:xfrm>
            <a:off x="7699680" y="3139560"/>
            <a:ext cx="541800" cy="27000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497" name="Rectangle 132"/>
          <p:cNvSpPr/>
          <p:nvPr/>
        </p:nvSpPr>
        <p:spPr>
          <a:xfrm>
            <a:off x="7428960" y="2694600"/>
            <a:ext cx="27108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498" name="TextShape 133"/>
          <p:cNvSpPr txBox="1"/>
          <p:nvPr/>
        </p:nvSpPr>
        <p:spPr>
          <a:xfrm>
            <a:off x="7357680" y="2880720"/>
            <a:ext cx="394200" cy="38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000" b="0" strike="noStrike" spc="-1">
                <a:latin typeface="Cambria"/>
              </a:rPr>
              <a:t>+</a:t>
            </a:r>
            <a:endParaRPr lang="fr-FR" sz="2000" b="0" strike="noStrike" spc="-1">
              <a:latin typeface="Arial"/>
            </a:endParaRPr>
          </a:p>
        </p:txBody>
      </p:sp>
      <p:sp>
        <p:nvSpPr>
          <p:cNvPr id="1499" name="Line 134"/>
          <p:cNvSpPr/>
          <p:nvPr/>
        </p:nvSpPr>
        <p:spPr>
          <a:xfrm flipH="1">
            <a:off x="7012800" y="3099600"/>
            <a:ext cx="416160" cy="360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0" name="Line 135"/>
          <p:cNvSpPr/>
          <p:nvPr/>
        </p:nvSpPr>
        <p:spPr>
          <a:xfrm flipH="1">
            <a:off x="7268400" y="2703600"/>
            <a:ext cx="160560" cy="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1" name="Line 136"/>
          <p:cNvSpPr/>
          <p:nvPr/>
        </p:nvSpPr>
        <p:spPr>
          <a:xfrm>
            <a:off x="7268400" y="2235600"/>
            <a:ext cx="0" cy="46800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2" name="Line 137"/>
          <p:cNvSpPr/>
          <p:nvPr/>
        </p:nvSpPr>
        <p:spPr>
          <a:xfrm>
            <a:off x="7268400" y="2235600"/>
            <a:ext cx="1080000" cy="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3" name="Line 138"/>
          <p:cNvSpPr/>
          <p:nvPr/>
        </p:nvSpPr>
        <p:spPr>
          <a:xfrm flipV="1">
            <a:off x="8348400" y="2235600"/>
            <a:ext cx="0" cy="69120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4" name="CustomShape 139"/>
          <p:cNvSpPr/>
          <p:nvPr/>
        </p:nvSpPr>
        <p:spPr>
          <a:xfrm>
            <a:off x="1471680" y="4464000"/>
            <a:ext cx="1224000" cy="1224000"/>
          </a:xfrm>
          <a:custGeom>
            <a:avLst/>
            <a:gdLst/>
            <a:ahLst/>
            <a:cxnLst/>
            <a:rect l="0" t="0" r="r" b="b"/>
            <a:pathLst>
              <a:path w="3402" h="3402">
                <a:moveTo>
                  <a:pt x="566" y="0"/>
                </a:moveTo>
                <a:lnTo>
                  <a:pt x="567" y="0"/>
                </a:lnTo>
                <a:cubicBezTo>
                  <a:pt x="467" y="0"/>
                  <a:pt x="370" y="26"/>
                  <a:pt x="283" y="76"/>
                </a:cubicBezTo>
                <a:cubicBezTo>
                  <a:pt x="197" y="126"/>
                  <a:pt x="126" y="197"/>
                  <a:pt x="76" y="283"/>
                </a:cubicBezTo>
                <a:cubicBezTo>
                  <a:pt x="26" y="370"/>
                  <a:pt x="0" y="467"/>
                  <a:pt x="0" y="567"/>
                </a:cubicBezTo>
                <a:lnTo>
                  <a:pt x="0" y="2834"/>
                </a:lnTo>
                <a:lnTo>
                  <a:pt x="0" y="2834"/>
                </a:lnTo>
                <a:cubicBezTo>
                  <a:pt x="0" y="2934"/>
                  <a:pt x="26" y="3031"/>
                  <a:pt x="76" y="3118"/>
                </a:cubicBezTo>
                <a:cubicBezTo>
                  <a:pt x="126" y="3204"/>
                  <a:pt x="197" y="3275"/>
                  <a:pt x="283" y="3325"/>
                </a:cubicBezTo>
                <a:cubicBezTo>
                  <a:pt x="370" y="3375"/>
                  <a:pt x="467" y="3401"/>
                  <a:pt x="567" y="3401"/>
                </a:cubicBezTo>
                <a:lnTo>
                  <a:pt x="2834" y="3401"/>
                </a:lnTo>
                <a:lnTo>
                  <a:pt x="2834" y="3401"/>
                </a:lnTo>
                <a:cubicBezTo>
                  <a:pt x="2934" y="3401"/>
                  <a:pt x="3031" y="3375"/>
                  <a:pt x="3118" y="3325"/>
                </a:cubicBezTo>
                <a:cubicBezTo>
                  <a:pt x="3204" y="3275"/>
                  <a:pt x="3275" y="3204"/>
                  <a:pt x="3325" y="3118"/>
                </a:cubicBezTo>
                <a:cubicBezTo>
                  <a:pt x="3375" y="3031"/>
                  <a:pt x="3401" y="2934"/>
                  <a:pt x="3401" y="2834"/>
                </a:cubicBezTo>
                <a:lnTo>
                  <a:pt x="3401" y="566"/>
                </a:lnTo>
                <a:lnTo>
                  <a:pt x="3401" y="567"/>
                </a:lnTo>
                <a:lnTo>
                  <a:pt x="3401" y="567"/>
                </a:lnTo>
                <a:cubicBezTo>
                  <a:pt x="3401" y="467"/>
                  <a:pt x="3375" y="370"/>
                  <a:pt x="3325" y="283"/>
                </a:cubicBezTo>
                <a:cubicBezTo>
                  <a:pt x="3275" y="197"/>
                  <a:pt x="3204" y="126"/>
                  <a:pt x="3118" y="76"/>
                </a:cubicBezTo>
                <a:cubicBezTo>
                  <a:pt x="3031" y="26"/>
                  <a:pt x="2934" y="0"/>
                  <a:pt x="2834" y="0"/>
                </a:cubicBezTo>
                <a:lnTo>
                  <a:pt x="566" y="0"/>
                </a:lnTo>
              </a:path>
            </a:pathLst>
          </a:custGeom>
          <a:solidFill>
            <a:srgbClr val="DDDDDD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6120" tIns="51120" rIns="96120" bIns="51120" anchor="ctr">
            <a:noAutofit/>
          </a:bodyPr>
          <a:lstStyle/>
          <a:p>
            <a:pPr algn="ctr"/>
            <a:r>
              <a:rPr lang="fr-FR" sz="1200" b="0" strike="noStrike" spc="-1">
                <a:latin typeface="Arial"/>
              </a:rPr>
              <a:t>SYSTÈME</a:t>
            </a:r>
          </a:p>
          <a:p>
            <a:pPr algn="ctr"/>
            <a:r>
              <a:rPr lang="fr-FR" sz="2000" b="0" strike="noStrike" spc="-1">
                <a:latin typeface="Arial"/>
              </a:rPr>
              <a:t>h(t)</a:t>
            </a:r>
          </a:p>
        </p:txBody>
      </p:sp>
      <p:sp>
        <p:nvSpPr>
          <p:cNvPr id="1505" name="Line 140"/>
          <p:cNvSpPr/>
          <p:nvPr/>
        </p:nvSpPr>
        <p:spPr>
          <a:xfrm flipV="1">
            <a:off x="1219680" y="4824000"/>
            <a:ext cx="0" cy="576000"/>
          </a:xfrm>
          <a:prstGeom prst="line">
            <a:avLst/>
          </a:prstGeom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6" name="Line 141"/>
          <p:cNvSpPr/>
          <p:nvPr/>
        </p:nvSpPr>
        <p:spPr>
          <a:xfrm>
            <a:off x="1039680" y="4752000"/>
            <a:ext cx="4320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7" name="Line 142"/>
          <p:cNvSpPr/>
          <p:nvPr/>
        </p:nvSpPr>
        <p:spPr>
          <a:xfrm>
            <a:off x="1039680" y="5472000"/>
            <a:ext cx="4320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8" name="Line 143"/>
          <p:cNvSpPr/>
          <p:nvPr/>
        </p:nvSpPr>
        <p:spPr>
          <a:xfrm flipV="1">
            <a:off x="2911680" y="4824000"/>
            <a:ext cx="0" cy="576000"/>
          </a:xfrm>
          <a:prstGeom prst="line">
            <a:avLst/>
          </a:prstGeom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9" name="Line 144"/>
          <p:cNvSpPr/>
          <p:nvPr/>
        </p:nvSpPr>
        <p:spPr>
          <a:xfrm>
            <a:off x="2695680" y="4752000"/>
            <a:ext cx="4320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0" name="Line 145"/>
          <p:cNvSpPr/>
          <p:nvPr/>
        </p:nvSpPr>
        <p:spPr>
          <a:xfrm>
            <a:off x="2695680" y="5472000"/>
            <a:ext cx="4320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1" name="TextShape 146"/>
          <p:cNvSpPr txBox="1"/>
          <p:nvPr/>
        </p:nvSpPr>
        <p:spPr>
          <a:xfrm>
            <a:off x="535680" y="4896000"/>
            <a:ext cx="622440" cy="401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latin typeface="Arial"/>
              </a:rPr>
              <a:t>V</a:t>
            </a:r>
            <a:r>
              <a:rPr lang="fr-FR" sz="1800" b="0" strike="noStrike" spc="-1" baseline="-33000">
                <a:latin typeface="Arial"/>
              </a:rPr>
              <a:t>e</a:t>
            </a:r>
            <a:r>
              <a:rPr lang="fr-FR" sz="1800" b="0" strike="noStrike" spc="-1">
                <a:latin typeface="Arial"/>
              </a:rPr>
              <a:t>(t)</a:t>
            </a:r>
          </a:p>
        </p:txBody>
      </p:sp>
      <p:sp>
        <p:nvSpPr>
          <p:cNvPr id="1512" name="TextShape 147"/>
          <p:cNvSpPr txBox="1"/>
          <p:nvPr/>
        </p:nvSpPr>
        <p:spPr>
          <a:xfrm>
            <a:off x="3055680" y="4896000"/>
            <a:ext cx="616320" cy="401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latin typeface="Arial"/>
              </a:rPr>
              <a:t>V</a:t>
            </a:r>
            <a:r>
              <a:rPr lang="fr-FR" sz="1800" b="0" strike="noStrike" spc="-1" baseline="-33000">
                <a:latin typeface="Arial"/>
              </a:rPr>
              <a:t>s</a:t>
            </a:r>
            <a:r>
              <a:rPr lang="fr-FR" sz="1800" b="0" strike="noStrike" spc="-1">
                <a:latin typeface="Arial"/>
              </a:rPr>
              <a:t>(t)</a:t>
            </a:r>
          </a:p>
        </p:txBody>
      </p:sp>
      <p:sp>
        <p:nvSpPr>
          <p:cNvPr id="1513" name="TextShape 148"/>
          <p:cNvSpPr txBox="1"/>
          <p:nvPr/>
        </p:nvSpPr>
        <p:spPr>
          <a:xfrm>
            <a:off x="131760" y="144360"/>
            <a:ext cx="2405880" cy="885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800" b="1" strike="noStrike" spc="-1">
                <a:solidFill>
                  <a:srgbClr val="3333FF"/>
                </a:solidFill>
                <a:latin typeface="Arial"/>
              </a:rPr>
              <a:t>AOP Linéaire</a:t>
            </a:r>
            <a:endParaRPr lang="fr-FR" sz="2800" b="0" strike="noStrike" spc="-1">
              <a:latin typeface="Arial"/>
            </a:endParaRPr>
          </a:p>
          <a:p>
            <a:r>
              <a:rPr lang="fr-FR" sz="2800" b="1" strike="noStrike" spc="-1">
                <a:solidFill>
                  <a:srgbClr val="3333FF"/>
                </a:solidFill>
                <a:latin typeface="Arial"/>
              </a:rPr>
              <a:t>Filtrage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1514" name="CustomShape 149"/>
          <p:cNvSpPr/>
          <p:nvPr/>
        </p:nvSpPr>
        <p:spPr>
          <a:xfrm>
            <a:off x="1471680" y="2268000"/>
            <a:ext cx="1224000" cy="1224000"/>
          </a:xfrm>
          <a:custGeom>
            <a:avLst/>
            <a:gdLst/>
            <a:ahLst/>
            <a:cxnLst/>
            <a:rect l="0" t="0" r="r" b="b"/>
            <a:pathLst>
              <a:path w="3402" h="3402">
                <a:moveTo>
                  <a:pt x="566" y="0"/>
                </a:moveTo>
                <a:lnTo>
                  <a:pt x="567" y="0"/>
                </a:lnTo>
                <a:cubicBezTo>
                  <a:pt x="467" y="0"/>
                  <a:pt x="370" y="26"/>
                  <a:pt x="283" y="76"/>
                </a:cubicBezTo>
                <a:cubicBezTo>
                  <a:pt x="197" y="126"/>
                  <a:pt x="126" y="197"/>
                  <a:pt x="76" y="283"/>
                </a:cubicBezTo>
                <a:cubicBezTo>
                  <a:pt x="26" y="370"/>
                  <a:pt x="0" y="467"/>
                  <a:pt x="0" y="567"/>
                </a:cubicBezTo>
                <a:lnTo>
                  <a:pt x="0" y="2834"/>
                </a:lnTo>
                <a:lnTo>
                  <a:pt x="0" y="2834"/>
                </a:lnTo>
                <a:cubicBezTo>
                  <a:pt x="0" y="2934"/>
                  <a:pt x="26" y="3031"/>
                  <a:pt x="76" y="3118"/>
                </a:cubicBezTo>
                <a:cubicBezTo>
                  <a:pt x="126" y="3204"/>
                  <a:pt x="197" y="3275"/>
                  <a:pt x="283" y="3325"/>
                </a:cubicBezTo>
                <a:cubicBezTo>
                  <a:pt x="370" y="3375"/>
                  <a:pt x="467" y="3401"/>
                  <a:pt x="567" y="3401"/>
                </a:cubicBezTo>
                <a:lnTo>
                  <a:pt x="2834" y="3401"/>
                </a:lnTo>
                <a:lnTo>
                  <a:pt x="2834" y="3401"/>
                </a:lnTo>
                <a:cubicBezTo>
                  <a:pt x="2934" y="3401"/>
                  <a:pt x="3031" y="3375"/>
                  <a:pt x="3118" y="3325"/>
                </a:cubicBezTo>
                <a:cubicBezTo>
                  <a:pt x="3204" y="3275"/>
                  <a:pt x="3275" y="3204"/>
                  <a:pt x="3325" y="3118"/>
                </a:cubicBezTo>
                <a:cubicBezTo>
                  <a:pt x="3375" y="3031"/>
                  <a:pt x="3401" y="2934"/>
                  <a:pt x="3401" y="2834"/>
                </a:cubicBezTo>
                <a:lnTo>
                  <a:pt x="3401" y="566"/>
                </a:lnTo>
                <a:lnTo>
                  <a:pt x="3401" y="567"/>
                </a:lnTo>
                <a:lnTo>
                  <a:pt x="3401" y="567"/>
                </a:lnTo>
                <a:cubicBezTo>
                  <a:pt x="3401" y="467"/>
                  <a:pt x="3375" y="370"/>
                  <a:pt x="3325" y="283"/>
                </a:cubicBezTo>
                <a:cubicBezTo>
                  <a:pt x="3275" y="197"/>
                  <a:pt x="3204" y="126"/>
                  <a:pt x="3118" y="76"/>
                </a:cubicBezTo>
                <a:cubicBezTo>
                  <a:pt x="3031" y="26"/>
                  <a:pt x="2934" y="0"/>
                  <a:pt x="2834" y="0"/>
                </a:cubicBezTo>
                <a:lnTo>
                  <a:pt x="566" y="0"/>
                </a:lnTo>
              </a:path>
            </a:pathLst>
          </a:custGeom>
          <a:solidFill>
            <a:srgbClr val="DDDDDD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6120" tIns="51120" rIns="96120" bIns="51120" anchor="ctr">
            <a:noAutofit/>
          </a:bodyPr>
          <a:lstStyle/>
          <a:p>
            <a:pPr algn="ctr"/>
            <a:r>
              <a:rPr lang="fr-FR" sz="1200" b="0" strike="noStrike" spc="-1">
                <a:latin typeface="Arial"/>
              </a:rPr>
              <a:t>SYSTÈME</a:t>
            </a:r>
          </a:p>
          <a:p>
            <a:pPr algn="ctr"/>
            <a:r>
              <a:rPr lang="fr-FR" sz="2000" b="0" strike="noStrike" spc="-1">
                <a:latin typeface="Arial"/>
              </a:rPr>
              <a:t>H(f)</a:t>
            </a:r>
          </a:p>
        </p:txBody>
      </p:sp>
      <p:sp>
        <p:nvSpPr>
          <p:cNvPr id="1515" name="Line 150"/>
          <p:cNvSpPr/>
          <p:nvPr/>
        </p:nvSpPr>
        <p:spPr>
          <a:xfrm flipV="1">
            <a:off x="1219680" y="2628000"/>
            <a:ext cx="0" cy="576000"/>
          </a:xfrm>
          <a:prstGeom prst="line">
            <a:avLst/>
          </a:prstGeom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6" name="Line 151"/>
          <p:cNvSpPr/>
          <p:nvPr/>
        </p:nvSpPr>
        <p:spPr>
          <a:xfrm>
            <a:off x="1039680" y="2556000"/>
            <a:ext cx="4320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7" name="Line 152"/>
          <p:cNvSpPr/>
          <p:nvPr/>
        </p:nvSpPr>
        <p:spPr>
          <a:xfrm>
            <a:off x="1039680" y="3276000"/>
            <a:ext cx="4320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8" name="Line 153"/>
          <p:cNvSpPr/>
          <p:nvPr/>
        </p:nvSpPr>
        <p:spPr>
          <a:xfrm flipV="1">
            <a:off x="2911680" y="2628000"/>
            <a:ext cx="0" cy="576000"/>
          </a:xfrm>
          <a:prstGeom prst="line">
            <a:avLst/>
          </a:prstGeom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9" name="Line 154"/>
          <p:cNvSpPr/>
          <p:nvPr/>
        </p:nvSpPr>
        <p:spPr>
          <a:xfrm>
            <a:off x="2695680" y="2556000"/>
            <a:ext cx="4320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0" name="Line 155"/>
          <p:cNvSpPr/>
          <p:nvPr/>
        </p:nvSpPr>
        <p:spPr>
          <a:xfrm>
            <a:off x="2695680" y="3276000"/>
            <a:ext cx="4320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1" name="TextShape 156"/>
          <p:cNvSpPr txBox="1"/>
          <p:nvPr/>
        </p:nvSpPr>
        <p:spPr>
          <a:xfrm>
            <a:off x="535680" y="2700000"/>
            <a:ext cx="622440" cy="401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latin typeface="Arial"/>
              </a:rPr>
              <a:t>E(f)</a:t>
            </a:r>
          </a:p>
        </p:txBody>
      </p:sp>
      <p:sp>
        <p:nvSpPr>
          <p:cNvPr id="1522" name="TextShape 157"/>
          <p:cNvSpPr txBox="1"/>
          <p:nvPr/>
        </p:nvSpPr>
        <p:spPr>
          <a:xfrm>
            <a:off x="3055680" y="2700000"/>
            <a:ext cx="616320" cy="401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latin typeface="Arial"/>
              </a:rPr>
              <a:t>S(f)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CustomShape 1"/>
          <p:cNvSpPr/>
          <p:nvPr/>
        </p:nvSpPr>
        <p:spPr>
          <a:xfrm>
            <a:off x="360000" y="2016000"/>
            <a:ext cx="8712000" cy="1800000"/>
          </a:xfrm>
          <a:prstGeom prst="rect">
            <a:avLst/>
          </a:prstGeom>
          <a:solidFill>
            <a:srgbClr val="EEEEEE">
              <a:alpha val="26000"/>
            </a:srgbClr>
          </a:solidFill>
          <a:ln w="0">
            <a:solidFill>
              <a:srgbClr val="000000"/>
            </a:solidFill>
            <a:custDash>
              <a:ds d="197000" sp="197000"/>
            </a:custDash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4" name="CustomShape 2"/>
          <p:cNvSpPr/>
          <p:nvPr/>
        </p:nvSpPr>
        <p:spPr>
          <a:xfrm>
            <a:off x="3888000" y="2448000"/>
            <a:ext cx="1800000" cy="792000"/>
          </a:xfrm>
          <a:prstGeom prst="rect">
            <a:avLst/>
          </a:prstGeom>
          <a:solidFill>
            <a:srgbClr val="B2B2B2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200" b="1" strike="noStrike" spc="-1">
                <a:latin typeface="Arial"/>
              </a:rPr>
              <a:t>Bloc</a:t>
            </a:r>
            <a:br/>
            <a:r>
              <a:rPr lang="fr-FR" sz="1200" b="1" strike="noStrike" spc="-1">
                <a:latin typeface="Arial"/>
              </a:rPr>
              <a:t>INTÉGRATEUR</a:t>
            </a:r>
            <a:endParaRPr lang="fr-FR" sz="1200" b="0" strike="noStrike" spc="-1">
              <a:latin typeface="Arial"/>
            </a:endParaRPr>
          </a:p>
          <a:p>
            <a:pPr algn="ctr"/>
            <a:r>
              <a:rPr lang="fr-FR" sz="1200" b="1" strike="noStrike" spc="-1">
                <a:latin typeface="Arial"/>
              </a:rPr>
              <a:t>1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525" name="TextShape 3"/>
          <p:cNvSpPr txBox="1"/>
          <p:nvPr/>
        </p:nvSpPr>
        <p:spPr>
          <a:xfrm>
            <a:off x="131760" y="144720"/>
            <a:ext cx="6131880" cy="885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800" b="1" strike="noStrike" spc="-1">
                <a:solidFill>
                  <a:srgbClr val="3333FF"/>
                </a:solidFill>
                <a:latin typeface="Arial"/>
              </a:rPr>
              <a:t>Schéma bloc – Filtre actif universel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1526" name="Line 4"/>
          <p:cNvSpPr/>
          <p:nvPr/>
        </p:nvSpPr>
        <p:spPr>
          <a:xfrm>
            <a:off x="5688000" y="2880000"/>
            <a:ext cx="720000" cy="0"/>
          </a:xfrm>
          <a:prstGeom prst="line">
            <a:avLst/>
          </a:prstGeom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7" name="Line 5"/>
          <p:cNvSpPr/>
          <p:nvPr/>
        </p:nvSpPr>
        <p:spPr>
          <a:xfrm flipV="1">
            <a:off x="6012000" y="2088000"/>
            <a:ext cx="0" cy="1368000"/>
          </a:xfrm>
          <a:prstGeom prst="line">
            <a:avLst/>
          </a:prstGeom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8" name="Line 6"/>
          <p:cNvSpPr/>
          <p:nvPr/>
        </p:nvSpPr>
        <p:spPr>
          <a:xfrm>
            <a:off x="8311320" y="2878200"/>
            <a:ext cx="3600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9" name="CustomShape 7"/>
          <p:cNvSpPr/>
          <p:nvPr/>
        </p:nvSpPr>
        <p:spPr>
          <a:xfrm>
            <a:off x="1296000" y="2448000"/>
            <a:ext cx="1800000" cy="792000"/>
          </a:xfrm>
          <a:prstGeom prst="rect">
            <a:avLst/>
          </a:prstGeom>
          <a:solidFill>
            <a:srgbClr val="B2B2B2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200" b="1" strike="noStrike" spc="-1">
                <a:latin typeface="Arial"/>
              </a:rPr>
              <a:t>Bloc</a:t>
            </a:r>
            <a:br/>
            <a:r>
              <a:rPr lang="fr-FR" sz="1200" b="1" strike="noStrike" spc="-1">
                <a:latin typeface="Arial"/>
              </a:rPr>
              <a:t>ADDITIONNEUR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530" name="CustomShape 8"/>
          <p:cNvSpPr/>
          <p:nvPr/>
        </p:nvSpPr>
        <p:spPr>
          <a:xfrm>
            <a:off x="5421960" y="280800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DDDDDD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Vs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1531" name="CustomShape 9"/>
          <p:cNvSpPr/>
          <p:nvPr/>
        </p:nvSpPr>
        <p:spPr>
          <a:xfrm>
            <a:off x="3765960" y="280836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DDDDDD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Ve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1532" name="CustomShape 10"/>
          <p:cNvSpPr/>
          <p:nvPr/>
        </p:nvSpPr>
        <p:spPr>
          <a:xfrm>
            <a:off x="1101960" y="252072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DDDDDD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Vin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1533" name="CustomShape 11"/>
          <p:cNvSpPr/>
          <p:nvPr/>
        </p:nvSpPr>
        <p:spPr>
          <a:xfrm>
            <a:off x="1101960" y="277308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DDDDDD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V2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1534" name="CustomShape 12"/>
          <p:cNvSpPr/>
          <p:nvPr/>
        </p:nvSpPr>
        <p:spPr>
          <a:xfrm>
            <a:off x="1101960" y="302544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DDDDDD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V1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1535" name="CustomShape 13"/>
          <p:cNvSpPr/>
          <p:nvPr/>
        </p:nvSpPr>
        <p:spPr>
          <a:xfrm>
            <a:off x="6552000" y="2448000"/>
            <a:ext cx="1800000" cy="792000"/>
          </a:xfrm>
          <a:prstGeom prst="rect">
            <a:avLst/>
          </a:prstGeom>
          <a:solidFill>
            <a:srgbClr val="B2B2B2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200" b="1" strike="noStrike" spc="-1">
                <a:latin typeface="Arial"/>
              </a:rPr>
              <a:t>Bloc</a:t>
            </a:r>
            <a:br/>
            <a:r>
              <a:rPr lang="fr-FR" sz="1200" b="1" strike="noStrike" spc="-1">
                <a:latin typeface="Arial"/>
              </a:rPr>
              <a:t>INTÉGRATEUR</a:t>
            </a:r>
            <a:endParaRPr lang="fr-FR" sz="1200" b="0" strike="noStrike" spc="-1">
              <a:latin typeface="Arial"/>
            </a:endParaRPr>
          </a:p>
          <a:p>
            <a:pPr algn="ctr"/>
            <a:r>
              <a:rPr lang="fr-FR" sz="1200" b="1" strike="noStrike" spc="-1">
                <a:latin typeface="Arial"/>
              </a:rPr>
              <a:t>2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536" name="CustomShape 14"/>
          <p:cNvSpPr/>
          <p:nvPr/>
        </p:nvSpPr>
        <p:spPr>
          <a:xfrm>
            <a:off x="8085960" y="280800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DDDDDD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Vs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1537" name="CustomShape 15"/>
          <p:cNvSpPr/>
          <p:nvPr/>
        </p:nvSpPr>
        <p:spPr>
          <a:xfrm>
            <a:off x="6429960" y="280836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DDDDDD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Ve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1538" name="Line 16"/>
          <p:cNvSpPr/>
          <p:nvPr/>
        </p:nvSpPr>
        <p:spPr>
          <a:xfrm>
            <a:off x="3055320" y="2880000"/>
            <a:ext cx="720000" cy="0"/>
          </a:xfrm>
          <a:prstGeom prst="line">
            <a:avLst/>
          </a:prstGeom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9" name="CustomShape 17"/>
          <p:cNvSpPr/>
          <p:nvPr/>
        </p:nvSpPr>
        <p:spPr>
          <a:xfrm>
            <a:off x="2865960" y="280980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DDDDDD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Vs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1540" name="Line 18"/>
          <p:cNvSpPr/>
          <p:nvPr/>
        </p:nvSpPr>
        <p:spPr>
          <a:xfrm flipV="1">
            <a:off x="3420000" y="2093040"/>
            <a:ext cx="0" cy="792000"/>
          </a:xfrm>
          <a:prstGeom prst="line">
            <a:avLst/>
          </a:prstGeom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1" name="Line 19"/>
          <p:cNvSpPr/>
          <p:nvPr/>
        </p:nvSpPr>
        <p:spPr>
          <a:xfrm flipV="1">
            <a:off x="8676000" y="2093040"/>
            <a:ext cx="0" cy="1506960"/>
          </a:xfrm>
          <a:prstGeom prst="line">
            <a:avLst/>
          </a:prstGeom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2" name="Line 20"/>
          <p:cNvSpPr/>
          <p:nvPr/>
        </p:nvSpPr>
        <p:spPr>
          <a:xfrm>
            <a:off x="864000" y="3456000"/>
            <a:ext cx="51480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3" name="Line 21"/>
          <p:cNvSpPr/>
          <p:nvPr/>
        </p:nvSpPr>
        <p:spPr>
          <a:xfrm flipV="1">
            <a:off x="864000" y="3096000"/>
            <a:ext cx="0" cy="36000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4" name="Line 22"/>
          <p:cNvSpPr/>
          <p:nvPr/>
        </p:nvSpPr>
        <p:spPr>
          <a:xfrm flipH="1">
            <a:off x="864000" y="3096000"/>
            <a:ext cx="237960" cy="0"/>
          </a:xfrm>
          <a:prstGeom prst="line">
            <a:avLst/>
          </a:prstGeom>
          <a:ln w="19080">
            <a:solidFill>
              <a:srgbClr val="000000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5" name="Line 23"/>
          <p:cNvSpPr/>
          <p:nvPr/>
        </p:nvSpPr>
        <p:spPr>
          <a:xfrm flipH="1">
            <a:off x="576000" y="2844000"/>
            <a:ext cx="525960" cy="0"/>
          </a:xfrm>
          <a:prstGeom prst="line">
            <a:avLst/>
          </a:prstGeom>
          <a:ln w="19080">
            <a:solidFill>
              <a:srgbClr val="000000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6" name="Line 24"/>
          <p:cNvSpPr/>
          <p:nvPr/>
        </p:nvSpPr>
        <p:spPr>
          <a:xfrm flipH="1">
            <a:off x="360000" y="2592000"/>
            <a:ext cx="732600" cy="0"/>
          </a:xfrm>
          <a:prstGeom prst="line">
            <a:avLst/>
          </a:prstGeom>
          <a:ln w="19080">
            <a:solidFill>
              <a:srgbClr val="000000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7" name="Line 25"/>
          <p:cNvSpPr/>
          <p:nvPr/>
        </p:nvSpPr>
        <p:spPr>
          <a:xfrm flipV="1">
            <a:off x="576000" y="2844000"/>
            <a:ext cx="0" cy="75600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8" name="Line 26"/>
          <p:cNvSpPr/>
          <p:nvPr/>
        </p:nvSpPr>
        <p:spPr>
          <a:xfrm>
            <a:off x="576000" y="3600000"/>
            <a:ext cx="81000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9" name="CustomShape 27"/>
          <p:cNvSpPr/>
          <p:nvPr/>
        </p:nvSpPr>
        <p:spPr>
          <a:xfrm>
            <a:off x="3240000" y="194400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DDDDDD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HP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1550" name="CustomShape 28"/>
          <p:cNvSpPr/>
          <p:nvPr/>
        </p:nvSpPr>
        <p:spPr>
          <a:xfrm>
            <a:off x="5796000" y="194436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DDDDDD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BP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1551" name="CustomShape 29"/>
          <p:cNvSpPr/>
          <p:nvPr/>
        </p:nvSpPr>
        <p:spPr>
          <a:xfrm>
            <a:off x="8460000" y="194472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DDDDDD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LP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1552" name="CustomShape 30"/>
          <p:cNvSpPr/>
          <p:nvPr/>
        </p:nvSpPr>
        <p:spPr>
          <a:xfrm>
            <a:off x="237960" y="252108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DDDDDD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Ve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1553" name="TextShape 31"/>
          <p:cNvSpPr txBox="1"/>
          <p:nvPr/>
        </p:nvSpPr>
        <p:spPr>
          <a:xfrm>
            <a:off x="427680" y="2009520"/>
            <a:ext cx="1372320" cy="2944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latin typeface="Arial"/>
              </a:rPr>
              <a:t>Filtre Universel</a:t>
            </a:r>
          </a:p>
        </p:txBody>
      </p:sp>
      <p:pic>
        <p:nvPicPr>
          <p:cNvPr id="1554" name="Image 1553"/>
          <p:cNvPicPr/>
          <p:nvPr/>
        </p:nvPicPr>
        <p:blipFill>
          <a:blip r:embed="rId2"/>
          <a:stretch/>
        </p:blipFill>
        <p:spPr>
          <a:xfrm>
            <a:off x="1800000" y="4147200"/>
            <a:ext cx="6562440" cy="2980800"/>
          </a:xfrm>
          <a:prstGeom prst="rect">
            <a:avLst/>
          </a:prstGeom>
          <a:ln w="0">
            <a:noFill/>
          </a:ln>
        </p:spPr>
      </p:pic>
      <p:sp>
        <p:nvSpPr>
          <p:cNvPr id="1555" name="CustomShape 32"/>
          <p:cNvSpPr/>
          <p:nvPr/>
        </p:nvSpPr>
        <p:spPr>
          <a:xfrm>
            <a:off x="2448000" y="4896000"/>
            <a:ext cx="1512000" cy="1872000"/>
          </a:xfrm>
          <a:prstGeom prst="rect">
            <a:avLst/>
          </a:prstGeom>
          <a:solidFill>
            <a:srgbClr val="729FCF">
              <a:alpha val="28000"/>
            </a:srgb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6" name="CustomShape 33"/>
          <p:cNvSpPr/>
          <p:nvPr/>
        </p:nvSpPr>
        <p:spPr>
          <a:xfrm>
            <a:off x="4104000" y="4896000"/>
            <a:ext cx="1152000" cy="1872000"/>
          </a:xfrm>
          <a:prstGeom prst="rect">
            <a:avLst/>
          </a:prstGeom>
          <a:solidFill>
            <a:srgbClr val="FF6666">
              <a:alpha val="28000"/>
            </a:srgb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7" name="CustomShape 34"/>
          <p:cNvSpPr/>
          <p:nvPr/>
        </p:nvSpPr>
        <p:spPr>
          <a:xfrm>
            <a:off x="5328000" y="4896000"/>
            <a:ext cx="1224000" cy="1872000"/>
          </a:xfrm>
          <a:prstGeom prst="rect">
            <a:avLst/>
          </a:prstGeom>
          <a:solidFill>
            <a:srgbClr val="FF6666">
              <a:alpha val="28000"/>
            </a:srgb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8" name="CustomShape 35"/>
          <p:cNvSpPr/>
          <p:nvPr/>
        </p:nvSpPr>
        <p:spPr>
          <a:xfrm>
            <a:off x="6696000" y="5472000"/>
            <a:ext cx="1224000" cy="1080000"/>
          </a:xfrm>
          <a:prstGeom prst="rect">
            <a:avLst/>
          </a:prstGeom>
          <a:solidFill>
            <a:srgbClr val="9900FF">
              <a:alpha val="28000"/>
            </a:srgb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9" name="TextShape 36"/>
          <p:cNvSpPr txBox="1"/>
          <p:nvPr/>
        </p:nvSpPr>
        <p:spPr>
          <a:xfrm>
            <a:off x="2448000" y="7092000"/>
            <a:ext cx="1348200" cy="432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1200" b="1" strike="noStrike" spc="-1">
                <a:latin typeface="Arial"/>
              </a:rPr>
              <a:t>Bloc</a:t>
            </a:r>
            <a:br/>
            <a:r>
              <a:rPr lang="fr-FR" sz="1200" b="1" strike="noStrike" spc="-1">
                <a:latin typeface="Arial"/>
              </a:rPr>
              <a:t>ADDITIONNEUR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560" name="TextShape 37"/>
          <p:cNvSpPr txBox="1"/>
          <p:nvPr/>
        </p:nvSpPr>
        <p:spPr>
          <a:xfrm>
            <a:off x="3996360" y="7092000"/>
            <a:ext cx="1403640" cy="60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1200" b="1" strike="noStrike" spc="-1">
                <a:latin typeface="Arial"/>
              </a:rPr>
              <a:t>Bloc</a:t>
            </a:r>
            <a:br/>
            <a:r>
              <a:rPr lang="fr-FR" sz="1200" b="1" strike="noStrike" spc="-1">
                <a:latin typeface="Arial"/>
              </a:rPr>
              <a:t>INTÉGRATEUR 1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561" name="TextShape 38"/>
          <p:cNvSpPr txBox="1"/>
          <p:nvPr/>
        </p:nvSpPr>
        <p:spPr>
          <a:xfrm>
            <a:off x="5472720" y="7092360"/>
            <a:ext cx="1403640" cy="60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1200" b="1" strike="noStrike" spc="-1">
                <a:latin typeface="Arial"/>
              </a:rPr>
              <a:t>Bloc</a:t>
            </a:r>
            <a:br/>
            <a:r>
              <a:rPr lang="fr-FR" sz="1200" b="1" strike="noStrike" spc="-1">
                <a:latin typeface="Arial"/>
              </a:rPr>
              <a:t>INTÉGRATEUR 2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562" name="TextShape 39"/>
          <p:cNvSpPr txBox="1"/>
          <p:nvPr/>
        </p:nvSpPr>
        <p:spPr>
          <a:xfrm>
            <a:off x="7057080" y="6876720"/>
            <a:ext cx="1403640" cy="60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1200" b="1" strike="noStrike" spc="-1">
                <a:latin typeface="Arial"/>
              </a:rPr>
              <a:t>ALI Supplém.</a:t>
            </a:r>
            <a:endParaRPr lang="fr-FR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Line 1"/>
          <p:cNvSpPr/>
          <p:nvPr/>
        </p:nvSpPr>
        <p:spPr>
          <a:xfrm>
            <a:off x="8225280" y="1692000"/>
            <a:ext cx="0" cy="61200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4" name="Line 2"/>
          <p:cNvSpPr/>
          <p:nvPr/>
        </p:nvSpPr>
        <p:spPr>
          <a:xfrm>
            <a:off x="7793280" y="1692000"/>
            <a:ext cx="0" cy="61200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5" name="Line 3"/>
          <p:cNvSpPr/>
          <p:nvPr/>
        </p:nvSpPr>
        <p:spPr>
          <a:xfrm flipH="1">
            <a:off x="4376520" y="2628000"/>
            <a:ext cx="111600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6" name="Line 4"/>
          <p:cNvSpPr/>
          <p:nvPr/>
        </p:nvSpPr>
        <p:spPr>
          <a:xfrm flipV="1">
            <a:off x="4376520" y="2628000"/>
            <a:ext cx="0" cy="57600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7" name="Line 5"/>
          <p:cNvSpPr/>
          <p:nvPr/>
        </p:nvSpPr>
        <p:spPr>
          <a:xfrm>
            <a:off x="3545280" y="3204000"/>
            <a:ext cx="110088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8" name="Line 6"/>
          <p:cNvSpPr/>
          <p:nvPr/>
        </p:nvSpPr>
        <p:spPr>
          <a:xfrm>
            <a:off x="5348520" y="3384000"/>
            <a:ext cx="127764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9" name="Line 7"/>
          <p:cNvSpPr/>
          <p:nvPr/>
        </p:nvSpPr>
        <p:spPr>
          <a:xfrm flipV="1">
            <a:off x="5492520" y="2628000"/>
            <a:ext cx="0" cy="75600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0" name="Line 8"/>
          <p:cNvSpPr/>
          <p:nvPr/>
        </p:nvSpPr>
        <p:spPr>
          <a:xfrm flipV="1">
            <a:off x="4376520" y="3564000"/>
            <a:ext cx="0" cy="75600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1" name="Line 9"/>
          <p:cNvSpPr/>
          <p:nvPr/>
        </p:nvSpPr>
        <p:spPr>
          <a:xfrm flipH="1">
            <a:off x="3368520" y="3564000"/>
            <a:ext cx="127764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2" name="Line 10"/>
          <p:cNvSpPr/>
          <p:nvPr/>
        </p:nvSpPr>
        <p:spPr>
          <a:xfrm>
            <a:off x="2861280" y="1656360"/>
            <a:ext cx="0" cy="89964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3" name="Line 11"/>
          <p:cNvSpPr/>
          <p:nvPr/>
        </p:nvSpPr>
        <p:spPr>
          <a:xfrm flipH="1">
            <a:off x="2043000" y="1656000"/>
            <a:ext cx="157428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4" name="Line 12"/>
          <p:cNvSpPr/>
          <p:nvPr/>
        </p:nvSpPr>
        <p:spPr>
          <a:xfrm flipH="1">
            <a:off x="1133280" y="972360"/>
            <a:ext cx="111600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5" name="Line 13"/>
          <p:cNvSpPr/>
          <p:nvPr/>
        </p:nvSpPr>
        <p:spPr>
          <a:xfrm flipV="1">
            <a:off x="557280" y="1476000"/>
            <a:ext cx="360" cy="61056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6" name="CustomShape 14"/>
          <p:cNvSpPr/>
          <p:nvPr/>
        </p:nvSpPr>
        <p:spPr>
          <a:xfrm rot="5400000">
            <a:off x="1205640" y="1299960"/>
            <a:ext cx="936000" cy="738360"/>
          </a:xfrm>
          <a:custGeom>
            <a:avLst/>
            <a:gdLst/>
            <a:ahLst/>
            <a:cxnLst/>
            <a:rect l="0" t="0" r="r" b="b"/>
            <a:pathLst>
              <a:path w="2602" h="2053">
                <a:moveTo>
                  <a:pt x="1300" y="0"/>
                </a:moveTo>
                <a:lnTo>
                  <a:pt x="2601" y="2052"/>
                </a:lnTo>
                <a:lnTo>
                  <a:pt x="0" y="2052"/>
                </a:lnTo>
                <a:lnTo>
                  <a:pt x="1300" y="0"/>
                </a:lnTo>
              </a:path>
            </a:pathLst>
          </a:custGeom>
          <a:solidFill>
            <a:srgbClr val="EEEEEE"/>
          </a:solidFill>
          <a:ln w="1440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7" name="TextShape 15"/>
          <p:cNvSpPr txBox="1"/>
          <p:nvPr/>
        </p:nvSpPr>
        <p:spPr>
          <a:xfrm>
            <a:off x="1250280" y="1205280"/>
            <a:ext cx="308880" cy="5065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800" b="0" strike="noStrike" spc="-1">
                <a:latin typeface="Cambria"/>
              </a:rPr>
              <a:t>-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1578" name="Rectangle 16"/>
          <p:cNvSpPr/>
          <p:nvPr/>
        </p:nvSpPr>
        <p:spPr>
          <a:xfrm>
            <a:off x="541800" y="226224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579" name="TextShape 17"/>
          <p:cNvSpPr txBox="1"/>
          <p:nvPr/>
        </p:nvSpPr>
        <p:spPr>
          <a:xfrm>
            <a:off x="1131120" y="2218320"/>
            <a:ext cx="23724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580" name="Rectangle 18"/>
          <p:cNvSpPr/>
          <p:nvPr/>
        </p:nvSpPr>
        <p:spPr>
          <a:xfrm>
            <a:off x="541800" y="844920"/>
            <a:ext cx="54180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581" name="TextShape 19"/>
          <p:cNvSpPr txBox="1"/>
          <p:nvPr/>
        </p:nvSpPr>
        <p:spPr>
          <a:xfrm>
            <a:off x="903240" y="862920"/>
            <a:ext cx="23724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582" name="Rectangle 20"/>
          <p:cNvSpPr/>
          <p:nvPr/>
        </p:nvSpPr>
        <p:spPr>
          <a:xfrm>
            <a:off x="1575360" y="1903320"/>
            <a:ext cx="541800" cy="27000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583" name="TextShape 21"/>
          <p:cNvSpPr txBox="1"/>
          <p:nvPr/>
        </p:nvSpPr>
        <p:spPr>
          <a:xfrm>
            <a:off x="1207440" y="2210400"/>
            <a:ext cx="23724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584" name="Rectangle 22"/>
          <p:cNvSpPr/>
          <p:nvPr/>
        </p:nvSpPr>
        <p:spPr>
          <a:xfrm>
            <a:off x="1304640" y="1458360"/>
            <a:ext cx="27108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585" name="TextShape 23"/>
          <p:cNvSpPr txBox="1"/>
          <p:nvPr/>
        </p:nvSpPr>
        <p:spPr>
          <a:xfrm>
            <a:off x="1233360" y="1644480"/>
            <a:ext cx="394200" cy="38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000" b="0" strike="noStrike" spc="-1">
                <a:latin typeface="Cambria"/>
              </a:rPr>
              <a:t>+</a:t>
            </a:r>
            <a:endParaRPr lang="fr-FR" sz="2000" b="0" strike="noStrike" spc="-1">
              <a:latin typeface="Arial"/>
            </a:endParaRPr>
          </a:p>
        </p:txBody>
      </p:sp>
      <p:sp>
        <p:nvSpPr>
          <p:cNvPr id="1586" name="TextShape 24"/>
          <p:cNvSpPr txBox="1"/>
          <p:nvPr/>
        </p:nvSpPr>
        <p:spPr>
          <a:xfrm>
            <a:off x="1561680" y="1116360"/>
            <a:ext cx="595440" cy="3409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i="1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+V</a:t>
            </a:r>
            <a:r>
              <a:rPr lang="fr-FR" sz="1400" b="0" i="1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CC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587" name="Line 25"/>
          <p:cNvSpPr/>
          <p:nvPr/>
        </p:nvSpPr>
        <p:spPr>
          <a:xfrm>
            <a:off x="1800360" y="1369440"/>
            <a:ext cx="0" cy="144000"/>
          </a:xfrm>
          <a:prstGeom prst="line">
            <a:avLst/>
          </a:prstGeom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8" name="TextShape 26"/>
          <p:cNvSpPr txBox="1"/>
          <p:nvPr/>
        </p:nvSpPr>
        <p:spPr>
          <a:xfrm>
            <a:off x="1601280" y="1920240"/>
            <a:ext cx="502200" cy="3409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i="1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-V</a:t>
            </a:r>
            <a:r>
              <a:rPr lang="fr-FR" sz="1400" b="0" i="1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CC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589" name="Line 27"/>
          <p:cNvSpPr/>
          <p:nvPr/>
        </p:nvSpPr>
        <p:spPr>
          <a:xfrm>
            <a:off x="1803960" y="1813320"/>
            <a:ext cx="0" cy="144000"/>
          </a:xfrm>
          <a:prstGeom prst="line">
            <a:avLst/>
          </a:prstGeom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590" name="Group 28"/>
          <p:cNvGrpSpPr/>
          <p:nvPr/>
        </p:nvGrpSpPr>
        <p:grpSpPr>
          <a:xfrm>
            <a:off x="906120" y="2275200"/>
            <a:ext cx="326520" cy="123120"/>
            <a:chOff x="906120" y="2275200"/>
            <a:chExt cx="326520" cy="123120"/>
          </a:xfrm>
        </p:grpSpPr>
        <p:sp>
          <p:nvSpPr>
            <p:cNvPr id="1591" name="Line 29"/>
            <p:cNvSpPr/>
            <p:nvPr/>
          </p:nvSpPr>
          <p:spPr>
            <a:xfrm>
              <a:off x="906120" y="227520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2" name="Line 30"/>
            <p:cNvSpPr/>
            <p:nvPr/>
          </p:nvSpPr>
          <p:spPr>
            <a:xfrm>
              <a:off x="987480" y="234756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3" name="Line 31"/>
            <p:cNvSpPr/>
            <p:nvPr/>
          </p:nvSpPr>
          <p:spPr>
            <a:xfrm>
              <a:off x="1042200" y="239796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4" name="Line 32"/>
            <p:cNvSpPr/>
            <p:nvPr/>
          </p:nvSpPr>
          <p:spPr>
            <a:xfrm>
              <a:off x="906120" y="227556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5" name="Line 33"/>
            <p:cNvSpPr/>
            <p:nvPr/>
          </p:nvSpPr>
          <p:spPr>
            <a:xfrm>
              <a:off x="987480" y="234792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6" name="Line 34"/>
            <p:cNvSpPr/>
            <p:nvPr/>
          </p:nvSpPr>
          <p:spPr>
            <a:xfrm>
              <a:off x="1042200" y="239832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597" name="Line 35"/>
          <p:cNvSpPr/>
          <p:nvPr/>
        </p:nvSpPr>
        <p:spPr>
          <a:xfrm flipH="1">
            <a:off x="557280" y="1476000"/>
            <a:ext cx="75600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8" name="Line 36"/>
          <p:cNvSpPr/>
          <p:nvPr/>
        </p:nvSpPr>
        <p:spPr>
          <a:xfrm flipH="1">
            <a:off x="799200" y="1458360"/>
            <a:ext cx="14400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9" name="TextShape 37"/>
          <p:cNvSpPr txBox="1"/>
          <p:nvPr/>
        </p:nvSpPr>
        <p:spPr>
          <a:xfrm>
            <a:off x="619200" y="1004040"/>
            <a:ext cx="558720" cy="4543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PhD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600" name="CustomShape 38"/>
          <p:cNvSpPr/>
          <p:nvPr/>
        </p:nvSpPr>
        <p:spPr>
          <a:xfrm rot="16200000">
            <a:off x="1701000" y="75384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1" name="Line 39"/>
          <p:cNvSpPr/>
          <p:nvPr/>
        </p:nvSpPr>
        <p:spPr>
          <a:xfrm flipH="1">
            <a:off x="425160" y="1656000"/>
            <a:ext cx="273240" cy="0"/>
          </a:xfrm>
          <a:prstGeom prst="line">
            <a:avLst/>
          </a:prstGeom>
          <a:ln w="129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602" name="Group 40"/>
          <p:cNvGrpSpPr/>
          <p:nvPr/>
        </p:nvGrpSpPr>
        <p:grpSpPr>
          <a:xfrm>
            <a:off x="413280" y="1657440"/>
            <a:ext cx="276480" cy="211320"/>
            <a:chOff x="413280" y="1657440"/>
            <a:chExt cx="276480" cy="211320"/>
          </a:xfrm>
        </p:grpSpPr>
        <p:sp>
          <p:nvSpPr>
            <p:cNvPr id="1603" name="Freeform 41"/>
            <p:cNvSpPr/>
            <p:nvPr/>
          </p:nvSpPr>
          <p:spPr>
            <a:xfrm>
              <a:off x="413280" y="1657440"/>
              <a:ext cx="276840" cy="211680"/>
            </a:xfrm>
            <a:custGeom>
              <a:avLst/>
              <a:gdLst/>
              <a:ahLst/>
              <a:cxnLst/>
              <a:rect l="0" t="0" r="r" b="b"/>
              <a:pathLst>
                <a:path w="769" h="588">
                  <a:moveTo>
                    <a:pt x="390" y="0"/>
                  </a:moveTo>
                  <a:lnTo>
                    <a:pt x="0" y="579"/>
                  </a:lnTo>
                  <a:lnTo>
                    <a:pt x="768" y="587"/>
                  </a:lnTo>
                  <a:lnTo>
                    <a:pt x="390" y="0"/>
                  </a:lnTo>
                  <a:close/>
                </a:path>
              </a:pathLst>
            </a:custGeom>
            <a:solidFill>
              <a:srgbClr val="FFFFFF"/>
            </a:solidFill>
            <a:ln w="14400">
              <a:solidFill>
                <a:srgbClr val="3465A4"/>
              </a:solidFill>
              <a:round/>
            </a:ln>
          </p:spPr>
        </p:sp>
      </p:grpSp>
      <p:sp>
        <p:nvSpPr>
          <p:cNvPr id="1604" name="Freeform 42"/>
          <p:cNvSpPr/>
          <p:nvPr/>
        </p:nvSpPr>
        <p:spPr>
          <a:xfrm>
            <a:off x="89280" y="1692720"/>
            <a:ext cx="238320" cy="133920"/>
          </a:xfrm>
          <a:custGeom>
            <a:avLst/>
            <a:gdLst/>
            <a:ahLst/>
            <a:cxnLst/>
            <a:rect l="0" t="0" r="r" b="b"/>
            <a:pathLst>
              <a:path w="662" h="372">
                <a:moveTo>
                  <a:pt x="0" y="318"/>
                </a:moveTo>
                <a:lnTo>
                  <a:pt x="318" y="0"/>
                </a:lnTo>
                <a:lnTo>
                  <a:pt x="318" y="371"/>
                </a:lnTo>
                <a:lnTo>
                  <a:pt x="661" y="28"/>
                </a:lnTo>
              </a:path>
            </a:pathLst>
          </a:custGeom>
          <a:ln w="14400">
            <a:solidFill>
              <a:srgbClr val="808080"/>
            </a:solidFill>
            <a:round/>
            <a:tailEnd type="triangle" w="med" len="med"/>
          </a:ln>
        </p:spPr>
      </p:sp>
      <p:sp>
        <p:nvSpPr>
          <p:cNvPr id="1605" name="Line 43"/>
          <p:cNvSpPr/>
          <p:nvPr/>
        </p:nvSpPr>
        <p:spPr>
          <a:xfrm flipH="1">
            <a:off x="557280" y="2088000"/>
            <a:ext cx="50364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6" name="Line 44"/>
          <p:cNvSpPr/>
          <p:nvPr/>
        </p:nvSpPr>
        <p:spPr>
          <a:xfrm flipH="1" flipV="1">
            <a:off x="1051200" y="1852920"/>
            <a:ext cx="360" cy="21600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7" name="Line 45"/>
          <p:cNvSpPr/>
          <p:nvPr/>
        </p:nvSpPr>
        <p:spPr>
          <a:xfrm flipH="1">
            <a:off x="1051920" y="1852920"/>
            <a:ext cx="25272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8" name="Line 46"/>
          <p:cNvSpPr/>
          <p:nvPr/>
        </p:nvSpPr>
        <p:spPr>
          <a:xfrm flipH="1" flipV="1">
            <a:off x="1051560" y="2068920"/>
            <a:ext cx="360" cy="21600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9" name="TextShape 47"/>
          <p:cNvSpPr txBox="1"/>
          <p:nvPr/>
        </p:nvSpPr>
        <p:spPr>
          <a:xfrm>
            <a:off x="1591200" y="556920"/>
            <a:ext cx="558720" cy="3409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r>
              <a:rPr lang="fr-FR" sz="14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P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610" name="Line 48"/>
          <p:cNvSpPr/>
          <p:nvPr/>
        </p:nvSpPr>
        <p:spPr>
          <a:xfrm flipV="1">
            <a:off x="2501280" y="1508400"/>
            <a:ext cx="0" cy="32400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1" name="CustomShape 49"/>
          <p:cNvSpPr/>
          <p:nvPr/>
        </p:nvSpPr>
        <p:spPr>
          <a:xfrm rot="16200000">
            <a:off x="2366280" y="1621800"/>
            <a:ext cx="388800" cy="972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2" name="Line 50"/>
          <p:cNvSpPr/>
          <p:nvPr/>
        </p:nvSpPr>
        <p:spPr>
          <a:xfrm flipV="1">
            <a:off x="2609280" y="1508400"/>
            <a:ext cx="0" cy="32400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3" name="CustomShape 51"/>
          <p:cNvSpPr/>
          <p:nvPr/>
        </p:nvSpPr>
        <p:spPr>
          <a:xfrm>
            <a:off x="2789280" y="190800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4" name="Line 52"/>
          <p:cNvSpPr/>
          <p:nvPr/>
        </p:nvSpPr>
        <p:spPr>
          <a:xfrm flipV="1">
            <a:off x="1133280" y="972000"/>
            <a:ext cx="0" cy="48636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5" name="TextShape 53"/>
          <p:cNvSpPr txBox="1"/>
          <p:nvPr/>
        </p:nvSpPr>
        <p:spPr>
          <a:xfrm>
            <a:off x="2374560" y="115200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C</a:t>
            </a:r>
            <a:r>
              <a:rPr lang="fr-FR" sz="14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F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616" name="TextShape 54"/>
          <p:cNvSpPr txBox="1"/>
          <p:nvPr/>
        </p:nvSpPr>
        <p:spPr>
          <a:xfrm>
            <a:off x="2501280" y="19789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r>
              <a:rPr lang="fr-FR" sz="14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F</a:t>
            </a:r>
            <a:endParaRPr lang="fr-FR" sz="1400" b="0" strike="noStrike" spc="-1">
              <a:latin typeface="Arial"/>
            </a:endParaRPr>
          </a:p>
        </p:txBody>
      </p:sp>
      <p:grpSp>
        <p:nvGrpSpPr>
          <p:cNvPr id="1617" name="Group 55"/>
          <p:cNvGrpSpPr/>
          <p:nvPr/>
        </p:nvGrpSpPr>
        <p:grpSpPr>
          <a:xfrm>
            <a:off x="2705400" y="2576880"/>
            <a:ext cx="326520" cy="123120"/>
            <a:chOff x="2705400" y="2576880"/>
            <a:chExt cx="326520" cy="123120"/>
          </a:xfrm>
        </p:grpSpPr>
        <p:sp>
          <p:nvSpPr>
            <p:cNvPr id="1618" name="Line 56"/>
            <p:cNvSpPr/>
            <p:nvPr/>
          </p:nvSpPr>
          <p:spPr>
            <a:xfrm>
              <a:off x="2705400" y="25768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9" name="Line 57"/>
            <p:cNvSpPr/>
            <p:nvPr/>
          </p:nvSpPr>
          <p:spPr>
            <a:xfrm>
              <a:off x="2786760" y="26492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0" name="Line 58"/>
            <p:cNvSpPr/>
            <p:nvPr/>
          </p:nvSpPr>
          <p:spPr>
            <a:xfrm>
              <a:off x="2841480" y="26996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1" name="Line 59"/>
            <p:cNvSpPr/>
            <p:nvPr/>
          </p:nvSpPr>
          <p:spPr>
            <a:xfrm>
              <a:off x="2705400" y="257724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2" name="Line 60"/>
            <p:cNvSpPr/>
            <p:nvPr/>
          </p:nvSpPr>
          <p:spPr>
            <a:xfrm>
              <a:off x="2786760" y="26496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3" name="Line 61"/>
            <p:cNvSpPr/>
            <p:nvPr/>
          </p:nvSpPr>
          <p:spPr>
            <a:xfrm>
              <a:off x="2841480" y="27000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624" name="CustomShape 62"/>
          <p:cNvSpPr/>
          <p:nvPr/>
        </p:nvSpPr>
        <p:spPr>
          <a:xfrm>
            <a:off x="2825280" y="162000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5" name="CustomShape 63"/>
          <p:cNvSpPr/>
          <p:nvPr/>
        </p:nvSpPr>
        <p:spPr>
          <a:xfrm>
            <a:off x="1097280" y="144000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6" name="Line 64"/>
          <p:cNvSpPr/>
          <p:nvPr/>
        </p:nvSpPr>
        <p:spPr>
          <a:xfrm>
            <a:off x="2249280" y="972360"/>
            <a:ext cx="0" cy="68364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7" name="CustomShape 65"/>
          <p:cNvSpPr/>
          <p:nvPr/>
        </p:nvSpPr>
        <p:spPr>
          <a:xfrm>
            <a:off x="2213640" y="162036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628" name="Group 66"/>
          <p:cNvGrpSpPr/>
          <p:nvPr/>
        </p:nvGrpSpPr>
        <p:grpSpPr>
          <a:xfrm>
            <a:off x="4574880" y="2916000"/>
            <a:ext cx="809640" cy="936000"/>
            <a:chOff x="4574880" y="2916000"/>
            <a:chExt cx="809640" cy="936000"/>
          </a:xfrm>
        </p:grpSpPr>
        <p:sp>
          <p:nvSpPr>
            <p:cNvPr id="1629" name="CustomShape 67"/>
            <p:cNvSpPr/>
            <p:nvPr/>
          </p:nvSpPr>
          <p:spPr>
            <a:xfrm rot="5400000">
              <a:off x="4547160" y="3014640"/>
              <a:ext cx="936000" cy="738360"/>
            </a:xfrm>
            <a:custGeom>
              <a:avLst/>
              <a:gdLst/>
              <a:ahLst/>
              <a:cxnLst/>
              <a:rect l="0" t="0" r="r" b="b"/>
              <a:pathLst>
                <a:path w="2602" h="2053">
                  <a:moveTo>
                    <a:pt x="1300" y="0"/>
                  </a:moveTo>
                  <a:lnTo>
                    <a:pt x="2601" y="2052"/>
                  </a:lnTo>
                  <a:lnTo>
                    <a:pt x="0" y="2052"/>
                  </a:lnTo>
                  <a:lnTo>
                    <a:pt x="1300" y="0"/>
                  </a:lnTo>
                </a:path>
              </a:pathLst>
            </a:custGeom>
            <a:solidFill>
              <a:srgbClr val="EEEEEE"/>
            </a:solidFill>
            <a:ln w="1440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0" name="TextShape 68"/>
            <p:cNvSpPr txBox="1"/>
            <p:nvPr/>
          </p:nvSpPr>
          <p:spPr>
            <a:xfrm>
              <a:off x="4591800" y="2919960"/>
              <a:ext cx="308880" cy="506520"/>
            </a:xfrm>
            <a:prstGeom prst="rect">
              <a:avLst/>
            </a:prstGeom>
            <a:noFill/>
            <a:ln w="14400">
              <a:noFill/>
            </a:ln>
          </p:spPr>
          <p:txBody>
            <a:bodyPr lIns="90000" tIns="45000" rIns="90000" bIns="45000">
              <a:noAutofit/>
            </a:bodyPr>
            <a:lstStyle/>
            <a:p>
              <a:r>
                <a:rPr lang="fr-FR" sz="2800" b="0" strike="noStrike" spc="-1">
                  <a:latin typeface="Cambria"/>
                </a:rPr>
                <a:t>-</a:t>
              </a:r>
              <a:endParaRPr lang="fr-FR" sz="2800" b="0" strike="noStrike" spc="-1">
                <a:latin typeface="Arial"/>
              </a:endParaRPr>
            </a:p>
          </p:txBody>
        </p:sp>
        <p:sp>
          <p:nvSpPr>
            <p:cNvPr id="1631" name="TextShape 69"/>
            <p:cNvSpPr txBox="1"/>
            <p:nvPr/>
          </p:nvSpPr>
          <p:spPr>
            <a:xfrm>
              <a:off x="4574880" y="3359160"/>
              <a:ext cx="394200" cy="389160"/>
            </a:xfrm>
            <a:prstGeom prst="rect">
              <a:avLst/>
            </a:prstGeom>
            <a:noFill/>
            <a:ln w="14400">
              <a:noFill/>
            </a:ln>
          </p:spPr>
          <p:txBody>
            <a:bodyPr lIns="90000" tIns="45000" rIns="90000" bIns="45000">
              <a:noAutofit/>
            </a:bodyPr>
            <a:lstStyle/>
            <a:p>
              <a:r>
                <a:rPr lang="fr-FR" sz="2000" b="0" strike="noStrike" spc="-1">
                  <a:latin typeface="Cambria"/>
                </a:rPr>
                <a:t>+</a:t>
              </a:r>
              <a:endParaRPr lang="fr-FR" sz="2000" b="0" strike="noStrike" spc="-1">
                <a:latin typeface="Arial"/>
              </a:endParaRPr>
            </a:p>
          </p:txBody>
        </p:sp>
      </p:grpSp>
      <p:sp>
        <p:nvSpPr>
          <p:cNvPr id="1632" name="CustomShape 70"/>
          <p:cNvSpPr/>
          <p:nvPr/>
        </p:nvSpPr>
        <p:spPr>
          <a:xfrm rot="16200000">
            <a:off x="4904640" y="241344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3" name="TextShape 71"/>
          <p:cNvSpPr txBox="1"/>
          <p:nvPr/>
        </p:nvSpPr>
        <p:spPr>
          <a:xfrm>
            <a:off x="4828680" y="2251080"/>
            <a:ext cx="558720" cy="3409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r>
              <a:rPr lang="fr-FR" sz="14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B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634" name="CustomShape 72"/>
          <p:cNvSpPr/>
          <p:nvPr/>
        </p:nvSpPr>
        <p:spPr>
          <a:xfrm rot="16200000">
            <a:off x="3857040" y="295704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5" name="TextShape 73"/>
          <p:cNvSpPr txBox="1"/>
          <p:nvPr/>
        </p:nvSpPr>
        <p:spPr>
          <a:xfrm>
            <a:off x="3747240" y="2796120"/>
            <a:ext cx="558720" cy="3409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r>
              <a:rPr lang="fr-FR" sz="14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A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636" name="CustomShape 74"/>
          <p:cNvSpPr/>
          <p:nvPr/>
        </p:nvSpPr>
        <p:spPr>
          <a:xfrm rot="16200000">
            <a:off x="3853440" y="335664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7" name="TextShape 75"/>
          <p:cNvSpPr txBox="1"/>
          <p:nvPr/>
        </p:nvSpPr>
        <p:spPr>
          <a:xfrm>
            <a:off x="3743640" y="3195720"/>
            <a:ext cx="558720" cy="3409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r>
              <a:rPr lang="fr-FR" sz="14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A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638" name="CustomShape 76"/>
          <p:cNvSpPr/>
          <p:nvPr/>
        </p:nvSpPr>
        <p:spPr>
          <a:xfrm>
            <a:off x="4303440" y="374400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9" name="TextShape 77"/>
          <p:cNvSpPr txBox="1"/>
          <p:nvPr/>
        </p:nvSpPr>
        <p:spPr>
          <a:xfrm>
            <a:off x="3979440" y="37429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r>
              <a:rPr lang="fr-FR" sz="14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B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640" name="CustomShape 78"/>
          <p:cNvSpPr/>
          <p:nvPr/>
        </p:nvSpPr>
        <p:spPr>
          <a:xfrm>
            <a:off x="3617280" y="828000"/>
            <a:ext cx="936000" cy="1044000"/>
          </a:xfrm>
          <a:prstGeom prst="rect">
            <a:avLst/>
          </a:prstGeom>
          <a:solidFill>
            <a:srgbClr val="EEEEEE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1" name="Line 79"/>
          <p:cNvSpPr/>
          <p:nvPr/>
        </p:nvSpPr>
        <p:spPr>
          <a:xfrm flipH="1">
            <a:off x="4553280" y="1692000"/>
            <a:ext cx="1584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2" name="TextShape 80"/>
          <p:cNvSpPr txBox="1"/>
          <p:nvPr/>
        </p:nvSpPr>
        <p:spPr>
          <a:xfrm>
            <a:off x="3617280" y="147600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V</a:t>
            </a:r>
            <a:r>
              <a:rPr lang="fr-FR" sz="14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in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643" name="TextShape 81"/>
          <p:cNvSpPr txBox="1"/>
          <p:nvPr/>
        </p:nvSpPr>
        <p:spPr>
          <a:xfrm>
            <a:off x="4138560" y="147600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V</a:t>
            </a:r>
            <a:r>
              <a:rPr lang="fr-FR" sz="14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out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644" name="Line 82"/>
          <p:cNvSpPr/>
          <p:nvPr/>
        </p:nvSpPr>
        <p:spPr>
          <a:xfrm flipV="1">
            <a:off x="3545280" y="2340000"/>
            <a:ext cx="0" cy="648000"/>
          </a:xfrm>
          <a:prstGeom prst="line">
            <a:avLst/>
          </a:prstGeom>
          <a:ln w="12600">
            <a:solidFill>
              <a:srgbClr val="000000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5" name="Line 83"/>
          <p:cNvSpPr/>
          <p:nvPr/>
        </p:nvSpPr>
        <p:spPr>
          <a:xfrm flipH="1">
            <a:off x="3185280" y="1656000"/>
            <a:ext cx="3240" cy="190800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6" name="CustomShape 84"/>
          <p:cNvSpPr/>
          <p:nvPr/>
        </p:nvSpPr>
        <p:spPr>
          <a:xfrm>
            <a:off x="3149640" y="162036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7" name="Line 85"/>
          <p:cNvSpPr/>
          <p:nvPr/>
        </p:nvSpPr>
        <p:spPr>
          <a:xfrm flipH="1">
            <a:off x="3188520" y="3564000"/>
            <a:ext cx="28476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648" name="Group 86"/>
          <p:cNvGrpSpPr/>
          <p:nvPr/>
        </p:nvGrpSpPr>
        <p:grpSpPr>
          <a:xfrm>
            <a:off x="4193280" y="4340880"/>
            <a:ext cx="326520" cy="123120"/>
            <a:chOff x="4193280" y="4340880"/>
            <a:chExt cx="326520" cy="123120"/>
          </a:xfrm>
        </p:grpSpPr>
        <p:sp>
          <p:nvSpPr>
            <p:cNvPr id="1649" name="Line 87"/>
            <p:cNvSpPr/>
            <p:nvPr/>
          </p:nvSpPr>
          <p:spPr>
            <a:xfrm>
              <a:off x="4193280" y="43408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50" name="Line 88"/>
            <p:cNvSpPr/>
            <p:nvPr/>
          </p:nvSpPr>
          <p:spPr>
            <a:xfrm>
              <a:off x="4274640" y="44132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51" name="Line 89"/>
            <p:cNvSpPr/>
            <p:nvPr/>
          </p:nvSpPr>
          <p:spPr>
            <a:xfrm>
              <a:off x="4329360" y="44636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52" name="Line 90"/>
            <p:cNvSpPr/>
            <p:nvPr/>
          </p:nvSpPr>
          <p:spPr>
            <a:xfrm>
              <a:off x="4193280" y="434124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53" name="Line 91"/>
            <p:cNvSpPr/>
            <p:nvPr/>
          </p:nvSpPr>
          <p:spPr>
            <a:xfrm>
              <a:off x="4274640" y="44136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54" name="Line 92"/>
            <p:cNvSpPr/>
            <p:nvPr/>
          </p:nvSpPr>
          <p:spPr>
            <a:xfrm>
              <a:off x="4329360" y="44640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655" name="Line 93"/>
          <p:cNvSpPr/>
          <p:nvPr/>
        </p:nvSpPr>
        <p:spPr>
          <a:xfrm>
            <a:off x="4700520" y="1692000"/>
            <a:ext cx="0" cy="64800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6" name="Line 94"/>
          <p:cNvSpPr/>
          <p:nvPr/>
        </p:nvSpPr>
        <p:spPr>
          <a:xfrm>
            <a:off x="3545280" y="2340000"/>
            <a:ext cx="115524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7" name="Line 95"/>
          <p:cNvSpPr/>
          <p:nvPr/>
        </p:nvSpPr>
        <p:spPr>
          <a:xfrm flipV="1">
            <a:off x="3545280" y="2988000"/>
            <a:ext cx="0" cy="21600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8" name="CustomShape 96"/>
          <p:cNvSpPr/>
          <p:nvPr/>
        </p:nvSpPr>
        <p:spPr>
          <a:xfrm>
            <a:off x="4661280" y="165600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9" name="CustomShape 97"/>
          <p:cNvSpPr/>
          <p:nvPr/>
        </p:nvSpPr>
        <p:spPr>
          <a:xfrm>
            <a:off x="4337280" y="316800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0" name="CustomShape 98"/>
          <p:cNvSpPr/>
          <p:nvPr/>
        </p:nvSpPr>
        <p:spPr>
          <a:xfrm>
            <a:off x="4337640" y="352836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1" name="CustomShape 99"/>
          <p:cNvSpPr/>
          <p:nvPr/>
        </p:nvSpPr>
        <p:spPr>
          <a:xfrm>
            <a:off x="1025280" y="205200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2" name="TextShape 100"/>
          <p:cNvSpPr txBox="1"/>
          <p:nvPr/>
        </p:nvSpPr>
        <p:spPr>
          <a:xfrm>
            <a:off x="3661560" y="1188000"/>
            <a:ext cx="88956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LTC1069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663" name="Line 101"/>
          <p:cNvSpPr/>
          <p:nvPr/>
        </p:nvSpPr>
        <p:spPr>
          <a:xfrm flipH="1">
            <a:off x="3365280" y="1080000"/>
            <a:ext cx="288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4" name="CustomShape 102"/>
          <p:cNvSpPr/>
          <p:nvPr/>
        </p:nvSpPr>
        <p:spPr>
          <a:xfrm>
            <a:off x="2789280" y="792000"/>
            <a:ext cx="576000" cy="576000"/>
          </a:xfrm>
          <a:prstGeom prst="ellipse">
            <a:avLst/>
          </a:prstGeom>
          <a:noFill/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5" name="Line 103"/>
          <p:cNvSpPr/>
          <p:nvPr/>
        </p:nvSpPr>
        <p:spPr>
          <a:xfrm flipV="1">
            <a:off x="2933280" y="972000"/>
            <a:ext cx="0" cy="21600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6" name="Line 104"/>
          <p:cNvSpPr/>
          <p:nvPr/>
        </p:nvSpPr>
        <p:spPr>
          <a:xfrm flipH="1">
            <a:off x="2933280" y="972000"/>
            <a:ext cx="14400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7" name="Line 105"/>
          <p:cNvSpPr/>
          <p:nvPr/>
        </p:nvSpPr>
        <p:spPr>
          <a:xfrm>
            <a:off x="3077280" y="972000"/>
            <a:ext cx="0" cy="21600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8" name="Line 106"/>
          <p:cNvSpPr/>
          <p:nvPr/>
        </p:nvSpPr>
        <p:spPr>
          <a:xfrm flipH="1">
            <a:off x="3077280" y="1188000"/>
            <a:ext cx="14400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9" name="Line 107"/>
          <p:cNvSpPr/>
          <p:nvPr/>
        </p:nvSpPr>
        <p:spPr>
          <a:xfrm flipV="1">
            <a:off x="3221280" y="1008000"/>
            <a:ext cx="0" cy="18000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0" name="TextShape 108"/>
          <p:cNvSpPr txBox="1"/>
          <p:nvPr/>
        </p:nvSpPr>
        <p:spPr>
          <a:xfrm>
            <a:off x="3625920" y="936360"/>
            <a:ext cx="55872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CLK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671" name="CustomShape 109"/>
          <p:cNvSpPr/>
          <p:nvPr/>
        </p:nvSpPr>
        <p:spPr>
          <a:xfrm>
            <a:off x="6605280" y="2556000"/>
            <a:ext cx="936000" cy="1044000"/>
          </a:xfrm>
          <a:prstGeom prst="rect">
            <a:avLst/>
          </a:prstGeom>
          <a:solidFill>
            <a:srgbClr val="EEEEEE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2" name="TextShape 110"/>
          <p:cNvSpPr txBox="1"/>
          <p:nvPr/>
        </p:nvSpPr>
        <p:spPr>
          <a:xfrm>
            <a:off x="6605280" y="320400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V</a:t>
            </a:r>
            <a:r>
              <a:rPr lang="fr-FR" sz="14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in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673" name="TextShape 111"/>
          <p:cNvSpPr txBox="1"/>
          <p:nvPr/>
        </p:nvSpPr>
        <p:spPr>
          <a:xfrm>
            <a:off x="6649560" y="2916000"/>
            <a:ext cx="88956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LTC1069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674" name="Line 112"/>
          <p:cNvSpPr/>
          <p:nvPr/>
        </p:nvSpPr>
        <p:spPr>
          <a:xfrm flipH="1">
            <a:off x="6353280" y="2808000"/>
            <a:ext cx="288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5" name="CustomShape 113"/>
          <p:cNvSpPr/>
          <p:nvPr/>
        </p:nvSpPr>
        <p:spPr>
          <a:xfrm>
            <a:off x="5777280" y="2520000"/>
            <a:ext cx="576000" cy="576000"/>
          </a:xfrm>
          <a:prstGeom prst="ellipse">
            <a:avLst/>
          </a:prstGeom>
          <a:noFill/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6" name="Line 114"/>
          <p:cNvSpPr/>
          <p:nvPr/>
        </p:nvSpPr>
        <p:spPr>
          <a:xfrm flipV="1">
            <a:off x="5921280" y="2700000"/>
            <a:ext cx="0" cy="21600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7" name="Line 115"/>
          <p:cNvSpPr/>
          <p:nvPr/>
        </p:nvSpPr>
        <p:spPr>
          <a:xfrm flipH="1">
            <a:off x="5921280" y="2700000"/>
            <a:ext cx="14400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8" name="Line 116"/>
          <p:cNvSpPr/>
          <p:nvPr/>
        </p:nvSpPr>
        <p:spPr>
          <a:xfrm>
            <a:off x="6065280" y="2700000"/>
            <a:ext cx="0" cy="21600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9" name="Line 117"/>
          <p:cNvSpPr/>
          <p:nvPr/>
        </p:nvSpPr>
        <p:spPr>
          <a:xfrm flipH="1">
            <a:off x="6065280" y="2916000"/>
            <a:ext cx="14400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0" name="Line 118"/>
          <p:cNvSpPr/>
          <p:nvPr/>
        </p:nvSpPr>
        <p:spPr>
          <a:xfrm flipV="1">
            <a:off x="6209280" y="2736000"/>
            <a:ext cx="0" cy="18000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1" name="TextShape 119"/>
          <p:cNvSpPr txBox="1"/>
          <p:nvPr/>
        </p:nvSpPr>
        <p:spPr>
          <a:xfrm>
            <a:off x="6613920" y="2664360"/>
            <a:ext cx="55872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CLK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682" name="Line 120"/>
          <p:cNvSpPr/>
          <p:nvPr/>
        </p:nvSpPr>
        <p:spPr>
          <a:xfrm flipH="1">
            <a:off x="7541280" y="3384000"/>
            <a:ext cx="252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3" name="TextShape 121"/>
          <p:cNvSpPr txBox="1"/>
          <p:nvPr/>
        </p:nvSpPr>
        <p:spPr>
          <a:xfrm>
            <a:off x="7126560" y="32029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V</a:t>
            </a:r>
            <a:r>
              <a:rPr lang="fr-FR" sz="14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out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684" name="CustomShape 122"/>
          <p:cNvSpPr/>
          <p:nvPr/>
        </p:nvSpPr>
        <p:spPr>
          <a:xfrm>
            <a:off x="360000" y="3024000"/>
            <a:ext cx="576000" cy="576000"/>
          </a:xfrm>
          <a:prstGeom prst="ellipse">
            <a:avLst/>
          </a:prstGeom>
          <a:noFill/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5" name="Line 123"/>
          <p:cNvSpPr/>
          <p:nvPr/>
        </p:nvSpPr>
        <p:spPr>
          <a:xfrm flipV="1">
            <a:off x="504000" y="3204000"/>
            <a:ext cx="0" cy="21600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6" name="Line 124"/>
          <p:cNvSpPr/>
          <p:nvPr/>
        </p:nvSpPr>
        <p:spPr>
          <a:xfrm flipH="1">
            <a:off x="504000" y="3204000"/>
            <a:ext cx="14400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7" name="Line 125"/>
          <p:cNvSpPr/>
          <p:nvPr/>
        </p:nvSpPr>
        <p:spPr>
          <a:xfrm>
            <a:off x="648000" y="3204000"/>
            <a:ext cx="0" cy="21600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8" name="Line 126"/>
          <p:cNvSpPr/>
          <p:nvPr/>
        </p:nvSpPr>
        <p:spPr>
          <a:xfrm flipH="1">
            <a:off x="648000" y="3420000"/>
            <a:ext cx="14400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9" name="Line 127"/>
          <p:cNvSpPr/>
          <p:nvPr/>
        </p:nvSpPr>
        <p:spPr>
          <a:xfrm flipV="1">
            <a:off x="792000" y="3240000"/>
            <a:ext cx="0" cy="18000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0" name="TextShape 128"/>
          <p:cNvSpPr txBox="1"/>
          <p:nvPr/>
        </p:nvSpPr>
        <p:spPr>
          <a:xfrm>
            <a:off x="1025280" y="3084840"/>
            <a:ext cx="1849680" cy="5497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i="1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Générateur de signaux</a:t>
            </a:r>
            <a:endParaRPr lang="fr-FR" sz="1400" b="0" strike="noStrike" spc="-1">
              <a:latin typeface="Arial"/>
            </a:endParaRPr>
          </a:p>
          <a:p>
            <a:r>
              <a:rPr lang="fr-FR" sz="1400" b="0" i="1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carrés de fréquence f</a:t>
            </a:r>
            <a:r>
              <a:rPr lang="fr-FR" sz="1400" b="0" i="1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i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691" name="TextShape 129"/>
          <p:cNvSpPr txBox="1"/>
          <p:nvPr/>
        </p:nvSpPr>
        <p:spPr>
          <a:xfrm>
            <a:off x="2626560" y="648000"/>
            <a:ext cx="558720" cy="3409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f</a:t>
            </a:r>
            <a:r>
              <a:rPr lang="fr-FR" sz="14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1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692" name="TextShape 130"/>
          <p:cNvSpPr txBox="1"/>
          <p:nvPr/>
        </p:nvSpPr>
        <p:spPr>
          <a:xfrm>
            <a:off x="5650560" y="2323080"/>
            <a:ext cx="558720" cy="3409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f</a:t>
            </a:r>
            <a:r>
              <a:rPr lang="fr-FR" sz="14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2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693" name="TextShape 131"/>
          <p:cNvSpPr txBox="1"/>
          <p:nvPr/>
        </p:nvSpPr>
        <p:spPr>
          <a:xfrm>
            <a:off x="216000" y="2880000"/>
            <a:ext cx="558720" cy="3409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f</a:t>
            </a:r>
            <a:r>
              <a:rPr lang="fr-FR" sz="14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I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694" name="CustomShape 132"/>
          <p:cNvSpPr/>
          <p:nvPr/>
        </p:nvSpPr>
        <p:spPr>
          <a:xfrm rot="5400000">
            <a:off x="1881000" y="4650840"/>
            <a:ext cx="828000" cy="741960"/>
          </a:xfrm>
          <a:custGeom>
            <a:avLst/>
            <a:gdLst/>
            <a:ahLst/>
            <a:cxnLst/>
            <a:rect l="0" t="0" r="r" b="b"/>
            <a:pathLst>
              <a:path w="2302" h="2063">
                <a:moveTo>
                  <a:pt x="1150" y="0"/>
                </a:moveTo>
                <a:lnTo>
                  <a:pt x="2301" y="2062"/>
                </a:lnTo>
                <a:lnTo>
                  <a:pt x="0" y="2062"/>
                </a:lnTo>
                <a:lnTo>
                  <a:pt x="1150" y="0"/>
                </a:lnTo>
              </a:path>
            </a:pathLst>
          </a:custGeom>
          <a:solidFill>
            <a:srgbClr val="EEEEEE"/>
          </a:solidFill>
          <a:ln w="1440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5" name="TextShape 133"/>
          <p:cNvSpPr txBox="1"/>
          <p:nvPr/>
        </p:nvSpPr>
        <p:spPr>
          <a:xfrm>
            <a:off x="1905480" y="4935960"/>
            <a:ext cx="310320" cy="5065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800" b="0" strike="noStrike" spc="-1">
                <a:latin typeface="Cambria"/>
              </a:rPr>
              <a:t>-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1696" name="TextShape 134"/>
          <p:cNvSpPr txBox="1"/>
          <p:nvPr/>
        </p:nvSpPr>
        <p:spPr>
          <a:xfrm>
            <a:off x="1888560" y="4676400"/>
            <a:ext cx="396000" cy="38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000" b="0" strike="noStrike" spc="-1">
                <a:latin typeface="Cambria"/>
              </a:rPr>
              <a:t>+</a:t>
            </a:r>
            <a:endParaRPr lang="fr-FR" sz="2000" b="0" strike="noStrike" spc="-1">
              <a:latin typeface="Arial"/>
            </a:endParaRPr>
          </a:p>
        </p:txBody>
      </p:sp>
      <p:sp>
        <p:nvSpPr>
          <p:cNvPr id="1697" name="Line 135"/>
          <p:cNvSpPr/>
          <p:nvPr/>
        </p:nvSpPr>
        <p:spPr>
          <a:xfrm flipV="1">
            <a:off x="7358040" y="1562760"/>
            <a:ext cx="0" cy="273240"/>
          </a:xfrm>
          <a:prstGeom prst="line">
            <a:avLst/>
          </a:prstGeom>
          <a:ln w="129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698" name="Group 136"/>
          <p:cNvGrpSpPr/>
          <p:nvPr/>
        </p:nvGrpSpPr>
        <p:grpSpPr>
          <a:xfrm>
            <a:off x="7145280" y="1550880"/>
            <a:ext cx="211320" cy="276480"/>
            <a:chOff x="7145280" y="1550880"/>
            <a:chExt cx="211320" cy="276480"/>
          </a:xfrm>
        </p:grpSpPr>
        <p:sp>
          <p:nvSpPr>
            <p:cNvPr id="1699" name="Freeform 137"/>
            <p:cNvSpPr/>
            <p:nvPr/>
          </p:nvSpPr>
          <p:spPr>
            <a:xfrm>
              <a:off x="7145280" y="1550880"/>
              <a:ext cx="211680" cy="276840"/>
            </a:xfrm>
            <a:custGeom>
              <a:avLst/>
              <a:gdLst/>
              <a:ahLst/>
              <a:cxnLst/>
              <a:rect l="0" t="0" r="r" b="b"/>
              <a:pathLst>
                <a:path w="588" h="769">
                  <a:moveTo>
                    <a:pt x="587" y="390"/>
                  </a:moveTo>
                  <a:lnTo>
                    <a:pt x="8" y="0"/>
                  </a:lnTo>
                  <a:lnTo>
                    <a:pt x="0" y="768"/>
                  </a:lnTo>
                  <a:lnTo>
                    <a:pt x="587" y="390"/>
                  </a:lnTo>
                  <a:close/>
                </a:path>
              </a:pathLst>
            </a:custGeom>
            <a:solidFill>
              <a:srgbClr val="FFFFFF"/>
            </a:solidFill>
            <a:ln w="14400">
              <a:solidFill>
                <a:srgbClr val="3465A4"/>
              </a:solidFill>
              <a:round/>
            </a:ln>
          </p:spPr>
        </p:sp>
      </p:grpSp>
      <p:sp>
        <p:nvSpPr>
          <p:cNvPr id="1700" name="Line 138"/>
          <p:cNvSpPr/>
          <p:nvPr/>
        </p:nvSpPr>
        <p:spPr>
          <a:xfrm>
            <a:off x="7645680" y="1908000"/>
            <a:ext cx="3240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1" name="CustomShape 139"/>
          <p:cNvSpPr/>
          <p:nvPr/>
        </p:nvSpPr>
        <p:spPr>
          <a:xfrm>
            <a:off x="7613280" y="1918800"/>
            <a:ext cx="388800" cy="972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2" name="Line 140"/>
          <p:cNvSpPr/>
          <p:nvPr/>
        </p:nvSpPr>
        <p:spPr>
          <a:xfrm>
            <a:off x="7645680" y="2016000"/>
            <a:ext cx="3240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3" name="CustomShape 141"/>
          <p:cNvSpPr/>
          <p:nvPr/>
        </p:nvSpPr>
        <p:spPr>
          <a:xfrm>
            <a:off x="8156880" y="180000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4" name="Line 142"/>
          <p:cNvSpPr/>
          <p:nvPr/>
        </p:nvSpPr>
        <p:spPr>
          <a:xfrm flipH="1">
            <a:off x="7361280" y="1692000"/>
            <a:ext cx="1584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5" name="CustomShape 143"/>
          <p:cNvSpPr/>
          <p:nvPr/>
        </p:nvSpPr>
        <p:spPr>
          <a:xfrm>
            <a:off x="7757280" y="165600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6" name="CustomShape 144"/>
          <p:cNvSpPr/>
          <p:nvPr/>
        </p:nvSpPr>
        <p:spPr>
          <a:xfrm>
            <a:off x="8189640" y="165636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707" name="Group 145"/>
          <p:cNvGrpSpPr/>
          <p:nvPr/>
        </p:nvGrpSpPr>
        <p:grpSpPr>
          <a:xfrm>
            <a:off x="7610760" y="2304000"/>
            <a:ext cx="326520" cy="123120"/>
            <a:chOff x="7610760" y="2304000"/>
            <a:chExt cx="326520" cy="123120"/>
          </a:xfrm>
        </p:grpSpPr>
        <p:sp>
          <p:nvSpPr>
            <p:cNvPr id="1708" name="Line 146"/>
            <p:cNvSpPr/>
            <p:nvPr/>
          </p:nvSpPr>
          <p:spPr>
            <a:xfrm>
              <a:off x="7610760" y="230400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9" name="Line 147"/>
            <p:cNvSpPr/>
            <p:nvPr/>
          </p:nvSpPr>
          <p:spPr>
            <a:xfrm>
              <a:off x="7692120" y="237636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0" name="Line 148"/>
            <p:cNvSpPr/>
            <p:nvPr/>
          </p:nvSpPr>
          <p:spPr>
            <a:xfrm>
              <a:off x="7746840" y="242676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1" name="Line 149"/>
            <p:cNvSpPr/>
            <p:nvPr/>
          </p:nvSpPr>
          <p:spPr>
            <a:xfrm>
              <a:off x="7610760" y="230436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2" name="Line 150"/>
            <p:cNvSpPr/>
            <p:nvPr/>
          </p:nvSpPr>
          <p:spPr>
            <a:xfrm>
              <a:off x="7692120" y="237672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3" name="Line 151"/>
            <p:cNvSpPr/>
            <p:nvPr/>
          </p:nvSpPr>
          <p:spPr>
            <a:xfrm>
              <a:off x="7746840" y="242712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714" name="Group 152"/>
          <p:cNvGrpSpPr/>
          <p:nvPr/>
        </p:nvGrpSpPr>
        <p:grpSpPr>
          <a:xfrm>
            <a:off x="8079120" y="2304000"/>
            <a:ext cx="326520" cy="123120"/>
            <a:chOff x="8079120" y="2304000"/>
            <a:chExt cx="326520" cy="123120"/>
          </a:xfrm>
        </p:grpSpPr>
        <p:sp>
          <p:nvSpPr>
            <p:cNvPr id="1715" name="Line 153"/>
            <p:cNvSpPr/>
            <p:nvPr/>
          </p:nvSpPr>
          <p:spPr>
            <a:xfrm>
              <a:off x="8079120" y="230400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6" name="Line 154"/>
            <p:cNvSpPr/>
            <p:nvPr/>
          </p:nvSpPr>
          <p:spPr>
            <a:xfrm>
              <a:off x="8160480" y="237636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7" name="Line 155"/>
            <p:cNvSpPr/>
            <p:nvPr/>
          </p:nvSpPr>
          <p:spPr>
            <a:xfrm>
              <a:off x="8215200" y="242676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8" name="Line 156"/>
            <p:cNvSpPr/>
            <p:nvPr/>
          </p:nvSpPr>
          <p:spPr>
            <a:xfrm>
              <a:off x="8079120" y="230436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9" name="Line 157"/>
            <p:cNvSpPr/>
            <p:nvPr/>
          </p:nvSpPr>
          <p:spPr>
            <a:xfrm>
              <a:off x="8160480" y="237672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0" name="Line 158"/>
            <p:cNvSpPr/>
            <p:nvPr/>
          </p:nvSpPr>
          <p:spPr>
            <a:xfrm>
              <a:off x="8215200" y="242712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721" name="TextShape 159"/>
          <p:cNvSpPr txBox="1"/>
          <p:nvPr/>
        </p:nvSpPr>
        <p:spPr>
          <a:xfrm>
            <a:off x="8242560" y="1872000"/>
            <a:ext cx="558720" cy="3409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r>
              <a:rPr lang="fr-FR" sz="14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K1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722" name="TextShape 160"/>
          <p:cNvSpPr txBox="1"/>
          <p:nvPr/>
        </p:nvSpPr>
        <p:spPr>
          <a:xfrm>
            <a:off x="7342560" y="1872360"/>
            <a:ext cx="558720" cy="3409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C</a:t>
            </a:r>
            <a:r>
              <a:rPr lang="fr-FR" sz="14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K1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723" name="Line 161"/>
          <p:cNvSpPr/>
          <p:nvPr/>
        </p:nvSpPr>
        <p:spPr>
          <a:xfrm flipH="1">
            <a:off x="6065280" y="1692000"/>
            <a:ext cx="108000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24" name="Line 162"/>
          <p:cNvSpPr/>
          <p:nvPr/>
        </p:nvSpPr>
        <p:spPr>
          <a:xfrm>
            <a:off x="9017280" y="3368880"/>
            <a:ext cx="0" cy="61200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25" name="Line 163"/>
          <p:cNvSpPr/>
          <p:nvPr/>
        </p:nvSpPr>
        <p:spPr>
          <a:xfrm>
            <a:off x="8585280" y="3404880"/>
            <a:ext cx="0" cy="61200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26" name="Line 164"/>
          <p:cNvSpPr/>
          <p:nvPr/>
        </p:nvSpPr>
        <p:spPr>
          <a:xfrm flipV="1">
            <a:off x="8150040" y="3275640"/>
            <a:ext cx="0" cy="273240"/>
          </a:xfrm>
          <a:prstGeom prst="line">
            <a:avLst/>
          </a:prstGeom>
          <a:ln w="129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727" name="Group 165"/>
          <p:cNvGrpSpPr/>
          <p:nvPr/>
        </p:nvGrpSpPr>
        <p:grpSpPr>
          <a:xfrm>
            <a:off x="7937280" y="3263760"/>
            <a:ext cx="211320" cy="276480"/>
            <a:chOff x="7937280" y="3263760"/>
            <a:chExt cx="211320" cy="276480"/>
          </a:xfrm>
        </p:grpSpPr>
        <p:sp>
          <p:nvSpPr>
            <p:cNvPr id="1728" name="Freeform 166"/>
            <p:cNvSpPr/>
            <p:nvPr/>
          </p:nvSpPr>
          <p:spPr>
            <a:xfrm>
              <a:off x="7937280" y="3263760"/>
              <a:ext cx="211680" cy="276840"/>
            </a:xfrm>
            <a:custGeom>
              <a:avLst/>
              <a:gdLst/>
              <a:ahLst/>
              <a:cxnLst/>
              <a:rect l="0" t="0" r="r" b="b"/>
              <a:pathLst>
                <a:path w="588" h="769">
                  <a:moveTo>
                    <a:pt x="587" y="390"/>
                  </a:moveTo>
                  <a:lnTo>
                    <a:pt x="8" y="0"/>
                  </a:lnTo>
                  <a:lnTo>
                    <a:pt x="0" y="768"/>
                  </a:lnTo>
                  <a:lnTo>
                    <a:pt x="587" y="390"/>
                  </a:lnTo>
                  <a:close/>
                </a:path>
              </a:pathLst>
            </a:custGeom>
            <a:solidFill>
              <a:srgbClr val="FFFFFF"/>
            </a:solidFill>
            <a:ln w="14400">
              <a:solidFill>
                <a:srgbClr val="3465A4"/>
              </a:solidFill>
              <a:round/>
            </a:ln>
          </p:spPr>
        </p:sp>
      </p:grpSp>
      <p:sp>
        <p:nvSpPr>
          <p:cNvPr id="1729" name="Line 167"/>
          <p:cNvSpPr/>
          <p:nvPr/>
        </p:nvSpPr>
        <p:spPr>
          <a:xfrm>
            <a:off x="8437680" y="3620880"/>
            <a:ext cx="3240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0" name="CustomShape 168"/>
          <p:cNvSpPr/>
          <p:nvPr/>
        </p:nvSpPr>
        <p:spPr>
          <a:xfrm>
            <a:off x="8405280" y="3631680"/>
            <a:ext cx="388800" cy="972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1" name="Line 169"/>
          <p:cNvSpPr/>
          <p:nvPr/>
        </p:nvSpPr>
        <p:spPr>
          <a:xfrm>
            <a:off x="8437680" y="3728880"/>
            <a:ext cx="3240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2" name="CustomShape 170"/>
          <p:cNvSpPr/>
          <p:nvPr/>
        </p:nvSpPr>
        <p:spPr>
          <a:xfrm>
            <a:off x="8948880" y="347688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3" name="CustomShape 171"/>
          <p:cNvSpPr/>
          <p:nvPr/>
        </p:nvSpPr>
        <p:spPr>
          <a:xfrm>
            <a:off x="8549280" y="334800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4" name="CustomShape 172"/>
          <p:cNvSpPr/>
          <p:nvPr/>
        </p:nvSpPr>
        <p:spPr>
          <a:xfrm>
            <a:off x="8981640" y="334800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735" name="Group 173"/>
          <p:cNvGrpSpPr/>
          <p:nvPr/>
        </p:nvGrpSpPr>
        <p:grpSpPr>
          <a:xfrm>
            <a:off x="8402760" y="4016880"/>
            <a:ext cx="326520" cy="123120"/>
            <a:chOff x="8402760" y="4016880"/>
            <a:chExt cx="326520" cy="123120"/>
          </a:xfrm>
        </p:grpSpPr>
        <p:sp>
          <p:nvSpPr>
            <p:cNvPr id="1736" name="Line 174"/>
            <p:cNvSpPr/>
            <p:nvPr/>
          </p:nvSpPr>
          <p:spPr>
            <a:xfrm>
              <a:off x="8402760" y="40168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7" name="Line 175"/>
            <p:cNvSpPr/>
            <p:nvPr/>
          </p:nvSpPr>
          <p:spPr>
            <a:xfrm>
              <a:off x="8484120" y="40892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8" name="Line 176"/>
            <p:cNvSpPr/>
            <p:nvPr/>
          </p:nvSpPr>
          <p:spPr>
            <a:xfrm>
              <a:off x="8538840" y="41396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9" name="Line 177"/>
            <p:cNvSpPr/>
            <p:nvPr/>
          </p:nvSpPr>
          <p:spPr>
            <a:xfrm>
              <a:off x="8402760" y="401724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0" name="Line 178"/>
            <p:cNvSpPr/>
            <p:nvPr/>
          </p:nvSpPr>
          <p:spPr>
            <a:xfrm>
              <a:off x="8484120" y="40896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1" name="Line 179"/>
            <p:cNvSpPr/>
            <p:nvPr/>
          </p:nvSpPr>
          <p:spPr>
            <a:xfrm>
              <a:off x="8538840" y="41400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742" name="Group 180"/>
          <p:cNvGrpSpPr/>
          <p:nvPr/>
        </p:nvGrpSpPr>
        <p:grpSpPr>
          <a:xfrm>
            <a:off x="8871120" y="3980880"/>
            <a:ext cx="326520" cy="123120"/>
            <a:chOff x="8871120" y="3980880"/>
            <a:chExt cx="326520" cy="123120"/>
          </a:xfrm>
        </p:grpSpPr>
        <p:sp>
          <p:nvSpPr>
            <p:cNvPr id="1743" name="Line 181"/>
            <p:cNvSpPr/>
            <p:nvPr/>
          </p:nvSpPr>
          <p:spPr>
            <a:xfrm>
              <a:off x="8871120" y="39808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4" name="Line 182"/>
            <p:cNvSpPr/>
            <p:nvPr/>
          </p:nvSpPr>
          <p:spPr>
            <a:xfrm>
              <a:off x="8952480" y="40532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5" name="Line 183"/>
            <p:cNvSpPr/>
            <p:nvPr/>
          </p:nvSpPr>
          <p:spPr>
            <a:xfrm>
              <a:off x="9007200" y="41036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6" name="Line 184"/>
            <p:cNvSpPr/>
            <p:nvPr/>
          </p:nvSpPr>
          <p:spPr>
            <a:xfrm>
              <a:off x="8871120" y="398124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7" name="Line 185"/>
            <p:cNvSpPr/>
            <p:nvPr/>
          </p:nvSpPr>
          <p:spPr>
            <a:xfrm>
              <a:off x="8952480" y="40536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8" name="Line 186"/>
            <p:cNvSpPr/>
            <p:nvPr/>
          </p:nvSpPr>
          <p:spPr>
            <a:xfrm>
              <a:off x="9007200" y="41040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749" name="TextShape 187"/>
          <p:cNvSpPr txBox="1"/>
          <p:nvPr/>
        </p:nvSpPr>
        <p:spPr>
          <a:xfrm>
            <a:off x="9034560" y="3584880"/>
            <a:ext cx="558720" cy="3409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r>
              <a:rPr lang="fr-FR" sz="14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K2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750" name="TextShape 188"/>
          <p:cNvSpPr txBox="1"/>
          <p:nvPr/>
        </p:nvSpPr>
        <p:spPr>
          <a:xfrm>
            <a:off x="8134560" y="3585240"/>
            <a:ext cx="558720" cy="3409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C</a:t>
            </a:r>
            <a:r>
              <a:rPr lang="fr-FR" sz="14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K2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751" name="Line 189"/>
          <p:cNvSpPr/>
          <p:nvPr/>
        </p:nvSpPr>
        <p:spPr>
          <a:xfrm flipH="1">
            <a:off x="8153280" y="3384000"/>
            <a:ext cx="1584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2" name="Line 190"/>
          <p:cNvSpPr/>
          <p:nvPr/>
        </p:nvSpPr>
        <p:spPr>
          <a:xfrm flipH="1">
            <a:off x="7757280" y="3384000"/>
            <a:ext cx="18000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3" name="TextShape 191"/>
          <p:cNvSpPr txBox="1"/>
          <p:nvPr/>
        </p:nvSpPr>
        <p:spPr>
          <a:xfrm>
            <a:off x="8693280" y="136800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K1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754" name="TextShape 192"/>
          <p:cNvSpPr txBox="1"/>
          <p:nvPr/>
        </p:nvSpPr>
        <p:spPr>
          <a:xfrm>
            <a:off x="9449280" y="306036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K2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755" name="Line 193"/>
          <p:cNvSpPr/>
          <p:nvPr/>
        </p:nvSpPr>
        <p:spPr>
          <a:xfrm flipH="1">
            <a:off x="1492560" y="4896000"/>
            <a:ext cx="43128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6" name="TextShape 194"/>
          <p:cNvSpPr txBox="1"/>
          <p:nvPr/>
        </p:nvSpPr>
        <p:spPr>
          <a:xfrm>
            <a:off x="1365480" y="46069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K1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757" name="Rectangle 195"/>
          <p:cNvSpPr/>
          <p:nvPr/>
        </p:nvSpPr>
        <p:spPr>
          <a:xfrm>
            <a:off x="4926240" y="3630960"/>
            <a:ext cx="541800" cy="27000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758" name="TextShape 196"/>
          <p:cNvSpPr txBox="1"/>
          <p:nvPr/>
        </p:nvSpPr>
        <p:spPr>
          <a:xfrm>
            <a:off x="4912560" y="2844000"/>
            <a:ext cx="595440" cy="3409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i="1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+V</a:t>
            </a:r>
            <a:r>
              <a:rPr lang="fr-FR" sz="1400" b="0" i="1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CC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759" name="Line 197"/>
          <p:cNvSpPr/>
          <p:nvPr/>
        </p:nvSpPr>
        <p:spPr>
          <a:xfrm>
            <a:off x="5151240" y="3097080"/>
            <a:ext cx="0" cy="144000"/>
          </a:xfrm>
          <a:prstGeom prst="line">
            <a:avLst/>
          </a:prstGeom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60" name="TextShape 198"/>
          <p:cNvSpPr txBox="1"/>
          <p:nvPr/>
        </p:nvSpPr>
        <p:spPr>
          <a:xfrm>
            <a:off x="4952160" y="3647880"/>
            <a:ext cx="502200" cy="3409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i="1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-V</a:t>
            </a:r>
            <a:r>
              <a:rPr lang="fr-FR" sz="1400" b="0" i="1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CC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761" name="Line 199"/>
          <p:cNvSpPr/>
          <p:nvPr/>
        </p:nvSpPr>
        <p:spPr>
          <a:xfrm>
            <a:off x="5154840" y="3540960"/>
            <a:ext cx="0" cy="144000"/>
          </a:xfrm>
          <a:prstGeom prst="line">
            <a:avLst/>
          </a:prstGeom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62" name="Line 200"/>
          <p:cNvSpPr/>
          <p:nvPr/>
        </p:nvSpPr>
        <p:spPr>
          <a:xfrm flipV="1">
            <a:off x="1654920" y="5209560"/>
            <a:ext cx="0" cy="75600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63" name="Line 201"/>
          <p:cNvSpPr/>
          <p:nvPr/>
        </p:nvSpPr>
        <p:spPr>
          <a:xfrm flipH="1">
            <a:off x="646920" y="5209560"/>
            <a:ext cx="127764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64" name="CustomShape 202"/>
          <p:cNvSpPr/>
          <p:nvPr/>
        </p:nvSpPr>
        <p:spPr>
          <a:xfrm rot="16200000">
            <a:off x="1131840" y="500220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65" name="CustomShape 203"/>
          <p:cNvSpPr/>
          <p:nvPr/>
        </p:nvSpPr>
        <p:spPr>
          <a:xfrm>
            <a:off x="1581840" y="538956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66" name="TextShape 204"/>
          <p:cNvSpPr txBox="1"/>
          <p:nvPr/>
        </p:nvSpPr>
        <p:spPr>
          <a:xfrm>
            <a:off x="1257840" y="538848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r>
              <a:rPr lang="fr-FR" sz="14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1</a:t>
            </a:r>
            <a:endParaRPr lang="fr-FR" sz="1400" b="0" strike="noStrike" spc="-1">
              <a:latin typeface="Arial"/>
            </a:endParaRPr>
          </a:p>
        </p:txBody>
      </p:sp>
      <p:grpSp>
        <p:nvGrpSpPr>
          <p:cNvPr id="1767" name="Group 205"/>
          <p:cNvGrpSpPr/>
          <p:nvPr/>
        </p:nvGrpSpPr>
        <p:grpSpPr>
          <a:xfrm>
            <a:off x="1471680" y="5986440"/>
            <a:ext cx="326520" cy="123120"/>
            <a:chOff x="1471680" y="5986440"/>
            <a:chExt cx="326520" cy="123120"/>
          </a:xfrm>
        </p:grpSpPr>
        <p:sp>
          <p:nvSpPr>
            <p:cNvPr id="1768" name="Line 206"/>
            <p:cNvSpPr/>
            <p:nvPr/>
          </p:nvSpPr>
          <p:spPr>
            <a:xfrm>
              <a:off x="1471680" y="598644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9" name="Line 207"/>
            <p:cNvSpPr/>
            <p:nvPr/>
          </p:nvSpPr>
          <p:spPr>
            <a:xfrm>
              <a:off x="1553040" y="60588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0" name="Line 208"/>
            <p:cNvSpPr/>
            <p:nvPr/>
          </p:nvSpPr>
          <p:spPr>
            <a:xfrm>
              <a:off x="1607760" y="61092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1" name="Line 209"/>
            <p:cNvSpPr/>
            <p:nvPr/>
          </p:nvSpPr>
          <p:spPr>
            <a:xfrm>
              <a:off x="1471680" y="598680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2" name="Line 210"/>
            <p:cNvSpPr/>
            <p:nvPr/>
          </p:nvSpPr>
          <p:spPr>
            <a:xfrm>
              <a:off x="1553040" y="605916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3" name="Line 211"/>
            <p:cNvSpPr/>
            <p:nvPr/>
          </p:nvSpPr>
          <p:spPr>
            <a:xfrm>
              <a:off x="1607760" y="610956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774" name="CustomShape 212"/>
          <p:cNvSpPr/>
          <p:nvPr/>
        </p:nvSpPr>
        <p:spPr>
          <a:xfrm>
            <a:off x="1616040" y="517392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5" name="TextShape 213"/>
          <p:cNvSpPr txBox="1"/>
          <p:nvPr/>
        </p:nvSpPr>
        <p:spPr>
          <a:xfrm>
            <a:off x="1005840" y="484884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r>
              <a:rPr lang="fr-FR" sz="14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2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776" name="Rectangle 214"/>
          <p:cNvSpPr/>
          <p:nvPr/>
        </p:nvSpPr>
        <p:spPr>
          <a:xfrm>
            <a:off x="2190240" y="5250960"/>
            <a:ext cx="541800" cy="27000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777" name="TextShape 215"/>
          <p:cNvSpPr txBox="1"/>
          <p:nvPr/>
        </p:nvSpPr>
        <p:spPr>
          <a:xfrm>
            <a:off x="2176560" y="4464000"/>
            <a:ext cx="595440" cy="3409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i="1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+V</a:t>
            </a:r>
            <a:r>
              <a:rPr lang="fr-FR" sz="1400" b="0" i="1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CC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778" name="Line 216"/>
          <p:cNvSpPr/>
          <p:nvPr/>
        </p:nvSpPr>
        <p:spPr>
          <a:xfrm>
            <a:off x="2415240" y="4717080"/>
            <a:ext cx="0" cy="144000"/>
          </a:xfrm>
          <a:prstGeom prst="line">
            <a:avLst/>
          </a:prstGeom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9" name="Line 217"/>
          <p:cNvSpPr/>
          <p:nvPr/>
        </p:nvSpPr>
        <p:spPr>
          <a:xfrm>
            <a:off x="2418840" y="5160960"/>
            <a:ext cx="0" cy="144000"/>
          </a:xfrm>
          <a:prstGeom prst="line">
            <a:avLst/>
          </a:prstGeom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780" name="Group 218"/>
          <p:cNvGrpSpPr/>
          <p:nvPr/>
        </p:nvGrpSpPr>
        <p:grpSpPr>
          <a:xfrm>
            <a:off x="2246040" y="5328000"/>
            <a:ext cx="326520" cy="123120"/>
            <a:chOff x="2246040" y="5328000"/>
            <a:chExt cx="326520" cy="123120"/>
          </a:xfrm>
        </p:grpSpPr>
        <p:sp>
          <p:nvSpPr>
            <p:cNvPr id="1781" name="Line 219"/>
            <p:cNvSpPr/>
            <p:nvPr/>
          </p:nvSpPr>
          <p:spPr>
            <a:xfrm>
              <a:off x="2246040" y="532800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2" name="Line 220"/>
            <p:cNvSpPr/>
            <p:nvPr/>
          </p:nvSpPr>
          <p:spPr>
            <a:xfrm>
              <a:off x="2327400" y="540036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3" name="Line 221"/>
            <p:cNvSpPr/>
            <p:nvPr/>
          </p:nvSpPr>
          <p:spPr>
            <a:xfrm>
              <a:off x="2382120" y="545076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4" name="Line 222"/>
            <p:cNvSpPr/>
            <p:nvPr/>
          </p:nvSpPr>
          <p:spPr>
            <a:xfrm>
              <a:off x="2246040" y="532836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5" name="Line 223"/>
            <p:cNvSpPr/>
            <p:nvPr/>
          </p:nvSpPr>
          <p:spPr>
            <a:xfrm>
              <a:off x="2327400" y="540072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6" name="Line 224"/>
            <p:cNvSpPr/>
            <p:nvPr/>
          </p:nvSpPr>
          <p:spPr>
            <a:xfrm>
              <a:off x="2382120" y="545112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787" name="TextShape 225"/>
          <p:cNvSpPr txBox="1"/>
          <p:nvPr/>
        </p:nvSpPr>
        <p:spPr>
          <a:xfrm rot="16200000">
            <a:off x="232560" y="5003640"/>
            <a:ext cx="595440" cy="3409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i="1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+V</a:t>
            </a:r>
            <a:r>
              <a:rPr lang="fr-FR" sz="1400" b="0" i="1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CC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788" name="Line 226"/>
          <p:cNvSpPr/>
          <p:nvPr/>
        </p:nvSpPr>
        <p:spPr>
          <a:xfrm>
            <a:off x="664560" y="5040000"/>
            <a:ext cx="0" cy="360000"/>
          </a:xfrm>
          <a:prstGeom prst="line">
            <a:avLst/>
          </a:prstGeom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89" name="Line 227"/>
          <p:cNvSpPr/>
          <p:nvPr/>
        </p:nvSpPr>
        <p:spPr>
          <a:xfrm flipH="1">
            <a:off x="2645280" y="5040000"/>
            <a:ext cx="45072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0" name="TextShape 228"/>
          <p:cNvSpPr txBox="1"/>
          <p:nvPr/>
        </p:nvSpPr>
        <p:spPr>
          <a:xfrm>
            <a:off x="3237840" y="475200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L1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791" name="CustomShape 229"/>
          <p:cNvSpPr/>
          <p:nvPr/>
        </p:nvSpPr>
        <p:spPr>
          <a:xfrm rot="5400000">
            <a:off x="6470280" y="4595760"/>
            <a:ext cx="828000" cy="741960"/>
          </a:xfrm>
          <a:custGeom>
            <a:avLst/>
            <a:gdLst/>
            <a:ahLst/>
            <a:cxnLst/>
            <a:rect l="0" t="0" r="r" b="b"/>
            <a:pathLst>
              <a:path w="2302" h="2063">
                <a:moveTo>
                  <a:pt x="1150" y="0"/>
                </a:moveTo>
                <a:lnTo>
                  <a:pt x="2301" y="2062"/>
                </a:lnTo>
                <a:lnTo>
                  <a:pt x="0" y="2062"/>
                </a:lnTo>
                <a:lnTo>
                  <a:pt x="1150" y="0"/>
                </a:lnTo>
              </a:path>
            </a:pathLst>
          </a:custGeom>
          <a:solidFill>
            <a:srgbClr val="EEEEEE"/>
          </a:solidFill>
          <a:ln w="1440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2" name="TextShape 230"/>
          <p:cNvSpPr txBox="1"/>
          <p:nvPr/>
        </p:nvSpPr>
        <p:spPr>
          <a:xfrm>
            <a:off x="6477480" y="4874400"/>
            <a:ext cx="310320" cy="5065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800" b="0" strike="noStrike" spc="-1">
                <a:latin typeface="Cambria"/>
              </a:rPr>
              <a:t>-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1793" name="TextShape 231"/>
          <p:cNvSpPr txBox="1"/>
          <p:nvPr/>
        </p:nvSpPr>
        <p:spPr>
          <a:xfrm>
            <a:off x="6460560" y="4614840"/>
            <a:ext cx="396000" cy="38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000" b="0" strike="noStrike" spc="-1">
                <a:latin typeface="Cambria"/>
              </a:rPr>
              <a:t>+</a:t>
            </a:r>
            <a:endParaRPr lang="fr-FR" sz="2000" b="0" strike="noStrike" spc="-1">
              <a:latin typeface="Arial"/>
            </a:endParaRPr>
          </a:p>
        </p:txBody>
      </p:sp>
      <p:sp>
        <p:nvSpPr>
          <p:cNvPr id="1794" name="Line 232"/>
          <p:cNvSpPr/>
          <p:nvPr/>
        </p:nvSpPr>
        <p:spPr>
          <a:xfrm flipH="1">
            <a:off x="6064560" y="4834440"/>
            <a:ext cx="43128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5" name="Line 233"/>
          <p:cNvSpPr/>
          <p:nvPr/>
        </p:nvSpPr>
        <p:spPr>
          <a:xfrm flipV="1">
            <a:off x="6226920" y="5148000"/>
            <a:ext cx="0" cy="75600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6" name="Line 234"/>
          <p:cNvSpPr/>
          <p:nvPr/>
        </p:nvSpPr>
        <p:spPr>
          <a:xfrm flipH="1">
            <a:off x="5218920" y="5148000"/>
            <a:ext cx="127764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7" name="CustomShape 235"/>
          <p:cNvSpPr/>
          <p:nvPr/>
        </p:nvSpPr>
        <p:spPr>
          <a:xfrm rot="16200000">
            <a:off x="5703840" y="494064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8" name="CustomShape 236"/>
          <p:cNvSpPr/>
          <p:nvPr/>
        </p:nvSpPr>
        <p:spPr>
          <a:xfrm>
            <a:off x="6153840" y="532800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9" name="TextShape 237"/>
          <p:cNvSpPr txBox="1"/>
          <p:nvPr/>
        </p:nvSpPr>
        <p:spPr>
          <a:xfrm>
            <a:off x="5829840" y="53269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r>
              <a:rPr lang="fr-FR" sz="14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1</a:t>
            </a:r>
            <a:endParaRPr lang="fr-FR" sz="1400" b="0" strike="noStrike" spc="-1">
              <a:latin typeface="Arial"/>
            </a:endParaRPr>
          </a:p>
        </p:txBody>
      </p:sp>
      <p:grpSp>
        <p:nvGrpSpPr>
          <p:cNvPr id="1800" name="Group 238"/>
          <p:cNvGrpSpPr/>
          <p:nvPr/>
        </p:nvGrpSpPr>
        <p:grpSpPr>
          <a:xfrm>
            <a:off x="6043680" y="5924880"/>
            <a:ext cx="326520" cy="123120"/>
            <a:chOff x="6043680" y="5924880"/>
            <a:chExt cx="326520" cy="123120"/>
          </a:xfrm>
        </p:grpSpPr>
        <p:sp>
          <p:nvSpPr>
            <p:cNvPr id="1801" name="Line 239"/>
            <p:cNvSpPr/>
            <p:nvPr/>
          </p:nvSpPr>
          <p:spPr>
            <a:xfrm>
              <a:off x="6043680" y="59248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2" name="Line 240"/>
            <p:cNvSpPr/>
            <p:nvPr/>
          </p:nvSpPr>
          <p:spPr>
            <a:xfrm>
              <a:off x="6125040" y="59972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3" name="Line 241"/>
            <p:cNvSpPr/>
            <p:nvPr/>
          </p:nvSpPr>
          <p:spPr>
            <a:xfrm>
              <a:off x="6179760" y="60476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4" name="Line 242"/>
            <p:cNvSpPr/>
            <p:nvPr/>
          </p:nvSpPr>
          <p:spPr>
            <a:xfrm>
              <a:off x="6043680" y="592524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5" name="Line 243"/>
            <p:cNvSpPr/>
            <p:nvPr/>
          </p:nvSpPr>
          <p:spPr>
            <a:xfrm>
              <a:off x="6125040" y="59976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6" name="Line 244"/>
            <p:cNvSpPr/>
            <p:nvPr/>
          </p:nvSpPr>
          <p:spPr>
            <a:xfrm>
              <a:off x="6179760" y="60480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807" name="CustomShape 245"/>
          <p:cNvSpPr/>
          <p:nvPr/>
        </p:nvSpPr>
        <p:spPr>
          <a:xfrm>
            <a:off x="6188040" y="511236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08" name="TextShape 246"/>
          <p:cNvSpPr txBox="1"/>
          <p:nvPr/>
        </p:nvSpPr>
        <p:spPr>
          <a:xfrm>
            <a:off x="5577840" y="478728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r>
              <a:rPr lang="fr-FR" sz="14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2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809" name="Rectangle 247"/>
          <p:cNvSpPr/>
          <p:nvPr/>
        </p:nvSpPr>
        <p:spPr>
          <a:xfrm>
            <a:off x="6762240" y="5189400"/>
            <a:ext cx="541800" cy="27000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810" name="TextShape 248"/>
          <p:cNvSpPr txBox="1"/>
          <p:nvPr/>
        </p:nvSpPr>
        <p:spPr>
          <a:xfrm>
            <a:off x="6748560" y="4402440"/>
            <a:ext cx="595440" cy="3409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i="1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+V</a:t>
            </a:r>
            <a:r>
              <a:rPr lang="fr-FR" sz="1400" b="0" i="1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CC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811" name="Line 249"/>
          <p:cNvSpPr/>
          <p:nvPr/>
        </p:nvSpPr>
        <p:spPr>
          <a:xfrm>
            <a:off x="6987240" y="4655520"/>
            <a:ext cx="0" cy="144000"/>
          </a:xfrm>
          <a:prstGeom prst="line">
            <a:avLst/>
          </a:prstGeom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2" name="Line 250"/>
          <p:cNvSpPr/>
          <p:nvPr/>
        </p:nvSpPr>
        <p:spPr>
          <a:xfrm>
            <a:off x="6990840" y="5099400"/>
            <a:ext cx="0" cy="144000"/>
          </a:xfrm>
          <a:prstGeom prst="line">
            <a:avLst/>
          </a:prstGeom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813" name="Group 251"/>
          <p:cNvGrpSpPr/>
          <p:nvPr/>
        </p:nvGrpSpPr>
        <p:grpSpPr>
          <a:xfrm>
            <a:off x="6818040" y="5266440"/>
            <a:ext cx="326520" cy="123120"/>
            <a:chOff x="6818040" y="5266440"/>
            <a:chExt cx="326520" cy="123120"/>
          </a:xfrm>
        </p:grpSpPr>
        <p:sp>
          <p:nvSpPr>
            <p:cNvPr id="1814" name="Line 252"/>
            <p:cNvSpPr/>
            <p:nvPr/>
          </p:nvSpPr>
          <p:spPr>
            <a:xfrm>
              <a:off x="6818040" y="526644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5" name="Line 253"/>
            <p:cNvSpPr/>
            <p:nvPr/>
          </p:nvSpPr>
          <p:spPr>
            <a:xfrm>
              <a:off x="6899400" y="53388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6" name="Line 254"/>
            <p:cNvSpPr/>
            <p:nvPr/>
          </p:nvSpPr>
          <p:spPr>
            <a:xfrm>
              <a:off x="6954120" y="53892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7" name="Line 255"/>
            <p:cNvSpPr/>
            <p:nvPr/>
          </p:nvSpPr>
          <p:spPr>
            <a:xfrm>
              <a:off x="6818040" y="526680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8" name="Line 256"/>
            <p:cNvSpPr/>
            <p:nvPr/>
          </p:nvSpPr>
          <p:spPr>
            <a:xfrm>
              <a:off x="6899400" y="533916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9" name="Line 257"/>
            <p:cNvSpPr/>
            <p:nvPr/>
          </p:nvSpPr>
          <p:spPr>
            <a:xfrm>
              <a:off x="6954120" y="538956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820" name="TextShape 258"/>
          <p:cNvSpPr txBox="1"/>
          <p:nvPr/>
        </p:nvSpPr>
        <p:spPr>
          <a:xfrm rot="16200000">
            <a:off x="4787640" y="5003640"/>
            <a:ext cx="595440" cy="3409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i="1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+V</a:t>
            </a:r>
            <a:r>
              <a:rPr lang="fr-FR" sz="1400" b="0" i="1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CC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821" name="Line 259"/>
          <p:cNvSpPr/>
          <p:nvPr/>
        </p:nvSpPr>
        <p:spPr>
          <a:xfrm>
            <a:off x="5236560" y="4978440"/>
            <a:ext cx="0" cy="360000"/>
          </a:xfrm>
          <a:prstGeom prst="line">
            <a:avLst/>
          </a:prstGeom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2" name="Line 260"/>
          <p:cNvSpPr/>
          <p:nvPr/>
        </p:nvSpPr>
        <p:spPr>
          <a:xfrm flipH="1">
            <a:off x="7217280" y="4978440"/>
            <a:ext cx="45072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3" name="TextShape 261"/>
          <p:cNvSpPr txBox="1"/>
          <p:nvPr/>
        </p:nvSpPr>
        <p:spPr>
          <a:xfrm>
            <a:off x="5954760" y="45529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K2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824" name="TextShape 262"/>
          <p:cNvSpPr txBox="1"/>
          <p:nvPr/>
        </p:nvSpPr>
        <p:spPr>
          <a:xfrm>
            <a:off x="7090560" y="1260720"/>
            <a:ext cx="558720" cy="3409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D</a:t>
            </a:r>
            <a:r>
              <a:rPr lang="fr-FR" sz="14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1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825" name="TextShape 263"/>
          <p:cNvSpPr txBox="1"/>
          <p:nvPr/>
        </p:nvSpPr>
        <p:spPr>
          <a:xfrm>
            <a:off x="7867440" y="2977560"/>
            <a:ext cx="558720" cy="3409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D</a:t>
            </a:r>
            <a:r>
              <a:rPr lang="fr-FR" sz="14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2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826" name="Line 264"/>
          <p:cNvSpPr/>
          <p:nvPr/>
        </p:nvSpPr>
        <p:spPr>
          <a:xfrm flipV="1">
            <a:off x="4032000" y="4907880"/>
            <a:ext cx="0" cy="273240"/>
          </a:xfrm>
          <a:prstGeom prst="line">
            <a:avLst/>
          </a:prstGeom>
          <a:ln w="129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827" name="Group 265"/>
          <p:cNvGrpSpPr/>
          <p:nvPr/>
        </p:nvGrpSpPr>
        <p:grpSpPr>
          <a:xfrm>
            <a:off x="3819240" y="4896000"/>
            <a:ext cx="211320" cy="276480"/>
            <a:chOff x="3819240" y="4896000"/>
            <a:chExt cx="211320" cy="276480"/>
          </a:xfrm>
        </p:grpSpPr>
        <p:sp>
          <p:nvSpPr>
            <p:cNvPr id="1828" name="Freeform 266"/>
            <p:cNvSpPr/>
            <p:nvPr/>
          </p:nvSpPr>
          <p:spPr>
            <a:xfrm>
              <a:off x="3819240" y="4896000"/>
              <a:ext cx="211680" cy="276840"/>
            </a:xfrm>
            <a:custGeom>
              <a:avLst/>
              <a:gdLst/>
              <a:ahLst/>
              <a:cxnLst/>
              <a:rect l="0" t="0" r="r" b="b"/>
              <a:pathLst>
                <a:path w="588" h="769">
                  <a:moveTo>
                    <a:pt x="587" y="390"/>
                  </a:moveTo>
                  <a:lnTo>
                    <a:pt x="8" y="0"/>
                  </a:lnTo>
                  <a:lnTo>
                    <a:pt x="0" y="768"/>
                  </a:lnTo>
                  <a:lnTo>
                    <a:pt x="587" y="390"/>
                  </a:lnTo>
                  <a:close/>
                </a:path>
              </a:pathLst>
            </a:custGeom>
            <a:solidFill>
              <a:srgbClr val="FFFFFF"/>
            </a:solidFill>
            <a:ln w="14400">
              <a:solidFill>
                <a:srgbClr val="3465A4"/>
              </a:solidFill>
              <a:round/>
            </a:ln>
          </p:spPr>
        </p:sp>
      </p:grpSp>
      <p:sp>
        <p:nvSpPr>
          <p:cNvPr id="1829" name="Freeform 267"/>
          <p:cNvSpPr/>
          <p:nvPr/>
        </p:nvSpPr>
        <p:spPr>
          <a:xfrm>
            <a:off x="3888000" y="4690440"/>
            <a:ext cx="238320" cy="133920"/>
          </a:xfrm>
          <a:custGeom>
            <a:avLst/>
            <a:gdLst/>
            <a:ahLst/>
            <a:cxnLst/>
            <a:rect l="0" t="0" r="r" b="b"/>
            <a:pathLst>
              <a:path w="662" h="372">
                <a:moveTo>
                  <a:pt x="0" y="318"/>
                </a:moveTo>
                <a:lnTo>
                  <a:pt x="318" y="0"/>
                </a:lnTo>
                <a:lnTo>
                  <a:pt x="318" y="371"/>
                </a:lnTo>
                <a:lnTo>
                  <a:pt x="661" y="28"/>
                </a:lnTo>
              </a:path>
            </a:pathLst>
          </a:custGeom>
          <a:ln w="14400">
            <a:solidFill>
              <a:srgbClr val="808080"/>
            </a:solidFill>
            <a:round/>
            <a:tailEnd type="triangle" w="med" len="med"/>
          </a:ln>
        </p:spPr>
      </p:sp>
      <p:sp>
        <p:nvSpPr>
          <p:cNvPr id="1830" name="TextShape 268"/>
          <p:cNvSpPr txBox="1"/>
          <p:nvPr/>
        </p:nvSpPr>
        <p:spPr>
          <a:xfrm>
            <a:off x="4337280" y="5275080"/>
            <a:ext cx="558720" cy="3409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r>
              <a:rPr lang="fr-FR" sz="14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LED1</a:t>
            </a:r>
            <a:endParaRPr lang="fr-FR" sz="1400" b="0" strike="noStrike" spc="-1">
              <a:latin typeface="Arial"/>
            </a:endParaRPr>
          </a:p>
        </p:txBody>
      </p:sp>
      <p:grpSp>
        <p:nvGrpSpPr>
          <p:cNvPr id="1831" name="Group 269"/>
          <p:cNvGrpSpPr/>
          <p:nvPr/>
        </p:nvGrpSpPr>
        <p:grpSpPr>
          <a:xfrm>
            <a:off x="4176000" y="5760000"/>
            <a:ext cx="326520" cy="123120"/>
            <a:chOff x="4176000" y="5760000"/>
            <a:chExt cx="326520" cy="123120"/>
          </a:xfrm>
        </p:grpSpPr>
        <p:sp>
          <p:nvSpPr>
            <p:cNvPr id="1832" name="Line 270"/>
            <p:cNvSpPr/>
            <p:nvPr/>
          </p:nvSpPr>
          <p:spPr>
            <a:xfrm>
              <a:off x="4176000" y="576000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33" name="Line 271"/>
            <p:cNvSpPr/>
            <p:nvPr/>
          </p:nvSpPr>
          <p:spPr>
            <a:xfrm>
              <a:off x="4257360" y="583236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34" name="Line 272"/>
            <p:cNvSpPr/>
            <p:nvPr/>
          </p:nvSpPr>
          <p:spPr>
            <a:xfrm>
              <a:off x="4312080" y="588276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35" name="Line 273"/>
            <p:cNvSpPr/>
            <p:nvPr/>
          </p:nvSpPr>
          <p:spPr>
            <a:xfrm>
              <a:off x="4176000" y="576036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36" name="Line 274"/>
            <p:cNvSpPr/>
            <p:nvPr/>
          </p:nvSpPr>
          <p:spPr>
            <a:xfrm>
              <a:off x="4257360" y="583272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37" name="Line 275"/>
            <p:cNvSpPr/>
            <p:nvPr/>
          </p:nvSpPr>
          <p:spPr>
            <a:xfrm>
              <a:off x="4312080" y="588312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838" name="Line 276"/>
          <p:cNvSpPr/>
          <p:nvPr/>
        </p:nvSpPr>
        <p:spPr>
          <a:xfrm flipV="1">
            <a:off x="4320000" y="5040000"/>
            <a:ext cx="0" cy="72036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9" name="Line 277"/>
          <p:cNvSpPr/>
          <p:nvPr/>
        </p:nvSpPr>
        <p:spPr>
          <a:xfrm>
            <a:off x="4032000" y="5040000"/>
            <a:ext cx="28800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0" name="CustomShape 278"/>
          <p:cNvSpPr/>
          <p:nvPr/>
        </p:nvSpPr>
        <p:spPr>
          <a:xfrm>
            <a:off x="4251600" y="516708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96" y="0"/>
                </a:moveTo>
                <a:lnTo>
                  <a:pt x="97" y="0"/>
                </a:lnTo>
                <a:cubicBezTo>
                  <a:pt x="80" y="0"/>
                  <a:pt x="63" y="4"/>
                  <a:pt x="49" y="13"/>
                </a:cubicBezTo>
                <a:cubicBezTo>
                  <a:pt x="34" y="22"/>
                  <a:pt x="22" y="34"/>
                  <a:pt x="13" y="49"/>
                </a:cubicBezTo>
                <a:cubicBezTo>
                  <a:pt x="4" y="63"/>
                  <a:pt x="0" y="80"/>
                  <a:pt x="0" y="97"/>
                </a:cubicBezTo>
                <a:lnTo>
                  <a:pt x="0" y="1104"/>
                </a:lnTo>
                <a:lnTo>
                  <a:pt x="0" y="1104"/>
                </a:lnTo>
                <a:cubicBezTo>
                  <a:pt x="0" y="1121"/>
                  <a:pt x="4" y="1138"/>
                  <a:pt x="13" y="1153"/>
                </a:cubicBezTo>
                <a:cubicBezTo>
                  <a:pt x="22" y="1167"/>
                  <a:pt x="34" y="1179"/>
                  <a:pt x="49" y="1188"/>
                </a:cubicBezTo>
                <a:cubicBezTo>
                  <a:pt x="63" y="1197"/>
                  <a:pt x="80" y="1201"/>
                  <a:pt x="97" y="1201"/>
                </a:cubicBezTo>
                <a:lnTo>
                  <a:pt x="294" y="1201"/>
                </a:lnTo>
                <a:lnTo>
                  <a:pt x="294" y="1201"/>
                </a:lnTo>
                <a:cubicBezTo>
                  <a:pt x="311" y="1201"/>
                  <a:pt x="328" y="1197"/>
                  <a:pt x="343" y="1188"/>
                </a:cubicBezTo>
                <a:cubicBezTo>
                  <a:pt x="357" y="1179"/>
                  <a:pt x="369" y="1167"/>
                  <a:pt x="378" y="1153"/>
                </a:cubicBezTo>
                <a:cubicBezTo>
                  <a:pt x="387" y="1138"/>
                  <a:pt x="391" y="1121"/>
                  <a:pt x="391" y="1104"/>
                </a:cubicBezTo>
                <a:lnTo>
                  <a:pt x="391" y="96"/>
                </a:lnTo>
                <a:lnTo>
                  <a:pt x="391" y="97"/>
                </a:lnTo>
                <a:lnTo>
                  <a:pt x="391" y="97"/>
                </a:lnTo>
                <a:cubicBezTo>
                  <a:pt x="391" y="80"/>
                  <a:pt x="387" y="63"/>
                  <a:pt x="378" y="49"/>
                </a:cubicBezTo>
                <a:cubicBezTo>
                  <a:pt x="369" y="34"/>
                  <a:pt x="357" y="22"/>
                  <a:pt x="343" y="13"/>
                </a:cubicBezTo>
                <a:cubicBezTo>
                  <a:pt x="328" y="4"/>
                  <a:pt x="311" y="0"/>
                  <a:pt x="294" y="0"/>
                </a:cubicBezTo>
                <a:lnTo>
                  <a:pt x="9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1" name="Line 279"/>
          <p:cNvSpPr/>
          <p:nvPr/>
        </p:nvSpPr>
        <p:spPr>
          <a:xfrm>
            <a:off x="3024000" y="5040000"/>
            <a:ext cx="79524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2" name="TextShape 280"/>
          <p:cNvSpPr txBox="1"/>
          <p:nvPr/>
        </p:nvSpPr>
        <p:spPr>
          <a:xfrm>
            <a:off x="7845840" y="469044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L2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843" name="Line 281"/>
          <p:cNvSpPr/>
          <p:nvPr/>
        </p:nvSpPr>
        <p:spPr>
          <a:xfrm flipV="1">
            <a:off x="8640000" y="4846320"/>
            <a:ext cx="0" cy="273240"/>
          </a:xfrm>
          <a:prstGeom prst="line">
            <a:avLst/>
          </a:prstGeom>
          <a:ln w="129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844" name="Group 282"/>
          <p:cNvGrpSpPr/>
          <p:nvPr/>
        </p:nvGrpSpPr>
        <p:grpSpPr>
          <a:xfrm>
            <a:off x="8427240" y="4834440"/>
            <a:ext cx="211320" cy="276480"/>
            <a:chOff x="8427240" y="4834440"/>
            <a:chExt cx="211320" cy="276480"/>
          </a:xfrm>
        </p:grpSpPr>
        <p:sp>
          <p:nvSpPr>
            <p:cNvPr id="1845" name="Freeform 283"/>
            <p:cNvSpPr/>
            <p:nvPr/>
          </p:nvSpPr>
          <p:spPr>
            <a:xfrm>
              <a:off x="8427240" y="4834440"/>
              <a:ext cx="211680" cy="276840"/>
            </a:xfrm>
            <a:custGeom>
              <a:avLst/>
              <a:gdLst/>
              <a:ahLst/>
              <a:cxnLst/>
              <a:rect l="0" t="0" r="r" b="b"/>
              <a:pathLst>
                <a:path w="588" h="769">
                  <a:moveTo>
                    <a:pt x="587" y="390"/>
                  </a:moveTo>
                  <a:lnTo>
                    <a:pt x="8" y="0"/>
                  </a:lnTo>
                  <a:lnTo>
                    <a:pt x="0" y="768"/>
                  </a:lnTo>
                  <a:lnTo>
                    <a:pt x="587" y="390"/>
                  </a:lnTo>
                  <a:close/>
                </a:path>
              </a:pathLst>
            </a:custGeom>
            <a:solidFill>
              <a:srgbClr val="FFFFFF"/>
            </a:solidFill>
            <a:ln w="14400">
              <a:solidFill>
                <a:srgbClr val="3465A4"/>
              </a:solidFill>
              <a:round/>
            </a:ln>
          </p:spPr>
        </p:sp>
      </p:grpSp>
      <p:sp>
        <p:nvSpPr>
          <p:cNvPr id="1846" name="Freeform 284"/>
          <p:cNvSpPr/>
          <p:nvPr/>
        </p:nvSpPr>
        <p:spPr>
          <a:xfrm>
            <a:off x="8496000" y="4628880"/>
            <a:ext cx="238320" cy="133920"/>
          </a:xfrm>
          <a:custGeom>
            <a:avLst/>
            <a:gdLst/>
            <a:ahLst/>
            <a:cxnLst/>
            <a:rect l="0" t="0" r="r" b="b"/>
            <a:pathLst>
              <a:path w="662" h="372">
                <a:moveTo>
                  <a:pt x="0" y="318"/>
                </a:moveTo>
                <a:lnTo>
                  <a:pt x="318" y="0"/>
                </a:lnTo>
                <a:lnTo>
                  <a:pt x="318" y="371"/>
                </a:lnTo>
                <a:lnTo>
                  <a:pt x="661" y="28"/>
                </a:lnTo>
              </a:path>
            </a:pathLst>
          </a:custGeom>
          <a:ln w="14400">
            <a:solidFill>
              <a:srgbClr val="808080"/>
            </a:solidFill>
            <a:round/>
            <a:tailEnd type="triangle" w="med" len="med"/>
          </a:ln>
        </p:spPr>
      </p:sp>
      <p:sp>
        <p:nvSpPr>
          <p:cNvPr id="1847" name="TextShape 285"/>
          <p:cNvSpPr txBox="1"/>
          <p:nvPr/>
        </p:nvSpPr>
        <p:spPr>
          <a:xfrm>
            <a:off x="8945280" y="5213520"/>
            <a:ext cx="558720" cy="3409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r>
              <a:rPr lang="fr-FR" sz="14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LED2</a:t>
            </a:r>
            <a:endParaRPr lang="fr-FR" sz="1400" b="0" strike="noStrike" spc="-1">
              <a:latin typeface="Arial"/>
            </a:endParaRPr>
          </a:p>
        </p:txBody>
      </p:sp>
      <p:grpSp>
        <p:nvGrpSpPr>
          <p:cNvPr id="1848" name="Group 286"/>
          <p:cNvGrpSpPr/>
          <p:nvPr/>
        </p:nvGrpSpPr>
        <p:grpSpPr>
          <a:xfrm>
            <a:off x="8784000" y="5698440"/>
            <a:ext cx="326520" cy="123120"/>
            <a:chOff x="8784000" y="5698440"/>
            <a:chExt cx="326520" cy="123120"/>
          </a:xfrm>
        </p:grpSpPr>
        <p:sp>
          <p:nvSpPr>
            <p:cNvPr id="1849" name="Line 287"/>
            <p:cNvSpPr/>
            <p:nvPr/>
          </p:nvSpPr>
          <p:spPr>
            <a:xfrm>
              <a:off x="8784000" y="569844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50" name="Line 288"/>
            <p:cNvSpPr/>
            <p:nvPr/>
          </p:nvSpPr>
          <p:spPr>
            <a:xfrm>
              <a:off x="8865360" y="57708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51" name="Line 289"/>
            <p:cNvSpPr/>
            <p:nvPr/>
          </p:nvSpPr>
          <p:spPr>
            <a:xfrm>
              <a:off x="8920080" y="58212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52" name="Line 290"/>
            <p:cNvSpPr/>
            <p:nvPr/>
          </p:nvSpPr>
          <p:spPr>
            <a:xfrm>
              <a:off x="8784000" y="569880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53" name="Line 291"/>
            <p:cNvSpPr/>
            <p:nvPr/>
          </p:nvSpPr>
          <p:spPr>
            <a:xfrm>
              <a:off x="8865360" y="577116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54" name="Line 292"/>
            <p:cNvSpPr/>
            <p:nvPr/>
          </p:nvSpPr>
          <p:spPr>
            <a:xfrm>
              <a:off x="8920080" y="582156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855" name="Line 293"/>
          <p:cNvSpPr/>
          <p:nvPr/>
        </p:nvSpPr>
        <p:spPr>
          <a:xfrm flipV="1">
            <a:off x="8928000" y="4978440"/>
            <a:ext cx="0" cy="72036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6" name="Line 294"/>
          <p:cNvSpPr/>
          <p:nvPr/>
        </p:nvSpPr>
        <p:spPr>
          <a:xfrm>
            <a:off x="8640000" y="4978440"/>
            <a:ext cx="28800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7" name="CustomShape 295"/>
          <p:cNvSpPr/>
          <p:nvPr/>
        </p:nvSpPr>
        <p:spPr>
          <a:xfrm>
            <a:off x="8859600" y="510552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96" y="0"/>
                </a:moveTo>
                <a:lnTo>
                  <a:pt x="97" y="0"/>
                </a:lnTo>
                <a:cubicBezTo>
                  <a:pt x="80" y="0"/>
                  <a:pt x="63" y="4"/>
                  <a:pt x="49" y="13"/>
                </a:cubicBezTo>
                <a:cubicBezTo>
                  <a:pt x="34" y="22"/>
                  <a:pt x="22" y="34"/>
                  <a:pt x="13" y="49"/>
                </a:cubicBezTo>
                <a:cubicBezTo>
                  <a:pt x="4" y="63"/>
                  <a:pt x="0" y="80"/>
                  <a:pt x="0" y="97"/>
                </a:cubicBezTo>
                <a:lnTo>
                  <a:pt x="0" y="1104"/>
                </a:lnTo>
                <a:lnTo>
                  <a:pt x="0" y="1104"/>
                </a:lnTo>
                <a:cubicBezTo>
                  <a:pt x="0" y="1121"/>
                  <a:pt x="4" y="1138"/>
                  <a:pt x="13" y="1153"/>
                </a:cubicBezTo>
                <a:cubicBezTo>
                  <a:pt x="22" y="1167"/>
                  <a:pt x="34" y="1179"/>
                  <a:pt x="49" y="1188"/>
                </a:cubicBezTo>
                <a:cubicBezTo>
                  <a:pt x="63" y="1197"/>
                  <a:pt x="80" y="1201"/>
                  <a:pt x="97" y="1201"/>
                </a:cubicBezTo>
                <a:lnTo>
                  <a:pt x="294" y="1201"/>
                </a:lnTo>
                <a:lnTo>
                  <a:pt x="294" y="1201"/>
                </a:lnTo>
                <a:cubicBezTo>
                  <a:pt x="311" y="1201"/>
                  <a:pt x="328" y="1197"/>
                  <a:pt x="343" y="1188"/>
                </a:cubicBezTo>
                <a:cubicBezTo>
                  <a:pt x="357" y="1179"/>
                  <a:pt x="369" y="1167"/>
                  <a:pt x="378" y="1153"/>
                </a:cubicBezTo>
                <a:cubicBezTo>
                  <a:pt x="387" y="1138"/>
                  <a:pt x="391" y="1121"/>
                  <a:pt x="391" y="1104"/>
                </a:cubicBezTo>
                <a:lnTo>
                  <a:pt x="391" y="96"/>
                </a:lnTo>
                <a:lnTo>
                  <a:pt x="391" y="97"/>
                </a:lnTo>
                <a:lnTo>
                  <a:pt x="391" y="97"/>
                </a:lnTo>
                <a:cubicBezTo>
                  <a:pt x="391" y="80"/>
                  <a:pt x="387" y="63"/>
                  <a:pt x="378" y="49"/>
                </a:cubicBezTo>
                <a:cubicBezTo>
                  <a:pt x="369" y="34"/>
                  <a:pt x="357" y="22"/>
                  <a:pt x="343" y="13"/>
                </a:cubicBezTo>
                <a:cubicBezTo>
                  <a:pt x="328" y="4"/>
                  <a:pt x="311" y="0"/>
                  <a:pt x="294" y="0"/>
                </a:cubicBezTo>
                <a:lnTo>
                  <a:pt x="9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8" name="Line 296"/>
          <p:cNvSpPr/>
          <p:nvPr/>
        </p:nvSpPr>
        <p:spPr>
          <a:xfrm>
            <a:off x="7632000" y="4978440"/>
            <a:ext cx="79524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9" name="TextShape 297"/>
          <p:cNvSpPr txBox="1"/>
          <p:nvPr/>
        </p:nvSpPr>
        <p:spPr>
          <a:xfrm>
            <a:off x="2117160" y="163224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FF0000"/>
                </a:solidFill>
                <a:latin typeface="Cambria"/>
                <a:ea typeface="Univers Condensed (W1)"/>
              </a:rPr>
              <a:t>A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860" name="TextShape 298"/>
          <p:cNvSpPr txBox="1"/>
          <p:nvPr/>
        </p:nvSpPr>
        <p:spPr>
          <a:xfrm>
            <a:off x="3053160" y="138060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FF0000"/>
                </a:solidFill>
                <a:latin typeface="Cambria"/>
                <a:ea typeface="Univers Condensed (W1)"/>
              </a:rPr>
              <a:t>B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861" name="TextShape 299"/>
          <p:cNvSpPr txBox="1"/>
          <p:nvPr/>
        </p:nvSpPr>
        <p:spPr>
          <a:xfrm>
            <a:off x="4601160" y="138096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FF0000"/>
                </a:solidFill>
                <a:latin typeface="Cambria"/>
                <a:ea typeface="Univers Condensed (W1)"/>
              </a:rPr>
              <a:t>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862" name="TextShape 300"/>
          <p:cNvSpPr txBox="1"/>
          <p:nvPr/>
        </p:nvSpPr>
        <p:spPr>
          <a:xfrm>
            <a:off x="5705280" y="33829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FF0000"/>
                </a:solidFill>
                <a:latin typeface="Cambria"/>
                <a:ea typeface="Univers Condensed (W1)"/>
              </a:rPr>
              <a:t>D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863" name="CustomShape 301"/>
          <p:cNvSpPr/>
          <p:nvPr/>
        </p:nvSpPr>
        <p:spPr>
          <a:xfrm>
            <a:off x="5796000" y="334800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64" name="TextShape 302"/>
          <p:cNvSpPr txBox="1"/>
          <p:nvPr/>
        </p:nvSpPr>
        <p:spPr>
          <a:xfrm>
            <a:off x="4320000" y="327600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FF0000"/>
                </a:solidFill>
                <a:latin typeface="Cambria"/>
                <a:ea typeface="Univers Condensed (W1)"/>
              </a:rPr>
              <a:t>N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865" name="TextShape 303"/>
          <p:cNvSpPr txBox="1"/>
          <p:nvPr/>
        </p:nvSpPr>
        <p:spPr>
          <a:xfrm>
            <a:off x="4320000" y="295236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FF0000"/>
                </a:solidFill>
                <a:latin typeface="Cambria"/>
                <a:ea typeface="Univers Condensed (W1)"/>
              </a:rPr>
              <a:t>M</a:t>
            </a:r>
            <a:endParaRPr lang="fr-FR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Line 1"/>
          <p:cNvSpPr/>
          <p:nvPr/>
        </p:nvSpPr>
        <p:spPr>
          <a:xfrm flipV="1">
            <a:off x="1316520" y="3312000"/>
            <a:ext cx="1599480" cy="1080"/>
          </a:xfrm>
          <a:prstGeom prst="line">
            <a:avLst/>
          </a:prstGeom>
          <a:ln w="126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67" name="Line 2"/>
          <p:cNvSpPr/>
          <p:nvPr/>
        </p:nvSpPr>
        <p:spPr>
          <a:xfrm flipH="1">
            <a:off x="1152000" y="1656000"/>
            <a:ext cx="160128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68" name="CustomShape 3"/>
          <p:cNvSpPr/>
          <p:nvPr/>
        </p:nvSpPr>
        <p:spPr>
          <a:xfrm>
            <a:off x="1241640" y="162036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69" name="CustomShape 4"/>
          <p:cNvSpPr/>
          <p:nvPr/>
        </p:nvSpPr>
        <p:spPr>
          <a:xfrm>
            <a:off x="2753280" y="1152000"/>
            <a:ext cx="936000" cy="1044000"/>
          </a:xfrm>
          <a:prstGeom prst="rect">
            <a:avLst/>
          </a:prstGeom>
          <a:solidFill>
            <a:srgbClr val="EEEEEE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200" b="1" strike="noStrike" spc="-1">
                <a:latin typeface="Arial"/>
              </a:rPr>
              <a:t>PASSE</a:t>
            </a:r>
            <a:br/>
            <a:r>
              <a:rPr lang="fr-FR" sz="1200" b="1" strike="noStrike" spc="-1">
                <a:latin typeface="Arial"/>
              </a:rPr>
              <a:t>BAS</a:t>
            </a:r>
            <a:endParaRPr lang="fr-FR" sz="1200" b="0" strike="noStrike" spc="-1">
              <a:latin typeface="Arial"/>
            </a:endParaRPr>
          </a:p>
          <a:p>
            <a:pPr algn="ctr"/>
            <a:endParaRPr lang="fr-FR" sz="1200" b="0" strike="noStrike" spc="-1">
              <a:latin typeface="Arial"/>
            </a:endParaRPr>
          </a:p>
          <a:p>
            <a:pPr algn="ctr"/>
            <a:r>
              <a:rPr lang="fr-FR" sz="1200" b="1" strike="noStrike" spc="-1">
                <a:latin typeface="Arial"/>
              </a:rPr>
              <a:t>Fc = F1/100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870" name="Line 5"/>
          <p:cNvSpPr/>
          <p:nvPr/>
        </p:nvSpPr>
        <p:spPr>
          <a:xfrm flipH="1">
            <a:off x="3689280" y="1656000"/>
            <a:ext cx="6066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71" name="Line 6"/>
          <p:cNvSpPr/>
          <p:nvPr/>
        </p:nvSpPr>
        <p:spPr>
          <a:xfrm>
            <a:off x="2540520" y="1656000"/>
            <a:ext cx="0" cy="72000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72" name="CustomShape 7"/>
          <p:cNvSpPr/>
          <p:nvPr/>
        </p:nvSpPr>
        <p:spPr>
          <a:xfrm>
            <a:off x="2501640" y="162036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73" name="Line 8"/>
          <p:cNvSpPr/>
          <p:nvPr/>
        </p:nvSpPr>
        <p:spPr>
          <a:xfrm flipH="1">
            <a:off x="432000" y="3348000"/>
            <a:ext cx="37728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74" name="CustomShape 9"/>
          <p:cNvSpPr/>
          <p:nvPr/>
        </p:nvSpPr>
        <p:spPr>
          <a:xfrm>
            <a:off x="3833280" y="162000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75" name="Line 10"/>
          <p:cNvSpPr/>
          <p:nvPr/>
        </p:nvSpPr>
        <p:spPr>
          <a:xfrm flipH="1">
            <a:off x="4445280" y="3312000"/>
            <a:ext cx="1584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76" name="TextShape 11"/>
          <p:cNvSpPr txBox="1"/>
          <p:nvPr/>
        </p:nvSpPr>
        <p:spPr>
          <a:xfrm>
            <a:off x="5364000" y="302400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K2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877" name="TextShape 12"/>
          <p:cNvSpPr txBox="1"/>
          <p:nvPr/>
        </p:nvSpPr>
        <p:spPr>
          <a:xfrm>
            <a:off x="1145160" y="136800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FF0000"/>
                </a:solidFill>
                <a:latin typeface="Cambria"/>
                <a:ea typeface="Univers Condensed (W1)"/>
              </a:rPr>
              <a:t>A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878" name="TextShape 13"/>
          <p:cNvSpPr txBox="1"/>
          <p:nvPr/>
        </p:nvSpPr>
        <p:spPr>
          <a:xfrm>
            <a:off x="2405160" y="136800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FF0000"/>
                </a:solidFill>
                <a:latin typeface="Cambria"/>
                <a:ea typeface="Univers Condensed (W1)"/>
              </a:rPr>
              <a:t>B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879" name="TextShape 14"/>
          <p:cNvSpPr txBox="1"/>
          <p:nvPr/>
        </p:nvSpPr>
        <p:spPr>
          <a:xfrm>
            <a:off x="3744000" y="136800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FF0000"/>
                </a:solidFill>
                <a:latin typeface="Cambria"/>
                <a:ea typeface="Univers Condensed (W1)"/>
              </a:rPr>
              <a:t>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880" name="TextShape 15"/>
          <p:cNvSpPr txBox="1"/>
          <p:nvPr/>
        </p:nvSpPr>
        <p:spPr>
          <a:xfrm>
            <a:off x="2465280" y="33469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FF0000"/>
                </a:solidFill>
                <a:latin typeface="Cambria"/>
                <a:ea typeface="Univers Condensed (W1)"/>
              </a:rPr>
              <a:t>D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881" name="CustomShape 16"/>
          <p:cNvSpPr/>
          <p:nvPr/>
        </p:nvSpPr>
        <p:spPr>
          <a:xfrm>
            <a:off x="2556000" y="327600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2" name="CustomShape 17"/>
          <p:cNvSpPr/>
          <p:nvPr/>
        </p:nvSpPr>
        <p:spPr>
          <a:xfrm>
            <a:off x="144000" y="1080000"/>
            <a:ext cx="1008000" cy="1152000"/>
          </a:xfrm>
          <a:prstGeom prst="rect">
            <a:avLst/>
          </a:prstGeom>
          <a:solidFill>
            <a:srgbClr val="EEEEEE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200" b="1" strike="noStrike" spc="-1">
                <a:latin typeface="Arial"/>
              </a:rPr>
              <a:t>PHOTO</a:t>
            </a:r>
            <a:br/>
            <a:r>
              <a:rPr lang="fr-FR" sz="1200" b="1" strike="noStrike" spc="-1">
                <a:latin typeface="Arial"/>
              </a:rPr>
              <a:t>DÉTECTION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883" name="CustomShape 18"/>
          <p:cNvSpPr/>
          <p:nvPr/>
        </p:nvSpPr>
        <p:spPr>
          <a:xfrm>
            <a:off x="1440000" y="1080000"/>
            <a:ext cx="936000" cy="1116000"/>
          </a:xfrm>
          <a:prstGeom prst="rect">
            <a:avLst/>
          </a:prstGeom>
          <a:solidFill>
            <a:srgbClr val="EEEEEE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200" b="1" strike="noStrike" spc="-1">
                <a:latin typeface="Arial"/>
              </a:rPr>
              <a:t>PASSE</a:t>
            </a:r>
            <a:br/>
            <a:r>
              <a:rPr lang="fr-FR" sz="1200" b="1" strike="noStrike" spc="-1">
                <a:latin typeface="Arial"/>
              </a:rPr>
              <a:t>HAUT</a:t>
            </a:r>
            <a:endParaRPr lang="fr-FR" sz="1200" b="0" strike="noStrike" spc="-1">
              <a:latin typeface="Arial"/>
            </a:endParaRPr>
          </a:p>
          <a:p>
            <a:pPr algn="ctr"/>
            <a:endParaRPr lang="fr-FR" sz="1200" b="0" strike="noStrike" spc="-1">
              <a:latin typeface="Arial"/>
            </a:endParaRPr>
          </a:p>
          <a:p>
            <a:pPr algn="ctr"/>
            <a:r>
              <a:rPr lang="fr-FR" sz="1200" b="1" strike="noStrike" spc="-1">
                <a:latin typeface="Arial"/>
              </a:rPr>
              <a:t>1/Fc=</a:t>
            </a:r>
            <a:endParaRPr lang="fr-FR" sz="1200" b="0" strike="noStrike" spc="-1">
              <a:latin typeface="Arial"/>
            </a:endParaRPr>
          </a:p>
          <a:p>
            <a:pPr algn="ctr"/>
            <a:r>
              <a:rPr lang="fr-FR" sz="1200" b="1" strike="noStrike" spc="-1">
                <a:latin typeface="Arial"/>
              </a:rPr>
              <a:t>2piRfCf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884" name="CustomShape 19"/>
          <p:cNvSpPr/>
          <p:nvPr/>
        </p:nvSpPr>
        <p:spPr>
          <a:xfrm>
            <a:off x="2916000" y="2844000"/>
            <a:ext cx="936000" cy="1044000"/>
          </a:xfrm>
          <a:prstGeom prst="rect">
            <a:avLst/>
          </a:prstGeom>
          <a:solidFill>
            <a:srgbClr val="EEEEEE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200" b="1" strike="noStrike" spc="-1">
                <a:latin typeface="Arial"/>
              </a:rPr>
              <a:t>PASSE</a:t>
            </a:r>
            <a:br/>
            <a:r>
              <a:rPr lang="fr-FR" sz="1200" b="1" strike="noStrike" spc="-1">
                <a:latin typeface="Arial"/>
              </a:rPr>
              <a:t>BAS</a:t>
            </a:r>
            <a:endParaRPr lang="fr-FR" sz="1200" b="0" strike="noStrike" spc="-1">
              <a:latin typeface="Arial"/>
            </a:endParaRPr>
          </a:p>
          <a:p>
            <a:pPr algn="ctr"/>
            <a:endParaRPr lang="fr-FR" sz="1200" b="0" strike="noStrike" spc="-1">
              <a:latin typeface="Arial"/>
            </a:endParaRPr>
          </a:p>
          <a:p>
            <a:pPr algn="ctr"/>
            <a:r>
              <a:rPr lang="fr-FR" sz="1200" b="1" strike="noStrike" spc="-1">
                <a:latin typeface="Arial"/>
              </a:rPr>
              <a:t>Fc = F2/100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885" name="CustomShape 20"/>
          <p:cNvSpPr/>
          <p:nvPr/>
        </p:nvSpPr>
        <p:spPr>
          <a:xfrm>
            <a:off x="809280" y="2952000"/>
            <a:ext cx="792000" cy="792000"/>
          </a:xfrm>
          <a:prstGeom prst="ellipse">
            <a:avLst/>
          </a:prstGeom>
          <a:solidFill>
            <a:srgbClr val="DDDDDD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6" name="Line 21"/>
          <p:cNvSpPr/>
          <p:nvPr/>
        </p:nvSpPr>
        <p:spPr>
          <a:xfrm flipV="1">
            <a:off x="1224000" y="2592000"/>
            <a:ext cx="0" cy="360000"/>
          </a:xfrm>
          <a:prstGeom prst="line">
            <a:avLst/>
          </a:prstGeom>
          <a:ln w="12600">
            <a:solidFill>
              <a:srgbClr val="000000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7" name="Line 22"/>
          <p:cNvSpPr/>
          <p:nvPr/>
        </p:nvSpPr>
        <p:spPr>
          <a:xfrm flipH="1">
            <a:off x="953280" y="3096000"/>
            <a:ext cx="504000" cy="50400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8" name="Line 23"/>
          <p:cNvSpPr/>
          <p:nvPr/>
        </p:nvSpPr>
        <p:spPr>
          <a:xfrm>
            <a:off x="953280" y="3096000"/>
            <a:ext cx="504000" cy="50400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9" name="TextShape 24"/>
          <p:cNvSpPr txBox="1"/>
          <p:nvPr/>
        </p:nvSpPr>
        <p:spPr>
          <a:xfrm>
            <a:off x="809280" y="32029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FF0000"/>
                </a:solidFill>
                <a:latin typeface="Cambria"/>
                <a:ea typeface="Univers Condensed (W1)"/>
              </a:rPr>
              <a:t>+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890" name="TextShape 25"/>
          <p:cNvSpPr txBox="1"/>
          <p:nvPr/>
        </p:nvSpPr>
        <p:spPr>
          <a:xfrm>
            <a:off x="1061280" y="287928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200" b="1" strike="noStrike" spc="-1">
                <a:solidFill>
                  <a:srgbClr val="FF0000"/>
                </a:solidFill>
                <a:latin typeface="Cambria"/>
                <a:ea typeface="Univers Condensed (W1)"/>
              </a:rPr>
              <a:t>-</a:t>
            </a:r>
            <a:endParaRPr lang="fr-FR" sz="2200" b="0" strike="noStrike" spc="-1">
              <a:latin typeface="Arial"/>
            </a:endParaRPr>
          </a:p>
        </p:txBody>
      </p:sp>
      <p:sp>
        <p:nvSpPr>
          <p:cNvPr id="1891" name="CustomShape 26"/>
          <p:cNvSpPr/>
          <p:nvPr/>
        </p:nvSpPr>
        <p:spPr>
          <a:xfrm>
            <a:off x="4176000" y="2844000"/>
            <a:ext cx="1044000" cy="1044000"/>
          </a:xfrm>
          <a:prstGeom prst="rect">
            <a:avLst/>
          </a:prstGeom>
          <a:solidFill>
            <a:srgbClr val="EEEEEE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200" b="1" strike="noStrike" spc="-1">
                <a:latin typeface="Arial"/>
              </a:rPr>
              <a:t>DETECTION</a:t>
            </a:r>
            <a:endParaRPr lang="fr-FR" sz="1200" b="0" strike="noStrike" spc="-1">
              <a:latin typeface="Arial"/>
            </a:endParaRPr>
          </a:p>
          <a:p>
            <a:pPr algn="ctr"/>
            <a:r>
              <a:rPr lang="fr-FR" sz="1200" b="1" strike="noStrike" spc="-1">
                <a:latin typeface="Arial"/>
              </a:rPr>
              <a:t>ENVELOPPE</a:t>
            </a:r>
            <a:endParaRPr lang="fr-FR" sz="1200" b="0" strike="noStrike" spc="-1">
              <a:latin typeface="Arial"/>
            </a:endParaRPr>
          </a:p>
          <a:p>
            <a:pPr algn="ctr"/>
            <a:endParaRPr lang="fr-FR" sz="1200" b="0" strike="noStrike" spc="-1">
              <a:latin typeface="Arial"/>
            </a:endParaRPr>
          </a:p>
          <a:p>
            <a:pPr algn="ctr"/>
            <a:r>
              <a:rPr lang="fr-FR" sz="1200" b="1" strike="noStrike" spc="-1">
                <a:latin typeface="Arial"/>
              </a:rPr>
              <a:t>Rk2 Ck2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892" name="Line 27"/>
          <p:cNvSpPr/>
          <p:nvPr/>
        </p:nvSpPr>
        <p:spPr>
          <a:xfrm flipH="1">
            <a:off x="4896000" y="1656000"/>
            <a:ext cx="1080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93" name="TextShape 28"/>
          <p:cNvSpPr txBox="1"/>
          <p:nvPr/>
        </p:nvSpPr>
        <p:spPr>
          <a:xfrm>
            <a:off x="5400000" y="136800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K1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894" name="CustomShape 29"/>
          <p:cNvSpPr/>
          <p:nvPr/>
        </p:nvSpPr>
        <p:spPr>
          <a:xfrm>
            <a:off x="4302720" y="1152000"/>
            <a:ext cx="1044000" cy="1044000"/>
          </a:xfrm>
          <a:prstGeom prst="rect">
            <a:avLst/>
          </a:prstGeom>
          <a:solidFill>
            <a:srgbClr val="EEEEEE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200" b="1" strike="noStrike" spc="-1">
                <a:latin typeface="Arial"/>
              </a:rPr>
              <a:t>DETECTION</a:t>
            </a:r>
            <a:endParaRPr lang="fr-FR" sz="1200" b="0" strike="noStrike" spc="-1">
              <a:latin typeface="Arial"/>
            </a:endParaRPr>
          </a:p>
          <a:p>
            <a:pPr algn="ctr"/>
            <a:r>
              <a:rPr lang="fr-FR" sz="1200" b="1" strike="noStrike" spc="-1">
                <a:latin typeface="Arial"/>
              </a:rPr>
              <a:t>ENVELOPPE</a:t>
            </a:r>
            <a:endParaRPr lang="fr-FR" sz="1200" b="0" strike="noStrike" spc="-1">
              <a:latin typeface="Arial"/>
            </a:endParaRPr>
          </a:p>
          <a:p>
            <a:pPr algn="ctr"/>
            <a:endParaRPr lang="fr-FR" sz="1200" b="0" strike="noStrike" spc="-1">
              <a:latin typeface="Arial"/>
            </a:endParaRPr>
          </a:p>
          <a:p>
            <a:pPr algn="ctr"/>
            <a:r>
              <a:rPr lang="fr-FR" sz="1200" b="1" strike="noStrike" spc="-1">
                <a:latin typeface="Arial"/>
              </a:rPr>
              <a:t>Rk1 Ck1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895" name="CustomShape 30"/>
          <p:cNvSpPr/>
          <p:nvPr/>
        </p:nvSpPr>
        <p:spPr>
          <a:xfrm rot="5400000">
            <a:off x="1720800" y="2958840"/>
            <a:ext cx="828000" cy="741960"/>
          </a:xfrm>
          <a:custGeom>
            <a:avLst/>
            <a:gdLst/>
            <a:ahLst/>
            <a:cxnLst/>
            <a:rect l="0" t="0" r="r" b="b"/>
            <a:pathLst>
              <a:path w="2302" h="2063">
                <a:moveTo>
                  <a:pt x="1150" y="0"/>
                </a:moveTo>
                <a:lnTo>
                  <a:pt x="2301" y="2062"/>
                </a:lnTo>
                <a:lnTo>
                  <a:pt x="0" y="2062"/>
                </a:lnTo>
                <a:lnTo>
                  <a:pt x="1150" y="0"/>
                </a:lnTo>
              </a:path>
            </a:pathLst>
          </a:custGeom>
          <a:solidFill>
            <a:srgbClr val="EEEEEE"/>
          </a:solidFill>
          <a:ln w="1440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7200" tIns="52200" rIns="97200" bIns="52200" anchor="ctr">
            <a:noAutofit/>
          </a:bodyPr>
          <a:lstStyle/>
          <a:p>
            <a:pPr algn="ctr"/>
            <a:r>
              <a:rPr lang="fr-FR" sz="1200" b="1" strike="noStrike" spc="-1">
                <a:latin typeface="Arial"/>
              </a:rPr>
              <a:t>GAIN</a:t>
            </a:r>
            <a:br/>
            <a:r>
              <a:rPr lang="fr-FR" sz="1200" b="1" strike="noStrike" spc="-1">
                <a:latin typeface="Arial"/>
              </a:rPr>
              <a:t>RB/RA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896" name="Line 31"/>
          <p:cNvSpPr/>
          <p:nvPr/>
        </p:nvSpPr>
        <p:spPr>
          <a:xfrm flipH="1">
            <a:off x="3838680" y="3312000"/>
            <a:ext cx="33732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97" name="CustomShape 32"/>
          <p:cNvSpPr/>
          <p:nvPr/>
        </p:nvSpPr>
        <p:spPr>
          <a:xfrm>
            <a:off x="5976000" y="1152000"/>
            <a:ext cx="1296000" cy="1044000"/>
          </a:xfrm>
          <a:prstGeom prst="rect">
            <a:avLst/>
          </a:prstGeom>
          <a:solidFill>
            <a:srgbClr val="EEEEEE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200" b="1" strike="noStrike" spc="-1">
                <a:latin typeface="Arial"/>
              </a:rPr>
              <a:t>COMPARATEUR</a:t>
            </a:r>
            <a:endParaRPr lang="fr-FR" sz="1200" b="0" strike="noStrike" spc="-1">
              <a:latin typeface="Arial"/>
            </a:endParaRPr>
          </a:p>
          <a:p>
            <a:pPr algn="ctr"/>
            <a:endParaRPr lang="fr-FR" sz="1200" b="0" strike="noStrike" spc="-1">
              <a:latin typeface="Arial"/>
            </a:endParaRPr>
          </a:p>
          <a:p>
            <a:pPr algn="ctr"/>
            <a:r>
              <a:rPr lang="fr-FR" sz="1200" b="1" strike="noStrike" spc="-1">
                <a:latin typeface="Arial"/>
              </a:rPr>
              <a:t>SEUIL = V1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898" name="CustomShape 33"/>
          <p:cNvSpPr/>
          <p:nvPr/>
        </p:nvSpPr>
        <p:spPr>
          <a:xfrm>
            <a:off x="7848000" y="1152000"/>
            <a:ext cx="1008000" cy="1044000"/>
          </a:xfrm>
          <a:prstGeom prst="rect">
            <a:avLst/>
          </a:prstGeom>
          <a:solidFill>
            <a:srgbClr val="EEEEEE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200" b="1" strike="noStrike" spc="-1">
                <a:latin typeface="Arial"/>
              </a:rPr>
              <a:t>AFFICHAGE</a:t>
            </a:r>
            <a:br/>
            <a:endParaRPr lang="fr-FR" sz="1200" b="0" strike="noStrike" spc="-1">
              <a:latin typeface="Arial"/>
            </a:endParaRPr>
          </a:p>
          <a:p>
            <a:pPr algn="ctr"/>
            <a:r>
              <a:rPr lang="fr-FR" sz="1200" b="1" strike="noStrike" spc="-1">
                <a:latin typeface="Arial"/>
              </a:rPr>
              <a:t>L1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899" name="Line 34"/>
          <p:cNvSpPr/>
          <p:nvPr/>
        </p:nvSpPr>
        <p:spPr>
          <a:xfrm flipH="1">
            <a:off x="7272000" y="1656000"/>
            <a:ext cx="576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00" name="CustomShape 35"/>
          <p:cNvSpPr/>
          <p:nvPr/>
        </p:nvSpPr>
        <p:spPr>
          <a:xfrm>
            <a:off x="6012000" y="2844000"/>
            <a:ext cx="1296000" cy="1044000"/>
          </a:xfrm>
          <a:prstGeom prst="rect">
            <a:avLst/>
          </a:prstGeom>
          <a:solidFill>
            <a:srgbClr val="EEEEEE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200" b="1" strike="noStrike" spc="-1">
                <a:latin typeface="Arial"/>
              </a:rPr>
              <a:t>COMPARATEUR</a:t>
            </a:r>
            <a:endParaRPr lang="fr-FR" sz="1200" b="0" strike="noStrike" spc="-1">
              <a:latin typeface="Arial"/>
            </a:endParaRPr>
          </a:p>
          <a:p>
            <a:pPr algn="ctr"/>
            <a:endParaRPr lang="fr-FR" sz="1200" b="0" strike="noStrike" spc="-1">
              <a:latin typeface="Arial"/>
            </a:endParaRPr>
          </a:p>
          <a:p>
            <a:pPr algn="ctr"/>
            <a:r>
              <a:rPr lang="fr-FR" sz="1200" b="1" strike="noStrike" spc="-1">
                <a:latin typeface="Arial"/>
              </a:rPr>
              <a:t>SEUIL = V1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901" name="CustomShape 36"/>
          <p:cNvSpPr/>
          <p:nvPr/>
        </p:nvSpPr>
        <p:spPr>
          <a:xfrm>
            <a:off x="7884000" y="2844000"/>
            <a:ext cx="1008000" cy="1044000"/>
          </a:xfrm>
          <a:prstGeom prst="rect">
            <a:avLst/>
          </a:prstGeom>
          <a:solidFill>
            <a:srgbClr val="EEEEEE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200" b="1" strike="noStrike" spc="-1">
                <a:latin typeface="Arial"/>
              </a:rPr>
              <a:t>AFFICHAGE</a:t>
            </a:r>
            <a:endParaRPr lang="fr-FR" sz="1200" b="0" strike="noStrike" spc="-1">
              <a:latin typeface="Arial"/>
            </a:endParaRPr>
          </a:p>
          <a:p>
            <a:pPr algn="ctr"/>
            <a:endParaRPr lang="fr-FR" sz="1200" b="0" strike="noStrike" spc="-1">
              <a:latin typeface="Arial"/>
            </a:endParaRPr>
          </a:p>
          <a:p>
            <a:pPr algn="ctr"/>
            <a:r>
              <a:rPr lang="fr-FR" sz="1200" b="1" strike="noStrike" spc="-1">
                <a:latin typeface="Arial"/>
              </a:rPr>
              <a:t>L2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902" name="Line 37"/>
          <p:cNvSpPr/>
          <p:nvPr/>
        </p:nvSpPr>
        <p:spPr>
          <a:xfrm flipH="1">
            <a:off x="7308000" y="3312000"/>
            <a:ext cx="576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03" name="TextShape 38"/>
          <p:cNvSpPr txBox="1"/>
          <p:nvPr/>
        </p:nvSpPr>
        <p:spPr>
          <a:xfrm>
            <a:off x="7397280" y="302400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L2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904" name="TextShape 39"/>
          <p:cNvSpPr txBox="1"/>
          <p:nvPr/>
        </p:nvSpPr>
        <p:spPr>
          <a:xfrm>
            <a:off x="7289280" y="1368000"/>
            <a:ext cx="558720" cy="79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L1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905" name="Line 40"/>
          <p:cNvSpPr/>
          <p:nvPr/>
        </p:nvSpPr>
        <p:spPr>
          <a:xfrm>
            <a:off x="432000" y="2376000"/>
            <a:ext cx="210852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06" name="Line 41"/>
          <p:cNvSpPr/>
          <p:nvPr/>
        </p:nvSpPr>
        <p:spPr>
          <a:xfrm flipH="1">
            <a:off x="432000" y="2376000"/>
            <a:ext cx="360" cy="97200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07" name="TextShape 42"/>
          <p:cNvSpPr txBox="1"/>
          <p:nvPr/>
        </p:nvSpPr>
        <p:spPr>
          <a:xfrm>
            <a:off x="449280" y="30949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FF0000"/>
                </a:solidFill>
                <a:latin typeface="Cambria"/>
                <a:ea typeface="Univers Condensed (W1)"/>
              </a:rPr>
              <a:t>B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908" name="Line 43"/>
          <p:cNvSpPr/>
          <p:nvPr/>
        </p:nvSpPr>
        <p:spPr>
          <a:xfrm>
            <a:off x="1224000" y="2592000"/>
            <a:ext cx="266400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09" name="Line 44"/>
          <p:cNvSpPr/>
          <p:nvPr/>
        </p:nvSpPr>
        <p:spPr>
          <a:xfrm>
            <a:off x="3888000" y="1656000"/>
            <a:ext cx="0" cy="93600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0" name="TextShape 45"/>
          <p:cNvSpPr txBox="1"/>
          <p:nvPr/>
        </p:nvSpPr>
        <p:spPr>
          <a:xfrm>
            <a:off x="1169280" y="259200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FF0000"/>
                </a:solidFill>
                <a:latin typeface="Cambria"/>
                <a:ea typeface="Univers Condensed (W1)"/>
              </a:rPr>
              <a:t>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911" name="TextShape 46"/>
          <p:cNvSpPr txBox="1"/>
          <p:nvPr/>
        </p:nvSpPr>
        <p:spPr>
          <a:xfrm>
            <a:off x="3833280" y="33469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FF0000"/>
                </a:solidFill>
                <a:latin typeface="Cambria"/>
                <a:ea typeface="Univers Condensed (W1)"/>
              </a:rPr>
              <a:t>F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912" name="CustomShape 47"/>
          <p:cNvSpPr/>
          <p:nvPr/>
        </p:nvSpPr>
        <p:spPr>
          <a:xfrm>
            <a:off x="3924000" y="327600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3" name="CustomShape 1"/>
          <p:cNvSpPr/>
          <p:nvPr/>
        </p:nvSpPr>
        <p:spPr>
          <a:xfrm>
            <a:off x="4716000" y="5364000"/>
            <a:ext cx="1332000" cy="1116000"/>
          </a:xfrm>
          <a:prstGeom prst="rect">
            <a:avLst/>
          </a:prstGeom>
          <a:solidFill>
            <a:srgbClr val="99FFFF"/>
          </a:solidFill>
          <a:ln w="12600">
            <a:solidFill>
              <a:srgbClr val="000000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4" name="CustomShape 2"/>
          <p:cNvSpPr/>
          <p:nvPr/>
        </p:nvSpPr>
        <p:spPr>
          <a:xfrm>
            <a:off x="8064000" y="5796000"/>
            <a:ext cx="1332000" cy="1116000"/>
          </a:xfrm>
          <a:prstGeom prst="rect">
            <a:avLst/>
          </a:prstGeom>
          <a:solidFill>
            <a:srgbClr val="99FFFF"/>
          </a:solidFill>
          <a:ln w="12600">
            <a:solidFill>
              <a:srgbClr val="000000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5" name="CustomShape 3"/>
          <p:cNvSpPr/>
          <p:nvPr/>
        </p:nvSpPr>
        <p:spPr>
          <a:xfrm>
            <a:off x="8028000" y="3492000"/>
            <a:ext cx="1332000" cy="1116000"/>
          </a:xfrm>
          <a:prstGeom prst="rect">
            <a:avLst/>
          </a:prstGeom>
          <a:solidFill>
            <a:srgbClr val="99FFFF"/>
          </a:solidFill>
          <a:ln w="12600">
            <a:solidFill>
              <a:srgbClr val="000000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6" name="CustomShape 4"/>
          <p:cNvSpPr/>
          <p:nvPr/>
        </p:nvSpPr>
        <p:spPr>
          <a:xfrm>
            <a:off x="4752000" y="3060000"/>
            <a:ext cx="1332000" cy="1116000"/>
          </a:xfrm>
          <a:prstGeom prst="rect">
            <a:avLst/>
          </a:prstGeom>
          <a:solidFill>
            <a:srgbClr val="99FFFF"/>
          </a:solidFill>
          <a:ln w="12600">
            <a:solidFill>
              <a:srgbClr val="000000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7" name="CustomShape 5"/>
          <p:cNvSpPr/>
          <p:nvPr/>
        </p:nvSpPr>
        <p:spPr>
          <a:xfrm>
            <a:off x="2052000" y="3060000"/>
            <a:ext cx="1332000" cy="1116000"/>
          </a:xfrm>
          <a:prstGeom prst="rect">
            <a:avLst/>
          </a:prstGeom>
          <a:solidFill>
            <a:srgbClr val="99FFFF"/>
          </a:solidFill>
          <a:ln w="12600">
            <a:solidFill>
              <a:srgbClr val="000000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8" name="Line 6"/>
          <p:cNvSpPr/>
          <p:nvPr/>
        </p:nvSpPr>
        <p:spPr>
          <a:xfrm>
            <a:off x="3384000" y="6552000"/>
            <a:ext cx="29160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9" name="Line 7"/>
          <p:cNvSpPr/>
          <p:nvPr/>
        </p:nvSpPr>
        <p:spPr>
          <a:xfrm flipH="1">
            <a:off x="1836000" y="4248000"/>
            <a:ext cx="4464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20" name="CustomShape 8"/>
          <p:cNvSpPr/>
          <p:nvPr/>
        </p:nvSpPr>
        <p:spPr>
          <a:xfrm>
            <a:off x="1925640" y="421236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21" name="CustomShape 9"/>
          <p:cNvSpPr/>
          <p:nvPr/>
        </p:nvSpPr>
        <p:spPr>
          <a:xfrm>
            <a:off x="6300000" y="3708000"/>
            <a:ext cx="936000" cy="1044000"/>
          </a:xfrm>
          <a:prstGeom prst="rect">
            <a:avLst/>
          </a:prstGeom>
          <a:solidFill>
            <a:srgbClr val="EEEEEE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200" b="1" strike="noStrike" spc="-1">
                <a:latin typeface="Arial"/>
              </a:rPr>
              <a:t>PASSE</a:t>
            </a:r>
            <a:br/>
            <a:r>
              <a:rPr lang="fr-FR" sz="1200" b="1" strike="noStrike" spc="-1">
                <a:latin typeface="Arial"/>
              </a:rPr>
              <a:t>BAS</a:t>
            </a:r>
            <a:endParaRPr lang="fr-FR" sz="1200" b="0" strike="noStrike" spc="-1">
              <a:latin typeface="Arial"/>
            </a:endParaRPr>
          </a:p>
          <a:p>
            <a:pPr algn="ctr"/>
            <a:endParaRPr lang="fr-FR" sz="1200" b="0" strike="noStrike" spc="-1">
              <a:latin typeface="Arial"/>
            </a:endParaRPr>
          </a:p>
          <a:p>
            <a:pPr algn="ctr"/>
            <a:r>
              <a:rPr lang="fr-FR" sz="1200" b="1" strike="noStrike" spc="-1">
                <a:latin typeface="Arial"/>
              </a:rPr>
              <a:t>Fc = F1/100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922" name="Line 10"/>
          <p:cNvSpPr/>
          <p:nvPr/>
        </p:nvSpPr>
        <p:spPr>
          <a:xfrm flipH="1">
            <a:off x="7253280" y="4248000"/>
            <a:ext cx="6066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23" name="CustomShape 11"/>
          <p:cNvSpPr/>
          <p:nvPr/>
        </p:nvSpPr>
        <p:spPr>
          <a:xfrm>
            <a:off x="4517640" y="421236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24" name="Line 12"/>
          <p:cNvSpPr/>
          <p:nvPr/>
        </p:nvSpPr>
        <p:spPr>
          <a:xfrm flipH="1">
            <a:off x="2448000" y="6588000"/>
            <a:ext cx="37728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25" name="CustomShape 13"/>
          <p:cNvSpPr/>
          <p:nvPr/>
        </p:nvSpPr>
        <p:spPr>
          <a:xfrm>
            <a:off x="7397280" y="421200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26" name="TextShape 14"/>
          <p:cNvSpPr txBox="1"/>
          <p:nvPr/>
        </p:nvSpPr>
        <p:spPr>
          <a:xfrm>
            <a:off x="1829160" y="396000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FF0000"/>
                </a:solidFill>
                <a:latin typeface="Cambria"/>
                <a:ea typeface="Univers Condensed (W1)"/>
              </a:rPr>
              <a:t>A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927" name="TextShape 15"/>
          <p:cNvSpPr txBox="1"/>
          <p:nvPr/>
        </p:nvSpPr>
        <p:spPr>
          <a:xfrm>
            <a:off x="4421160" y="396000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FF0000"/>
                </a:solidFill>
                <a:latin typeface="Cambria"/>
                <a:ea typeface="Univers Condensed (W1)"/>
              </a:rPr>
              <a:t>B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928" name="TextShape 16"/>
          <p:cNvSpPr txBox="1"/>
          <p:nvPr/>
        </p:nvSpPr>
        <p:spPr>
          <a:xfrm>
            <a:off x="7308000" y="396000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FF0000"/>
                </a:solidFill>
                <a:latin typeface="Cambria"/>
                <a:ea typeface="Univers Condensed (W1)"/>
              </a:rPr>
              <a:t>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929" name="TextShape 17"/>
          <p:cNvSpPr txBox="1"/>
          <p:nvPr/>
        </p:nvSpPr>
        <p:spPr>
          <a:xfrm>
            <a:off x="4661280" y="65869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FF0000"/>
                </a:solidFill>
                <a:latin typeface="Cambria"/>
                <a:ea typeface="Univers Condensed (W1)"/>
              </a:rPr>
              <a:t>D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930" name="CustomShape 18"/>
          <p:cNvSpPr/>
          <p:nvPr/>
        </p:nvSpPr>
        <p:spPr>
          <a:xfrm>
            <a:off x="4752000" y="651600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1" name="CustomShape 19"/>
          <p:cNvSpPr/>
          <p:nvPr/>
        </p:nvSpPr>
        <p:spPr>
          <a:xfrm>
            <a:off x="828000" y="3672000"/>
            <a:ext cx="1008000" cy="1152000"/>
          </a:xfrm>
          <a:prstGeom prst="rect">
            <a:avLst/>
          </a:prstGeom>
          <a:solidFill>
            <a:srgbClr val="EEEEEE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200" b="1" strike="noStrike" spc="-1">
                <a:latin typeface="Arial"/>
              </a:rPr>
              <a:t>PHOTO</a:t>
            </a:r>
            <a:br/>
            <a:r>
              <a:rPr lang="fr-FR" sz="1200" b="1" strike="noStrike" spc="-1">
                <a:latin typeface="Arial"/>
              </a:rPr>
              <a:t>DÉTECTION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932" name="CustomShape 20"/>
          <p:cNvSpPr/>
          <p:nvPr/>
        </p:nvSpPr>
        <p:spPr>
          <a:xfrm>
            <a:off x="3456000" y="3672000"/>
            <a:ext cx="936000" cy="1116000"/>
          </a:xfrm>
          <a:prstGeom prst="rect">
            <a:avLst/>
          </a:prstGeom>
          <a:solidFill>
            <a:srgbClr val="EEEEEE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200" b="1" strike="noStrike" spc="-1">
                <a:latin typeface="Arial"/>
              </a:rPr>
              <a:t>PASSE</a:t>
            </a:r>
            <a:br/>
            <a:r>
              <a:rPr lang="fr-FR" sz="1200" b="1" strike="noStrike" spc="-1">
                <a:latin typeface="Arial"/>
              </a:rPr>
              <a:t>HAUT</a:t>
            </a:r>
            <a:endParaRPr lang="fr-FR" sz="1200" b="0" strike="noStrike" spc="-1">
              <a:latin typeface="Arial"/>
            </a:endParaRPr>
          </a:p>
          <a:p>
            <a:pPr algn="ctr"/>
            <a:endParaRPr lang="fr-FR" sz="1200" b="0" strike="noStrike" spc="-1">
              <a:latin typeface="Arial"/>
            </a:endParaRPr>
          </a:p>
          <a:p>
            <a:pPr algn="ctr"/>
            <a:r>
              <a:rPr lang="fr-FR" sz="1200" b="1" strike="noStrike" spc="-1">
                <a:latin typeface="Arial"/>
              </a:rPr>
              <a:t>1/Fc=</a:t>
            </a:r>
            <a:endParaRPr lang="fr-FR" sz="1200" b="0" strike="noStrike" spc="-1">
              <a:latin typeface="Arial"/>
            </a:endParaRPr>
          </a:p>
          <a:p>
            <a:pPr algn="ctr"/>
            <a:r>
              <a:rPr lang="fr-FR" sz="1200" b="1" strike="noStrike" spc="-1">
                <a:latin typeface="Arial"/>
              </a:rPr>
              <a:t>2piRfCf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933" name="CustomShape 21"/>
          <p:cNvSpPr/>
          <p:nvPr/>
        </p:nvSpPr>
        <p:spPr>
          <a:xfrm>
            <a:off x="6300000" y="6084000"/>
            <a:ext cx="936000" cy="1044000"/>
          </a:xfrm>
          <a:prstGeom prst="rect">
            <a:avLst/>
          </a:prstGeom>
          <a:solidFill>
            <a:srgbClr val="EEEEEE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200" b="1" strike="noStrike" spc="-1">
                <a:latin typeface="Arial"/>
              </a:rPr>
              <a:t>PASSE</a:t>
            </a:r>
            <a:br/>
            <a:r>
              <a:rPr lang="fr-FR" sz="1200" b="1" strike="noStrike" spc="-1">
                <a:latin typeface="Arial"/>
              </a:rPr>
              <a:t>BAS</a:t>
            </a:r>
            <a:endParaRPr lang="fr-FR" sz="1200" b="0" strike="noStrike" spc="-1">
              <a:latin typeface="Arial"/>
            </a:endParaRPr>
          </a:p>
          <a:p>
            <a:pPr algn="ctr"/>
            <a:endParaRPr lang="fr-FR" sz="1200" b="0" strike="noStrike" spc="-1">
              <a:latin typeface="Arial"/>
            </a:endParaRPr>
          </a:p>
          <a:p>
            <a:pPr algn="ctr"/>
            <a:r>
              <a:rPr lang="fr-FR" sz="1200" b="1" strike="noStrike" spc="-1">
                <a:latin typeface="Arial"/>
              </a:rPr>
              <a:t>Fc = F2/100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934" name="CustomShape 22"/>
          <p:cNvSpPr/>
          <p:nvPr/>
        </p:nvSpPr>
        <p:spPr>
          <a:xfrm>
            <a:off x="2825280" y="6192000"/>
            <a:ext cx="792000" cy="792000"/>
          </a:xfrm>
          <a:prstGeom prst="ellipse">
            <a:avLst/>
          </a:prstGeom>
          <a:solidFill>
            <a:srgbClr val="DDDDDD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5" name="Line 23"/>
          <p:cNvSpPr/>
          <p:nvPr/>
        </p:nvSpPr>
        <p:spPr>
          <a:xfrm flipV="1">
            <a:off x="3240000" y="5184000"/>
            <a:ext cx="0" cy="1008000"/>
          </a:xfrm>
          <a:prstGeom prst="line">
            <a:avLst/>
          </a:prstGeom>
          <a:ln w="12600">
            <a:solidFill>
              <a:srgbClr val="000000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6" name="Line 24"/>
          <p:cNvSpPr/>
          <p:nvPr/>
        </p:nvSpPr>
        <p:spPr>
          <a:xfrm flipH="1">
            <a:off x="2969280" y="6336000"/>
            <a:ext cx="504000" cy="50400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7" name="Line 25"/>
          <p:cNvSpPr/>
          <p:nvPr/>
        </p:nvSpPr>
        <p:spPr>
          <a:xfrm>
            <a:off x="2969280" y="6336000"/>
            <a:ext cx="504000" cy="50400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8" name="TextShape 26"/>
          <p:cNvSpPr txBox="1"/>
          <p:nvPr/>
        </p:nvSpPr>
        <p:spPr>
          <a:xfrm>
            <a:off x="2825280" y="64429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FF0000"/>
                </a:solidFill>
                <a:latin typeface="Cambria"/>
                <a:ea typeface="Univers Condensed (W1)"/>
              </a:rPr>
              <a:t>+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939" name="TextShape 27"/>
          <p:cNvSpPr txBox="1"/>
          <p:nvPr/>
        </p:nvSpPr>
        <p:spPr>
          <a:xfrm>
            <a:off x="3077280" y="611928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200" b="1" strike="noStrike" spc="-1">
                <a:solidFill>
                  <a:srgbClr val="FF0000"/>
                </a:solidFill>
                <a:latin typeface="Cambria"/>
                <a:ea typeface="Univers Condensed (W1)"/>
              </a:rPr>
              <a:t>-</a:t>
            </a:r>
            <a:endParaRPr lang="fr-FR" sz="2200" b="0" strike="noStrike" spc="-1">
              <a:latin typeface="Arial"/>
            </a:endParaRPr>
          </a:p>
        </p:txBody>
      </p:sp>
      <p:sp>
        <p:nvSpPr>
          <p:cNvPr id="1940" name="CustomShape 28"/>
          <p:cNvSpPr/>
          <p:nvPr/>
        </p:nvSpPr>
        <p:spPr>
          <a:xfrm rot="5400000">
            <a:off x="3736800" y="6198840"/>
            <a:ext cx="828000" cy="741960"/>
          </a:xfrm>
          <a:custGeom>
            <a:avLst/>
            <a:gdLst/>
            <a:ahLst/>
            <a:cxnLst/>
            <a:rect l="0" t="0" r="r" b="b"/>
            <a:pathLst>
              <a:path w="2302" h="2063">
                <a:moveTo>
                  <a:pt x="1150" y="0"/>
                </a:moveTo>
                <a:lnTo>
                  <a:pt x="2301" y="2062"/>
                </a:lnTo>
                <a:lnTo>
                  <a:pt x="0" y="2062"/>
                </a:lnTo>
                <a:lnTo>
                  <a:pt x="1150" y="0"/>
                </a:lnTo>
              </a:path>
            </a:pathLst>
          </a:custGeom>
          <a:solidFill>
            <a:srgbClr val="EEEEEE"/>
          </a:solidFill>
          <a:ln w="1440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7200" tIns="52200" rIns="97200" bIns="52200" anchor="ctr">
            <a:noAutofit/>
          </a:bodyPr>
          <a:lstStyle/>
          <a:p>
            <a:pPr algn="ctr"/>
            <a:r>
              <a:rPr lang="fr-FR" sz="1200" b="1" strike="noStrike" spc="-1">
                <a:latin typeface="Arial"/>
              </a:rPr>
              <a:t>GAIN</a:t>
            </a:r>
            <a:br/>
            <a:r>
              <a:rPr lang="fr-FR" sz="1200" b="1" strike="noStrike" spc="-1">
                <a:latin typeface="Arial"/>
              </a:rPr>
              <a:t>RB/RA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941" name="Line 29"/>
          <p:cNvSpPr/>
          <p:nvPr/>
        </p:nvSpPr>
        <p:spPr>
          <a:xfrm flipH="1">
            <a:off x="7236000" y="6552000"/>
            <a:ext cx="576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2" name="Line 30"/>
          <p:cNvSpPr/>
          <p:nvPr/>
        </p:nvSpPr>
        <p:spPr>
          <a:xfrm>
            <a:off x="2448000" y="4896000"/>
            <a:ext cx="0" cy="169200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3" name="TextShape 31"/>
          <p:cNvSpPr txBox="1"/>
          <p:nvPr/>
        </p:nvSpPr>
        <p:spPr>
          <a:xfrm>
            <a:off x="2465280" y="63349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FF0000"/>
                </a:solidFill>
                <a:latin typeface="Cambria"/>
                <a:ea typeface="Univers Condensed (W1)"/>
              </a:rPr>
              <a:t>B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944" name="Line 32"/>
          <p:cNvSpPr/>
          <p:nvPr/>
        </p:nvSpPr>
        <p:spPr>
          <a:xfrm>
            <a:off x="7452000" y="4248000"/>
            <a:ext cx="0" cy="93600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5" name="TextShape 33"/>
          <p:cNvSpPr txBox="1"/>
          <p:nvPr/>
        </p:nvSpPr>
        <p:spPr>
          <a:xfrm>
            <a:off x="3221280" y="583200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FF0000"/>
                </a:solidFill>
                <a:latin typeface="Cambria"/>
                <a:ea typeface="Univers Condensed (W1)"/>
              </a:rPr>
              <a:t>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946" name="TextShape 34"/>
          <p:cNvSpPr txBox="1"/>
          <p:nvPr/>
        </p:nvSpPr>
        <p:spPr>
          <a:xfrm>
            <a:off x="7217280" y="65869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FF0000"/>
                </a:solidFill>
                <a:latin typeface="Cambria"/>
                <a:ea typeface="Univers Condensed (W1)"/>
              </a:rPr>
              <a:t>F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947" name="CustomShape 35"/>
          <p:cNvSpPr/>
          <p:nvPr/>
        </p:nvSpPr>
        <p:spPr>
          <a:xfrm>
            <a:off x="7308000" y="651600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8" name="Line 36"/>
          <p:cNvSpPr/>
          <p:nvPr/>
        </p:nvSpPr>
        <p:spPr>
          <a:xfrm>
            <a:off x="2124000" y="3924000"/>
            <a:ext cx="1224000" cy="0"/>
          </a:xfrm>
          <a:prstGeom prst="line">
            <a:avLst/>
          </a:prstGeom>
          <a:ln w="19080">
            <a:solidFill>
              <a:srgbClr val="0000F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9" name="Line 37"/>
          <p:cNvSpPr/>
          <p:nvPr/>
        </p:nvSpPr>
        <p:spPr>
          <a:xfrm flipV="1">
            <a:off x="2196000" y="3276000"/>
            <a:ext cx="0" cy="683640"/>
          </a:xfrm>
          <a:prstGeom prst="line">
            <a:avLst/>
          </a:prstGeom>
          <a:ln w="19080">
            <a:solidFill>
              <a:srgbClr val="0000F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0" name="Line 38"/>
          <p:cNvSpPr/>
          <p:nvPr/>
        </p:nvSpPr>
        <p:spPr>
          <a:xfrm flipV="1">
            <a:off x="2196000" y="3564000"/>
            <a:ext cx="0" cy="358920"/>
          </a:xfrm>
          <a:prstGeom prst="line">
            <a:avLst/>
          </a:prstGeom>
          <a:ln w="29160">
            <a:solidFill>
              <a:srgbClr val="1C1C1C"/>
            </a:solidFill>
            <a:round/>
            <a:tailEnd type="oval" w="lg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1" name="Line 39"/>
          <p:cNvSpPr/>
          <p:nvPr/>
        </p:nvSpPr>
        <p:spPr>
          <a:xfrm flipV="1">
            <a:off x="2484000" y="3636000"/>
            <a:ext cx="0" cy="290880"/>
          </a:xfrm>
          <a:prstGeom prst="line">
            <a:avLst/>
          </a:prstGeom>
          <a:ln w="29160">
            <a:solidFill>
              <a:srgbClr val="006600"/>
            </a:solidFill>
            <a:round/>
            <a:tailEnd type="oval" w="lg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2" name="Line 40"/>
          <p:cNvSpPr/>
          <p:nvPr/>
        </p:nvSpPr>
        <p:spPr>
          <a:xfrm flipV="1">
            <a:off x="2700000" y="3420000"/>
            <a:ext cx="0" cy="504000"/>
          </a:xfrm>
          <a:prstGeom prst="line">
            <a:avLst/>
          </a:prstGeom>
          <a:ln w="29160">
            <a:solidFill>
              <a:srgbClr val="CC3300"/>
            </a:solidFill>
            <a:round/>
            <a:tailEnd type="oval" w="lg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3" name="TextShape 41"/>
          <p:cNvSpPr txBox="1"/>
          <p:nvPr/>
        </p:nvSpPr>
        <p:spPr>
          <a:xfrm>
            <a:off x="2009160" y="392436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DC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954" name="TextShape 42"/>
          <p:cNvSpPr txBox="1"/>
          <p:nvPr/>
        </p:nvSpPr>
        <p:spPr>
          <a:xfrm>
            <a:off x="2333160" y="39247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solidFill>
                  <a:srgbClr val="006600"/>
                </a:solidFill>
                <a:latin typeface="Cambria"/>
                <a:ea typeface="Univers Condensed (W1)"/>
              </a:rPr>
              <a:t>fA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955" name="TextShape 43"/>
          <p:cNvSpPr txBox="1"/>
          <p:nvPr/>
        </p:nvSpPr>
        <p:spPr>
          <a:xfrm>
            <a:off x="2549160" y="392508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solidFill>
                  <a:srgbClr val="CC3300"/>
                </a:solidFill>
                <a:latin typeface="Cambria"/>
                <a:ea typeface="Univers Condensed (W1)"/>
              </a:rPr>
              <a:t>fB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956" name="CustomShape 44"/>
          <p:cNvSpPr/>
          <p:nvPr/>
        </p:nvSpPr>
        <p:spPr>
          <a:xfrm>
            <a:off x="2880000" y="3781080"/>
            <a:ext cx="288000" cy="144000"/>
          </a:xfrm>
          <a:prstGeom prst="rect">
            <a:avLst/>
          </a:prstGeom>
          <a:solidFill>
            <a:srgbClr val="66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200" b="1" strike="noStrike" spc="-1">
                <a:solidFill>
                  <a:srgbClr val="666666"/>
                </a:solidFill>
                <a:latin typeface="Arial"/>
              </a:rPr>
              <a:t>HF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957" name="TextShape 45"/>
          <p:cNvSpPr txBox="1"/>
          <p:nvPr/>
        </p:nvSpPr>
        <p:spPr>
          <a:xfrm>
            <a:off x="1961280" y="306000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0000CC"/>
                </a:solidFill>
                <a:latin typeface="Cambria"/>
                <a:ea typeface="Univers Condensed (W1)"/>
              </a:rPr>
              <a:t>TF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958" name="TextShape 46"/>
          <p:cNvSpPr txBox="1"/>
          <p:nvPr/>
        </p:nvSpPr>
        <p:spPr>
          <a:xfrm>
            <a:off x="3113280" y="39229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0000CC"/>
                </a:solidFill>
                <a:latin typeface="Cambria"/>
                <a:ea typeface="Univers Condensed (W1)"/>
              </a:rPr>
              <a:t>f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959" name="Line 47"/>
          <p:cNvSpPr/>
          <p:nvPr/>
        </p:nvSpPr>
        <p:spPr>
          <a:xfrm>
            <a:off x="4824000" y="3924000"/>
            <a:ext cx="1224000" cy="0"/>
          </a:xfrm>
          <a:prstGeom prst="line">
            <a:avLst/>
          </a:prstGeom>
          <a:ln w="19080">
            <a:solidFill>
              <a:srgbClr val="0000F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0" name="Line 48"/>
          <p:cNvSpPr/>
          <p:nvPr/>
        </p:nvSpPr>
        <p:spPr>
          <a:xfrm flipV="1">
            <a:off x="4896000" y="3276000"/>
            <a:ext cx="0" cy="683640"/>
          </a:xfrm>
          <a:prstGeom prst="line">
            <a:avLst/>
          </a:prstGeom>
          <a:ln w="19080">
            <a:solidFill>
              <a:srgbClr val="0000F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1" name="Line 49"/>
          <p:cNvSpPr/>
          <p:nvPr/>
        </p:nvSpPr>
        <p:spPr>
          <a:xfrm flipV="1">
            <a:off x="5184000" y="3636000"/>
            <a:ext cx="0" cy="290880"/>
          </a:xfrm>
          <a:prstGeom prst="line">
            <a:avLst/>
          </a:prstGeom>
          <a:ln w="29160">
            <a:solidFill>
              <a:srgbClr val="006600"/>
            </a:solidFill>
            <a:round/>
            <a:tailEnd type="oval" w="lg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2" name="Line 50"/>
          <p:cNvSpPr/>
          <p:nvPr/>
        </p:nvSpPr>
        <p:spPr>
          <a:xfrm flipV="1">
            <a:off x="5400000" y="3420000"/>
            <a:ext cx="0" cy="504000"/>
          </a:xfrm>
          <a:prstGeom prst="line">
            <a:avLst/>
          </a:prstGeom>
          <a:ln w="29160">
            <a:solidFill>
              <a:srgbClr val="CC3300"/>
            </a:solidFill>
            <a:round/>
            <a:tailEnd type="oval" w="lg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3" name="TextShape 51"/>
          <p:cNvSpPr txBox="1"/>
          <p:nvPr/>
        </p:nvSpPr>
        <p:spPr>
          <a:xfrm>
            <a:off x="5033160" y="39247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solidFill>
                  <a:srgbClr val="006600"/>
                </a:solidFill>
                <a:latin typeface="Cambria"/>
                <a:ea typeface="Univers Condensed (W1)"/>
              </a:rPr>
              <a:t>fA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964" name="TextShape 52"/>
          <p:cNvSpPr txBox="1"/>
          <p:nvPr/>
        </p:nvSpPr>
        <p:spPr>
          <a:xfrm>
            <a:off x="5249160" y="392508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solidFill>
                  <a:srgbClr val="CC3300"/>
                </a:solidFill>
                <a:latin typeface="Cambria"/>
                <a:ea typeface="Univers Condensed (W1)"/>
              </a:rPr>
              <a:t>fB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965" name="CustomShape 53"/>
          <p:cNvSpPr/>
          <p:nvPr/>
        </p:nvSpPr>
        <p:spPr>
          <a:xfrm>
            <a:off x="5580000" y="3781080"/>
            <a:ext cx="288000" cy="144000"/>
          </a:xfrm>
          <a:prstGeom prst="rect">
            <a:avLst/>
          </a:prstGeom>
          <a:solidFill>
            <a:srgbClr val="66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200" b="1" strike="noStrike" spc="-1">
                <a:solidFill>
                  <a:srgbClr val="666666"/>
                </a:solidFill>
                <a:latin typeface="Arial"/>
              </a:rPr>
              <a:t>HF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966" name="TextShape 54"/>
          <p:cNvSpPr txBox="1"/>
          <p:nvPr/>
        </p:nvSpPr>
        <p:spPr>
          <a:xfrm>
            <a:off x="4661280" y="306000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0000CC"/>
                </a:solidFill>
                <a:latin typeface="Cambria"/>
                <a:ea typeface="Univers Condensed (W1)"/>
              </a:rPr>
              <a:t>TF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967" name="TextShape 55"/>
          <p:cNvSpPr txBox="1"/>
          <p:nvPr/>
        </p:nvSpPr>
        <p:spPr>
          <a:xfrm>
            <a:off x="5849280" y="392508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0000CC"/>
                </a:solidFill>
                <a:latin typeface="Cambria"/>
                <a:ea typeface="Univers Condensed (W1)"/>
              </a:rPr>
              <a:t>f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968" name="Line 56"/>
          <p:cNvSpPr/>
          <p:nvPr/>
        </p:nvSpPr>
        <p:spPr>
          <a:xfrm>
            <a:off x="8136000" y="4392000"/>
            <a:ext cx="1224000" cy="0"/>
          </a:xfrm>
          <a:prstGeom prst="line">
            <a:avLst/>
          </a:prstGeom>
          <a:ln w="19080">
            <a:solidFill>
              <a:srgbClr val="0000F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9" name="Line 57"/>
          <p:cNvSpPr/>
          <p:nvPr/>
        </p:nvSpPr>
        <p:spPr>
          <a:xfrm flipV="1">
            <a:off x="8208000" y="3744000"/>
            <a:ext cx="0" cy="683640"/>
          </a:xfrm>
          <a:prstGeom prst="line">
            <a:avLst/>
          </a:prstGeom>
          <a:ln w="19080">
            <a:solidFill>
              <a:srgbClr val="0000F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0" name="Line 58"/>
          <p:cNvSpPr/>
          <p:nvPr/>
        </p:nvSpPr>
        <p:spPr>
          <a:xfrm flipV="1">
            <a:off x="8496000" y="4104000"/>
            <a:ext cx="0" cy="290880"/>
          </a:xfrm>
          <a:prstGeom prst="line">
            <a:avLst/>
          </a:prstGeom>
          <a:ln w="29160">
            <a:solidFill>
              <a:srgbClr val="006600"/>
            </a:solidFill>
            <a:round/>
            <a:tailEnd type="oval" w="lg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1" name="TextShape 59"/>
          <p:cNvSpPr txBox="1"/>
          <p:nvPr/>
        </p:nvSpPr>
        <p:spPr>
          <a:xfrm>
            <a:off x="8345160" y="43927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solidFill>
                  <a:srgbClr val="006600"/>
                </a:solidFill>
                <a:latin typeface="Cambria"/>
                <a:ea typeface="Univers Condensed (W1)"/>
              </a:rPr>
              <a:t>fA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972" name="TextShape 60"/>
          <p:cNvSpPr txBox="1"/>
          <p:nvPr/>
        </p:nvSpPr>
        <p:spPr>
          <a:xfrm>
            <a:off x="7973280" y="352800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0000CC"/>
                </a:solidFill>
                <a:latin typeface="Cambria"/>
                <a:ea typeface="Univers Condensed (W1)"/>
              </a:rPr>
              <a:t>TF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973" name="TextShape 61"/>
          <p:cNvSpPr txBox="1"/>
          <p:nvPr/>
        </p:nvSpPr>
        <p:spPr>
          <a:xfrm>
            <a:off x="9161280" y="435708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0000CC"/>
                </a:solidFill>
                <a:latin typeface="Cambria"/>
                <a:ea typeface="Univers Condensed (W1)"/>
              </a:rPr>
              <a:t>f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974" name="Line 62"/>
          <p:cNvSpPr/>
          <p:nvPr/>
        </p:nvSpPr>
        <p:spPr>
          <a:xfrm>
            <a:off x="8136000" y="6660000"/>
            <a:ext cx="1224000" cy="0"/>
          </a:xfrm>
          <a:prstGeom prst="line">
            <a:avLst/>
          </a:prstGeom>
          <a:ln w="19080">
            <a:solidFill>
              <a:srgbClr val="0000F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5" name="Line 63"/>
          <p:cNvSpPr/>
          <p:nvPr/>
        </p:nvSpPr>
        <p:spPr>
          <a:xfrm flipV="1">
            <a:off x="8208000" y="6012000"/>
            <a:ext cx="0" cy="683640"/>
          </a:xfrm>
          <a:prstGeom prst="line">
            <a:avLst/>
          </a:prstGeom>
          <a:ln w="19080">
            <a:solidFill>
              <a:srgbClr val="0000F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6" name="Line 64"/>
          <p:cNvSpPr/>
          <p:nvPr/>
        </p:nvSpPr>
        <p:spPr>
          <a:xfrm flipV="1">
            <a:off x="8712000" y="6264000"/>
            <a:ext cx="0" cy="396000"/>
          </a:xfrm>
          <a:prstGeom prst="line">
            <a:avLst/>
          </a:prstGeom>
          <a:ln w="29160">
            <a:solidFill>
              <a:srgbClr val="CC3300"/>
            </a:solidFill>
            <a:round/>
            <a:tailEnd type="oval" w="lg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7" name="TextShape 65"/>
          <p:cNvSpPr txBox="1"/>
          <p:nvPr/>
        </p:nvSpPr>
        <p:spPr>
          <a:xfrm>
            <a:off x="8561160" y="666108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solidFill>
                  <a:srgbClr val="CC3300"/>
                </a:solidFill>
                <a:latin typeface="Cambria"/>
                <a:ea typeface="Univers Condensed (W1)"/>
              </a:rPr>
              <a:t>fB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978" name="TextShape 66"/>
          <p:cNvSpPr txBox="1"/>
          <p:nvPr/>
        </p:nvSpPr>
        <p:spPr>
          <a:xfrm>
            <a:off x="7973280" y="579600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0000CC"/>
                </a:solidFill>
                <a:latin typeface="Cambria"/>
                <a:ea typeface="Univers Condensed (W1)"/>
              </a:rPr>
              <a:t>TF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979" name="TextShape 67"/>
          <p:cNvSpPr txBox="1"/>
          <p:nvPr/>
        </p:nvSpPr>
        <p:spPr>
          <a:xfrm>
            <a:off x="9161280" y="666108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0000CC"/>
                </a:solidFill>
                <a:latin typeface="Cambria"/>
                <a:ea typeface="Univers Condensed (W1)"/>
              </a:rPr>
              <a:t>f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980" name="Line 68"/>
          <p:cNvSpPr/>
          <p:nvPr/>
        </p:nvSpPr>
        <p:spPr>
          <a:xfrm>
            <a:off x="4824000" y="6261840"/>
            <a:ext cx="1224000" cy="0"/>
          </a:xfrm>
          <a:prstGeom prst="line">
            <a:avLst/>
          </a:prstGeom>
          <a:ln w="19080">
            <a:solidFill>
              <a:srgbClr val="0000F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1" name="Line 69"/>
          <p:cNvSpPr/>
          <p:nvPr/>
        </p:nvSpPr>
        <p:spPr>
          <a:xfrm flipV="1">
            <a:off x="4896000" y="5613840"/>
            <a:ext cx="0" cy="683640"/>
          </a:xfrm>
          <a:prstGeom prst="line">
            <a:avLst/>
          </a:prstGeom>
          <a:ln w="19080">
            <a:solidFill>
              <a:srgbClr val="0000F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2" name="Line 70"/>
          <p:cNvSpPr/>
          <p:nvPr/>
        </p:nvSpPr>
        <p:spPr>
          <a:xfrm flipV="1">
            <a:off x="5400000" y="5832000"/>
            <a:ext cx="0" cy="429840"/>
          </a:xfrm>
          <a:prstGeom prst="line">
            <a:avLst/>
          </a:prstGeom>
          <a:ln w="29160">
            <a:solidFill>
              <a:srgbClr val="CC3300"/>
            </a:solidFill>
            <a:round/>
            <a:tailEnd type="oval" w="lg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3" name="TextShape 71"/>
          <p:cNvSpPr txBox="1"/>
          <p:nvPr/>
        </p:nvSpPr>
        <p:spPr>
          <a:xfrm>
            <a:off x="5249160" y="62629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solidFill>
                  <a:srgbClr val="CC3300"/>
                </a:solidFill>
                <a:latin typeface="Cambria"/>
                <a:ea typeface="Univers Condensed (W1)"/>
              </a:rPr>
              <a:t>fB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984" name="CustomShape 72"/>
          <p:cNvSpPr/>
          <p:nvPr/>
        </p:nvSpPr>
        <p:spPr>
          <a:xfrm>
            <a:off x="5580000" y="6118920"/>
            <a:ext cx="288000" cy="144000"/>
          </a:xfrm>
          <a:prstGeom prst="rect">
            <a:avLst/>
          </a:prstGeom>
          <a:solidFill>
            <a:srgbClr val="66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200" b="1" strike="noStrike" spc="-1">
                <a:solidFill>
                  <a:srgbClr val="666666"/>
                </a:solidFill>
                <a:latin typeface="Arial"/>
              </a:rPr>
              <a:t>HF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985" name="TextShape 73"/>
          <p:cNvSpPr txBox="1"/>
          <p:nvPr/>
        </p:nvSpPr>
        <p:spPr>
          <a:xfrm>
            <a:off x="4661280" y="539784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0000CC"/>
                </a:solidFill>
                <a:latin typeface="Cambria"/>
                <a:ea typeface="Univers Condensed (W1)"/>
              </a:rPr>
              <a:t>TF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986" name="TextShape 74"/>
          <p:cNvSpPr txBox="1"/>
          <p:nvPr/>
        </p:nvSpPr>
        <p:spPr>
          <a:xfrm>
            <a:off x="5849280" y="62629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0000CC"/>
                </a:solidFill>
                <a:latin typeface="Cambria"/>
                <a:ea typeface="Univers Condensed (W1)"/>
              </a:rPr>
              <a:t>f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987" name="Line 75"/>
          <p:cNvSpPr/>
          <p:nvPr/>
        </p:nvSpPr>
        <p:spPr>
          <a:xfrm>
            <a:off x="3240000" y="5184000"/>
            <a:ext cx="421200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8" name="Line 76"/>
          <p:cNvSpPr/>
          <p:nvPr/>
        </p:nvSpPr>
        <p:spPr>
          <a:xfrm>
            <a:off x="2448000" y="4896000"/>
            <a:ext cx="210564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9" name="Line 77"/>
          <p:cNvSpPr/>
          <p:nvPr/>
        </p:nvSpPr>
        <p:spPr>
          <a:xfrm>
            <a:off x="4553640" y="4248000"/>
            <a:ext cx="0" cy="64800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0" name="CustomShape 78"/>
          <p:cNvSpPr/>
          <p:nvPr/>
        </p:nvSpPr>
        <p:spPr>
          <a:xfrm>
            <a:off x="702360" y="1008000"/>
            <a:ext cx="1332000" cy="1116000"/>
          </a:xfrm>
          <a:prstGeom prst="rect">
            <a:avLst/>
          </a:prstGeom>
          <a:solidFill>
            <a:srgbClr val="99FFFF"/>
          </a:solidFill>
          <a:ln w="12600">
            <a:solidFill>
              <a:srgbClr val="000000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1" name="Line 79"/>
          <p:cNvSpPr/>
          <p:nvPr/>
        </p:nvSpPr>
        <p:spPr>
          <a:xfrm>
            <a:off x="774360" y="1872000"/>
            <a:ext cx="1224000" cy="0"/>
          </a:xfrm>
          <a:prstGeom prst="line">
            <a:avLst/>
          </a:prstGeom>
          <a:ln w="19080">
            <a:solidFill>
              <a:srgbClr val="0000F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2" name="Line 80"/>
          <p:cNvSpPr/>
          <p:nvPr/>
        </p:nvSpPr>
        <p:spPr>
          <a:xfrm flipV="1">
            <a:off x="846360" y="1224000"/>
            <a:ext cx="0" cy="683640"/>
          </a:xfrm>
          <a:prstGeom prst="line">
            <a:avLst/>
          </a:prstGeom>
          <a:ln w="19080">
            <a:solidFill>
              <a:srgbClr val="0000F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3" name="Line 81"/>
          <p:cNvSpPr/>
          <p:nvPr/>
        </p:nvSpPr>
        <p:spPr>
          <a:xfrm flipV="1">
            <a:off x="954360" y="1512000"/>
            <a:ext cx="0" cy="358920"/>
          </a:xfrm>
          <a:prstGeom prst="line">
            <a:avLst/>
          </a:prstGeom>
          <a:ln w="29160">
            <a:solidFill>
              <a:srgbClr val="1C1C1C"/>
            </a:solidFill>
            <a:round/>
            <a:tailEnd type="oval" w="lg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4" name="Line 82"/>
          <p:cNvSpPr/>
          <p:nvPr/>
        </p:nvSpPr>
        <p:spPr>
          <a:xfrm flipV="1">
            <a:off x="1134360" y="1584000"/>
            <a:ext cx="0" cy="290880"/>
          </a:xfrm>
          <a:prstGeom prst="line">
            <a:avLst/>
          </a:prstGeom>
          <a:ln w="29160">
            <a:solidFill>
              <a:srgbClr val="006600"/>
            </a:solidFill>
            <a:round/>
            <a:tailEnd type="oval" w="lg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5" name="Line 83"/>
          <p:cNvSpPr/>
          <p:nvPr/>
        </p:nvSpPr>
        <p:spPr>
          <a:xfrm flipV="1">
            <a:off x="1350360" y="1368000"/>
            <a:ext cx="0" cy="504000"/>
          </a:xfrm>
          <a:prstGeom prst="line">
            <a:avLst/>
          </a:prstGeom>
          <a:ln w="29160">
            <a:solidFill>
              <a:srgbClr val="CC3300"/>
            </a:solidFill>
            <a:round/>
            <a:tailEnd type="oval" w="lg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6" name="TextShape 84"/>
          <p:cNvSpPr txBox="1"/>
          <p:nvPr/>
        </p:nvSpPr>
        <p:spPr>
          <a:xfrm>
            <a:off x="767520" y="187236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E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997" name="TextShape 85"/>
          <p:cNvSpPr txBox="1"/>
          <p:nvPr/>
        </p:nvSpPr>
        <p:spPr>
          <a:xfrm>
            <a:off x="983520" y="18727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solidFill>
                  <a:srgbClr val="006600"/>
                </a:solidFill>
                <a:latin typeface="Cambria"/>
                <a:ea typeface="Univers Condensed (W1)"/>
              </a:rPr>
              <a:t>fA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998" name="TextShape 86"/>
          <p:cNvSpPr txBox="1"/>
          <p:nvPr/>
        </p:nvSpPr>
        <p:spPr>
          <a:xfrm>
            <a:off x="1199520" y="187308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solidFill>
                  <a:srgbClr val="CC3300"/>
                </a:solidFill>
                <a:latin typeface="Cambria"/>
                <a:ea typeface="Univers Condensed (W1)"/>
              </a:rPr>
              <a:t>fB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999" name="CustomShape 87"/>
          <p:cNvSpPr/>
          <p:nvPr/>
        </p:nvSpPr>
        <p:spPr>
          <a:xfrm>
            <a:off x="1530360" y="1729080"/>
            <a:ext cx="288000" cy="144000"/>
          </a:xfrm>
          <a:prstGeom prst="rect">
            <a:avLst/>
          </a:prstGeom>
          <a:solidFill>
            <a:srgbClr val="66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200" b="1" strike="noStrike" spc="-1">
                <a:solidFill>
                  <a:srgbClr val="666666"/>
                </a:solidFill>
                <a:latin typeface="Arial"/>
              </a:rPr>
              <a:t>HF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000" name="TextShape 88"/>
          <p:cNvSpPr txBox="1"/>
          <p:nvPr/>
        </p:nvSpPr>
        <p:spPr>
          <a:xfrm>
            <a:off x="611640" y="100800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0000CC"/>
                </a:solidFill>
                <a:latin typeface="Cambria"/>
                <a:ea typeface="Univers Condensed (W1)"/>
              </a:rPr>
              <a:t>TF</a:t>
            </a:r>
            <a:endParaRPr lang="fr-FR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1" name="Line 1"/>
          <p:cNvSpPr/>
          <p:nvPr/>
        </p:nvSpPr>
        <p:spPr>
          <a:xfrm flipH="1">
            <a:off x="7272000" y="4716000"/>
            <a:ext cx="1944000" cy="504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2" name="Line 2"/>
          <p:cNvSpPr/>
          <p:nvPr/>
        </p:nvSpPr>
        <p:spPr>
          <a:xfrm flipH="1">
            <a:off x="6912000" y="4104000"/>
            <a:ext cx="2304000" cy="504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3" name="CustomShape 3"/>
          <p:cNvSpPr/>
          <p:nvPr/>
        </p:nvSpPr>
        <p:spPr>
          <a:xfrm rot="5400000">
            <a:off x="7085160" y="5087880"/>
            <a:ext cx="936000" cy="738360"/>
          </a:xfrm>
          <a:custGeom>
            <a:avLst/>
            <a:gdLst/>
            <a:ahLst/>
            <a:cxnLst/>
            <a:rect l="0" t="0" r="r" b="b"/>
            <a:pathLst>
              <a:path w="2602" h="2053">
                <a:moveTo>
                  <a:pt x="1300" y="0"/>
                </a:moveTo>
                <a:lnTo>
                  <a:pt x="2601" y="2052"/>
                </a:lnTo>
                <a:lnTo>
                  <a:pt x="0" y="2052"/>
                </a:lnTo>
                <a:lnTo>
                  <a:pt x="1300" y="0"/>
                </a:lnTo>
              </a:path>
            </a:pathLst>
          </a:custGeom>
          <a:solidFill>
            <a:srgbClr val="EEEEEE"/>
          </a:solidFill>
          <a:ln w="1440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4" name="TextShape 4"/>
          <p:cNvSpPr txBox="1"/>
          <p:nvPr/>
        </p:nvSpPr>
        <p:spPr>
          <a:xfrm>
            <a:off x="7129800" y="4993200"/>
            <a:ext cx="308880" cy="5065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800" b="0" strike="noStrike" spc="-1">
                <a:latin typeface="Cambria"/>
              </a:rPr>
              <a:t>-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2005" name="Rectangle 5"/>
          <p:cNvSpPr/>
          <p:nvPr/>
        </p:nvSpPr>
        <p:spPr>
          <a:xfrm>
            <a:off x="6421320" y="605016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2006" name="TextShape 6"/>
          <p:cNvSpPr txBox="1"/>
          <p:nvPr/>
        </p:nvSpPr>
        <p:spPr>
          <a:xfrm>
            <a:off x="7010640" y="6006240"/>
            <a:ext cx="23724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007" name="Rectangle 7"/>
          <p:cNvSpPr/>
          <p:nvPr/>
        </p:nvSpPr>
        <p:spPr>
          <a:xfrm>
            <a:off x="6421320" y="4632840"/>
            <a:ext cx="54180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2008" name="TextShape 8"/>
          <p:cNvSpPr txBox="1"/>
          <p:nvPr/>
        </p:nvSpPr>
        <p:spPr>
          <a:xfrm>
            <a:off x="6782760" y="4650840"/>
            <a:ext cx="23724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009" name="Rectangle 9"/>
          <p:cNvSpPr/>
          <p:nvPr/>
        </p:nvSpPr>
        <p:spPr>
          <a:xfrm>
            <a:off x="7454880" y="5691240"/>
            <a:ext cx="541800" cy="27000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2010" name="TextShape 10"/>
          <p:cNvSpPr txBox="1"/>
          <p:nvPr/>
        </p:nvSpPr>
        <p:spPr>
          <a:xfrm>
            <a:off x="7086960" y="5998320"/>
            <a:ext cx="23724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011" name="Rectangle 11"/>
          <p:cNvSpPr/>
          <p:nvPr/>
        </p:nvSpPr>
        <p:spPr>
          <a:xfrm>
            <a:off x="7184160" y="5246280"/>
            <a:ext cx="27108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2012" name="TextShape 12"/>
          <p:cNvSpPr txBox="1"/>
          <p:nvPr/>
        </p:nvSpPr>
        <p:spPr>
          <a:xfrm>
            <a:off x="7112880" y="5432400"/>
            <a:ext cx="394200" cy="38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000" b="0" strike="noStrike" spc="-1">
                <a:latin typeface="Cambria"/>
              </a:rPr>
              <a:t>+</a:t>
            </a:r>
            <a:endParaRPr lang="fr-FR" sz="2000" b="0" strike="noStrike" spc="-1">
              <a:latin typeface="Arial"/>
            </a:endParaRPr>
          </a:p>
        </p:txBody>
      </p:sp>
      <p:sp>
        <p:nvSpPr>
          <p:cNvPr id="2013" name="Line 13"/>
          <p:cNvSpPr/>
          <p:nvPr/>
        </p:nvSpPr>
        <p:spPr>
          <a:xfrm flipV="1">
            <a:off x="9180000" y="5508000"/>
            <a:ext cx="0" cy="57600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4" name="TextShape 14"/>
          <p:cNvSpPr txBox="1"/>
          <p:nvPr/>
        </p:nvSpPr>
        <p:spPr>
          <a:xfrm>
            <a:off x="9233280" y="568800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1800" b="0" strike="noStrike" spc="-1">
              <a:latin typeface="Arial"/>
            </a:endParaRPr>
          </a:p>
        </p:txBody>
      </p:sp>
      <p:grpSp>
        <p:nvGrpSpPr>
          <p:cNvPr id="2015" name="Group 15"/>
          <p:cNvGrpSpPr/>
          <p:nvPr/>
        </p:nvGrpSpPr>
        <p:grpSpPr>
          <a:xfrm>
            <a:off x="9033480" y="6120000"/>
            <a:ext cx="326520" cy="123120"/>
            <a:chOff x="9033480" y="6120000"/>
            <a:chExt cx="326520" cy="123120"/>
          </a:xfrm>
        </p:grpSpPr>
        <p:sp>
          <p:nvSpPr>
            <p:cNvPr id="2016" name="Line 16"/>
            <p:cNvSpPr/>
            <p:nvPr/>
          </p:nvSpPr>
          <p:spPr>
            <a:xfrm>
              <a:off x="9033480" y="612000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17" name="Line 17"/>
            <p:cNvSpPr/>
            <p:nvPr/>
          </p:nvSpPr>
          <p:spPr>
            <a:xfrm>
              <a:off x="9114840" y="619236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18" name="Line 18"/>
            <p:cNvSpPr/>
            <p:nvPr/>
          </p:nvSpPr>
          <p:spPr>
            <a:xfrm>
              <a:off x="9169560" y="624276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19" name="Line 19"/>
            <p:cNvSpPr/>
            <p:nvPr/>
          </p:nvSpPr>
          <p:spPr>
            <a:xfrm>
              <a:off x="9033480" y="612036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20" name="Line 20"/>
            <p:cNvSpPr/>
            <p:nvPr/>
          </p:nvSpPr>
          <p:spPr>
            <a:xfrm>
              <a:off x="9114840" y="619272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21" name="Line 21"/>
            <p:cNvSpPr/>
            <p:nvPr/>
          </p:nvSpPr>
          <p:spPr>
            <a:xfrm>
              <a:off x="9169560" y="624312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022" name="CustomShape 22"/>
          <p:cNvSpPr/>
          <p:nvPr/>
        </p:nvSpPr>
        <p:spPr>
          <a:xfrm rot="16200000">
            <a:off x="7436520" y="450576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3" name="Line 23"/>
          <p:cNvSpPr/>
          <p:nvPr/>
        </p:nvSpPr>
        <p:spPr>
          <a:xfrm flipH="1">
            <a:off x="5886720" y="5282280"/>
            <a:ext cx="129744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024" name="Group 24"/>
          <p:cNvGrpSpPr/>
          <p:nvPr/>
        </p:nvGrpSpPr>
        <p:grpSpPr>
          <a:xfrm>
            <a:off x="5812200" y="6040800"/>
            <a:ext cx="326520" cy="123120"/>
            <a:chOff x="5812200" y="6040800"/>
            <a:chExt cx="326520" cy="123120"/>
          </a:xfrm>
        </p:grpSpPr>
        <p:sp>
          <p:nvSpPr>
            <p:cNvPr id="2025" name="Line 25"/>
            <p:cNvSpPr/>
            <p:nvPr/>
          </p:nvSpPr>
          <p:spPr>
            <a:xfrm>
              <a:off x="5812200" y="604080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26" name="Line 26"/>
            <p:cNvSpPr/>
            <p:nvPr/>
          </p:nvSpPr>
          <p:spPr>
            <a:xfrm>
              <a:off x="5893560" y="611316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27" name="Line 27"/>
            <p:cNvSpPr/>
            <p:nvPr/>
          </p:nvSpPr>
          <p:spPr>
            <a:xfrm>
              <a:off x="5948280" y="616356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28" name="Line 28"/>
            <p:cNvSpPr/>
            <p:nvPr/>
          </p:nvSpPr>
          <p:spPr>
            <a:xfrm>
              <a:off x="5812200" y="604116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29" name="Line 29"/>
            <p:cNvSpPr/>
            <p:nvPr/>
          </p:nvSpPr>
          <p:spPr>
            <a:xfrm>
              <a:off x="5893560" y="611352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0" name="Line 30"/>
            <p:cNvSpPr/>
            <p:nvPr/>
          </p:nvSpPr>
          <p:spPr>
            <a:xfrm>
              <a:off x="5948280" y="616392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031" name="Line 31"/>
          <p:cNvSpPr/>
          <p:nvPr/>
        </p:nvSpPr>
        <p:spPr>
          <a:xfrm flipV="1">
            <a:off x="5990040" y="5365080"/>
            <a:ext cx="0" cy="63144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2" name="TextShape 32"/>
          <p:cNvSpPr txBox="1"/>
          <p:nvPr/>
        </p:nvSpPr>
        <p:spPr>
          <a:xfrm>
            <a:off x="5616000" y="544536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033" name="TextShape 33"/>
          <p:cNvSpPr txBox="1"/>
          <p:nvPr/>
        </p:nvSpPr>
        <p:spPr>
          <a:xfrm>
            <a:off x="7344000" y="435564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R2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034" name="CustomShape 34"/>
          <p:cNvSpPr/>
          <p:nvPr/>
        </p:nvSpPr>
        <p:spPr>
          <a:xfrm rot="16200000">
            <a:off x="6392880" y="504216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5" name="TextShape 35"/>
          <p:cNvSpPr txBox="1"/>
          <p:nvPr/>
        </p:nvSpPr>
        <p:spPr>
          <a:xfrm>
            <a:off x="6264000" y="4895280"/>
            <a:ext cx="55872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R1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036" name="Line 36"/>
          <p:cNvSpPr/>
          <p:nvPr/>
        </p:nvSpPr>
        <p:spPr>
          <a:xfrm flipV="1">
            <a:off x="7446960" y="3951360"/>
            <a:ext cx="0" cy="32400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7" name="CustomShape 37"/>
          <p:cNvSpPr/>
          <p:nvPr/>
        </p:nvSpPr>
        <p:spPr>
          <a:xfrm rot="16200000">
            <a:off x="7311960" y="4064760"/>
            <a:ext cx="388800" cy="972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8" name="Line 38"/>
          <p:cNvSpPr/>
          <p:nvPr/>
        </p:nvSpPr>
        <p:spPr>
          <a:xfrm flipV="1">
            <a:off x="7554960" y="3951360"/>
            <a:ext cx="0" cy="32400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9" name="TextShape 39"/>
          <p:cNvSpPr txBox="1"/>
          <p:nvPr/>
        </p:nvSpPr>
        <p:spPr>
          <a:xfrm>
            <a:off x="7344000" y="367200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C1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040" name="CustomShape 40"/>
          <p:cNvSpPr/>
          <p:nvPr/>
        </p:nvSpPr>
        <p:spPr>
          <a:xfrm>
            <a:off x="1471680" y="4464000"/>
            <a:ext cx="1224000" cy="1224000"/>
          </a:xfrm>
          <a:custGeom>
            <a:avLst/>
            <a:gdLst/>
            <a:ahLst/>
            <a:cxnLst/>
            <a:rect l="0" t="0" r="r" b="b"/>
            <a:pathLst>
              <a:path w="3402" h="3402">
                <a:moveTo>
                  <a:pt x="566" y="0"/>
                </a:moveTo>
                <a:lnTo>
                  <a:pt x="567" y="0"/>
                </a:lnTo>
                <a:cubicBezTo>
                  <a:pt x="467" y="0"/>
                  <a:pt x="370" y="26"/>
                  <a:pt x="283" y="76"/>
                </a:cubicBezTo>
                <a:cubicBezTo>
                  <a:pt x="197" y="126"/>
                  <a:pt x="126" y="197"/>
                  <a:pt x="76" y="283"/>
                </a:cubicBezTo>
                <a:cubicBezTo>
                  <a:pt x="26" y="370"/>
                  <a:pt x="0" y="467"/>
                  <a:pt x="0" y="567"/>
                </a:cubicBezTo>
                <a:lnTo>
                  <a:pt x="0" y="2834"/>
                </a:lnTo>
                <a:lnTo>
                  <a:pt x="0" y="2834"/>
                </a:lnTo>
                <a:cubicBezTo>
                  <a:pt x="0" y="2934"/>
                  <a:pt x="26" y="3031"/>
                  <a:pt x="76" y="3118"/>
                </a:cubicBezTo>
                <a:cubicBezTo>
                  <a:pt x="126" y="3204"/>
                  <a:pt x="197" y="3275"/>
                  <a:pt x="283" y="3325"/>
                </a:cubicBezTo>
                <a:cubicBezTo>
                  <a:pt x="370" y="3375"/>
                  <a:pt x="467" y="3401"/>
                  <a:pt x="567" y="3401"/>
                </a:cubicBezTo>
                <a:lnTo>
                  <a:pt x="2834" y="3401"/>
                </a:lnTo>
                <a:lnTo>
                  <a:pt x="2834" y="3401"/>
                </a:lnTo>
                <a:cubicBezTo>
                  <a:pt x="2934" y="3401"/>
                  <a:pt x="3031" y="3375"/>
                  <a:pt x="3118" y="3325"/>
                </a:cubicBezTo>
                <a:cubicBezTo>
                  <a:pt x="3204" y="3275"/>
                  <a:pt x="3275" y="3204"/>
                  <a:pt x="3325" y="3118"/>
                </a:cubicBezTo>
                <a:cubicBezTo>
                  <a:pt x="3375" y="3031"/>
                  <a:pt x="3401" y="2934"/>
                  <a:pt x="3401" y="2834"/>
                </a:cubicBezTo>
                <a:lnTo>
                  <a:pt x="3401" y="566"/>
                </a:lnTo>
                <a:lnTo>
                  <a:pt x="3401" y="567"/>
                </a:lnTo>
                <a:lnTo>
                  <a:pt x="3401" y="567"/>
                </a:lnTo>
                <a:cubicBezTo>
                  <a:pt x="3401" y="467"/>
                  <a:pt x="3375" y="370"/>
                  <a:pt x="3325" y="283"/>
                </a:cubicBezTo>
                <a:cubicBezTo>
                  <a:pt x="3275" y="197"/>
                  <a:pt x="3204" y="126"/>
                  <a:pt x="3118" y="76"/>
                </a:cubicBezTo>
                <a:cubicBezTo>
                  <a:pt x="3031" y="26"/>
                  <a:pt x="2934" y="0"/>
                  <a:pt x="2834" y="0"/>
                </a:cubicBezTo>
                <a:lnTo>
                  <a:pt x="566" y="0"/>
                </a:lnTo>
              </a:path>
            </a:pathLst>
          </a:custGeom>
          <a:solidFill>
            <a:srgbClr val="DDDDDD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6120" tIns="51120" rIns="96120" bIns="5112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FILTRE</a:t>
            </a:r>
          </a:p>
          <a:p>
            <a:pPr algn="ctr"/>
            <a:r>
              <a:rPr lang="fr-FR" sz="1800" b="0" strike="noStrike" spc="-1">
                <a:latin typeface="Arial"/>
              </a:rPr>
              <a:t>h(t)</a:t>
            </a:r>
          </a:p>
        </p:txBody>
      </p:sp>
      <p:sp>
        <p:nvSpPr>
          <p:cNvPr id="2041" name="Line 41"/>
          <p:cNvSpPr/>
          <p:nvPr/>
        </p:nvSpPr>
        <p:spPr>
          <a:xfrm flipV="1">
            <a:off x="1219680" y="4824000"/>
            <a:ext cx="0" cy="576000"/>
          </a:xfrm>
          <a:prstGeom prst="line">
            <a:avLst/>
          </a:prstGeom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2" name="Line 42"/>
          <p:cNvSpPr/>
          <p:nvPr/>
        </p:nvSpPr>
        <p:spPr>
          <a:xfrm>
            <a:off x="1039680" y="4752000"/>
            <a:ext cx="4320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3" name="Line 43"/>
          <p:cNvSpPr/>
          <p:nvPr/>
        </p:nvSpPr>
        <p:spPr>
          <a:xfrm>
            <a:off x="1039680" y="5472000"/>
            <a:ext cx="4320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4" name="Line 44"/>
          <p:cNvSpPr/>
          <p:nvPr/>
        </p:nvSpPr>
        <p:spPr>
          <a:xfrm flipV="1">
            <a:off x="2911680" y="4824000"/>
            <a:ext cx="0" cy="576000"/>
          </a:xfrm>
          <a:prstGeom prst="line">
            <a:avLst/>
          </a:prstGeom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5" name="Line 45"/>
          <p:cNvSpPr/>
          <p:nvPr/>
        </p:nvSpPr>
        <p:spPr>
          <a:xfrm>
            <a:off x="2695680" y="4752000"/>
            <a:ext cx="4320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6" name="Line 46"/>
          <p:cNvSpPr/>
          <p:nvPr/>
        </p:nvSpPr>
        <p:spPr>
          <a:xfrm>
            <a:off x="2695680" y="5472000"/>
            <a:ext cx="4320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7" name="TextShape 47"/>
          <p:cNvSpPr txBox="1"/>
          <p:nvPr/>
        </p:nvSpPr>
        <p:spPr>
          <a:xfrm>
            <a:off x="535680" y="4896000"/>
            <a:ext cx="622440" cy="401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latin typeface="Arial"/>
              </a:rPr>
              <a:t>V</a:t>
            </a:r>
            <a:r>
              <a:rPr lang="fr-FR" sz="1800" b="0" strike="noStrike" spc="-1" baseline="-33000">
                <a:latin typeface="Arial"/>
              </a:rPr>
              <a:t>e</a:t>
            </a:r>
            <a:r>
              <a:rPr lang="fr-FR" sz="1800" b="0" strike="noStrike" spc="-1">
                <a:latin typeface="Arial"/>
              </a:rPr>
              <a:t>(t)</a:t>
            </a:r>
          </a:p>
        </p:txBody>
      </p:sp>
      <p:sp>
        <p:nvSpPr>
          <p:cNvPr id="2048" name="TextShape 48"/>
          <p:cNvSpPr txBox="1"/>
          <p:nvPr/>
        </p:nvSpPr>
        <p:spPr>
          <a:xfrm>
            <a:off x="3055680" y="4896000"/>
            <a:ext cx="616320" cy="401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latin typeface="Arial"/>
              </a:rPr>
              <a:t>V</a:t>
            </a:r>
            <a:r>
              <a:rPr lang="fr-FR" sz="1800" b="0" strike="noStrike" spc="-1" baseline="-33000">
                <a:latin typeface="Arial"/>
              </a:rPr>
              <a:t>s</a:t>
            </a:r>
            <a:r>
              <a:rPr lang="fr-FR" sz="1800" b="0" strike="noStrike" spc="-1">
                <a:latin typeface="Arial"/>
              </a:rPr>
              <a:t>(t)</a:t>
            </a:r>
          </a:p>
        </p:txBody>
      </p:sp>
      <p:sp>
        <p:nvSpPr>
          <p:cNvPr id="2049" name="TextShape 49"/>
          <p:cNvSpPr txBox="1"/>
          <p:nvPr/>
        </p:nvSpPr>
        <p:spPr>
          <a:xfrm>
            <a:off x="131760" y="144360"/>
            <a:ext cx="2405880" cy="885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800" b="1" strike="noStrike" spc="-1">
                <a:solidFill>
                  <a:srgbClr val="3333FF"/>
                </a:solidFill>
                <a:latin typeface="Arial"/>
              </a:rPr>
              <a:t>AOP Linéaire</a:t>
            </a:r>
            <a:endParaRPr lang="fr-FR" sz="2800" b="0" strike="noStrike" spc="-1">
              <a:latin typeface="Arial"/>
            </a:endParaRPr>
          </a:p>
          <a:p>
            <a:r>
              <a:rPr lang="fr-FR" sz="2800" b="1" strike="noStrike" spc="-1">
                <a:solidFill>
                  <a:srgbClr val="3333FF"/>
                </a:solidFill>
                <a:latin typeface="Arial"/>
              </a:rPr>
              <a:t>Filtrage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2050" name="CustomShape 50"/>
          <p:cNvSpPr/>
          <p:nvPr/>
        </p:nvSpPr>
        <p:spPr>
          <a:xfrm>
            <a:off x="1471680" y="2268000"/>
            <a:ext cx="1224000" cy="1224000"/>
          </a:xfrm>
          <a:custGeom>
            <a:avLst/>
            <a:gdLst/>
            <a:ahLst/>
            <a:cxnLst/>
            <a:rect l="0" t="0" r="r" b="b"/>
            <a:pathLst>
              <a:path w="3402" h="3402">
                <a:moveTo>
                  <a:pt x="566" y="0"/>
                </a:moveTo>
                <a:lnTo>
                  <a:pt x="567" y="0"/>
                </a:lnTo>
                <a:cubicBezTo>
                  <a:pt x="467" y="0"/>
                  <a:pt x="370" y="26"/>
                  <a:pt x="283" y="76"/>
                </a:cubicBezTo>
                <a:cubicBezTo>
                  <a:pt x="197" y="126"/>
                  <a:pt x="126" y="197"/>
                  <a:pt x="76" y="283"/>
                </a:cubicBezTo>
                <a:cubicBezTo>
                  <a:pt x="26" y="370"/>
                  <a:pt x="0" y="467"/>
                  <a:pt x="0" y="567"/>
                </a:cubicBezTo>
                <a:lnTo>
                  <a:pt x="0" y="2834"/>
                </a:lnTo>
                <a:lnTo>
                  <a:pt x="0" y="2834"/>
                </a:lnTo>
                <a:cubicBezTo>
                  <a:pt x="0" y="2934"/>
                  <a:pt x="26" y="3031"/>
                  <a:pt x="76" y="3118"/>
                </a:cubicBezTo>
                <a:cubicBezTo>
                  <a:pt x="126" y="3204"/>
                  <a:pt x="197" y="3275"/>
                  <a:pt x="283" y="3325"/>
                </a:cubicBezTo>
                <a:cubicBezTo>
                  <a:pt x="370" y="3375"/>
                  <a:pt x="467" y="3401"/>
                  <a:pt x="567" y="3401"/>
                </a:cubicBezTo>
                <a:lnTo>
                  <a:pt x="2834" y="3401"/>
                </a:lnTo>
                <a:lnTo>
                  <a:pt x="2834" y="3401"/>
                </a:lnTo>
                <a:cubicBezTo>
                  <a:pt x="2934" y="3401"/>
                  <a:pt x="3031" y="3375"/>
                  <a:pt x="3118" y="3325"/>
                </a:cubicBezTo>
                <a:cubicBezTo>
                  <a:pt x="3204" y="3275"/>
                  <a:pt x="3275" y="3204"/>
                  <a:pt x="3325" y="3118"/>
                </a:cubicBezTo>
                <a:cubicBezTo>
                  <a:pt x="3375" y="3031"/>
                  <a:pt x="3401" y="2934"/>
                  <a:pt x="3401" y="2834"/>
                </a:cubicBezTo>
                <a:lnTo>
                  <a:pt x="3401" y="566"/>
                </a:lnTo>
                <a:lnTo>
                  <a:pt x="3401" y="567"/>
                </a:lnTo>
                <a:lnTo>
                  <a:pt x="3401" y="567"/>
                </a:lnTo>
                <a:cubicBezTo>
                  <a:pt x="3401" y="467"/>
                  <a:pt x="3375" y="370"/>
                  <a:pt x="3325" y="283"/>
                </a:cubicBezTo>
                <a:cubicBezTo>
                  <a:pt x="3275" y="197"/>
                  <a:pt x="3204" y="126"/>
                  <a:pt x="3118" y="76"/>
                </a:cubicBezTo>
                <a:cubicBezTo>
                  <a:pt x="3031" y="26"/>
                  <a:pt x="2934" y="0"/>
                  <a:pt x="2834" y="0"/>
                </a:cubicBezTo>
                <a:lnTo>
                  <a:pt x="566" y="0"/>
                </a:lnTo>
              </a:path>
            </a:pathLst>
          </a:custGeom>
          <a:solidFill>
            <a:srgbClr val="DDDDDD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6120" tIns="51120" rIns="96120" bIns="51120" anchor="ctr">
            <a:noAutofit/>
          </a:bodyPr>
          <a:lstStyle/>
          <a:p>
            <a:pPr algn="ctr"/>
            <a:r>
              <a:rPr lang="fr-FR" sz="1300" b="0" strike="noStrike" spc="-1">
                <a:latin typeface="Arial"/>
              </a:rPr>
              <a:t>SYSTEME</a:t>
            </a:r>
          </a:p>
        </p:txBody>
      </p:sp>
      <p:sp>
        <p:nvSpPr>
          <p:cNvPr id="2051" name="Line 51"/>
          <p:cNvSpPr/>
          <p:nvPr/>
        </p:nvSpPr>
        <p:spPr>
          <a:xfrm flipV="1">
            <a:off x="1219680" y="2628000"/>
            <a:ext cx="0" cy="576000"/>
          </a:xfrm>
          <a:prstGeom prst="line">
            <a:avLst/>
          </a:prstGeom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2" name="Line 52"/>
          <p:cNvSpPr/>
          <p:nvPr/>
        </p:nvSpPr>
        <p:spPr>
          <a:xfrm>
            <a:off x="1039680" y="2556000"/>
            <a:ext cx="4320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3" name="Line 53"/>
          <p:cNvSpPr/>
          <p:nvPr/>
        </p:nvSpPr>
        <p:spPr>
          <a:xfrm>
            <a:off x="1039680" y="3276000"/>
            <a:ext cx="4320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4" name="Line 54"/>
          <p:cNvSpPr/>
          <p:nvPr/>
        </p:nvSpPr>
        <p:spPr>
          <a:xfrm flipV="1">
            <a:off x="2911680" y="2628000"/>
            <a:ext cx="0" cy="576000"/>
          </a:xfrm>
          <a:prstGeom prst="line">
            <a:avLst/>
          </a:prstGeom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5" name="Line 55"/>
          <p:cNvSpPr/>
          <p:nvPr/>
        </p:nvSpPr>
        <p:spPr>
          <a:xfrm>
            <a:off x="2695680" y="2556000"/>
            <a:ext cx="4320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6" name="Line 56"/>
          <p:cNvSpPr/>
          <p:nvPr/>
        </p:nvSpPr>
        <p:spPr>
          <a:xfrm>
            <a:off x="2695680" y="3276000"/>
            <a:ext cx="4320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7" name="TextShape 57"/>
          <p:cNvSpPr txBox="1"/>
          <p:nvPr/>
        </p:nvSpPr>
        <p:spPr>
          <a:xfrm>
            <a:off x="535680" y="2700000"/>
            <a:ext cx="622440" cy="401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latin typeface="Arial"/>
              </a:rPr>
              <a:t>E</a:t>
            </a:r>
          </a:p>
        </p:txBody>
      </p:sp>
      <p:sp>
        <p:nvSpPr>
          <p:cNvPr id="2058" name="TextShape 58"/>
          <p:cNvSpPr txBox="1"/>
          <p:nvPr/>
        </p:nvSpPr>
        <p:spPr>
          <a:xfrm>
            <a:off x="3055680" y="2700000"/>
            <a:ext cx="616320" cy="401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latin typeface="Arial"/>
              </a:rPr>
              <a:t>S</a:t>
            </a:r>
          </a:p>
        </p:txBody>
      </p:sp>
      <p:grpSp>
        <p:nvGrpSpPr>
          <p:cNvPr id="2059" name="Group 59"/>
          <p:cNvGrpSpPr/>
          <p:nvPr/>
        </p:nvGrpSpPr>
        <p:grpSpPr>
          <a:xfrm>
            <a:off x="6729480" y="5927040"/>
            <a:ext cx="326520" cy="123120"/>
            <a:chOff x="6729480" y="5927040"/>
            <a:chExt cx="326520" cy="123120"/>
          </a:xfrm>
        </p:grpSpPr>
        <p:sp>
          <p:nvSpPr>
            <p:cNvPr id="2060" name="Line 60"/>
            <p:cNvSpPr/>
            <p:nvPr/>
          </p:nvSpPr>
          <p:spPr>
            <a:xfrm>
              <a:off x="6729480" y="592704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1" name="Line 61"/>
            <p:cNvSpPr/>
            <p:nvPr/>
          </p:nvSpPr>
          <p:spPr>
            <a:xfrm>
              <a:off x="6810840" y="59994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2" name="Line 62"/>
            <p:cNvSpPr/>
            <p:nvPr/>
          </p:nvSpPr>
          <p:spPr>
            <a:xfrm>
              <a:off x="6865560" y="60498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3" name="Line 63"/>
            <p:cNvSpPr/>
            <p:nvPr/>
          </p:nvSpPr>
          <p:spPr>
            <a:xfrm>
              <a:off x="6729480" y="592740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4" name="Line 64"/>
            <p:cNvSpPr/>
            <p:nvPr/>
          </p:nvSpPr>
          <p:spPr>
            <a:xfrm>
              <a:off x="6810840" y="599976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5" name="Line 65"/>
            <p:cNvSpPr/>
            <p:nvPr/>
          </p:nvSpPr>
          <p:spPr>
            <a:xfrm>
              <a:off x="6865560" y="605016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066" name="Line 66"/>
          <p:cNvSpPr/>
          <p:nvPr/>
        </p:nvSpPr>
        <p:spPr>
          <a:xfrm>
            <a:off x="6876000" y="5688000"/>
            <a:ext cx="0" cy="23904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7" name="Line 67"/>
          <p:cNvSpPr/>
          <p:nvPr/>
        </p:nvSpPr>
        <p:spPr>
          <a:xfrm>
            <a:off x="6876000" y="5688000"/>
            <a:ext cx="30816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8" name="CustomShape 68"/>
          <p:cNvSpPr/>
          <p:nvPr/>
        </p:nvSpPr>
        <p:spPr>
          <a:xfrm rot="16200000">
            <a:off x="8512920" y="450972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9" name="TextShape 69"/>
          <p:cNvSpPr txBox="1"/>
          <p:nvPr/>
        </p:nvSpPr>
        <p:spPr>
          <a:xfrm>
            <a:off x="8420400" y="435960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R3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070" name="Line 70"/>
          <p:cNvSpPr/>
          <p:nvPr/>
        </p:nvSpPr>
        <p:spPr>
          <a:xfrm flipV="1">
            <a:off x="8523360" y="3955320"/>
            <a:ext cx="0" cy="32400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1" name="CustomShape 71"/>
          <p:cNvSpPr/>
          <p:nvPr/>
        </p:nvSpPr>
        <p:spPr>
          <a:xfrm rot="16200000">
            <a:off x="8388360" y="4068720"/>
            <a:ext cx="388800" cy="972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2" name="Line 72"/>
          <p:cNvSpPr/>
          <p:nvPr/>
        </p:nvSpPr>
        <p:spPr>
          <a:xfrm flipV="1">
            <a:off x="8631360" y="3955320"/>
            <a:ext cx="0" cy="32400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3" name="TextShape 73"/>
          <p:cNvSpPr txBox="1"/>
          <p:nvPr/>
        </p:nvSpPr>
        <p:spPr>
          <a:xfrm>
            <a:off x="8420400" y="367596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C2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074" name="Line 74"/>
          <p:cNvSpPr/>
          <p:nvPr/>
        </p:nvSpPr>
        <p:spPr>
          <a:xfrm flipV="1">
            <a:off x="6912000" y="4109040"/>
            <a:ext cx="0" cy="60696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5" name="Line 75"/>
          <p:cNvSpPr/>
          <p:nvPr/>
        </p:nvSpPr>
        <p:spPr>
          <a:xfrm flipV="1">
            <a:off x="8064000" y="4109040"/>
            <a:ext cx="0" cy="60696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6" name="Line 76"/>
          <p:cNvSpPr/>
          <p:nvPr/>
        </p:nvSpPr>
        <p:spPr>
          <a:xfrm flipV="1">
            <a:off x="9216000" y="4109040"/>
            <a:ext cx="0" cy="60696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7" name="Line 77"/>
          <p:cNvSpPr/>
          <p:nvPr/>
        </p:nvSpPr>
        <p:spPr>
          <a:xfrm flipV="1">
            <a:off x="9216000" y="4721040"/>
            <a:ext cx="0" cy="75096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8" name="Line 78"/>
          <p:cNvSpPr/>
          <p:nvPr/>
        </p:nvSpPr>
        <p:spPr>
          <a:xfrm flipH="1">
            <a:off x="7922520" y="5472000"/>
            <a:ext cx="129348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9" name="Line 79"/>
          <p:cNvSpPr/>
          <p:nvPr/>
        </p:nvSpPr>
        <p:spPr>
          <a:xfrm flipV="1">
            <a:off x="6912000" y="4721040"/>
            <a:ext cx="0" cy="56592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0" name="Line 80"/>
          <p:cNvSpPr/>
          <p:nvPr/>
        </p:nvSpPr>
        <p:spPr>
          <a:xfrm flipH="1">
            <a:off x="6912000" y="4721040"/>
            <a:ext cx="3600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" name="Line 1"/>
          <p:cNvSpPr/>
          <p:nvPr/>
        </p:nvSpPr>
        <p:spPr>
          <a:xfrm>
            <a:off x="511200" y="2425320"/>
            <a:ext cx="82224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2" name="Freeform 2"/>
          <p:cNvSpPr/>
          <p:nvPr/>
        </p:nvSpPr>
        <p:spPr>
          <a:xfrm>
            <a:off x="1027800" y="1512000"/>
            <a:ext cx="1152360" cy="733680"/>
          </a:xfrm>
          <a:custGeom>
            <a:avLst/>
            <a:gdLst/>
            <a:ahLst/>
            <a:cxnLst/>
            <a:rect l="0" t="0" r="r" b="b"/>
            <a:pathLst>
              <a:path w="3201" h="2038">
                <a:moveTo>
                  <a:pt x="526" y="1517"/>
                </a:moveTo>
                <a:lnTo>
                  <a:pt x="0" y="1520"/>
                </a:lnTo>
                <a:lnTo>
                  <a:pt x="0" y="0"/>
                </a:lnTo>
                <a:lnTo>
                  <a:pt x="3194" y="1"/>
                </a:lnTo>
                <a:lnTo>
                  <a:pt x="3200" y="2036"/>
                </a:lnTo>
                <a:lnTo>
                  <a:pt x="2343" y="2037"/>
                </a:lnTo>
              </a:path>
            </a:pathLst>
          </a:custGeom>
          <a:ln w="14400">
            <a:solidFill>
              <a:srgbClr val="000000"/>
            </a:solidFill>
            <a:round/>
          </a:ln>
        </p:spPr>
      </p:sp>
      <p:sp>
        <p:nvSpPr>
          <p:cNvPr id="2083" name="CustomShape 3"/>
          <p:cNvSpPr/>
          <p:nvPr/>
        </p:nvSpPr>
        <p:spPr>
          <a:xfrm rot="5400000">
            <a:off x="1054440" y="1875960"/>
            <a:ext cx="936000" cy="738360"/>
          </a:xfrm>
          <a:custGeom>
            <a:avLst/>
            <a:gdLst/>
            <a:ahLst/>
            <a:cxnLst/>
            <a:rect l="0" t="0" r="r" b="b"/>
            <a:pathLst>
              <a:path w="2602" h="2053">
                <a:moveTo>
                  <a:pt x="1300" y="0"/>
                </a:moveTo>
                <a:lnTo>
                  <a:pt x="2601" y="2052"/>
                </a:lnTo>
                <a:lnTo>
                  <a:pt x="0" y="2052"/>
                </a:lnTo>
                <a:lnTo>
                  <a:pt x="1300" y="0"/>
                </a:lnTo>
              </a:path>
            </a:pathLst>
          </a:custGeom>
          <a:solidFill>
            <a:srgbClr val="EEEEEE"/>
          </a:solidFill>
          <a:ln w="1440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4" name="TextShape 4"/>
          <p:cNvSpPr txBox="1"/>
          <p:nvPr/>
        </p:nvSpPr>
        <p:spPr>
          <a:xfrm>
            <a:off x="1099080" y="1781280"/>
            <a:ext cx="308880" cy="5065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800" b="0" strike="noStrike" spc="-1">
                <a:latin typeface="Cambria"/>
              </a:rPr>
              <a:t>-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2085" name="Rectangle 5"/>
          <p:cNvSpPr/>
          <p:nvPr/>
        </p:nvSpPr>
        <p:spPr>
          <a:xfrm>
            <a:off x="390600" y="283824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2086" name="TextShape 6"/>
          <p:cNvSpPr txBox="1"/>
          <p:nvPr/>
        </p:nvSpPr>
        <p:spPr>
          <a:xfrm>
            <a:off x="979920" y="2794320"/>
            <a:ext cx="23724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087" name="Rectangle 7"/>
          <p:cNvSpPr/>
          <p:nvPr/>
        </p:nvSpPr>
        <p:spPr>
          <a:xfrm>
            <a:off x="390600" y="1420920"/>
            <a:ext cx="54180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2088" name="TextShape 8"/>
          <p:cNvSpPr txBox="1"/>
          <p:nvPr/>
        </p:nvSpPr>
        <p:spPr>
          <a:xfrm>
            <a:off x="752040" y="1438920"/>
            <a:ext cx="23724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089" name="Rectangle 9"/>
          <p:cNvSpPr/>
          <p:nvPr/>
        </p:nvSpPr>
        <p:spPr>
          <a:xfrm>
            <a:off x="1424160" y="2479320"/>
            <a:ext cx="541800" cy="27000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2090" name="TextShape 10"/>
          <p:cNvSpPr txBox="1"/>
          <p:nvPr/>
        </p:nvSpPr>
        <p:spPr>
          <a:xfrm>
            <a:off x="1056240" y="2786400"/>
            <a:ext cx="23724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091" name="Rectangle 11"/>
          <p:cNvSpPr/>
          <p:nvPr/>
        </p:nvSpPr>
        <p:spPr>
          <a:xfrm>
            <a:off x="1153440" y="2034360"/>
            <a:ext cx="27108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2092" name="TextShape 12"/>
          <p:cNvSpPr txBox="1"/>
          <p:nvPr/>
        </p:nvSpPr>
        <p:spPr>
          <a:xfrm>
            <a:off x="1082160" y="2220480"/>
            <a:ext cx="394200" cy="38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000" b="0" strike="noStrike" spc="-1">
                <a:latin typeface="Cambria"/>
              </a:rPr>
              <a:t>+</a:t>
            </a:r>
            <a:endParaRPr lang="fr-FR" sz="2000" b="0" strike="noStrike" spc="-1">
              <a:latin typeface="Arial"/>
            </a:endParaRPr>
          </a:p>
        </p:txBody>
      </p:sp>
      <p:sp>
        <p:nvSpPr>
          <p:cNvPr id="2093" name="TextShape 13"/>
          <p:cNvSpPr txBox="1"/>
          <p:nvPr/>
        </p:nvSpPr>
        <p:spPr>
          <a:xfrm>
            <a:off x="1410480" y="1692360"/>
            <a:ext cx="595440" cy="3409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i="1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+V</a:t>
            </a:r>
            <a:r>
              <a:rPr lang="fr-FR" sz="1400" b="0" i="1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CC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094" name="Line 14"/>
          <p:cNvSpPr/>
          <p:nvPr/>
        </p:nvSpPr>
        <p:spPr>
          <a:xfrm>
            <a:off x="1649160" y="1945440"/>
            <a:ext cx="0" cy="144000"/>
          </a:xfrm>
          <a:prstGeom prst="line">
            <a:avLst/>
          </a:prstGeom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5" name="TextShape 15"/>
          <p:cNvSpPr txBox="1"/>
          <p:nvPr/>
        </p:nvSpPr>
        <p:spPr>
          <a:xfrm>
            <a:off x="1450080" y="2496240"/>
            <a:ext cx="502200" cy="3409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i="1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-V</a:t>
            </a:r>
            <a:r>
              <a:rPr lang="fr-FR" sz="1400" b="0" i="1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CC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096" name="Line 16"/>
          <p:cNvSpPr/>
          <p:nvPr/>
        </p:nvSpPr>
        <p:spPr>
          <a:xfrm>
            <a:off x="1652760" y="2389320"/>
            <a:ext cx="0" cy="144000"/>
          </a:xfrm>
          <a:prstGeom prst="line">
            <a:avLst/>
          </a:prstGeom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7" name="Line 17"/>
          <p:cNvSpPr/>
          <p:nvPr/>
        </p:nvSpPr>
        <p:spPr>
          <a:xfrm flipV="1">
            <a:off x="2141280" y="2304000"/>
            <a:ext cx="0" cy="80028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8" name="TextShape 18"/>
          <p:cNvSpPr txBox="1"/>
          <p:nvPr/>
        </p:nvSpPr>
        <p:spPr>
          <a:xfrm>
            <a:off x="2141280" y="25549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SA</a:t>
            </a:r>
            <a:endParaRPr lang="fr-FR" sz="1800" b="0" strike="noStrike" spc="-1">
              <a:latin typeface="Arial"/>
            </a:endParaRPr>
          </a:p>
        </p:txBody>
      </p:sp>
      <p:grpSp>
        <p:nvGrpSpPr>
          <p:cNvPr id="2099" name="Group 19"/>
          <p:cNvGrpSpPr/>
          <p:nvPr/>
        </p:nvGrpSpPr>
        <p:grpSpPr>
          <a:xfrm>
            <a:off x="429480" y="3152880"/>
            <a:ext cx="326520" cy="123120"/>
            <a:chOff x="429480" y="3152880"/>
            <a:chExt cx="326520" cy="123120"/>
          </a:xfrm>
        </p:grpSpPr>
        <p:sp>
          <p:nvSpPr>
            <p:cNvPr id="2100" name="Line 20"/>
            <p:cNvSpPr/>
            <p:nvPr/>
          </p:nvSpPr>
          <p:spPr>
            <a:xfrm>
              <a:off x="429480" y="31528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1" name="Line 21"/>
            <p:cNvSpPr/>
            <p:nvPr/>
          </p:nvSpPr>
          <p:spPr>
            <a:xfrm>
              <a:off x="510840" y="32252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2" name="Line 22"/>
            <p:cNvSpPr/>
            <p:nvPr/>
          </p:nvSpPr>
          <p:spPr>
            <a:xfrm>
              <a:off x="565560" y="32756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3" name="Line 23"/>
            <p:cNvSpPr/>
            <p:nvPr/>
          </p:nvSpPr>
          <p:spPr>
            <a:xfrm>
              <a:off x="429480" y="315324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4" name="Line 24"/>
            <p:cNvSpPr/>
            <p:nvPr/>
          </p:nvSpPr>
          <p:spPr>
            <a:xfrm>
              <a:off x="510840" y="32256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5" name="Line 25"/>
            <p:cNvSpPr/>
            <p:nvPr/>
          </p:nvSpPr>
          <p:spPr>
            <a:xfrm>
              <a:off x="565560" y="32760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106" name="Line 26"/>
          <p:cNvSpPr/>
          <p:nvPr/>
        </p:nvSpPr>
        <p:spPr>
          <a:xfrm flipV="1">
            <a:off x="607320" y="2477160"/>
            <a:ext cx="0" cy="63144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7" name="TextShape 27"/>
          <p:cNvSpPr txBox="1"/>
          <p:nvPr/>
        </p:nvSpPr>
        <p:spPr>
          <a:xfrm>
            <a:off x="233280" y="255744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A</a:t>
            </a:r>
            <a:endParaRPr lang="fr-FR" sz="1800" b="0" strike="noStrike" spc="-1">
              <a:latin typeface="Arial"/>
            </a:endParaRPr>
          </a:p>
        </p:txBody>
      </p:sp>
      <p:grpSp>
        <p:nvGrpSpPr>
          <p:cNvPr id="2108" name="Group 28"/>
          <p:cNvGrpSpPr/>
          <p:nvPr/>
        </p:nvGrpSpPr>
        <p:grpSpPr>
          <a:xfrm>
            <a:off x="1977840" y="3152880"/>
            <a:ext cx="326520" cy="123120"/>
            <a:chOff x="1977840" y="3152880"/>
            <a:chExt cx="326520" cy="123120"/>
          </a:xfrm>
        </p:grpSpPr>
        <p:sp>
          <p:nvSpPr>
            <p:cNvPr id="2109" name="Line 29"/>
            <p:cNvSpPr/>
            <p:nvPr/>
          </p:nvSpPr>
          <p:spPr>
            <a:xfrm>
              <a:off x="1977840" y="31528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0" name="Line 30"/>
            <p:cNvSpPr/>
            <p:nvPr/>
          </p:nvSpPr>
          <p:spPr>
            <a:xfrm>
              <a:off x="2059200" y="32252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1" name="Line 31"/>
            <p:cNvSpPr/>
            <p:nvPr/>
          </p:nvSpPr>
          <p:spPr>
            <a:xfrm>
              <a:off x="2113920" y="32756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2" name="Line 32"/>
            <p:cNvSpPr/>
            <p:nvPr/>
          </p:nvSpPr>
          <p:spPr>
            <a:xfrm>
              <a:off x="1977840" y="315324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3" name="Line 33"/>
            <p:cNvSpPr/>
            <p:nvPr/>
          </p:nvSpPr>
          <p:spPr>
            <a:xfrm>
              <a:off x="2059200" y="32256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4" name="Line 34"/>
            <p:cNvSpPr/>
            <p:nvPr/>
          </p:nvSpPr>
          <p:spPr>
            <a:xfrm>
              <a:off x="2113920" y="32760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115" name="Line 35"/>
          <p:cNvSpPr/>
          <p:nvPr/>
        </p:nvSpPr>
        <p:spPr>
          <a:xfrm>
            <a:off x="3562920" y="2429280"/>
            <a:ext cx="43452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6" name="Freeform 36"/>
          <p:cNvSpPr/>
          <p:nvPr/>
        </p:nvSpPr>
        <p:spPr>
          <a:xfrm>
            <a:off x="3691800" y="1515960"/>
            <a:ext cx="1152360" cy="733680"/>
          </a:xfrm>
          <a:custGeom>
            <a:avLst/>
            <a:gdLst/>
            <a:ahLst/>
            <a:cxnLst/>
            <a:rect l="0" t="0" r="r" b="b"/>
            <a:pathLst>
              <a:path w="3201" h="2038">
                <a:moveTo>
                  <a:pt x="526" y="1517"/>
                </a:moveTo>
                <a:lnTo>
                  <a:pt x="0" y="1520"/>
                </a:lnTo>
                <a:lnTo>
                  <a:pt x="0" y="0"/>
                </a:lnTo>
                <a:lnTo>
                  <a:pt x="3194" y="1"/>
                </a:lnTo>
                <a:lnTo>
                  <a:pt x="3200" y="2036"/>
                </a:lnTo>
                <a:lnTo>
                  <a:pt x="2343" y="2037"/>
                </a:lnTo>
              </a:path>
            </a:pathLst>
          </a:custGeom>
          <a:ln w="14400">
            <a:solidFill>
              <a:srgbClr val="000000"/>
            </a:solidFill>
            <a:round/>
          </a:ln>
        </p:spPr>
      </p:sp>
      <p:sp>
        <p:nvSpPr>
          <p:cNvPr id="2117" name="CustomShape 37"/>
          <p:cNvSpPr/>
          <p:nvPr/>
        </p:nvSpPr>
        <p:spPr>
          <a:xfrm rot="5400000">
            <a:off x="3718440" y="1879920"/>
            <a:ext cx="936000" cy="738360"/>
          </a:xfrm>
          <a:custGeom>
            <a:avLst/>
            <a:gdLst/>
            <a:ahLst/>
            <a:cxnLst/>
            <a:rect l="0" t="0" r="r" b="b"/>
            <a:pathLst>
              <a:path w="2602" h="2053">
                <a:moveTo>
                  <a:pt x="1300" y="0"/>
                </a:moveTo>
                <a:lnTo>
                  <a:pt x="2601" y="2052"/>
                </a:lnTo>
                <a:lnTo>
                  <a:pt x="0" y="2052"/>
                </a:lnTo>
                <a:lnTo>
                  <a:pt x="1300" y="0"/>
                </a:lnTo>
              </a:path>
            </a:pathLst>
          </a:custGeom>
          <a:solidFill>
            <a:srgbClr val="EEEEEE"/>
          </a:solidFill>
          <a:ln w="1440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8" name="TextShape 38"/>
          <p:cNvSpPr txBox="1"/>
          <p:nvPr/>
        </p:nvSpPr>
        <p:spPr>
          <a:xfrm>
            <a:off x="3763080" y="1785240"/>
            <a:ext cx="308880" cy="5065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800" b="0" strike="noStrike" spc="-1">
                <a:latin typeface="Cambria"/>
              </a:rPr>
              <a:t>-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2119" name="Rectangle 39"/>
          <p:cNvSpPr/>
          <p:nvPr/>
        </p:nvSpPr>
        <p:spPr>
          <a:xfrm>
            <a:off x="3054600" y="284220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2120" name="TextShape 40"/>
          <p:cNvSpPr txBox="1"/>
          <p:nvPr/>
        </p:nvSpPr>
        <p:spPr>
          <a:xfrm>
            <a:off x="3643920" y="2798280"/>
            <a:ext cx="23724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121" name="Rectangle 41"/>
          <p:cNvSpPr/>
          <p:nvPr/>
        </p:nvSpPr>
        <p:spPr>
          <a:xfrm>
            <a:off x="3054600" y="1424880"/>
            <a:ext cx="54180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2122" name="TextShape 42"/>
          <p:cNvSpPr txBox="1"/>
          <p:nvPr/>
        </p:nvSpPr>
        <p:spPr>
          <a:xfrm>
            <a:off x="3416040" y="1442880"/>
            <a:ext cx="23724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123" name="Rectangle 43"/>
          <p:cNvSpPr/>
          <p:nvPr/>
        </p:nvSpPr>
        <p:spPr>
          <a:xfrm>
            <a:off x="4088160" y="2483280"/>
            <a:ext cx="541800" cy="27000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2124" name="TextShape 44"/>
          <p:cNvSpPr txBox="1"/>
          <p:nvPr/>
        </p:nvSpPr>
        <p:spPr>
          <a:xfrm>
            <a:off x="3720240" y="2790360"/>
            <a:ext cx="23724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125" name="Rectangle 45"/>
          <p:cNvSpPr/>
          <p:nvPr/>
        </p:nvSpPr>
        <p:spPr>
          <a:xfrm>
            <a:off x="3817440" y="2038320"/>
            <a:ext cx="27108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2126" name="TextShape 46"/>
          <p:cNvSpPr txBox="1"/>
          <p:nvPr/>
        </p:nvSpPr>
        <p:spPr>
          <a:xfrm>
            <a:off x="3746160" y="2224440"/>
            <a:ext cx="394200" cy="38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000" b="0" strike="noStrike" spc="-1">
                <a:latin typeface="Cambria"/>
              </a:rPr>
              <a:t>+</a:t>
            </a:r>
            <a:endParaRPr lang="fr-FR" sz="2000" b="0" strike="noStrike" spc="-1">
              <a:latin typeface="Arial"/>
            </a:endParaRPr>
          </a:p>
        </p:txBody>
      </p:sp>
      <p:sp>
        <p:nvSpPr>
          <p:cNvPr id="2127" name="TextShape 47"/>
          <p:cNvSpPr txBox="1"/>
          <p:nvPr/>
        </p:nvSpPr>
        <p:spPr>
          <a:xfrm>
            <a:off x="4074480" y="1696320"/>
            <a:ext cx="595440" cy="3409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i="1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+V</a:t>
            </a:r>
            <a:r>
              <a:rPr lang="fr-FR" sz="1400" b="0" i="1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CC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128" name="Line 48"/>
          <p:cNvSpPr/>
          <p:nvPr/>
        </p:nvSpPr>
        <p:spPr>
          <a:xfrm>
            <a:off x="4313160" y="1949400"/>
            <a:ext cx="0" cy="144000"/>
          </a:xfrm>
          <a:prstGeom prst="line">
            <a:avLst/>
          </a:prstGeom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9" name="TextShape 49"/>
          <p:cNvSpPr txBox="1"/>
          <p:nvPr/>
        </p:nvSpPr>
        <p:spPr>
          <a:xfrm>
            <a:off x="4114080" y="2500200"/>
            <a:ext cx="502200" cy="3409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i="1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-V</a:t>
            </a:r>
            <a:r>
              <a:rPr lang="fr-FR" sz="1400" b="0" i="1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CC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130" name="Line 50"/>
          <p:cNvSpPr/>
          <p:nvPr/>
        </p:nvSpPr>
        <p:spPr>
          <a:xfrm>
            <a:off x="4316760" y="2393280"/>
            <a:ext cx="0" cy="144000"/>
          </a:xfrm>
          <a:prstGeom prst="line">
            <a:avLst/>
          </a:prstGeom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31" name="Line 51"/>
          <p:cNvSpPr/>
          <p:nvPr/>
        </p:nvSpPr>
        <p:spPr>
          <a:xfrm flipV="1">
            <a:off x="4805280" y="2307960"/>
            <a:ext cx="0" cy="80028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32" name="TextShape 52"/>
          <p:cNvSpPr txBox="1"/>
          <p:nvPr/>
        </p:nvSpPr>
        <p:spPr>
          <a:xfrm>
            <a:off x="4805280" y="255888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SB</a:t>
            </a:r>
            <a:endParaRPr lang="fr-FR" sz="1800" b="0" strike="noStrike" spc="-1">
              <a:latin typeface="Arial"/>
            </a:endParaRPr>
          </a:p>
        </p:txBody>
      </p:sp>
      <p:grpSp>
        <p:nvGrpSpPr>
          <p:cNvPr id="2133" name="Group 53"/>
          <p:cNvGrpSpPr/>
          <p:nvPr/>
        </p:nvGrpSpPr>
        <p:grpSpPr>
          <a:xfrm>
            <a:off x="4641840" y="3156840"/>
            <a:ext cx="326520" cy="123120"/>
            <a:chOff x="4641840" y="3156840"/>
            <a:chExt cx="326520" cy="123120"/>
          </a:xfrm>
        </p:grpSpPr>
        <p:sp>
          <p:nvSpPr>
            <p:cNvPr id="2134" name="Line 54"/>
            <p:cNvSpPr/>
            <p:nvPr/>
          </p:nvSpPr>
          <p:spPr>
            <a:xfrm>
              <a:off x="4641840" y="315684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5" name="Line 55"/>
            <p:cNvSpPr/>
            <p:nvPr/>
          </p:nvSpPr>
          <p:spPr>
            <a:xfrm>
              <a:off x="4723200" y="32292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6" name="Line 56"/>
            <p:cNvSpPr/>
            <p:nvPr/>
          </p:nvSpPr>
          <p:spPr>
            <a:xfrm>
              <a:off x="4777920" y="32796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7" name="Line 57"/>
            <p:cNvSpPr/>
            <p:nvPr/>
          </p:nvSpPr>
          <p:spPr>
            <a:xfrm>
              <a:off x="4641840" y="315720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8" name="Line 58"/>
            <p:cNvSpPr/>
            <p:nvPr/>
          </p:nvSpPr>
          <p:spPr>
            <a:xfrm>
              <a:off x="4723200" y="322956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9" name="Line 59"/>
            <p:cNvSpPr/>
            <p:nvPr/>
          </p:nvSpPr>
          <p:spPr>
            <a:xfrm>
              <a:off x="4777920" y="327996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140" name="Group 60"/>
          <p:cNvGrpSpPr/>
          <p:nvPr/>
        </p:nvGrpSpPr>
        <p:grpSpPr>
          <a:xfrm>
            <a:off x="3418920" y="2675160"/>
            <a:ext cx="326520" cy="123120"/>
            <a:chOff x="3418920" y="2675160"/>
            <a:chExt cx="326520" cy="123120"/>
          </a:xfrm>
        </p:grpSpPr>
        <p:sp>
          <p:nvSpPr>
            <p:cNvPr id="2141" name="Line 61"/>
            <p:cNvSpPr/>
            <p:nvPr/>
          </p:nvSpPr>
          <p:spPr>
            <a:xfrm>
              <a:off x="3418920" y="267516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2" name="Line 62"/>
            <p:cNvSpPr/>
            <p:nvPr/>
          </p:nvSpPr>
          <p:spPr>
            <a:xfrm>
              <a:off x="3500280" y="274752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3" name="Line 63"/>
            <p:cNvSpPr/>
            <p:nvPr/>
          </p:nvSpPr>
          <p:spPr>
            <a:xfrm>
              <a:off x="3555000" y="279792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4" name="Line 64"/>
            <p:cNvSpPr/>
            <p:nvPr/>
          </p:nvSpPr>
          <p:spPr>
            <a:xfrm>
              <a:off x="3418920" y="26755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5" name="Line 65"/>
            <p:cNvSpPr/>
            <p:nvPr/>
          </p:nvSpPr>
          <p:spPr>
            <a:xfrm>
              <a:off x="3500280" y="274788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6" name="Line 66"/>
            <p:cNvSpPr/>
            <p:nvPr/>
          </p:nvSpPr>
          <p:spPr>
            <a:xfrm>
              <a:off x="3555000" y="279828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147" name="Line 67"/>
          <p:cNvSpPr/>
          <p:nvPr/>
        </p:nvSpPr>
        <p:spPr>
          <a:xfrm>
            <a:off x="3562920" y="2437200"/>
            <a:ext cx="0" cy="23796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48" name="Line 68"/>
          <p:cNvSpPr/>
          <p:nvPr/>
        </p:nvSpPr>
        <p:spPr>
          <a:xfrm flipH="1">
            <a:off x="3060000" y="2052000"/>
            <a:ext cx="631800" cy="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49" name="Line 69"/>
          <p:cNvSpPr/>
          <p:nvPr/>
        </p:nvSpPr>
        <p:spPr>
          <a:xfrm flipV="1">
            <a:off x="3348000" y="2043720"/>
            <a:ext cx="144000" cy="828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0" name="TextShape 70"/>
          <p:cNvSpPr txBox="1"/>
          <p:nvPr/>
        </p:nvSpPr>
        <p:spPr>
          <a:xfrm>
            <a:off x="3132000" y="158400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B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151" name="CustomShape 71"/>
          <p:cNvSpPr/>
          <p:nvPr/>
        </p:nvSpPr>
        <p:spPr>
          <a:xfrm rot="16200000">
            <a:off x="4249800" y="129780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2" name="TextShape 72"/>
          <p:cNvSpPr txBox="1"/>
          <p:nvPr/>
        </p:nvSpPr>
        <p:spPr>
          <a:xfrm>
            <a:off x="4121280" y="1116000"/>
            <a:ext cx="558720" cy="3682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r>
              <a:rPr lang="fr-FR" sz="14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T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153" name="Line 73"/>
          <p:cNvSpPr/>
          <p:nvPr/>
        </p:nvSpPr>
        <p:spPr>
          <a:xfrm>
            <a:off x="6588000" y="5197320"/>
            <a:ext cx="46944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4" name="Freeform 74"/>
          <p:cNvSpPr/>
          <p:nvPr/>
        </p:nvSpPr>
        <p:spPr>
          <a:xfrm>
            <a:off x="6751800" y="4284000"/>
            <a:ext cx="1152360" cy="733680"/>
          </a:xfrm>
          <a:custGeom>
            <a:avLst/>
            <a:gdLst/>
            <a:ahLst/>
            <a:cxnLst/>
            <a:rect l="0" t="0" r="r" b="b"/>
            <a:pathLst>
              <a:path w="3201" h="2038">
                <a:moveTo>
                  <a:pt x="526" y="1517"/>
                </a:moveTo>
                <a:lnTo>
                  <a:pt x="0" y="1520"/>
                </a:lnTo>
                <a:lnTo>
                  <a:pt x="0" y="0"/>
                </a:lnTo>
                <a:lnTo>
                  <a:pt x="3194" y="1"/>
                </a:lnTo>
                <a:lnTo>
                  <a:pt x="3200" y="2036"/>
                </a:lnTo>
                <a:lnTo>
                  <a:pt x="2343" y="2037"/>
                </a:lnTo>
              </a:path>
            </a:pathLst>
          </a:custGeom>
          <a:ln w="14400">
            <a:solidFill>
              <a:srgbClr val="000000"/>
            </a:solidFill>
            <a:round/>
          </a:ln>
        </p:spPr>
      </p:sp>
      <p:sp>
        <p:nvSpPr>
          <p:cNvPr id="2155" name="CustomShape 75"/>
          <p:cNvSpPr/>
          <p:nvPr/>
        </p:nvSpPr>
        <p:spPr>
          <a:xfrm rot="5400000">
            <a:off x="6778440" y="4647960"/>
            <a:ext cx="936000" cy="738360"/>
          </a:xfrm>
          <a:custGeom>
            <a:avLst/>
            <a:gdLst/>
            <a:ahLst/>
            <a:cxnLst/>
            <a:rect l="0" t="0" r="r" b="b"/>
            <a:pathLst>
              <a:path w="2602" h="2053">
                <a:moveTo>
                  <a:pt x="1300" y="0"/>
                </a:moveTo>
                <a:lnTo>
                  <a:pt x="2601" y="2052"/>
                </a:lnTo>
                <a:lnTo>
                  <a:pt x="0" y="2052"/>
                </a:lnTo>
                <a:lnTo>
                  <a:pt x="1300" y="0"/>
                </a:lnTo>
              </a:path>
            </a:pathLst>
          </a:custGeom>
          <a:solidFill>
            <a:srgbClr val="EEEEEE"/>
          </a:solidFill>
          <a:ln w="1440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6" name="TextShape 76"/>
          <p:cNvSpPr txBox="1"/>
          <p:nvPr/>
        </p:nvSpPr>
        <p:spPr>
          <a:xfrm>
            <a:off x="6823080" y="4553280"/>
            <a:ext cx="308880" cy="5065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800" b="0" strike="noStrike" spc="-1">
                <a:latin typeface="Cambria"/>
              </a:rPr>
              <a:t>-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2157" name="Rectangle 77"/>
          <p:cNvSpPr/>
          <p:nvPr/>
        </p:nvSpPr>
        <p:spPr>
          <a:xfrm>
            <a:off x="6114600" y="561024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2158" name="TextShape 78"/>
          <p:cNvSpPr txBox="1"/>
          <p:nvPr/>
        </p:nvSpPr>
        <p:spPr>
          <a:xfrm>
            <a:off x="6703920" y="5566320"/>
            <a:ext cx="23724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159" name="Rectangle 79"/>
          <p:cNvSpPr/>
          <p:nvPr/>
        </p:nvSpPr>
        <p:spPr>
          <a:xfrm>
            <a:off x="6114600" y="4192920"/>
            <a:ext cx="54180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2160" name="TextShape 80"/>
          <p:cNvSpPr txBox="1"/>
          <p:nvPr/>
        </p:nvSpPr>
        <p:spPr>
          <a:xfrm>
            <a:off x="6476040" y="4210920"/>
            <a:ext cx="23724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161" name="Rectangle 81"/>
          <p:cNvSpPr/>
          <p:nvPr/>
        </p:nvSpPr>
        <p:spPr>
          <a:xfrm>
            <a:off x="7148160" y="5251320"/>
            <a:ext cx="541800" cy="27000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2162" name="TextShape 82"/>
          <p:cNvSpPr txBox="1"/>
          <p:nvPr/>
        </p:nvSpPr>
        <p:spPr>
          <a:xfrm>
            <a:off x="6780240" y="5558400"/>
            <a:ext cx="23724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163" name="Rectangle 83"/>
          <p:cNvSpPr/>
          <p:nvPr/>
        </p:nvSpPr>
        <p:spPr>
          <a:xfrm>
            <a:off x="6877440" y="4806360"/>
            <a:ext cx="27108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2164" name="TextShape 84"/>
          <p:cNvSpPr txBox="1"/>
          <p:nvPr/>
        </p:nvSpPr>
        <p:spPr>
          <a:xfrm>
            <a:off x="6806160" y="4992480"/>
            <a:ext cx="394200" cy="38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000" b="0" strike="noStrike" spc="-1">
                <a:latin typeface="Cambria"/>
              </a:rPr>
              <a:t>+</a:t>
            </a:r>
            <a:endParaRPr lang="fr-FR" sz="2000" b="0" strike="noStrike" spc="-1">
              <a:latin typeface="Arial"/>
            </a:endParaRPr>
          </a:p>
        </p:txBody>
      </p:sp>
      <p:sp>
        <p:nvSpPr>
          <p:cNvPr id="2165" name="TextShape 85"/>
          <p:cNvSpPr txBox="1"/>
          <p:nvPr/>
        </p:nvSpPr>
        <p:spPr>
          <a:xfrm>
            <a:off x="7134480" y="4464360"/>
            <a:ext cx="595440" cy="3409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i="1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+V</a:t>
            </a:r>
            <a:r>
              <a:rPr lang="fr-FR" sz="1400" b="0" i="1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CC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166" name="Line 86"/>
          <p:cNvSpPr/>
          <p:nvPr/>
        </p:nvSpPr>
        <p:spPr>
          <a:xfrm>
            <a:off x="7373160" y="4717440"/>
            <a:ext cx="0" cy="144000"/>
          </a:xfrm>
          <a:prstGeom prst="line">
            <a:avLst/>
          </a:prstGeom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7" name="TextShape 87"/>
          <p:cNvSpPr txBox="1"/>
          <p:nvPr/>
        </p:nvSpPr>
        <p:spPr>
          <a:xfrm>
            <a:off x="7174080" y="5268240"/>
            <a:ext cx="502200" cy="3409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i="1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-V</a:t>
            </a:r>
            <a:r>
              <a:rPr lang="fr-FR" sz="1400" b="0" i="1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CC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168" name="Line 88"/>
          <p:cNvSpPr/>
          <p:nvPr/>
        </p:nvSpPr>
        <p:spPr>
          <a:xfrm>
            <a:off x="7376760" y="5161320"/>
            <a:ext cx="0" cy="144000"/>
          </a:xfrm>
          <a:prstGeom prst="line">
            <a:avLst/>
          </a:prstGeom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9" name="Line 89"/>
          <p:cNvSpPr/>
          <p:nvPr/>
        </p:nvSpPr>
        <p:spPr>
          <a:xfrm flipV="1">
            <a:off x="7865280" y="5076000"/>
            <a:ext cx="0" cy="64404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70" name="TextShape 90"/>
          <p:cNvSpPr txBox="1"/>
          <p:nvPr/>
        </p:nvSpPr>
        <p:spPr>
          <a:xfrm>
            <a:off x="7865280" y="52189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SD</a:t>
            </a:r>
            <a:endParaRPr lang="fr-FR" sz="1800" b="0" strike="noStrike" spc="-1">
              <a:latin typeface="Arial"/>
            </a:endParaRPr>
          </a:p>
        </p:txBody>
      </p:sp>
      <p:grpSp>
        <p:nvGrpSpPr>
          <p:cNvPr id="2171" name="Group 91"/>
          <p:cNvGrpSpPr/>
          <p:nvPr/>
        </p:nvGrpSpPr>
        <p:grpSpPr>
          <a:xfrm>
            <a:off x="6444000" y="5435280"/>
            <a:ext cx="326520" cy="123120"/>
            <a:chOff x="6444000" y="5435280"/>
            <a:chExt cx="326520" cy="123120"/>
          </a:xfrm>
        </p:grpSpPr>
        <p:sp>
          <p:nvSpPr>
            <p:cNvPr id="2172" name="Line 92"/>
            <p:cNvSpPr/>
            <p:nvPr/>
          </p:nvSpPr>
          <p:spPr>
            <a:xfrm>
              <a:off x="6444000" y="54352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73" name="Line 93"/>
            <p:cNvSpPr/>
            <p:nvPr/>
          </p:nvSpPr>
          <p:spPr>
            <a:xfrm>
              <a:off x="6525360" y="55076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74" name="Line 94"/>
            <p:cNvSpPr/>
            <p:nvPr/>
          </p:nvSpPr>
          <p:spPr>
            <a:xfrm>
              <a:off x="6580080" y="55580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75" name="Line 95"/>
            <p:cNvSpPr/>
            <p:nvPr/>
          </p:nvSpPr>
          <p:spPr>
            <a:xfrm>
              <a:off x="6444000" y="543564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76" name="Line 96"/>
            <p:cNvSpPr/>
            <p:nvPr/>
          </p:nvSpPr>
          <p:spPr>
            <a:xfrm>
              <a:off x="6525360" y="55080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77" name="Line 97"/>
            <p:cNvSpPr/>
            <p:nvPr/>
          </p:nvSpPr>
          <p:spPr>
            <a:xfrm>
              <a:off x="6580080" y="55584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178" name="Group 98"/>
          <p:cNvGrpSpPr/>
          <p:nvPr/>
        </p:nvGrpSpPr>
        <p:grpSpPr>
          <a:xfrm>
            <a:off x="7701840" y="5780880"/>
            <a:ext cx="326520" cy="123120"/>
            <a:chOff x="7701840" y="5780880"/>
            <a:chExt cx="326520" cy="123120"/>
          </a:xfrm>
        </p:grpSpPr>
        <p:sp>
          <p:nvSpPr>
            <p:cNvPr id="2179" name="Line 99"/>
            <p:cNvSpPr/>
            <p:nvPr/>
          </p:nvSpPr>
          <p:spPr>
            <a:xfrm>
              <a:off x="7701840" y="57808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80" name="Line 100"/>
            <p:cNvSpPr/>
            <p:nvPr/>
          </p:nvSpPr>
          <p:spPr>
            <a:xfrm>
              <a:off x="7783200" y="58532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81" name="Line 101"/>
            <p:cNvSpPr/>
            <p:nvPr/>
          </p:nvSpPr>
          <p:spPr>
            <a:xfrm>
              <a:off x="7837920" y="59036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82" name="Line 102"/>
            <p:cNvSpPr/>
            <p:nvPr/>
          </p:nvSpPr>
          <p:spPr>
            <a:xfrm>
              <a:off x="7701840" y="578124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83" name="Line 103"/>
            <p:cNvSpPr/>
            <p:nvPr/>
          </p:nvSpPr>
          <p:spPr>
            <a:xfrm>
              <a:off x="7783200" y="58536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84" name="Line 104"/>
            <p:cNvSpPr/>
            <p:nvPr/>
          </p:nvSpPr>
          <p:spPr>
            <a:xfrm>
              <a:off x="7837920" y="59040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185" name="Line 105"/>
          <p:cNvSpPr/>
          <p:nvPr/>
        </p:nvSpPr>
        <p:spPr>
          <a:xfrm>
            <a:off x="6588000" y="5197320"/>
            <a:ext cx="0" cy="23796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86" name="CustomShape 106"/>
          <p:cNvSpPr/>
          <p:nvPr/>
        </p:nvSpPr>
        <p:spPr>
          <a:xfrm rot="16200000">
            <a:off x="7273800" y="406584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87" name="Line 107"/>
          <p:cNvSpPr/>
          <p:nvPr/>
        </p:nvSpPr>
        <p:spPr>
          <a:xfrm flipH="1">
            <a:off x="5580000" y="4820040"/>
            <a:ext cx="1171800" cy="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88" name="CustomShape 108"/>
          <p:cNvSpPr/>
          <p:nvPr/>
        </p:nvSpPr>
        <p:spPr>
          <a:xfrm rot="16200000">
            <a:off x="6157800" y="460224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189" name="Group 109"/>
          <p:cNvGrpSpPr/>
          <p:nvPr/>
        </p:nvGrpSpPr>
        <p:grpSpPr>
          <a:xfrm>
            <a:off x="5505480" y="5528880"/>
            <a:ext cx="326520" cy="123120"/>
            <a:chOff x="5505480" y="5528880"/>
            <a:chExt cx="326520" cy="123120"/>
          </a:xfrm>
        </p:grpSpPr>
        <p:sp>
          <p:nvSpPr>
            <p:cNvPr id="2190" name="Line 110"/>
            <p:cNvSpPr/>
            <p:nvPr/>
          </p:nvSpPr>
          <p:spPr>
            <a:xfrm>
              <a:off x="5505480" y="55288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1" name="Line 111"/>
            <p:cNvSpPr/>
            <p:nvPr/>
          </p:nvSpPr>
          <p:spPr>
            <a:xfrm>
              <a:off x="5586840" y="56012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2" name="Line 112"/>
            <p:cNvSpPr/>
            <p:nvPr/>
          </p:nvSpPr>
          <p:spPr>
            <a:xfrm>
              <a:off x="5641560" y="56516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3" name="Line 113"/>
            <p:cNvSpPr/>
            <p:nvPr/>
          </p:nvSpPr>
          <p:spPr>
            <a:xfrm>
              <a:off x="5505480" y="552924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4" name="Line 114"/>
            <p:cNvSpPr/>
            <p:nvPr/>
          </p:nvSpPr>
          <p:spPr>
            <a:xfrm>
              <a:off x="5586840" y="56016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5" name="Line 115"/>
            <p:cNvSpPr/>
            <p:nvPr/>
          </p:nvSpPr>
          <p:spPr>
            <a:xfrm>
              <a:off x="5641560" y="56520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196" name="Line 116"/>
          <p:cNvSpPr/>
          <p:nvPr/>
        </p:nvSpPr>
        <p:spPr>
          <a:xfrm flipV="1">
            <a:off x="5683320" y="4853160"/>
            <a:ext cx="0" cy="63144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7" name="TextShape 117"/>
          <p:cNvSpPr txBox="1"/>
          <p:nvPr/>
        </p:nvSpPr>
        <p:spPr>
          <a:xfrm>
            <a:off x="5201280" y="493344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E1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198" name="TextShape 118"/>
          <p:cNvSpPr txBox="1"/>
          <p:nvPr/>
        </p:nvSpPr>
        <p:spPr>
          <a:xfrm>
            <a:off x="6029280" y="445536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r>
              <a:rPr lang="fr-FR" sz="14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1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199" name="TextShape 119"/>
          <p:cNvSpPr txBox="1"/>
          <p:nvPr/>
        </p:nvSpPr>
        <p:spPr>
          <a:xfrm>
            <a:off x="7181280" y="39157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r>
              <a:rPr lang="fr-FR" sz="14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200" name="Line 120"/>
          <p:cNvSpPr/>
          <p:nvPr/>
        </p:nvSpPr>
        <p:spPr>
          <a:xfrm>
            <a:off x="6274800" y="2425680"/>
            <a:ext cx="82224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01" name="Freeform 121"/>
          <p:cNvSpPr/>
          <p:nvPr/>
        </p:nvSpPr>
        <p:spPr>
          <a:xfrm>
            <a:off x="6755400" y="1520280"/>
            <a:ext cx="1152360" cy="733680"/>
          </a:xfrm>
          <a:custGeom>
            <a:avLst/>
            <a:gdLst/>
            <a:ahLst/>
            <a:cxnLst/>
            <a:rect l="0" t="0" r="r" b="b"/>
            <a:pathLst>
              <a:path w="3201" h="2038">
                <a:moveTo>
                  <a:pt x="526" y="1517"/>
                </a:moveTo>
                <a:lnTo>
                  <a:pt x="0" y="1520"/>
                </a:lnTo>
                <a:lnTo>
                  <a:pt x="0" y="0"/>
                </a:lnTo>
                <a:lnTo>
                  <a:pt x="3194" y="1"/>
                </a:lnTo>
                <a:lnTo>
                  <a:pt x="3200" y="2036"/>
                </a:lnTo>
                <a:lnTo>
                  <a:pt x="2343" y="2037"/>
                </a:lnTo>
              </a:path>
            </a:pathLst>
          </a:custGeom>
          <a:ln w="14400">
            <a:solidFill>
              <a:srgbClr val="000000"/>
            </a:solidFill>
            <a:round/>
          </a:ln>
        </p:spPr>
      </p:sp>
      <p:sp>
        <p:nvSpPr>
          <p:cNvPr id="2202" name="CustomShape 122"/>
          <p:cNvSpPr/>
          <p:nvPr/>
        </p:nvSpPr>
        <p:spPr>
          <a:xfrm rot="5400000">
            <a:off x="6782040" y="1884240"/>
            <a:ext cx="936000" cy="738360"/>
          </a:xfrm>
          <a:custGeom>
            <a:avLst/>
            <a:gdLst/>
            <a:ahLst/>
            <a:cxnLst/>
            <a:rect l="0" t="0" r="r" b="b"/>
            <a:pathLst>
              <a:path w="2602" h="2053">
                <a:moveTo>
                  <a:pt x="1300" y="0"/>
                </a:moveTo>
                <a:lnTo>
                  <a:pt x="2601" y="2052"/>
                </a:lnTo>
                <a:lnTo>
                  <a:pt x="0" y="2052"/>
                </a:lnTo>
                <a:lnTo>
                  <a:pt x="1300" y="0"/>
                </a:lnTo>
              </a:path>
            </a:pathLst>
          </a:custGeom>
          <a:solidFill>
            <a:srgbClr val="EEEEEE"/>
          </a:solidFill>
          <a:ln w="1440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03" name="TextShape 123"/>
          <p:cNvSpPr txBox="1"/>
          <p:nvPr/>
        </p:nvSpPr>
        <p:spPr>
          <a:xfrm>
            <a:off x="6826680" y="1789560"/>
            <a:ext cx="308880" cy="5065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800" b="0" strike="noStrike" spc="-1">
                <a:latin typeface="Cambria"/>
              </a:rPr>
              <a:t>-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2204" name="Rectangle 124"/>
          <p:cNvSpPr/>
          <p:nvPr/>
        </p:nvSpPr>
        <p:spPr>
          <a:xfrm>
            <a:off x="6118200" y="284652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2205" name="TextShape 125"/>
          <p:cNvSpPr txBox="1"/>
          <p:nvPr/>
        </p:nvSpPr>
        <p:spPr>
          <a:xfrm>
            <a:off x="6707520" y="2802600"/>
            <a:ext cx="23724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206" name="Rectangle 126"/>
          <p:cNvSpPr/>
          <p:nvPr/>
        </p:nvSpPr>
        <p:spPr>
          <a:xfrm>
            <a:off x="6118200" y="1429200"/>
            <a:ext cx="54180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2207" name="TextShape 127"/>
          <p:cNvSpPr txBox="1"/>
          <p:nvPr/>
        </p:nvSpPr>
        <p:spPr>
          <a:xfrm>
            <a:off x="6479640" y="1447200"/>
            <a:ext cx="23724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208" name="Rectangle 128"/>
          <p:cNvSpPr/>
          <p:nvPr/>
        </p:nvSpPr>
        <p:spPr>
          <a:xfrm>
            <a:off x="7151760" y="2487600"/>
            <a:ext cx="541800" cy="27000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2209" name="TextShape 129"/>
          <p:cNvSpPr txBox="1"/>
          <p:nvPr/>
        </p:nvSpPr>
        <p:spPr>
          <a:xfrm>
            <a:off x="6783840" y="2794680"/>
            <a:ext cx="23724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210" name="Rectangle 130"/>
          <p:cNvSpPr/>
          <p:nvPr/>
        </p:nvSpPr>
        <p:spPr>
          <a:xfrm>
            <a:off x="6881040" y="2042640"/>
            <a:ext cx="27108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2211" name="TextShape 131"/>
          <p:cNvSpPr txBox="1"/>
          <p:nvPr/>
        </p:nvSpPr>
        <p:spPr>
          <a:xfrm>
            <a:off x="6809760" y="2228760"/>
            <a:ext cx="394200" cy="38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000" b="0" strike="noStrike" spc="-1">
                <a:latin typeface="Cambria"/>
              </a:rPr>
              <a:t>+</a:t>
            </a:r>
            <a:endParaRPr lang="fr-FR" sz="2000" b="0" strike="noStrike" spc="-1">
              <a:latin typeface="Arial"/>
            </a:endParaRPr>
          </a:p>
        </p:txBody>
      </p:sp>
      <p:sp>
        <p:nvSpPr>
          <p:cNvPr id="2212" name="TextShape 132"/>
          <p:cNvSpPr txBox="1"/>
          <p:nvPr/>
        </p:nvSpPr>
        <p:spPr>
          <a:xfrm>
            <a:off x="7138080" y="1700640"/>
            <a:ext cx="595440" cy="3409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i="1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+V</a:t>
            </a:r>
            <a:r>
              <a:rPr lang="fr-FR" sz="1400" b="0" i="1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CC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213" name="Line 133"/>
          <p:cNvSpPr/>
          <p:nvPr/>
        </p:nvSpPr>
        <p:spPr>
          <a:xfrm>
            <a:off x="7376760" y="1953720"/>
            <a:ext cx="0" cy="144000"/>
          </a:xfrm>
          <a:prstGeom prst="line">
            <a:avLst/>
          </a:prstGeom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14" name="TextShape 134"/>
          <p:cNvSpPr txBox="1"/>
          <p:nvPr/>
        </p:nvSpPr>
        <p:spPr>
          <a:xfrm>
            <a:off x="7177680" y="2504520"/>
            <a:ext cx="502200" cy="3409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i="1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-V</a:t>
            </a:r>
            <a:r>
              <a:rPr lang="fr-FR" sz="1400" b="0" i="1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CC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215" name="Line 135"/>
          <p:cNvSpPr/>
          <p:nvPr/>
        </p:nvSpPr>
        <p:spPr>
          <a:xfrm>
            <a:off x="7380360" y="2397600"/>
            <a:ext cx="0" cy="144000"/>
          </a:xfrm>
          <a:prstGeom prst="line">
            <a:avLst/>
          </a:prstGeom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16" name="CustomShape 136"/>
          <p:cNvSpPr/>
          <p:nvPr/>
        </p:nvSpPr>
        <p:spPr>
          <a:xfrm rot="16200000">
            <a:off x="7277400" y="130212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17" name="Line 137"/>
          <p:cNvSpPr/>
          <p:nvPr/>
        </p:nvSpPr>
        <p:spPr>
          <a:xfrm flipH="1">
            <a:off x="5583600" y="2056320"/>
            <a:ext cx="1171800" cy="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18" name="CustomShape 138"/>
          <p:cNvSpPr/>
          <p:nvPr/>
        </p:nvSpPr>
        <p:spPr>
          <a:xfrm rot="16200000">
            <a:off x="6161400" y="183852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19" name="TextShape 139"/>
          <p:cNvSpPr txBox="1"/>
          <p:nvPr/>
        </p:nvSpPr>
        <p:spPr>
          <a:xfrm>
            <a:off x="6032880" y="169164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r>
              <a:rPr lang="fr-FR" sz="14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1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220" name="TextShape 140"/>
          <p:cNvSpPr txBox="1"/>
          <p:nvPr/>
        </p:nvSpPr>
        <p:spPr>
          <a:xfrm>
            <a:off x="7184880" y="1152000"/>
            <a:ext cx="558720" cy="3682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r>
              <a:rPr lang="fr-FR" sz="14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2</a:t>
            </a:r>
            <a:endParaRPr lang="fr-FR" sz="1400" b="0" strike="noStrike" spc="-1">
              <a:latin typeface="Arial"/>
            </a:endParaRPr>
          </a:p>
        </p:txBody>
      </p:sp>
      <p:grpSp>
        <p:nvGrpSpPr>
          <p:cNvPr id="2221" name="Group 141"/>
          <p:cNvGrpSpPr/>
          <p:nvPr/>
        </p:nvGrpSpPr>
        <p:grpSpPr>
          <a:xfrm>
            <a:off x="6211800" y="3160080"/>
            <a:ext cx="326520" cy="123120"/>
            <a:chOff x="6211800" y="3160080"/>
            <a:chExt cx="326520" cy="123120"/>
          </a:xfrm>
        </p:grpSpPr>
        <p:sp>
          <p:nvSpPr>
            <p:cNvPr id="2222" name="Line 142"/>
            <p:cNvSpPr/>
            <p:nvPr/>
          </p:nvSpPr>
          <p:spPr>
            <a:xfrm>
              <a:off x="6211800" y="31600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3" name="Line 143"/>
            <p:cNvSpPr/>
            <p:nvPr/>
          </p:nvSpPr>
          <p:spPr>
            <a:xfrm>
              <a:off x="6293160" y="32324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4" name="Line 144"/>
            <p:cNvSpPr/>
            <p:nvPr/>
          </p:nvSpPr>
          <p:spPr>
            <a:xfrm>
              <a:off x="6347880" y="32828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5" name="Line 145"/>
            <p:cNvSpPr/>
            <p:nvPr/>
          </p:nvSpPr>
          <p:spPr>
            <a:xfrm>
              <a:off x="6211800" y="316044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6" name="Line 146"/>
            <p:cNvSpPr/>
            <p:nvPr/>
          </p:nvSpPr>
          <p:spPr>
            <a:xfrm>
              <a:off x="6293160" y="32328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7" name="Line 147"/>
            <p:cNvSpPr/>
            <p:nvPr/>
          </p:nvSpPr>
          <p:spPr>
            <a:xfrm>
              <a:off x="6347880" y="32832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228" name="Line 148"/>
          <p:cNvSpPr/>
          <p:nvPr/>
        </p:nvSpPr>
        <p:spPr>
          <a:xfrm flipV="1">
            <a:off x="6389640" y="2484360"/>
            <a:ext cx="0" cy="63144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9" name="TextShape 149"/>
          <p:cNvSpPr txBox="1"/>
          <p:nvPr/>
        </p:nvSpPr>
        <p:spPr>
          <a:xfrm>
            <a:off x="6015600" y="256464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C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230" name="Line 150"/>
          <p:cNvSpPr/>
          <p:nvPr/>
        </p:nvSpPr>
        <p:spPr>
          <a:xfrm flipV="1">
            <a:off x="7865280" y="2307960"/>
            <a:ext cx="0" cy="80028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1" name="TextShape 151"/>
          <p:cNvSpPr txBox="1"/>
          <p:nvPr/>
        </p:nvSpPr>
        <p:spPr>
          <a:xfrm>
            <a:off x="7865280" y="255888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SC</a:t>
            </a:r>
            <a:endParaRPr lang="fr-FR" sz="1800" b="0" strike="noStrike" spc="-1">
              <a:latin typeface="Arial"/>
            </a:endParaRPr>
          </a:p>
        </p:txBody>
      </p:sp>
      <p:grpSp>
        <p:nvGrpSpPr>
          <p:cNvPr id="2232" name="Group 152"/>
          <p:cNvGrpSpPr/>
          <p:nvPr/>
        </p:nvGrpSpPr>
        <p:grpSpPr>
          <a:xfrm>
            <a:off x="7701840" y="3156840"/>
            <a:ext cx="326520" cy="123120"/>
            <a:chOff x="7701840" y="3156840"/>
            <a:chExt cx="326520" cy="123120"/>
          </a:xfrm>
        </p:grpSpPr>
        <p:sp>
          <p:nvSpPr>
            <p:cNvPr id="2233" name="Line 153"/>
            <p:cNvSpPr/>
            <p:nvPr/>
          </p:nvSpPr>
          <p:spPr>
            <a:xfrm>
              <a:off x="7701840" y="315684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4" name="Line 154"/>
            <p:cNvSpPr/>
            <p:nvPr/>
          </p:nvSpPr>
          <p:spPr>
            <a:xfrm>
              <a:off x="7783200" y="32292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5" name="Line 155"/>
            <p:cNvSpPr/>
            <p:nvPr/>
          </p:nvSpPr>
          <p:spPr>
            <a:xfrm>
              <a:off x="7837920" y="32796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6" name="Line 156"/>
            <p:cNvSpPr/>
            <p:nvPr/>
          </p:nvSpPr>
          <p:spPr>
            <a:xfrm>
              <a:off x="7701840" y="315720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7" name="Line 157"/>
            <p:cNvSpPr/>
            <p:nvPr/>
          </p:nvSpPr>
          <p:spPr>
            <a:xfrm>
              <a:off x="7783200" y="322956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8" name="Line 158"/>
            <p:cNvSpPr/>
            <p:nvPr/>
          </p:nvSpPr>
          <p:spPr>
            <a:xfrm>
              <a:off x="7837920" y="327996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239" name="Group 159"/>
          <p:cNvGrpSpPr/>
          <p:nvPr/>
        </p:nvGrpSpPr>
        <p:grpSpPr>
          <a:xfrm>
            <a:off x="5403600" y="2181240"/>
            <a:ext cx="326520" cy="123120"/>
            <a:chOff x="5403600" y="2181240"/>
            <a:chExt cx="326520" cy="123120"/>
          </a:xfrm>
        </p:grpSpPr>
        <p:sp>
          <p:nvSpPr>
            <p:cNvPr id="2240" name="Line 160"/>
            <p:cNvSpPr/>
            <p:nvPr/>
          </p:nvSpPr>
          <p:spPr>
            <a:xfrm>
              <a:off x="5403600" y="218124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1" name="Line 161"/>
            <p:cNvSpPr/>
            <p:nvPr/>
          </p:nvSpPr>
          <p:spPr>
            <a:xfrm>
              <a:off x="5484960" y="22536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2" name="Line 162"/>
            <p:cNvSpPr/>
            <p:nvPr/>
          </p:nvSpPr>
          <p:spPr>
            <a:xfrm>
              <a:off x="5539680" y="23040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3" name="Line 163"/>
            <p:cNvSpPr/>
            <p:nvPr/>
          </p:nvSpPr>
          <p:spPr>
            <a:xfrm>
              <a:off x="5403600" y="218160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4" name="Line 164"/>
            <p:cNvSpPr/>
            <p:nvPr/>
          </p:nvSpPr>
          <p:spPr>
            <a:xfrm>
              <a:off x="5484960" y="225396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5" name="Line 165"/>
            <p:cNvSpPr/>
            <p:nvPr/>
          </p:nvSpPr>
          <p:spPr>
            <a:xfrm>
              <a:off x="5539680" y="230436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246" name="Line 166"/>
          <p:cNvSpPr/>
          <p:nvPr/>
        </p:nvSpPr>
        <p:spPr>
          <a:xfrm flipV="1">
            <a:off x="5583600" y="2056320"/>
            <a:ext cx="0" cy="12492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7" name="Line 167"/>
          <p:cNvSpPr/>
          <p:nvPr/>
        </p:nvSpPr>
        <p:spPr>
          <a:xfrm>
            <a:off x="1530720" y="5125320"/>
            <a:ext cx="46944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8" name="Freeform 168"/>
          <p:cNvSpPr/>
          <p:nvPr/>
        </p:nvSpPr>
        <p:spPr>
          <a:xfrm>
            <a:off x="1694520" y="4212000"/>
            <a:ext cx="1152360" cy="733680"/>
          </a:xfrm>
          <a:custGeom>
            <a:avLst/>
            <a:gdLst/>
            <a:ahLst/>
            <a:cxnLst/>
            <a:rect l="0" t="0" r="r" b="b"/>
            <a:pathLst>
              <a:path w="3201" h="2038">
                <a:moveTo>
                  <a:pt x="526" y="1517"/>
                </a:moveTo>
                <a:lnTo>
                  <a:pt x="0" y="1520"/>
                </a:lnTo>
                <a:lnTo>
                  <a:pt x="0" y="0"/>
                </a:lnTo>
                <a:lnTo>
                  <a:pt x="3194" y="1"/>
                </a:lnTo>
                <a:lnTo>
                  <a:pt x="3200" y="2036"/>
                </a:lnTo>
                <a:lnTo>
                  <a:pt x="2343" y="2037"/>
                </a:lnTo>
              </a:path>
            </a:pathLst>
          </a:custGeom>
          <a:ln w="14400">
            <a:solidFill>
              <a:srgbClr val="000000"/>
            </a:solidFill>
            <a:round/>
          </a:ln>
        </p:spPr>
      </p:sp>
      <p:sp>
        <p:nvSpPr>
          <p:cNvPr id="2249" name="CustomShape 169"/>
          <p:cNvSpPr/>
          <p:nvPr/>
        </p:nvSpPr>
        <p:spPr>
          <a:xfrm rot="5400000">
            <a:off x="1721160" y="4575960"/>
            <a:ext cx="936000" cy="738360"/>
          </a:xfrm>
          <a:custGeom>
            <a:avLst/>
            <a:gdLst/>
            <a:ahLst/>
            <a:cxnLst/>
            <a:rect l="0" t="0" r="r" b="b"/>
            <a:pathLst>
              <a:path w="2602" h="2053">
                <a:moveTo>
                  <a:pt x="1300" y="0"/>
                </a:moveTo>
                <a:lnTo>
                  <a:pt x="2601" y="2052"/>
                </a:lnTo>
                <a:lnTo>
                  <a:pt x="0" y="2052"/>
                </a:lnTo>
                <a:lnTo>
                  <a:pt x="1300" y="0"/>
                </a:lnTo>
              </a:path>
            </a:pathLst>
          </a:custGeom>
          <a:solidFill>
            <a:srgbClr val="EEEEEE"/>
          </a:solidFill>
          <a:ln w="1440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50" name="TextShape 170"/>
          <p:cNvSpPr txBox="1"/>
          <p:nvPr/>
        </p:nvSpPr>
        <p:spPr>
          <a:xfrm>
            <a:off x="1765800" y="4481280"/>
            <a:ext cx="308880" cy="5065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800" b="0" strike="noStrike" spc="-1">
                <a:latin typeface="Cambria"/>
              </a:rPr>
              <a:t>-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2251" name="Rectangle 171"/>
          <p:cNvSpPr/>
          <p:nvPr/>
        </p:nvSpPr>
        <p:spPr>
          <a:xfrm>
            <a:off x="1057320" y="553824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2252" name="TextShape 172"/>
          <p:cNvSpPr txBox="1"/>
          <p:nvPr/>
        </p:nvSpPr>
        <p:spPr>
          <a:xfrm>
            <a:off x="1646640" y="5494320"/>
            <a:ext cx="23724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253" name="Rectangle 173"/>
          <p:cNvSpPr/>
          <p:nvPr/>
        </p:nvSpPr>
        <p:spPr>
          <a:xfrm>
            <a:off x="1057320" y="4120920"/>
            <a:ext cx="54180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2254" name="TextShape 174"/>
          <p:cNvSpPr txBox="1"/>
          <p:nvPr/>
        </p:nvSpPr>
        <p:spPr>
          <a:xfrm>
            <a:off x="1418760" y="4138920"/>
            <a:ext cx="23724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255" name="Rectangle 175"/>
          <p:cNvSpPr/>
          <p:nvPr/>
        </p:nvSpPr>
        <p:spPr>
          <a:xfrm>
            <a:off x="2090880" y="5179320"/>
            <a:ext cx="541800" cy="27000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2256" name="TextShape 176"/>
          <p:cNvSpPr txBox="1"/>
          <p:nvPr/>
        </p:nvSpPr>
        <p:spPr>
          <a:xfrm>
            <a:off x="1722960" y="5486400"/>
            <a:ext cx="23724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257" name="Rectangle 177"/>
          <p:cNvSpPr/>
          <p:nvPr/>
        </p:nvSpPr>
        <p:spPr>
          <a:xfrm>
            <a:off x="1820160" y="4734360"/>
            <a:ext cx="27108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2258" name="TextShape 178"/>
          <p:cNvSpPr txBox="1"/>
          <p:nvPr/>
        </p:nvSpPr>
        <p:spPr>
          <a:xfrm>
            <a:off x="1748880" y="4920480"/>
            <a:ext cx="394200" cy="38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000" b="0" strike="noStrike" spc="-1">
                <a:latin typeface="Cambria"/>
              </a:rPr>
              <a:t>+</a:t>
            </a:r>
            <a:endParaRPr lang="fr-FR" sz="2000" b="0" strike="noStrike" spc="-1">
              <a:latin typeface="Arial"/>
            </a:endParaRPr>
          </a:p>
        </p:txBody>
      </p:sp>
      <p:sp>
        <p:nvSpPr>
          <p:cNvPr id="2259" name="TextShape 179"/>
          <p:cNvSpPr txBox="1"/>
          <p:nvPr/>
        </p:nvSpPr>
        <p:spPr>
          <a:xfrm>
            <a:off x="2077200" y="4392360"/>
            <a:ext cx="595440" cy="3409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i="1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+V</a:t>
            </a:r>
            <a:r>
              <a:rPr lang="fr-FR" sz="1400" b="0" i="1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CC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260" name="Line 180"/>
          <p:cNvSpPr/>
          <p:nvPr/>
        </p:nvSpPr>
        <p:spPr>
          <a:xfrm>
            <a:off x="2315880" y="4645440"/>
            <a:ext cx="0" cy="144000"/>
          </a:xfrm>
          <a:prstGeom prst="line">
            <a:avLst/>
          </a:prstGeom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1" name="TextShape 181"/>
          <p:cNvSpPr txBox="1"/>
          <p:nvPr/>
        </p:nvSpPr>
        <p:spPr>
          <a:xfrm>
            <a:off x="2116800" y="5196240"/>
            <a:ext cx="502200" cy="3409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i="1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-V</a:t>
            </a:r>
            <a:r>
              <a:rPr lang="fr-FR" sz="1400" b="0" i="1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CC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262" name="Line 182"/>
          <p:cNvSpPr/>
          <p:nvPr/>
        </p:nvSpPr>
        <p:spPr>
          <a:xfrm>
            <a:off x="2319480" y="5089320"/>
            <a:ext cx="0" cy="144000"/>
          </a:xfrm>
          <a:prstGeom prst="line">
            <a:avLst/>
          </a:prstGeom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3" name="Line 183"/>
          <p:cNvSpPr/>
          <p:nvPr/>
        </p:nvSpPr>
        <p:spPr>
          <a:xfrm flipV="1">
            <a:off x="2808000" y="5004000"/>
            <a:ext cx="0" cy="64404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4" name="TextShape 184"/>
          <p:cNvSpPr txBox="1"/>
          <p:nvPr/>
        </p:nvSpPr>
        <p:spPr>
          <a:xfrm>
            <a:off x="2808000" y="51469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SD</a:t>
            </a:r>
            <a:endParaRPr lang="fr-FR" sz="1800" b="0" strike="noStrike" spc="-1">
              <a:latin typeface="Arial"/>
            </a:endParaRPr>
          </a:p>
        </p:txBody>
      </p:sp>
      <p:grpSp>
        <p:nvGrpSpPr>
          <p:cNvPr id="2265" name="Group 185"/>
          <p:cNvGrpSpPr/>
          <p:nvPr/>
        </p:nvGrpSpPr>
        <p:grpSpPr>
          <a:xfrm>
            <a:off x="1386720" y="5363280"/>
            <a:ext cx="326520" cy="123120"/>
            <a:chOff x="1386720" y="5363280"/>
            <a:chExt cx="326520" cy="123120"/>
          </a:xfrm>
        </p:grpSpPr>
        <p:sp>
          <p:nvSpPr>
            <p:cNvPr id="2266" name="Line 186"/>
            <p:cNvSpPr/>
            <p:nvPr/>
          </p:nvSpPr>
          <p:spPr>
            <a:xfrm>
              <a:off x="1386720" y="53632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7" name="Line 187"/>
            <p:cNvSpPr/>
            <p:nvPr/>
          </p:nvSpPr>
          <p:spPr>
            <a:xfrm>
              <a:off x="1468080" y="54356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8" name="Line 188"/>
            <p:cNvSpPr/>
            <p:nvPr/>
          </p:nvSpPr>
          <p:spPr>
            <a:xfrm>
              <a:off x="1522800" y="54860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9" name="Line 189"/>
            <p:cNvSpPr/>
            <p:nvPr/>
          </p:nvSpPr>
          <p:spPr>
            <a:xfrm>
              <a:off x="1386720" y="536364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0" name="Line 190"/>
            <p:cNvSpPr/>
            <p:nvPr/>
          </p:nvSpPr>
          <p:spPr>
            <a:xfrm>
              <a:off x="1468080" y="54360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1" name="Line 191"/>
            <p:cNvSpPr/>
            <p:nvPr/>
          </p:nvSpPr>
          <p:spPr>
            <a:xfrm>
              <a:off x="1522800" y="54864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272" name="Group 192"/>
          <p:cNvGrpSpPr/>
          <p:nvPr/>
        </p:nvGrpSpPr>
        <p:grpSpPr>
          <a:xfrm>
            <a:off x="2644560" y="5708880"/>
            <a:ext cx="326520" cy="123120"/>
            <a:chOff x="2644560" y="5708880"/>
            <a:chExt cx="326520" cy="123120"/>
          </a:xfrm>
        </p:grpSpPr>
        <p:sp>
          <p:nvSpPr>
            <p:cNvPr id="2273" name="Line 193"/>
            <p:cNvSpPr/>
            <p:nvPr/>
          </p:nvSpPr>
          <p:spPr>
            <a:xfrm>
              <a:off x="2644560" y="57088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4" name="Line 194"/>
            <p:cNvSpPr/>
            <p:nvPr/>
          </p:nvSpPr>
          <p:spPr>
            <a:xfrm>
              <a:off x="2725920" y="57812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5" name="Line 195"/>
            <p:cNvSpPr/>
            <p:nvPr/>
          </p:nvSpPr>
          <p:spPr>
            <a:xfrm>
              <a:off x="2780640" y="58316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6" name="Line 196"/>
            <p:cNvSpPr/>
            <p:nvPr/>
          </p:nvSpPr>
          <p:spPr>
            <a:xfrm>
              <a:off x="2644560" y="570924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7" name="Line 197"/>
            <p:cNvSpPr/>
            <p:nvPr/>
          </p:nvSpPr>
          <p:spPr>
            <a:xfrm>
              <a:off x="2725920" y="57816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8" name="Line 198"/>
            <p:cNvSpPr/>
            <p:nvPr/>
          </p:nvSpPr>
          <p:spPr>
            <a:xfrm>
              <a:off x="2780640" y="58320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279" name="Line 199"/>
          <p:cNvSpPr/>
          <p:nvPr/>
        </p:nvSpPr>
        <p:spPr>
          <a:xfrm>
            <a:off x="1530720" y="5125320"/>
            <a:ext cx="0" cy="23796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0" name="CustomShape 200"/>
          <p:cNvSpPr/>
          <p:nvPr/>
        </p:nvSpPr>
        <p:spPr>
          <a:xfrm rot="16200000">
            <a:off x="2216520" y="399384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1" name="Line 201"/>
          <p:cNvSpPr/>
          <p:nvPr/>
        </p:nvSpPr>
        <p:spPr>
          <a:xfrm flipH="1">
            <a:off x="522720" y="4748040"/>
            <a:ext cx="1171800" cy="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2" name="CustomShape 202"/>
          <p:cNvSpPr/>
          <p:nvPr/>
        </p:nvSpPr>
        <p:spPr>
          <a:xfrm rot="16200000">
            <a:off x="1100520" y="453024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283" name="Group 203"/>
          <p:cNvGrpSpPr/>
          <p:nvPr/>
        </p:nvGrpSpPr>
        <p:grpSpPr>
          <a:xfrm>
            <a:off x="448200" y="5456880"/>
            <a:ext cx="326520" cy="123120"/>
            <a:chOff x="448200" y="5456880"/>
            <a:chExt cx="326520" cy="123120"/>
          </a:xfrm>
        </p:grpSpPr>
        <p:sp>
          <p:nvSpPr>
            <p:cNvPr id="2284" name="Line 204"/>
            <p:cNvSpPr/>
            <p:nvPr/>
          </p:nvSpPr>
          <p:spPr>
            <a:xfrm>
              <a:off x="448200" y="54568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5" name="Line 205"/>
            <p:cNvSpPr/>
            <p:nvPr/>
          </p:nvSpPr>
          <p:spPr>
            <a:xfrm>
              <a:off x="529560" y="55292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6" name="Line 206"/>
            <p:cNvSpPr/>
            <p:nvPr/>
          </p:nvSpPr>
          <p:spPr>
            <a:xfrm>
              <a:off x="584280" y="55796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7" name="Line 207"/>
            <p:cNvSpPr/>
            <p:nvPr/>
          </p:nvSpPr>
          <p:spPr>
            <a:xfrm>
              <a:off x="448200" y="545724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8" name="Line 208"/>
            <p:cNvSpPr/>
            <p:nvPr/>
          </p:nvSpPr>
          <p:spPr>
            <a:xfrm>
              <a:off x="529560" y="55296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9" name="Line 209"/>
            <p:cNvSpPr/>
            <p:nvPr/>
          </p:nvSpPr>
          <p:spPr>
            <a:xfrm>
              <a:off x="584280" y="55800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290" name="Line 210"/>
          <p:cNvSpPr/>
          <p:nvPr/>
        </p:nvSpPr>
        <p:spPr>
          <a:xfrm flipV="1">
            <a:off x="626040" y="4781160"/>
            <a:ext cx="0" cy="63144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91" name="TextShape 211"/>
          <p:cNvSpPr txBox="1"/>
          <p:nvPr/>
        </p:nvSpPr>
        <p:spPr>
          <a:xfrm>
            <a:off x="252000" y="486144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D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292" name="TextShape 212"/>
          <p:cNvSpPr txBox="1"/>
          <p:nvPr/>
        </p:nvSpPr>
        <p:spPr>
          <a:xfrm>
            <a:off x="972000" y="438336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r>
              <a:rPr lang="fr-FR" sz="14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1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293" name="TextShape 213"/>
          <p:cNvSpPr txBox="1"/>
          <p:nvPr/>
        </p:nvSpPr>
        <p:spPr>
          <a:xfrm>
            <a:off x="2124000" y="38437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r>
              <a:rPr lang="fr-FR" sz="14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2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294" name="Line 214"/>
          <p:cNvSpPr/>
          <p:nvPr/>
        </p:nvSpPr>
        <p:spPr>
          <a:xfrm flipH="1">
            <a:off x="5040000" y="4392000"/>
            <a:ext cx="1711800" cy="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95" name="CustomShape 215"/>
          <p:cNvSpPr/>
          <p:nvPr/>
        </p:nvSpPr>
        <p:spPr>
          <a:xfrm rot="16200000">
            <a:off x="6158160" y="417420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96" name="TextShape 216"/>
          <p:cNvSpPr txBox="1"/>
          <p:nvPr/>
        </p:nvSpPr>
        <p:spPr>
          <a:xfrm>
            <a:off x="6029640" y="40273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r>
              <a:rPr lang="fr-FR" sz="14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2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297" name="Line 217"/>
          <p:cNvSpPr/>
          <p:nvPr/>
        </p:nvSpPr>
        <p:spPr>
          <a:xfrm flipH="1" flipV="1">
            <a:off x="4608000" y="3888000"/>
            <a:ext cx="2144520" cy="396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98" name="CustomShape 218"/>
          <p:cNvSpPr/>
          <p:nvPr/>
        </p:nvSpPr>
        <p:spPr>
          <a:xfrm rot="16200000">
            <a:off x="6158520" y="367416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99" name="TextShape 219"/>
          <p:cNvSpPr txBox="1"/>
          <p:nvPr/>
        </p:nvSpPr>
        <p:spPr>
          <a:xfrm>
            <a:off x="6030000" y="352728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r>
              <a:rPr lang="fr-FR" sz="14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3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300" name="Line 220"/>
          <p:cNvSpPr/>
          <p:nvPr/>
        </p:nvSpPr>
        <p:spPr>
          <a:xfrm flipV="1">
            <a:off x="6752160" y="3891960"/>
            <a:ext cx="360" cy="92808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301" name="Group 221"/>
          <p:cNvGrpSpPr/>
          <p:nvPr/>
        </p:nvGrpSpPr>
        <p:grpSpPr>
          <a:xfrm>
            <a:off x="5005080" y="5532840"/>
            <a:ext cx="326520" cy="123120"/>
            <a:chOff x="5005080" y="5532840"/>
            <a:chExt cx="326520" cy="123120"/>
          </a:xfrm>
        </p:grpSpPr>
        <p:sp>
          <p:nvSpPr>
            <p:cNvPr id="2302" name="Line 222"/>
            <p:cNvSpPr/>
            <p:nvPr/>
          </p:nvSpPr>
          <p:spPr>
            <a:xfrm>
              <a:off x="5005080" y="553284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3" name="Line 223"/>
            <p:cNvSpPr/>
            <p:nvPr/>
          </p:nvSpPr>
          <p:spPr>
            <a:xfrm>
              <a:off x="5086440" y="56052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4" name="Line 224"/>
            <p:cNvSpPr/>
            <p:nvPr/>
          </p:nvSpPr>
          <p:spPr>
            <a:xfrm>
              <a:off x="5141160" y="56556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5" name="Line 225"/>
            <p:cNvSpPr/>
            <p:nvPr/>
          </p:nvSpPr>
          <p:spPr>
            <a:xfrm>
              <a:off x="5005080" y="553320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6" name="Line 226"/>
            <p:cNvSpPr/>
            <p:nvPr/>
          </p:nvSpPr>
          <p:spPr>
            <a:xfrm>
              <a:off x="5086440" y="560556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7" name="Line 227"/>
            <p:cNvSpPr/>
            <p:nvPr/>
          </p:nvSpPr>
          <p:spPr>
            <a:xfrm>
              <a:off x="5141160" y="565596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308" name="Line 228"/>
          <p:cNvSpPr/>
          <p:nvPr/>
        </p:nvSpPr>
        <p:spPr>
          <a:xfrm flipV="1">
            <a:off x="5182920" y="4464000"/>
            <a:ext cx="1080" cy="102456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09" name="TextShape 229"/>
          <p:cNvSpPr txBox="1"/>
          <p:nvPr/>
        </p:nvSpPr>
        <p:spPr>
          <a:xfrm>
            <a:off x="4700880" y="472140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E2</a:t>
            </a:r>
            <a:endParaRPr lang="fr-FR" sz="1800" b="0" strike="noStrike" spc="-1">
              <a:latin typeface="Arial"/>
            </a:endParaRPr>
          </a:p>
        </p:txBody>
      </p:sp>
      <p:grpSp>
        <p:nvGrpSpPr>
          <p:cNvPr id="2310" name="Group 230"/>
          <p:cNvGrpSpPr/>
          <p:nvPr/>
        </p:nvGrpSpPr>
        <p:grpSpPr>
          <a:xfrm>
            <a:off x="4504680" y="5536800"/>
            <a:ext cx="326520" cy="123120"/>
            <a:chOff x="4504680" y="5536800"/>
            <a:chExt cx="326520" cy="123120"/>
          </a:xfrm>
        </p:grpSpPr>
        <p:sp>
          <p:nvSpPr>
            <p:cNvPr id="2311" name="Line 231"/>
            <p:cNvSpPr/>
            <p:nvPr/>
          </p:nvSpPr>
          <p:spPr>
            <a:xfrm>
              <a:off x="4504680" y="553680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12" name="Line 232"/>
            <p:cNvSpPr/>
            <p:nvPr/>
          </p:nvSpPr>
          <p:spPr>
            <a:xfrm>
              <a:off x="4586040" y="560916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13" name="Line 233"/>
            <p:cNvSpPr/>
            <p:nvPr/>
          </p:nvSpPr>
          <p:spPr>
            <a:xfrm>
              <a:off x="4640760" y="565956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14" name="Line 234"/>
            <p:cNvSpPr/>
            <p:nvPr/>
          </p:nvSpPr>
          <p:spPr>
            <a:xfrm>
              <a:off x="4504680" y="553716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15" name="Line 235"/>
            <p:cNvSpPr/>
            <p:nvPr/>
          </p:nvSpPr>
          <p:spPr>
            <a:xfrm>
              <a:off x="4586040" y="560952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16" name="Line 236"/>
            <p:cNvSpPr/>
            <p:nvPr/>
          </p:nvSpPr>
          <p:spPr>
            <a:xfrm>
              <a:off x="4640760" y="565992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317" name="Line 237"/>
          <p:cNvSpPr/>
          <p:nvPr/>
        </p:nvSpPr>
        <p:spPr>
          <a:xfrm flipH="1" flipV="1">
            <a:off x="4680000" y="3960000"/>
            <a:ext cx="2520" cy="153252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18" name="TextShape 238"/>
          <p:cNvSpPr txBox="1"/>
          <p:nvPr/>
        </p:nvSpPr>
        <p:spPr>
          <a:xfrm>
            <a:off x="4200480" y="443736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E3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319" name="TextShape 239"/>
          <p:cNvSpPr txBox="1"/>
          <p:nvPr/>
        </p:nvSpPr>
        <p:spPr>
          <a:xfrm>
            <a:off x="390600" y="1581840"/>
            <a:ext cx="3103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Arial"/>
              </a:rPr>
              <a:t>A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320" name="TextShape 240"/>
          <p:cNvSpPr txBox="1"/>
          <p:nvPr/>
        </p:nvSpPr>
        <p:spPr>
          <a:xfrm>
            <a:off x="2730960" y="1581840"/>
            <a:ext cx="3103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Arial"/>
              </a:rPr>
              <a:t>B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321" name="TextShape 241"/>
          <p:cNvSpPr txBox="1"/>
          <p:nvPr/>
        </p:nvSpPr>
        <p:spPr>
          <a:xfrm>
            <a:off x="5322960" y="1581840"/>
            <a:ext cx="3103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Arial"/>
              </a:rPr>
              <a:t>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322" name="TextShape 242"/>
          <p:cNvSpPr txBox="1"/>
          <p:nvPr/>
        </p:nvSpPr>
        <p:spPr>
          <a:xfrm>
            <a:off x="360000" y="4104000"/>
            <a:ext cx="3103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Arial"/>
              </a:rPr>
              <a:t>D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323" name="TextShape 243"/>
          <p:cNvSpPr txBox="1"/>
          <p:nvPr/>
        </p:nvSpPr>
        <p:spPr>
          <a:xfrm>
            <a:off x="4032000" y="4104000"/>
            <a:ext cx="2995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Arial"/>
              </a:rPr>
              <a:t>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324" name="TextShape 244"/>
          <p:cNvSpPr txBox="1"/>
          <p:nvPr/>
        </p:nvSpPr>
        <p:spPr>
          <a:xfrm>
            <a:off x="4680000" y="576000"/>
            <a:ext cx="3744000" cy="858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latin typeface="Arial"/>
              </a:rPr>
              <a:t>TD1 – Exercice 2</a:t>
            </a:r>
          </a:p>
        </p:txBody>
      </p:sp>
      <p:sp>
        <p:nvSpPr>
          <p:cNvPr id="2325" name="TextShape 245"/>
          <p:cNvSpPr txBox="1"/>
          <p:nvPr/>
        </p:nvSpPr>
        <p:spPr>
          <a:xfrm>
            <a:off x="131760" y="144720"/>
            <a:ext cx="2405880" cy="885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800" b="1" strike="noStrike" spc="-1">
                <a:solidFill>
                  <a:srgbClr val="3333FF"/>
                </a:solidFill>
                <a:latin typeface="Arial"/>
              </a:rPr>
              <a:t>AOP Linéaire</a:t>
            </a:r>
            <a:endParaRPr lang="fr-F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6" name="CustomShape 1"/>
          <p:cNvSpPr/>
          <p:nvPr/>
        </p:nvSpPr>
        <p:spPr>
          <a:xfrm>
            <a:off x="1290600" y="4144680"/>
            <a:ext cx="1221120" cy="229896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27" name="CustomShape 2"/>
          <p:cNvSpPr/>
          <p:nvPr/>
        </p:nvSpPr>
        <p:spPr>
          <a:xfrm>
            <a:off x="1133280" y="1796040"/>
            <a:ext cx="1656000" cy="93600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28" name="CustomShape 3"/>
          <p:cNvSpPr/>
          <p:nvPr/>
        </p:nvSpPr>
        <p:spPr>
          <a:xfrm>
            <a:off x="1133280" y="1796040"/>
            <a:ext cx="1149120" cy="93600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29" name="Rectangle 4"/>
          <p:cNvSpPr/>
          <p:nvPr/>
        </p:nvSpPr>
        <p:spPr>
          <a:xfrm>
            <a:off x="1491480" y="2089080"/>
            <a:ext cx="541800" cy="270000"/>
          </a:xfrm>
          <a:prstGeom prst="rect">
            <a:avLst/>
          </a:prstGeom>
          <a:noFill/>
          <a:ln w="9000">
            <a:noFill/>
          </a:ln>
        </p:spPr>
      </p:sp>
      <p:sp>
        <p:nvSpPr>
          <p:cNvPr id="2330" name="Line 5"/>
          <p:cNvSpPr/>
          <p:nvPr/>
        </p:nvSpPr>
        <p:spPr>
          <a:xfrm flipV="1">
            <a:off x="2143440" y="2448720"/>
            <a:ext cx="273240" cy="2880"/>
          </a:xfrm>
          <a:prstGeom prst="line">
            <a:avLst/>
          </a:prstGeom>
          <a:ln w="129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31" name="TextShape 6"/>
          <p:cNvSpPr txBox="1"/>
          <p:nvPr/>
        </p:nvSpPr>
        <p:spPr>
          <a:xfrm>
            <a:off x="840960" y="1961640"/>
            <a:ext cx="23724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grpSp>
        <p:nvGrpSpPr>
          <p:cNvPr id="2332" name="Group 7"/>
          <p:cNvGrpSpPr/>
          <p:nvPr/>
        </p:nvGrpSpPr>
        <p:grpSpPr>
          <a:xfrm>
            <a:off x="2149920" y="2238840"/>
            <a:ext cx="276480" cy="209880"/>
            <a:chOff x="2149920" y="2238840"/>
            <a:chExt cx="276480" cy="209880"/>
          </a:xfrm>
        </p:grpSpPr>
        <p:sp>
          <p:nvSpPr>
            <p:cNvPr id="2333" name="Freeform 8"/>
            <p:cNvSpPr/>
            <p:nvPr/>
          </p:nvSpPr>
          <p:spPr>
            <a:xfrm>
              <a:off x="2149920" y="2238840"/>
              <a:ext cx="276840" cy="210240"/>
            </a:xfrm>
            <a:custGeom>
              <a:avLst/>
              <a:gdLst/>
              <a:ahLst/>
              <a:cxnLst/>
              <a:rect l="0" t="0" r="r" b="b"/>
              <a:pathLst>
                <a:path w="769" h="584">
                  <a:moveTo>
                    <a:pt x="384" y="583"/>
                  </a:moveTo>
                  <a:lnTo>
                    <a:pt x="768" y="0"/>
                  </a:lnTo>
                  <a:lnTo>
                    <a:pt x="0" y="0"/>
                  </a:lnTo>
                  <a:lnTo>
                    <a:pt x="384" y="583"/>
                  </a:lnTo>
                  <a:close/>
                </a:path>
              </a:pathLst>
            </a:custGeom>
            <a:solidFill>
              <a:srgbClr val="FFFFFF"/>
            </a:solidFill>
            <a:ln w="14400">
              <a:solidFill>
                <a:srgbClr val="3465A4"/>
              </a:solidFill>
              <a:round/>
            </a:ln>
          </p:spPr>
        </p:sp>
      </p:grpSp>
      <p:sp>
        <p:nvSpPr>
          <p:cNvPr id="2334" name="CustomShape 9"/>
          <p:cNvSpPr/>
          <p:nvPr/>
        </p:nvSpPr>
        <p:spPr>
          <a:xfrm>
            <a:off x="955800" y="2007360"/>
            <a:ext cx="374400" cy="390960"/>
          </a:xfrm>
          <a:prstGeom prst="ellipse">
            <a:avLst/>
          </a:pr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35" name="Line 10"/>
          <p:cNvSpPr/>
          <p:nvPr/>
        </p:nvSpPr>
        <p:spPr>
          <a:xfrm flipV="1">
            <a:off x="1136880" y="2028240"/>
            <a:ext cx="2160" cy="316440"/>
          </a:xfrm>
          <a:prstGeom prst="line">
            <a:avLst/>
          </a:prstGeom>
          <a:ln w="1440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36" name="TextShape 11"/>
          <p:cNvSpPr txBox="1"/>
          <p:nvPr/>
        </p:nvSpPr>
        <p:spPr>
          <a:xfrm>
            <a:off x="781560" y="2225520"/>
            <a:ext cx="55548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337" name="TextShape 12"/>
          <p:cNvSpPr txBox="1"/>
          <p:nvPr/>
        </p:nvSpPr>
        <p:spPr>
          <a:xfrm>
            <a:off x="1402560" y="139896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338" name="CustomShape 13"/>
          <p:cNvSpPr/>
          <p:nvPr/>
        </p:nvSpPr>
        <p:spPr>
          <a:xfrm rot="16200000">
            <a:off x="1495080" y="158184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39" name="Line 14"/>
          <p:cNvSpPr/>
          <p:nvPr/>
        </p:nvSpPr>
        <p:spPr>
          <a:xfrm flipV="1">
            <a:off x="2647800" y="2448720"/>
            <a:ext cx="273240" cy="2880"/>
          </a:xfrm>
          <a:prstGeom prst="line">
            <a:avLst/>
          </a:prstGeom>
          <a:ln w="129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340" name="Group 15"/>
          <p:cNvGrpSpPr/>
          <p:nvPr/>
        </p:nvGrpSpPr>
        <p:grpSpPr>
          <a:xfrm>
            <a:off x="2654280" y="2238840"/>
            <a:ext cx="276480" cy="209880"/>
            <a:chOff x="2654280" y="2238840"/>
            <a:chExt cx="276480" cy="209880"/>
          </a:xfrm>
        </p:grpSpPr>
        <p:sp>
          <p:nvSpPr>
            <p:cNvPr id="2341" name="Freeform 16"/>
            <p:cNvSpPr/>
            <p:nvPr/>
          </p:nvSpPr>
          <p:spPr>
            <a:xfrm>
              <a:off x="2654280" y="2238840"/>
              <a:ext cx="276840" cy="210240"/>
            </a:xfrm>
            <a:custGeom>
              <a:avLst/>
              <a:gdLst/>
              <a:ahLst/>
              <a:cxnLst/>
              <a:rect l="0" t="0" r="r" b="b"/>
              <a:pathLst>
                <a:path w="769" h="584">
                  <a:moveTo>
                    <a:pt x="384" y="583"/>
                  </a:moveTo>
                  <a:lnTo>
                    <a:pt x="768" y="0"/>
                  </a:lnTo>
                  <a:lnTo>
                    <a:pt x="0" y="0"/>
                  </a:lnTo>
                  <a:lnTo>
                    <a:pt x="384" y="583"/>
                  </a:lnTo>
                  <a:close/>
                </a:path>
              </a:pathLst>
            </a:custGeom>
            <a:solidFill>
              <a:srgbClr val="FFFFFF"/>
            </a:solidFill>
            <a:ln w="14400">
              <a:solidFill>
                <a:srgbClr val="3465A4"/>
              </a:solidFill>
              <a:round/>
            </a:ln>
          </p:spPr>
        </p:sp>
      </p:grpSp>
      <p:sp>
        <p:nvSpPr>
          <p:cNvPr id="2342" name="Line 17"/>
          <p:cNvSpPr/>
          <p:nvPr/>
        </p:nvSpPr>
        <p:spPr>
          <a:xfrm>
            <a:off x="1925280" y="1794960"/>
            <a:ext cx="144000" cy="108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3" name="Line 18"/>
          <p:cNvSpPr/>
          <p:nvPr/>
        </p:nvSpPr>
        <p:spPr>
          <a:xfrm>
            <a:off x="2282400" y="1868040"/>
            <a:ext cx="0" cy="15588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4" name="Line 19"/>
          <p:cNvSpPr/>
          <p:nvPr/>
        </p:nvSpPr>
        <p:spPr>
          <a:xfrm>
            <a:off x="2789280" y="1868040"/>
            <a:ext cx="0" cy="15300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5" name="TextShape 20"/>
          <p:cNvSpPr txBox="1"/>
          <p:nvPr/>
        </p:nvSpPr>
        <p:spPr>
          <a:xfrm>
            <a:off x="1853280" y="139896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I'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346" name="TextShape 21"/>
          <p:cNvSpPr txBox="1"/>
          <p:nvPr/>
        </p:nvSpPr>
        <p:spPr>
          <a:xfrm>
            <a:off x="2302560" y="179496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I</a:t>
            </a:r>
            <a:r>
              <a:rPr lang="fr-FR" sz="18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1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347" name="TextShape 22"/>
          <p:cNvSpPr txBox="1"/>
          <p:nvPr/>
        </p:nvSpPr>
        <p:spPr>
          <a:xfrm>
            <a:off x="2842560" y="17953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I</a:t>
            </a:r>
            <a:r>
              <a:rPr lang="fr-FR" sz="18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2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348" name="CustomShape 23"/>
          <p:cNvSpPr/>
          <p:nvPr/>
        </p:nvSpPr>
        <p:spPr>
          <a:xfrm>
            <a:off x="4085640" y="1693080"/>
            <a:ext cx="1656000" cy="114696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9" name="CustomShape 24"/>
          <p:cNvSpPr/>
          <p:nvPr/>
        </p:nvSpPr>
        <p:spPr>
          <a:xfrm>
            <a:off x="4085640" y="1693080"/>
            <a:ext cx="1149120" cy="114696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0" name="TextShape 25"/>
          <p:cNvSpPr txBox="1"/>
          <p:nvPr/>
        </p:nvSpPr>
        <p:spPr>
          <a:xfrm>
            <a:off x="3793320" y="2074680"/>
            <a:ext cx="23724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351" name="CustomShape 26"/>
          <p:cNvSpPr/>
          <p:nvPr/>
        </p:nvSpPr>
        <p:spPr>
          <a:xfrm>
            <a:off x="3908160" y="2120400"/>
            <a:ext cx="374400" cy="390960"/>
          </a:xfrm>
          <a:prstGeom prst="ellipse">
            <a:avLst/>
          </a:pr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2" name="Line 27"/>
          <p:cNvSpPr/>
          <p:nvPr/>
        </p:nvSpPr>
        <p:spPr>
          <a:xfrm flipV="1">
            <a:off x="4089240" y="2141280"/>
            <a:ext cx="2160" cy="316440"/>
          </a:xfrm>
          <a:prstGeom prst="line">
            <a:avLst/>
          </a:prstGeom>
          <a:ln w="1440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3" name="TextShape 28"/>
          <p:cNvSpPr txBox="1"/>
          <p:nvPr/>
        </p:nvSpPr>
        <p:spPr>
          <a:xfrm>
            <a:off x="3733920" y="2338560"/>
            <a:ext cx="55548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354" name="TextShape 29"/>
          <p:cNvSpPr txBox="1"/>
          <p:nvPr/>
        </p:nvSpPr>
        <p:spPr>
          <a:xfrm>
            <a:off x="4354920" y="129600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355" name="CustomShape 30"/>
          <p:cNvSpPr/>
          <p:nvPr/>
        </p:nvSpPr>
        <p:spPr>
          <a:xfrm rot="16200000">
            <a:off x="4447440" y="147888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6" name="Line 31"/>
          <p:cNvSpPr/>
          <p:nvPr/>
        </p:nvSpPr>
        <p:spPr>
          <a:xfrm>
            <a:off x="4877640" y="1692000"/>
            <a:ext cx="144000" cy="108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7" name="Line 32"/>
          <p:cNvSpPr/>
          <p:nvPr/>
        </p:nvSpPr>
        <p:spPr>
          <a:xfrm>
            <a:off x="5234760" y="1765080"/>
            <a:ext cx="0" cy="15588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8" name="Line 33"/>
          <p:cNvSpPr/>
          <p:nvPr/>
        </p:nvSpPr>
        <p:spPr>
          <a:xfrm>
            <a:off x="5741640" y="1765080"/>
            <a:ext cx="0" cy="15300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9" name="TextShape 34"/>
          <p:cNvSpPr txBox="1"/>
          <p:nvPr/>
        </p:nvSpPr>
        <p:spPr>
          <a:xfrm>
            <a:off x="5254920" y="169200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I</a:t>
            </a:r>
            <a:r>
              <a:rPr lang="fr-FR" sz="18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1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360" name="TextShape 35"/>
          <p:cNvSpPr txBox="1"/>
          <p:nvPr/>
        </p:nvSpPr>
        <p:spPr>
          <a:xfrm>
            <a:off x="5794920" y="169236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I</a:t>
            </a:r>
            <a:r>
              <a:rPr lang="fr-FR" sz="18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2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361" name="TextShape 36"/>
          <p:cNvSpPr txBox="1"/>
          <p:nvPr/>
        </p:nvSpPr>
        <p:spPr>
          <a:xfrm>
            <a:off x="4949280" y="2187360"/>
            <a:ext cx="23724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362" name="CustomShape 37"/>
          <p:cNvSpPr/>
          <p:nvPr/>
        </p:nvSpPr>
        <p:spPr>
          <a:xfrm>
            <a:off x="5064120" y="2377080"/>
            <a:ext cx="374400" cy="390960"/>
          </a:xfrm>
          <a:prstGeom prst="ellipse">
            <a:avLst/>
          </a:pr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3" name="Line 38"/>
          <p:cNvSpPr/>
          <p:nvPr/>
        </p:nvSpPr>
        <p:spPr>
          <a:xfrm flipV="1">
            <a:off x="5245200" y="2397960"/>
            <a:ext cx="2160" cy="316440"/>
          </a:xfrm>
          <a:prstGeom prst="line">
            <a:avLst/>
          </a:prstGeom>
          <a:ln w="1440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4" name="TextShape 39"/>
          <p:cNvSpPr txBox="1"/>
          <p:nvPr/>
        </p:nvSpPr>
        <p:spPr>
          <a:xfrm>
            <a:off x="5432040" y="2336040"/>
            <a:ext cx="23724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365" name="CustomShape 40"/>
          <p:cNvSpPr/>
          <p:nvPr/>
        </p:nvSpPr>
        <p:spPr>
          <a:xfrm>
            <a:off x="5161320" y="2017080"/>
            <a:ext cx="140400" cy="255600"/>
          </a:xfrm>
          <a:custGeom>
            <a:avLst/>
            <a:gdLst/>
            <a:ahLst/>
            <a:cxnLst/>
            <a:rect l="0" t="0" r="r" b="b"/>
            <a:pathLst>
              <a:path w="392" h="71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645"/>
                </a:lnTo>
                <a:lnTo>
                  <a:pt x="0" y="646"/>
                </a:lnTo>
                <a:cubicBezTo>
                  <a:pt x="0" y="657"/>
                  <a:pt x="3" y="669"/>
                  <a:pt x="9" y="678"/>
                </a:cubicBezTo>
                <a:cubicBezTo>
                  <a:pt x="14" y="688"/>
                  <a:pt x="23" y="697"/>
                  <a:pt x="33" y="702"/>
                </a:cubicBezTo>
                <a:cubicBezTo>
                  <a:pt x="42" y="708"/>
                  <a:pt x="54" y="711"/>
                  <a:pt x="65" y="711"/>
                </a:cubicBezTo>
                <a:lnTo>
                  <a:pt x="325" y="711"/>
                </a:lnTo>
                <a:lnTo>
                  <a:pt x="326" y="711"/>
                </a:lnTo>
                <a:cubicBezTo>
                  <a:pt x="337" y="711"/>
                  <a:pt x="349" y="708"/>
                  <a:pt x="358" y="702"/>
                </a:cubicBezTo>
                <a:cubicBezTo>
                  <a:pt x="368" y="697"/>
                  <a:pt x="377" y="688"/>
                  <a:pt x="382" y="678"/>
                </a:cubicBezTo>
                <a:cubicBezTo>
                  <a:pt x="388" y="669"/>
                  <a:pt x="391" y="657"/>
                  <a:pt x="391" y="64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6" name="TextShape 41"/>
          <p:cNvSpPr txBox="1"/>
          <p:nvPr/>
        </p:nvSpPr>
        <p:spPr>
          <a:xfrm>
            <a:off x="5254920" y="198468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r>
              <a:rPr lang="fr-FR" sz="18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1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367" name="TextShape 42"/>
          <p:cNvSpPr txBox="1"/>
          <p:nvPr/>
        </p:nvSpPr>
        <p:spPr>
          <a:xfrm>
            <a:off x="5921280" y="238176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d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368" name="CustomShape 43"/>
          <p:cNvSpPr/>
          <p:nvPr/>
        </p:nvSpPr>
        <p:spPr>
          <a:xfrm>
            <a:off x="5543280" y="2385720"/>
            <a:ext cx="374400" cy="390960"/>
          </a:xfrm>
          <a:prstGeom prst="ellipse">
            <a:avLst/>
          </a:pr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9" name="Line 44"/>
          <p:cNvSpPr/>
          <p:nvPr/>
        </p:nvSpPr>
        <p:spPr>
          <a:xfrm flipV="1">
            <a:off x="5724360" y="2406600"/>
            <a:ext cx="2160" cy="316440"/>
          </a:xfrm>
          <a:prstGeom prst="line">
            <a:avLst/>
          </a:prstGeom>
          <a:ln w="1440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0" name="CustomShape 45"/>
          <p:cNvSpPr/>
          <p:nvPr/>
        </p:nvSpPr>
        <p:spPr>
          <a:xfrm>
            <a:off x="5662080" y="2021400"/>
            <a:ext cx="140400" cy="255600"/>
          </a:xfrm>
          <a:custGeom>
            <a:avLst/>
            <a:gdLst/>
            <a:ahLst/>
            <a:cxnLst/>
            <a:rect l="0" t="0" r="r" b="b"/>
            <a:pathLst>
              <a:path w="392" h="71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645"/>
                </a:lnTo>
                <a:lnTo>
                  <a:pt x="0" y="646"/>
                </a:lnTo>
                <a:cubicBezTo>
                  <a:pt x="0" y="657"/>
                  <a:pt x="3" y="669"/>
                  <a:pt x="9" y="678"/>
                </a:cubicBezTo>
                <a:cubicBezTo>
                  <a:pt x="14" y="688"/>
                  <a:pt x="23" y="697"/>
                  <a:pt x="33" y="702"/>
                </a:cubicBezTo>
                <a:cubicBezTo>
                  <a:pt x="42" y="708"/>
                  <a:pt x="54" y="711"/>
                  <a:pt x="65" y="711"/>
                </a:cubicBezTo>
                <a:lnTo>
                  <a:pt x="325" y="711"/>
                </a:lnTo>
                <a:lnTo>
                  <a:pt x="326" y="711"/>
                </a:lnTo>
                <a:cubicBezTo>
                  <a:pt x="337" y="711"/>
                  <a:pt x="349" y="708"/>
                  <a:pt x="358" y="702"/>
                </a:cubicBezTo>
                <a:cubicBezTo>
                  <a:pt x="368" y="697"/>
                  <a:pt x="377" y="688"/>
                  <a:pt x="382" y="678"/>
                </a:cubicBezTo>
                <a:cubicBezTo>
                  <a:pt x="388" y="669"/>
                  <a:pt x="391" y="657"/>
                  <a:pt x="391" y="64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1" name="TextShape 46"/>
          <p:cNvSpPr txBox="1"/>
          <p:nvPr/>
        </p:nvSpPr>
        <p:spPr>
          <a:xfrm>
            <a:off x="5755320" y="198900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r>
              <a:rPr lang="fr-FR" sz="18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2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372" name="TextShape 47"/>
          <p:cNvSpPr txBox="1"/>
          <p:nvPr/>
        </p:nvSpPr>
        <p:spPr>
          <a:xfrm>
            <a:off x="2709720" y="467640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d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373" name="CustomShape 48"/>
          <p:cNvSpPr/>
          <p:nvPr/>
        </p:nvSpPr>
        <p:spPr>
          <a:xfrm>
            <a:off x="2331720" y="4680360"/>
            <a:ext cx="374400" cy="390960"/>
          </a:xfrm>
          <a:prstGeom prst="ellipse">
            <a:avLst/>
          </a:pr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4" name="Line 49"/>
          <p:cNvSpPr/>
          <p:nvPr/>
        </p:nvSpPr>
        <p:spPr>
          <a:xfrm flipV="1">
            <a:off x="2512800" y="4701240"/>
            <a:ext cx="2160" cy="316440"/>
          </a:xfrm>
          <a:prstGeom prst="line">
            <a:avLst/>
          </a:prstGeom>
          <a:ln w="1440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5" name="CustomShape 50"/>
          <p:cNvSpPr/>
          <p:nvPr/>
        </p:nvSpPr>
        <p:spPr>
          <a:xfrm>
            <a:off x="2450520" y="4316040"/>
            <a:ext cx="140400" cy="255600"/>
          </a:xfrm>
          <a:custGeom>
            <a:avLst/>
            <a:gdLst/>
            <a:ahLst/>
            <a:cxnLst/>
            <a:rect l="0" t="0" r="r" b="b"/>
            <a:pathLst>
              <a:path w="392" h="71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645"/>
                </a:lnTo>
                <a:lnTo>
                  <a:pt x="0" y="646"/>
                </a:lnTo>
                <a:cubicBezTo>
                  <a:pt x="0" y="657"/>
                  <a:pt x="3" y="669"/>
                  <a:pt x="9" y="678"/>
                </a:cubicBezTo>
                <a:cubicBezTo>
                  <a:pt x="14" y="688"/>
                  <a:pt x="23" y="697"/>
                  <a:pt x="33" y="702"/>
                </a:cubicBezTo>
                <a:cubicBezTo>
                  <a:pt x="42" y="708"/>
                  <a:pt x="54" y="711"/>
                  <a:pt x="65" y="711"/>
                </a:cubicBezTo>
                <a:lnTo>
                  <a:pt x="325" y="711"/>
                </a:lnTo>
                <a:lnTo>
                  <a:pt x="326" y="711"/>
                </a:lnTo>
                <a:cubicBezTo>
                  <a:pt x="337" y="711"/>
                  <a:pt x="349" y="708"/>
                  <a:pt x="358" y="702"/>
                </a:cubicBezTo>
                <a:cubicBezTo>
                  <a:pt x="368" y="697"/>
                  <a:pt x="377" y="688"/>
                  <a:pt x="382" y="678"/>
                </a:cubicBezTo>
                <a:cubicBezTo>
                  <a:pt x="388" y="669"/>
                  <a:pt x="391" y="657"/>
                  <a:pt x="391" y="64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6" name="TextShape 51"/>
          <p:cNvSpPr txBox="1"/>
          <p:nvPr/>
        </p:nvSpPr>
        <p:spPr>
          <a:xfrm>
            <a:off x="2543760" y="428364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377" name="TextShape 52"/>
          <p:cNvSpPr txBox="1"/>
          <p:nvPr/>
        </p:nvSpPr>
        <p:spPr>
          <a:xfrm>
            <a:off x="2706120" y="564840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d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378" name="CustomShape 53"/>
          <p:cNvSpPr/>
          <p:nvPr/>
        </p:nvSpPr>
        <p:spPr>
          <a:xfrm>
            <a:off x="2328120" y="5652360"/>
            <a:ext cx="374400" cy="390960"/>
          </a:xfrm>
          <a:prstGeom prst="ellipse">
            <a:avLst/>
          </a:pr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9" name="Line 54"/>
          <p:cNvSpPr/>
          <p:nvPr/>
        </p:nvSpPr>
        <p:spPr>
          <a:xfrm flipV="1">
            <a:off x="2509200" y="5673240"/>
            <a:ext cx="2160" cy="316440"/>
          </a:xfrm>
          <a:prstGeom prst="line">
            <a:avLst/>
          </a:prstGeom>
          <a:ln w="1440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80" name="CustomShape 55"/>
          <p:cNvSpPr/>
          <p:nvPr/>
        </p:nvSpPr>
        <p:spPr>
          <a:xfrm>
            <a:off x="2446920" y="5288040"/>
            <a:ext cx="140400" cy="255600"/>
          </a:xfrm>
          <a:custGeom>
            <a:avLst/>
            <a:gdLst/>
            <a:ahLst/>
            <a:cxnLst/>
            <a:rect l="0" t="0" r="r" b="b"/>
            <a:pathLst>
              <a:path w="392" h="71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645"/>
                </a:lnTo>
                <a:lnTo>
                  <a:pt x="0" y="646"/>
                </a:lnTo>
                <a:cubicBezTo>
                  <a:pt x="0" y="657"/>
                  <a:pt x="3" y="669"/>
                  <a:pt x="9" y="678"/>
                </a:cubicBezTo>
                <a:cubicBezTo>
                  <a:pt x="14" y="688"/>
                  <a:pt x="23" y="697"/>
                  <a:pt x="33" y="702"/>
                </a:cubicBezTo>
                <a:cubicBezTo>
                  <a:pt x="42" y="708"/>
                  <a:pt x="54" y="711"/>
                  <a:pt x="65" y="711"/>
                </a:cubicBezTo>
                <a:lnTo>
                  <a:pt x="325" y="711"/>
                </a:lnTo>
                <a:lnTo>
                  <a:pt x="326" y="711"/>
                </a:lnTo>
                <a:cubicBezTo>
                  <a:pt x="337" y="711"/>
                  <a:pt x="349" y="708"/>
                  <a:pt x="358" y="702"/>
                </a:cubicBezTo>
                <a:cubicBezTo>
                  <a:pt x="368" y="697"/>
                  <a:pt x="377" y="688"/>
                  <a:pt x="382" y="678"/>
                </a:cubicBezTo>
                <a:cubicBezTo>
                  <a:pt x="388" y="669"/>
                  <a:pt x="391" y="657"/>
                  <a:pt x="391" y="64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81" name="TextShape 56"/>
          <p:cNvSpPr txBox="1"/>
          <p:nvPr/>
        </p:nvSpPr>
        <p:spPr>
          <a:xfrm>
            <a:off x="2540160" y="525564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382" name="TextShape 57"/>
          <p:cNvSpPr txBox="1"/>
          <p:nvPr/>
        </p:nvSpPr>
        <p:spPr>
          <a:xfrm>
            <a:off x="995400" y="4990680"/>
            <a:ext cx="23724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383" name="CustomShape 58"/>
          <p:cNvSpPr/>
          <p:nvPr/>
        </p:nvSpPr>
        <p:spPr>
          <a:xfrm>
            <a:off x="1110240" y="5036400"/>
            <a:ext cx="374400" cy="390960"/>
          </a:xfrm>
          <a:prstGeom prst="ellipse">
            <a:avLst/>
          </a:pr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84" name="Line 59"/>
          <p:cNvSpPr/>
          <p:nvPr/>
        </p:nvSpPr>
        <p:spPr>
          <a:xfrm flipV="1">
            <a:off x="1291320" y="5057280"/>
            <a:ext cx="2160" cy="316440"/>
          </a:xfrm>
          <a:prstGeom prst="line">
            <a:avLst/>
          </a:prstGeom>
          <a:ln w="1440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85" name="TextShape 60"/>
          <p:cNvSpPr txBox="1"/>
          <p:nvPr/>
        </p:nvSpPr>
        <p:spPr>
          <a:xfrm>
            <a:off x="936000" y="5254560"/>
            <a:ext cx="55548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386" name="TextShape 61"/>
          <p:cNvSpPr txBox="1"/>
          <p:nvPr/>
        </p:nvSpPr>
        <p:spPr>
          <a:xfrm>
            <a:off x="1557000" y="374400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387" name="CustomShape 62"/>
          <p:cNvSpPr/>
          <p:nvPr/>
        </p:nvSpPr>
        <p:spPr>
          <a:xfrm rot="16200000">
            <a:off x="1649520" y="392688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88" name="Line 63"/>
          <p:cNvSpPr/>
          <p:nvPr/>
        </p:nvSpPr>
        <p:spPr>
          <a:xfrm>
            <a:off x="2223720" y="4140000"/>
            <a:ext cx="144000" cy="108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89" name="TextShape 64"/>
          <p:cNvSpPr txBox="1"/>
          <p:nvPr/>
        </p:nvSpPr>
        <p:spPr>
          <a:xfrm>
            <a:off x="4805640" y="129636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I'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390" name="TextShape 65"/>
          <p:cNvSpPr txBox="1"/>
          <p:nvPr/>
        </p:nvSpPr>
        <p:spPr>
          <a:xfrm>
            <a:off x="2151720" y="3744000"/>
            <a:ext cx="57600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I'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391" name="CustomShape 66"/>
          <p:cNvSpPr/>
          <p:nvPr/>
        </p:nvSpPr>
        <p:spPr>
          <a:xfrm>
            <a:off x="2367720" y="6155640"/>
            <a:ext cx="288000" cy="21600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2" name="Line 67"/>
          <p:cNvSpPr/>
          <p:nvPr/>
        </p:nvSpPr>
        <p:spPr>
          <a:xfrm>
            <a:off x="2511720" y="6155640"/>
            <a:ext cx="0" cy="216000"/>
          </a:xfrm>
          <a:prstGeom prst="line">
            <a:avLst/>
          </a:prstGeom>
          <a:ln w="0">
            <a:solidFill>
              <a:srgbClr val="000000"/>
            </a:solidFill>
            <a:custDash>
              <a:ds d="197000" sp="197000"/>
            </a:custDash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3" name="CustomShape 68"/>
          <p:cNvSpPr/>
          <p:nvPr/>
        </p:nvSpPr>
        <p:spPr>
          <a:xfrm>
            <a:off x="3015720" y="4211640"/>
            <a:ext cx="144000" cy="2016000"/>
          </a:xfrm>
          <a:custGeom>
            <a:avLst/>
            <a:gdLst/>
            <a:ahLst/>
            <a:cxnLst/>
            <a:rect l="0" t="0" r="r" b="b"/>
            <a:pathLst>
              <a:path w="402" h="5602">
                <a:moveTo>
                  <a:pt x="0" y="0"/>
                </a:moveTo>
                <a:cubicBezTo>
                  <a:pt x="100" y="0"/>
                  <a:pt x="200" y="233"/>
                  <a:pt x="200" y="466"/>
                </a:cubicBezTo>
                <a:lnTo>
                  <a:pt x="200" y="2333"/>
                </a:lnTo>
                <a:cubicBezTo>
                  <a:pt x="200" y="2567"/>
                  <a:pt x="300" y="2800"/>
                  <a:pt x="401" y="2800"/>
                </a:cubicBezTo>
                <a:cubicBezTo>
                  <a:pt x="300" y="2800"/>
                  <a:pt x="200" y="3033"/>
                  <a:pt x="200" y="3267"/>
                </a:cubicBezTo>
                <a:lnTo>
                  <a:pt x="200" y="5134"/>
                </a:lnTo>
                <a:cubicBezTo>
                  <a:pt x="200" y="5367"/>
                  <a:pt x="100" y="5601"/>
                  <a:pt x="0" y="5601"/>
                </a:cubicBez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4" name="TextShape 69"/>
          <p:cNvSpPr txBox="1"/>
          <p:nvPr/>
        </p:nvSpPr>
        <p:spPr>
          <a:xfrm>
            <a:off x="3188160" y="5004000"/>
            <a:ext cx="56016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x N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395" name="Line 70"/>
          <p:cNvSpPr/>
          <p:nvPr/>
        </p:nvSpPr>
        <p:spPr>
          <a:xfrm flipV="1">
            <a:off x="2187720" y="4427640"/>
            <a:ext cx="0" cy="180000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6" name="TextShape 71"/>
          <p:cNvSpPr txBox="1"/>
          <p:nvPr/>
        </p:nvSpPr>
        <p:spPr>
          <a:xfrm>
            <a:off x="1863720" y="5112360"/>
            <a:ext cx="57600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V'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397" name="TextShape 72"/>
          <p:cNvSpPr txBox="1"/>
          <p:nvPr/>
        </p:nvSpPr>
        <p:spPr>
          <a:xfrm>
            <a:off x="4896000" y="720000"/>
            <a:ext cx="3744000" cy="858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latin typeface="Arial"/>
              </a:rPr>
              <a:t>TD2 – Exercices 2/3</a:t>
            </a:r>
          </a:p>
        </p:txBody>
      </p:sp>
      <p:sp>
        <p:nvSpPr>
          <p:cNvPr id="2398" name="Line 73"/>
          <p:cNvSpPr/>
          <p:nvPr/>
        </p:nvSpPr>
        <p:spPr>
          <a:xfrm>
            <a:off x="5255640" y="6262560"/>
            <a:ext cx="396000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9" name="Line 74"/>
          <p:cNvSpPr/>
          <p:nvPr/>
        </p:nvSpPr>
        <p:spPr>
          <a:xfrm flipV="1">
            <a:off x="5327640" y="3958560"/>
            <a:ext cx="0" cy="237600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00" name="Line 75"/>
          <p:cNvSpPr/>
          <p:nvPr/>
        </p:nvSpPr>
        <p:spPr>
          <a:xfrm>
            <a:off x="5327640" y="4512960"/>
            <a:ext cx="2880000" cy="1749600"/>
          </a:xfrm>
          <a:prstGeom prst="line">
            <a:avLst/>
          </a:prstGeom>
          <a:ln w="38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01" name="Line 76"/>
          <p:cNvSpPr/>
          <p:nvPr/>
        </p:nvSpPr>
        <p:spPr>
          <a:xfrm flipV="1">
            <a:off x="5616000" y="4176000"/>
            <a:ext cx="1188000" cy="2086560"/>
          </a:xfrm>
          <a:prstGeom prst="line">
            <a:avLst/>
          </a:prstGeom>
          <a:ln w="19080">
            <a:solidFill>
              <a:srgbClr val="3333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02" name="TextShape 77"/>
          <p:cNvSpPr txBox="1"/>
          <p:nvPr/>
        </p:nvSpPr>
        <p:spPr>
          <a:xfrm>
            <a:off x="5308920" y="3742560"/>
            <a:ext cx="270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I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403" name="TextShape 78"/>
          <p:cNvSpPr txBox="1"/>
          <p:nvPr/>
        </p:nvSpPr>
        <p:spPr>
          <a:xfrm>
            <a:off x="8764920" y="6261480"/>
            <a:ext cx="31176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U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404" name="Line 79"/>
          <p:cNvSpPr/>
          <p:nvPr/>
        </p:nvSpPr>
        <p:spPr>
          <a:xfrm>
            <a:off x="5219640" y="4512960"/>
            <a:ext cx="216000" cy="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05" name="TextShape 80"/>
          <p:cNvSpPr txBox="1"/>
          <p:nvPr/>
        </p:nvSpPr>
        <p:spPr>
          <a:xfrm>
            <a:off x="4840920" y="4246560"/>
            <a:ext cx="558720" cy="5914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E </a:t>
            </a:r>
            <a:endParaRPr lang="fr-FR" sz="1400" b="0" strike="noStrike" spc="-1">
              <a:latin typeface="Arial"/>
            </a:endParaRPr>
          </a:p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406" name="Line 81"/>
          <p:cNvSpPr/>
          <p:nvPr/>
        </p:nvSpPr>
        <p:spPr>
          <a:xfrm>
            <a:off x="4840920" y="4498560"/>
            <a:ext cx="270720" cy="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07" name="TextShape 82"/>
          <p:cNvSpPr txBox="1"/>
          <p:nvPr/>
        </p:nvSpPr>
        <p:spPr>
          <a:xfrm>
            <a:off x="8063640" y="6262560"/>
            <a:ext cx="36036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E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408" name="TextShape 83"/>
          <p:cNvSpPr txBox="1"/>
          <p:nvPr/>
        </p:nvSpPr>
        <p:spPr>
          <a:xfrm>
            <a:off x="5003640" y="62629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0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409" name="Line 84"/>
          <p:cNvSpPr/>
          <p:nvPr/>
        </p:nvSpPr>
        <p:spPr>
          <a:xfrm flipV="1">
            <a:off x="6264000" y="5112000"/>
            <a:ext cx="0" cy="1150560"/>
          </a:xfrm>
          <a:prstGeom prst="line">
            <a:avLst/>
          </a:prstGeom>
          <a:ln w="0">
            <a:solidFill>
              <a:srgbClr val="999999"/>
            </a:solidFill>
            <a:custDash>
              <a:ds d="197000" sp="197000"/>
            </a:custDash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10" name="Line 85"/>
          <p:cNvSpPr/>
          <p:nvPr/>
        </p:nvSpPr>
        <p:spPr>
          <a:xfrm>
            <a:off x="5327640" y="5110560"/>
            <a:ext cx="900000" cy="0"/>
          </a:xfrm>
          <a:prstGeom prst="line">
            <a:avLst/>
          </a:prstGeom>
          <a:ln w="0">
            <a:solidFill>
              <a:srgbClr val="999999"/>
            </a:solidFill>
            <a:custDash>
              <a:ds d="197000" sp="197000"/>
            </a:custDash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11" name="CustomShape 86"/>
          <p:cNvSpPr/>
          <p:nvPr/>
        </p:nvSpPr>
        <p:spPr>
          <a:xfrm>
            <a:off x="6227640" y="5038560"/>
            <a:ext cx="108000" cy="108000"/>
          </a:xfrm>
          <a:prstGeom prst="ellipse">
            <a:avLst/>
          </a:prstGeom>
          <a:solidFill>
            <a:srgbClr val="3333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12" name="Line 87"/>
          <p:cNvSpPr/>
          <p:nvPr/>
        </p:nvSpPr>
        <p:spPr>
          <a:xfrm flipH="1">
            <a:off x="5255640" y="6262560"/>
            <a:ext cx="360360" cy="0"/>
          </a:xfrm>
          <a:prstGeom prst="line">
            <a:avLst/>
          </a:prstGeom>
          <a:ln w="19080">
            <a:solidFill>
              <a:srgbClr val="3333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13" name="TextShape 88"/>
          <p:cNvSpPr txBox="1"/>
          <p:nvPr/>
        </p:nvSpPr>
        <p:spPr>
          <a:xfrm>
            <a:off x="5472000" y="6262920"/>
            <a:ext cx="42480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4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d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414" name="Line 89"/>
          <p:cNvSpPr/>
          <p:nvPr/>
        </p:nvSpPr>
        <p:spPr>
          <a:xfrm flipH="1">
            <a:off x="5615640" y="6262560"/>
            <a:ext cx="288720" cy="360"/>
          </a:xfrm>
          <a:prstGeom prst="line">
            <a:avLst/>
          </a:prstGeom>
          <a:ln w="19080">
            <a:solidFill>
              <a:srgbClr val="007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15" name="Line 90"/>
          <p:cNvSpPr/>
          <p:nvPr/>
        </p:nvSpPr>
        <p:spPr>
          <a:xfrm flipH="1">
            <a:off x="5904360" y="6262920"/>
            <a:ext cx="288000" cy="360"/>
          </a:xfrm>
          <a:prstGeom prst="line">
            <a:avLst/>
          </a:prstGeom>
          <a:ln w="19080">
            <a:solidFill>
              <a:srgbClr val="007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16" name="Line 91"/>
          <p:cNvSpPr/>
          <p:nvPr/>
        </p:nvSpPr>
        <p:spPr>
          <a:xfrm flipH="1">
            <a:off x="6191640" y="6263280"/>
            <a:ext cx="288720" cy="360"/>
          </a:xfrm>
          <a:prstGeom prst="line">
            <a:avLst/>
          </a:prstGeom>
          <a:ln w="19080">
            <a:solidFill>
              <a:srgbClr val="007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17" name="Line 92"/>
          <p:cNvSpPr/>
          <p:nvPr/>
        </p:nvSpPr>
        <p:spPr>
          <a:xfrm flipV="1">
            <a:off x="6480000" y="3960000"/>
            <a:ext cx="576000" cy="2302560"/>
          </a:xfrm>
          <a:prstGeom prst="line">
            <a:avLst/>
          </a:prstGeom>
          <a:ln w="19080">
            <a:solidFill>
              <a:srgbClr val="007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18" name="TextShape 93"/>
          <p:cNvSpPr txBox="1"/>
          <p:nvPr/>
        </p:nvSpPr>
        <p:spPr>
          <a:xfrm>
            <a:off x="6300000" y="6263280"/>
            <a:ext cx="61524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N.V</a:t>
            </a:r>
            <a:r>
              <a:rPr lang="fr-FR" sz="14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d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419" name="TextShape 94"/>
          <p:cNvSpPr txBox="1"/>
          <p:nvPr/>
        </p:nvSpPr>
        <p:spPr>
          <a:xfrm>
            <a:off x="6156000" y="4355280"/>
            <a:ext cx="4399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1/r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420" name="TextShape 95"/>
          <p:cNvSpPr txBox="1"/>
          <p:nvPr/>
        </p:nvSpPr>
        <p:spPr>
          <a:xfrm>
            <a:off x="6768000" y="4859640"/>
            <a:ext cx="61668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1/N.r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421" name="Line 96"/>
          <p:cNvSpPr/>
          <p:nvPr/>
        </p:nvSpPr>
        <p:spPr>
          <a:xfrm flipV="1">
            <a:off x="6696000" y="5400000"/>
            <a:ext cx="0" cy="862560"/>
          </a:xfrm>
          <a:prstGeom prst="line">
            <a:avLst/>
          </a:prstGeom>
          <a:ln w="0">
            <a:solidFill>
              <a:srgbClr val="999999"/>
            </a:solidFill>
            <a:custDash>
              <a:ds d="197000" sp="197000"/>
            </a:custDash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2" name="Line 97"/>
          <p:cNvSpPr/>
          <p:nvPr/>
        </p:nvSpPr>
        <p:spPr>
          <a:xfrm>
            <a:off x="5327640" y="5362560"/>
            <a:ext cx="1368360" cy="1440"/>
          </a:xfrm>
          <a:prstGeom prst="line">
            <a:avLst/>
          </a:prstGeom>
          <a:ln w="0">
            <a:solidFill>
              <a:srgbClr val="999999"/>
            </a:solidFill>
            <a:custDash>
              <a:ds d="197000" sp="197000"/>
            </a:custDash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3" name="CustomShape 98"/>
          <p:cNvSpPr/>
          <p:nvPr/>
        </p:nvSpPr>
        <p:spPr>
          <a:xfrm>
            <a:off x="6660000" y="5290920"/>
            <a:ext cx="108000" cy="108000"/>
          </a:xfrm>
          <a:prstGeom prst="ellipse">
            <a:avLst/>
          </a:prstGeom>
          <a:solidFill>
            <a:srgbClr val="00782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4" name="TextShape 99"/>
          <p:cNvSpPr txBox="1"/>
          <p:nvPr/>
        </p:nvSpPr>
        <p:spPr>
          <a:xfrm>
            <a:off x="131760" y="144720"/>
            <a:ext cx="2352600" cy="885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800" b="1" strike="noStrike" spc="-1">
                <a:solidFill>
                  <a:srgbClr val="3333FF"/>
                </a:solidFill>
                <a:latin typeface="Arial"/>
              </a:rPr>
              <a:t>Diodes</a:t>
            </a:r>
            <a:endParaRPr lang="fr-F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5" name="TextShape 1"/>
          <p:cNvSpPr txBox="1"/>
          <p:nvPr/>
        </p:nvSpPr>
        <p:spPr>
          <a:xfrm>
            <a:off x="3096000" y="720000"/>
            <a:ext cx="3744000" cy="858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latin typeface="Arial"/>
              </a:rPr>
              <a:t>TD5 – Exercice 1</a:t>
            </a:r>
          </a:p>
        </p:txBody>
      </p:sp>
      <p:sp>
        <p:nvSpPr>
          <p:cNvPr id="2426" name="Line 2"/>
          <p:cNvSpPr/>
          <p:nvPr/>
        </p:nvSpPr>
        <p:spPr>
          <a:xfrm>
            <a:off x="864000" y="2160000"/>
            <a:ext cx="334800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7" name="Line 3"/>
          <p:cNvSpPr/>
          <p:nvPr/>
        </p:nvSpPr>
        <p:spPr>
          <a:xfrm flipV="1">
            <a:off x="1002960" y="1440000"/>
            <a:ext cx="0" cy="115200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8" name="TextShape 4"/>
          <p:cNvSpPr txBox="1"/>
          <p:nvPr/>
        </p:nvSpPr>
        <p:spPr>
          <a:xfrm>
            <a:off x="588240" y="1260360"/>
            <a:ext cx="40788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|T|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429" name="TextShape 5"/>
          <p:cNvSpPr txBox="1"/>
          <p:nvPr/>
        </p:nvSpPr>
        <p:spPr>
          <a:xfrm>
            <a:off x="4260240" y="2016000"/>
            <a:ext cx="29664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f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430" name="Line 6"/>
          <p:cNvSpPr/>
          <p:nvPr/>
        </p:nvSpPr>
        <p:spPr>
          <a:xfrm>
            <a:off x="936000" y="1872000"/>
            <a:ext cx="535320" cy="0"/>
          </a:xfrm>
          <a:prstGeom prst="line">
            <a:avLst/>
          </a:prstGeom>
          <a:ln w="38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31" name="Line 7"/>
          <p:cNvSpPr/>
          <p:nvPr/>
        </p:nvSpPr>
        <p:spPr>
          <a:xfrm flipH="1" flipV="1">
            <a:off x="1471320" y="1872000"/>
            <a:ext cx="868680" cy="720000"/>
          </a:xfrm>
          <a:prstGeom prst="line">
            <a:avLst/>
          </a:prstGeom>
          <a:ln w="38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32" name="Line 8"/>
          <p:cNvSpPr/>
          <p:nvPr/>
        </p:nvSpPr>
        <p:spPr>
          <a:xfrm>
            <a:off x="2340000" y="2592000"/>
            <a:ext cx="1440000" cy="0"/>
          </a:xfrm>
          <a:prstGeom prst="line">
            <a:avLst/>
          </a:prstGeom>
          <a:ln w="38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33" name="TextShape 9"/>
          <p:cNvSpPr txBox="1"/>
          <p:nvPr/>
        </p:nvSpPr>
        <p:spPr>
          <a:xfrm>
            <a:off x="1323360" y="2302920"/>
            <a:ext cx="30888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f</a:t>
            </a:r>
            <a:r>
              <a:rPr lang="fr-FR" sz="14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1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434" name="TextShape 10"/>
          <p:cNvSpPr txBox="1"/>
          <p:nvPr/>
        </p:nvSpPr>
        <p:spPr>
          <a:xfrm>
            <a:off x="2223360" y="1799280"/>
            <a:ext cx="30888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f</a:t>
            </a:r>
            <a:r>
              <a:rPr lang="fr-FR" sz="14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2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435" name="Line 11"/>
          <p:cNvSpPr/>
          <p:nvPr/>
        </p:nvSpPr>
        <p:spPr>
          <a:xfrm>
            <a:off x="1471320" y="1872000"/>
            <a:ext cx="0" cy="288360"/>
          </a:xfrm>
          <a:prstGeom prst="line">
            <a:avLst/>
          </a:prstGeom>
          <a:ln w="0">
            <a:solidFill>
              <a:srgbClr val="000000"/>
            </a:solidFill>
            <a:custDash>
              <a:ds d="197000" sp="197000"/>
            </a:custDash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36" name="Line 12"/>
          <p:cNvSpPr/>
          <p:nvPr/>
        </p:nvSpPr>
        <p:spPr>
          <a:xfrm flipH="1">
            <a:off x="2335320" y="2160360"/>
            <a:ext cx="4680" cy="396360"/>
          </a:xfrm>
          <a:prstGeom prst="line">
            <a:avLst/>
          </a:prstGeom>
          <a:ln w="0">
            <a:solidFill>
              <a:srgbClr val="000000"/>
            </a:solidFill>
            <a:custDash>
              <a:ds d="197000" sp="197000"/>
            </a:custDash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37" name="Line 13"/>
          <p:cNvSpPr/>
          <p:nvPr/>
        </p:nvSpPr>
        <p:spPr>
          <a:xfrm flipV="1">
            <a:off x="864000" y="3636360"/>
            <a:ext cx="3348000" cy="36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38" name="Line 14"/>
          <p:cNvSpPr/>
          <p:nvPr/>
        </p:nvSpPr>
        <p:spPr>
          <a:xfrm flipV="1">
            <a:off x="1002960" y="2700360"/>
            <a:ext cx="0" cy="111564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39" name="TextShape 15"/>
          <p:cNvSpPr txBox="1"/>
          <p:nvPr/>
        </p:nvSpPr>
        <p:spPr>
          <a:xfrm>
            <a:off x="300240" y="2520720"/>
            <a:ext cx="73224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Arg(T)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440" name="TextShape 16"/>
          <p:cNvSpPr txBox="1"/>
          <p:nvPr/>
        </p:nvSpPr>
        <p:spPr>
          <a:xfrm>
            <a:off x="4260240" y="3564360"/>
            <a:ext cx="29664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f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441" name="Line 17"/>
          <p:cNvSpPr/>
          <p:nvPr/>
        </p:nvSpPr>
        <p:spPr>
          <a:xfrm>
            <a:off x="864000" y="3024360"/>
            <a:ext cx="607320" cy="0"/>
          </a:xfrm>
          <a:prstGeom prst="line">
            <a:avLst/>
          </a:prstGeom>
          <a:ln w="38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42" name="Line 18"/>
          <p:cNvSpPr/>
          <p:nvPr/>
        </p:nvSpPr>
        <p:spPr>
          <a:xfrm flipV="1">
            <a:off x="1471320" y="3023640"/>
            <a:ext cx="0" cy="288360"/>
          </a:xfrm>
          <a:prstGeom prst="line">
            <a:avLst/>
          </a:prstGeom>
          <a:ln w="38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43" name="Line 19"/>
          <p:cNvSpPr/>
          <p:nvPr/>
        </p:nvSpPr>
        <p:spPr>
          <a:xfrm>
            <a:off x="2340000" y="3024000"/>
            <a:ext cx="1440000" cy="0"/>
          </a:xfrm>
          <a:prstGeom prst="line">
            <a:avLst/>
          </a:prstGeom>
          <a:ln w="38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44" name="TextShape 20"/>
          <p:cNvSpPr txBox="1"/>
          <p:nvPr/>
        </p:nvSpPr>
        <p:spPr>
          <a:xfrm>
            <a:off x="1323360" y="3635280"/>
            <a:ext cx="30888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f</a:t>
            </a:r>
            <a:r>
              <a:rPr lang="fr-FR" sz="14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1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445" name="TextShape 21"/>
          <p:cNvSpPr txBox="1"/>
          <p:nvPr/>
        </p:nvSpPr>
        <p:spPr>
          <a:xfrm>
            <a:off x="2223360" y="3635640"/>
            <a:ext cx="30888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f</a:t>
            </a:r>
            <a:r>
              <a:rPr lang="fr-FR" sz="14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2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446" name="Line 22"/>
          <p:cNvSpPr/>
          <p:nvPr/>
        </p:nvSpPr>
        <p:spPr>
          <a:xfrm>
            <a:off x="1471320" y="3312360"/>
            <a:ext cx="0" cy="288360"/>
          </a:xfrm>
          <a:prstGeom prst="line">
            <a:avLst/>
          </a:prstGeom>
          <a:ln w="0">
            <a:solidFill>
              <a:srgbClr val="000000"/>
            </a:solidFill>
            <a:custDash>
              <a:ds d="197000" sp="197000"/>
            </a:custDash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47" name="Line 23"/>
          <p:cNvSpPr/>
          <p:nvPr/>
        </p:nvSpPr>
        <p:spPr>
          <a:xfrm flipH="1">
            <a:off x="2335320" y="3276720"/>
            <a:ext cx="4680" cy="396360"/>
          </a:xfrm>
          <a:prstGeom prst="line">
            <a:avLst/>
          </a:prstGeom>
          <a:ln w="0">
            <a:solidFill>
              <a:srgbClr val="000000"/>
            </a:solidFill>
            <a:custDash>
              <a:ds d="197000" sp="197000"/>
            </a:custDash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48" name="Line 24"/>
          <p:cNvSpPr/>
          <p:nvPr/>
        </p:nvSpPr>
        <p:spPr>
          <a:xfrm>
            <a:off x="1476000" y="3312000"/>
            <a:ext cx="864000" cy="0"/>
          </a:xfrm>
          <a:prstGeom prst="line">
            <a:avLst/>
          </a:prstGeom>
          <a:ln w="38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49" name="Line 25"/>
          <p:cNvSpPr/>
          <p:nvPr/>
        </p:nvSpPr>
        <p:spPr>
          <a:xfrm flipV="1">
            <a:off x="2335320" y="3024000"/>
            <a:ext cx="0" cy="288360"/>
          </a:xfrm>
          <a:prstGeom prst="line">
            <a:avLst/>
          </a:prstGeom>
          <a:ln w="38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50" name="Line 26"/>
          <p:cNvSpPr/>
          <p:nvPr/>
        </p:nvSpPr>
        <p:spPr>
          <a:xfrm flipV="1">
            <a:off x="864000" y="5184360"/>
            <a:ext cx="3348000" cy="36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51" name="Line 27"/>
          <p:cNvSpPr/>
          <p:nvPr/>
        </p:nvSpPr>
        <p:spPr>
          <a:xfrm flipV="1">
            <a:off x="1002960" y="4464360"/>
            <a:ext cx="0" cy="115200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52" name="TextShape 28"/>
          <p:cNvSpPr txBox="1"/>
          <p:nvPr/>
        </p:nvSpPr>
        <p:spPr>
          <a:xfrm>
            <a:off x="588240" y="4284720"/>
            <a:ext cx="40788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|T|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453" name="TextShape 29"/>
          <p:cNvSpPr txBox="1"/>
          <p:nvPr/>
        </p:nvSpPr>
        <p:spPr>
          <a:xfrm>
            <a:off x="4260240" y="5040360"/>
            <a:ext cx="29664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f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454" name="Line 30"/>
          <p:cNvSpPr/>
          <p:nvPr/>
        </p:nvSpPr>
        <p:spPr>
          <a:xfrm>
            <a:off x="936000" y="5184720"/>
            <a:ext cx="2484000" cy="0"/>
          </a:xfrm>
          <a:prstGeom prst="line">
            <a:avLst/>
          </a:prstGeom>
          <a:ln w="38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55" name="Line 31"/>
          <p:cNvSpPr/>
          <p:nvPr/>
        </p:nvSpPr>
        <p:spPr>
          <a:xfrm flipV="1">
            <a:off x="888120" y="6120720"/>
            <a:ext cx="3323880" cy="36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56" name="Line 32"/>
          <p:cNvSpPr/>
          <p:nvPr/>
        </p:nvSpPr>
        <p:spPr>
          <a:xfrm flipV="1">
            <a:off x="1002960" y="5724720"/>
            <a:ext cx="0" cy="111564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57" name="TextShape 33"/>
          <p:cNvSpPr txBox="1"/>
          <p:nvPr/>
        </p:nvSpPr>
        <p:spPr>
          <a:xfrm>
            <a:off x="300240" y="5545080"/>
            <a:ext cx="73224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Arg(T)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458" name="TextShape 34"/>
          <p:cNvSpPr txBox="1"/>
          <p:nvPr/>
        </p:nvSpPr>
        <p:spPr>
          <a:xfrm>
            <a:off x="4260240" y="6048720"/>
            <a:ext cx="29664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f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459" name="Line 35"/>
          <p:cNvSpPr/>
          <p:nvPr/>
        </p:nvSpPr>
        <p:spPr>
          <a:xfrm>
            <a:off x="936000" y="6120360"/>
            <a:ext cx="1039320" cy="0"/>
          </a:xfrm>
          <a:prstGeom prst="line">
            <a:avLst/>
          </a:prstGeom>
          <a:ln w="38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60" name="TextShape 36"/>
          <p:cNvSpPr txBox="1"/>
          <p:nvPr/>
        </p:nvSpPr>
        <p:spPr>
          <a:xfrm>
            <a:off x="1851120" y="5832000"/>
            <a:ext cx="308880" cy="4320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f</a:t>
            </a:r>
            <a:r>
              <a:rPr lang="fr-FR" sz="14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0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461" name="Line 37"/>
          <p:cNvSpPr/>
          <p:nvPr/>
        </p:nvSpPr>
        <p:spPr>
          <a:xfrm flipV="1">
            <a:off x="1980000" y="6696000"/>
            <a:ext cx="1476000" cy="360"/>
          </a:xfrm>
          <a:prstGeom prst="line">
            <a:avLst/>
          </a:prstGeom>
          <a:ln w="38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62" name="Line 38"/>
          <p:cNvSpPr/>
          <p:nvPr/>
        </p:nvSpPr>
        <p:spPr>
          <a:xfrm flipV="1">
            <a:off x="1975320" y="6120360"/>
            <a:ext cx="0" cy="288360"/>
          </a:xfrm>
          <a:prstGeom prst="line">
            <a:avLst/>
          </a:prstGeom>
          <a:ln w="38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63" name="TextShape 39"/>
          <p:cNvSpPr txBox="1"/>
          <p:nvPr/>
        </p:nvSpPr>
        <p:spPr>
          <a:xfrm>
            <a:off x="1851120" y="4860360"/>
            <a:ext cx="308880" cy="4320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f</a:t>
            </a:r>
            <a:r>
              <a:rPr lang="fr-FR" sz="14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0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464" name="TextShape 40"/>
          <p:cNvSpPr txBox="1"/>
          <p:nvPr/>
        </p:nvSpPr>
        <p:spPr>
          <a:xfrm>
            <a:off x="411120" y="2916360"/>
            <a:ext cx="473400" cy="4320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180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465" name="TextShape 41"/>
          <p:cNvSpPr txBox="1"/>
          <p:nvPr/>
        </p:nvSpPr>
        <p:spPr>
          <a:xfrm>
            <a:off x="519480" y="3204360"/>
            <a:ext cx="375840" cy="4320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90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466" name="TextShape 42"/>
          <p:cNvSpPr txBox="1"/>
          <p:nvPr/>
        </p:nvSpPr>
        <p:spPr>
          <a:xfrm>
            <a:off x="591480" y="3492360"/>
            <a:ext cx="296640" cy="4320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0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467" name="Line 43"/>
          <p:cNvSpPr/>
          <p:nvPr/>
        </p:nvSpPr>
        <p:spPr>
          <a:xfrm flipH="1" flipV="1">
            <a:off x="864000" y="3312000"/>
            <a:ext cx="607320" cy="720"/>
          </a:xfrm>
          <a:prstGeom prst="line">
            <a:avLst/>
          </a:prstGeom>
          <a:ln w="0">
            <a:solidFill>
              <a:srgbClr val="000000"/>
            </a:solidFill>
            <a:custDash>
              <a:ds d="197000" sp="197000"/>
            </a:custDash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68" name="TextShape 44"/>
          <p:cNvSpPr txBox="1"/>
          <p:nvPr/>
        </p:nvSpPr>
        <p:spPr>
          <a:xfrm>
            <a:off x="627480" y="1728360"/>
            <a:ext cx="354600" cy="4320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G</a:t>
            </a:r>
            <a:r>
              <a:rPr lang="fr-FR" sz="12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0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469" name="TextShape 45"/>
          <p:cNvSpPr txBox="1"/>
          <p:nvPr/>
        </p:nvSpPr>
        <p:spPr>
          <a:xfrm>
            <a:off x="519480" y="6264000"/>
            <a:ext cx="430560" cy="4320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-90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470" name="Line 46"/>
          <p:cNvSpPr/>
          <p:nvPr/>
        </p:nvSpPr>
        <p:spPr>
          <a:xfrm flipV="1">
            <a:off x="954360" y="6408000"/>
            <a:ext cx="1025640" cy="360"/>
          </a:xfrm>
          <a:prstGeom prst="line">
            <a:avLst/>
          </a:prstGeom>
          <a:ln w="0">
            <a:solidFill>
              <a:srgbClr val="000000"/>
            </a:solidFill>
            <a:custDash>
              <a:ds d="197000" sp="197000"/>
            </a:custDash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71" name="TextShape 47"/>
          <p:cNvSpPr txBox="1"/>
          <p:nvPr/>
        </p:nvSpPr>
        <p:spPr>
          <a:xfrm>
            <a:off x="663480" y="5976360"/>
            <a:ext cx="296640" cy="4320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0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472" name="TextShape 48"/>
          <p:cNvSpPr txBox="1"/>
          <p:nvPr/>
        </p:nvSpPr>
        <p:spPr>
          <a:xfrm>
            <a:off x="1771920" y="1512000"/>
            <a:ext cx="96408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0" strike="noStrike" spc="-1">
                <a:latin typeface="Arial"/>
              </a:rPr>
              <a:t>-20dB / dec</a:t>
            </a:r>
          </a:p>
        </p:txBody>
      </p:sp>
      <p:sp>
        <p:nvSpPr>
          <p:cNvPr id="2473" name="TextShape 49"/>
          <p:cNvSpPr txBox="1"/>
          <p:nvPr/>
        </p:nvSpPr>
        <p:spPr>
          <a:xfrm>
            <a:off x="1771920" y="5400000"/>
            <a:ext cx="100224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0" strike="noStrike" spc="-1">
                <a:latin typeface="Arial"/>
              </a:rPr>
              <a:t>+20dB / dec</a:t>
            </a:r>
          </a:p>
        </p:txBody>
      </p:sp>
      <p:sp>
        <p:nvSpPr>
          <p:cNvPr id="2474" name="Line 50"/>
          <p:cNvSpPr/>
          <p:nvPr/>
        </p:nvSpPr>
        <p:spPr>
          <a:xfrm flipH="1">
            <a:off x="2016000" y="4464000"/>
            <a:ext cx="792000" cy="720720"/>
          </a:xfrm>
          <a:prstGeom prst="line">
            <a:avLst/>
          </a:prstGeom>
          <a:ln w="19080">
            <a:solidFill>
              <a:srgbClr val="0099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75" name="Line 51"/>
          <p:cNvSpPr/>
          <p:nvPr/>
        </p:nvSpPr>
        <p:spPr>
          <a:xfrm flipH="1">
            <a:off x="1002960" y="5184360"/>
            <a:ext cx="941040" cy="360"/>
          </a:xfrm>
          <a:prstGeom prst="line">
            <a:avLst/>
          </a:prstGeom>
          <a:ln w="19080">
            <a:solidFill>
              <a:srgbClr val="6666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76" name="Line 52"/>
          <p:cNvSpPr/>
          <p:nvPr/>
        </p:nvSpPr>
        <p:spPr>
          <a:xfrm>
            <a:off x="1980000" y="5184720"/>
            <a:ext cx="648000" cy="611280"/>
          </a:xfrm>
          <a:prstGeom prst="line">
            <a:avLst/>
          </a:prstGeom>
          <a:ln w="19080">
            <a:solidFill>
              <a:srgbClr val="6666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77" name="Line 53"/>
          <p:cNvSpPr/>
          <p:nvPr/>
        </p:nvSpPr>
        <p:spPr>
          <a:xfrm flipV="1">
            <a:off x="5724000" y="1944720"/>
            <a:ext cx="3348000" cy="36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78" name="Line 54"/>
          <p:cNvSpPr/>
          <p:nvPr/>
        </p:nvSpPr>
        <p:spPr>
          <a:xfrm flipV="1">
            <a:off x="5856480" y="1224720"/>
            <a:ext cx="0" cy="147672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79" name="TextShape 55"/>
          <p:cNvSpPr txBox="1"/>
          <p:nvPr/>
        </p:nvSpPr>
        <p:spPr>
          <a:xfrm>
            <a:off x="5448240" y="1045080"/>
            <a:ext cx="40788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|T|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480" name="TextShape 56"/>
          <p:cNvSpPr txBox="1"/>
          <p:nvPr/>
        </p:nvSpPr>
        <p:spPr>
          <a:xfrm>
            <a:off x="9120240" y="1800720"/>
            <a:ext cx="29664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f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481" name="Line 57"/>
          <p:cNvSpPr/>
          <p:nvPr/>
        </p:nvSpPr>
        <p:spPr>
          <a:xfrm flipV="1">
            <a:off x="5748120" y="3313080"/>
            <a:ext cx="3323880" cy="36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82" name="Line 58"/>
          <p:cNvSpPr/>
          <p:nvPr/>
        </p:nvSpPr>
        <p:spPr>
          <a:xfrm flipV="1">
            <a:off x="5862960" y="2917080"/>
            <a:ext cx="0" cy="111564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83" name="TextShape 59"/>
          <p:cNvSpPr txBox="1"/>
          <p:nvPr/>
        </p:nvSpPr>
        <p:spPr>
          <a:xfrm>
            <a:off x="5160240" y="2701440"/>
            <a:ext cx="73224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Arg(T)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484" name="TextShape 60"/>
          <p:cNvSpPr txBox="1"/>
          <p:nvPr/>
        </p:nvSpPr>
        <p:spPr>
          <a:xfrm>
            <a:off x="9120240" y="3241080"/>
            <a:ext cx="29664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f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485" name="Line 61"/>
          <p:cNvSpPr/>
          <p:nvPr/>
        </p:nvSpPr>
        <p:spPr>
          <a:xfrm>
            <a:off x="5796000" y="3312720"/>
            <a:ext cx="1039320" cy="0"/>
          </a:xfrm>
          <a:prstGeom prst="line">
            <a:avLst/>
          </a:prstGeom>
          <a:ln w="38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86" name="TextShape 62"/>
          <p:cNvSpPr txBox="1"/>
          <p:nvPr/>
        </p:nvSpPr>
        <p:spPr>
          <a:xfrm>
            <a:off x="6711120" y="3024360"/>
            <a:ext cx="308880" cy="4320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f</a:t>
            </a:r>
            <a:r>
              <a:rPr lang="fr-FR" sz="14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0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487" name="Line 63"/>
          <p:cNvSpPr/>
          <p:nvPr/>
        </p:nvSpPr>
        <p:spPr>
          <a:xfrm flipV="1">
            <a:off x="6840000" y="1909080"/>
            <a:ext cx="0" cy="1006920"/>
          </a:xfrm>
          <a:prstGeom prst="line">
            <a:avLst/>
          </a:prstGeom>
          <a:ln w="0">
            <a:solidFill>
              <a:srgbClr val="000000"/>
            </a:solidFill>
            <a:custDash>
              <a:ds d="197000" sp="197000"/>
            </a:custDash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88" name="Line 64"/>
          <p:cNvSpPr/>
          <p:nvPr/>
        </p:nvSpPr>
        <p:spPr>
          <a:xfrm flipV="1">
            <a:off x="6840000" y="3600360"/>
            <a:ext cx="792000" cy="360"/>
          </a:xfrm>
          <a:prstGeom prst="line">
            <a:avLst/>
          </a:prstGeom>
          <a:ln w="38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89" name="Line 65"/>
          <p:cNvSpPr/>
          <p:nvPr/>
        </p:nvSpPr>
        <p:spPr>
          <a:xfrm flipV="1">
            <a:off x="6835320" y="3312720"/>
            <a:ext cx="0" cy="288360"/>
          </a:xfrm>
          <a:prstGeom prst="line">
            <a:avLst/>
          </a:prstGeom>
          <a:ln w="38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90" name="Line 66"/>
          <p:cNvSpPr/>
          <p:nvPr/>
        </p:nvSpPr>
        <p:spPr>
          <a:xfrm flipH="1">
            <a:off x="5862960" y="2448000"/>
            <a:ext cx="977040" cy="0"/>
          </a:xfrm>
          <a:prstGeom prst="line">
            <a:avLst/>
          </a:prstGeom>
          <a:ln w="38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91" name="TextShape 67"/>
          <p:cNvSpPr txBox="1"/>
          <p:nvPr/>
        </p:nvSpPr>
        <p:spPr>
          <a:xfrm>
            <a:off x="6711120" y="1620720"/>
            <a:ext cx="308880" cy="4320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f</a:t>
            </a:r>
            <a:r>
              <a:rPr lang="fr-FR" sz="14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2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492" name="TextShape 68"/>
          <p:cNvSpPr txBox="1"/>
          <p:nvPr/>
        </p:nvSpPr>
        <p:spPr>
          <a:xfrm>
            <a:off x="5379480" y="3492720"/>
            <a:ext cx="430560" cy="4320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-90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493" name="Line 69"/>
          <p:cNvSpPr/>
          <p:nvPr/>
        </p:nvSpPr>
        <p:spPr>
          <a:xfrm flipV="1">
            <a:off x="5814360" y="3600360"/>
            <a:ext cx="1025640" cy="360"/>
          </a:xfrm>
          <a:prstGeom prst="line">
            <a:avLst/>
          </a:prstGeom>
          <a:ln w="0">
            <a:solidFill>
              <a:srgbClr val="000000"/>
            </a:solidFill>
            <a:custDash>
              <a:ds d="197000" sp="197000"/>
            </a:custDash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94" name="TextShape 70"/>
          <p:cNvSpPr txBox="1"/>
          <p:nvPr/>
        </p:nvSpPr>
        <p:spPr>
          <a:xfrm>
            <a:off x="5451480" y="3204720"/>
            <a:ext cx="296640" cy="4320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0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495" name="TextShape 71"/>
          <p:cNvSpPr txBox="1"/>
          <p:nvPr/>
        </p:nvSpPr>
        <p:spPr>
          <a:xfrm>
            <a:off x="7637760" y="2124000"/>
            <a:ext cx="96408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0" strike="noStrike" spc="-1">
                <a:latin typeface="Arial"/>
              </a:rPr>
              <a:t>-20dB / dec</a:t>
            </a:r>
          </a:p>
        </p:txBody>
      </p:sp>
      <p:sp>
        <p:nvSpPr>
          <p:cNvPr id="2496" name="Line 72"/>
          <p:cNvSpPr/>
          <p:nvPr/>
        </p:nvSpPr>
        <p:spPr>
          <a:xfrm flipH="1">
            <a:off x="7668000" y="1476000"/>
            <a:ext cx="756000" cy="432720"/>
          </a:xfrm>
          <a:prstGeom prst="line">
            <a:avLst/>
          </a:prstGeom>
          <a:ln w="19080">
            <a:solidFill>
              <a:srgbClr val="0099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97" name="Line 73"/>
          <p:cNvSpPr/>
          <p:nvPr/>
        </p:nvSpPr>
        <p:spPr>
          <a:xfrm flipH="1">
            <a:off x="5862960" y="1944720"/>
            <a:ext cx="941040" cy="360"/>
          </a:xfrm>
          <a:prstGeom prst="line">
            <a:avLst/>
          </a:prstGeom>
          <a:ln w="19080">
            <a:solidFill>
              <a:srgbClr val="6666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98" name="Line 74"/>
          <p:cNvSpPr/>
          <p:nvPr/>
        </p:nvSpPr>
        <p:spPr>
          <a:xfrm>
            <a:off x="6840000" y="1945080"/>
            <a:ext cx="1296000" cy="538920"/>
          </a:xfrm>
          <a:prstGeom prst="line">
            <a:avLst/>
          </a:prstGeom>
          <a:ln w="19080">
            <a:solidFill>
              <a:srgbClr val="6666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99" name="TextShape 75"/>
          <p:cNvSpPr txBox="1"/>
          <p:nvPr/>
        </p:nvSpPr>
        <p:spPr>
          <a:xfrm>
            <a:off x="7503120" y="1620720"/>
            <a:ext cx="308880" cy="4320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f</a:t>
            </a:r>
            <a:r>
              <a:rPr lang="fr-FR" sz="14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1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500" name="Line 76"/>
          <p:cNvSpPr/>
          <p:nvPr/>
        </p:nvSpPr>
        <p:spPr>
          <a:xfrm>
            <a:off x="5760000" y="1908720"/>
            <a:ext cx="1908000" cy="360"/>
          </a:xfrm>
          <a:prstGeom prst="line">
            <a:avLst/>
          </a:prstGeom>
          <a:ln w="19080">
            <a:solidFill>
              <a:srgbClr val="0099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01" name="TextShape 77"/>
          <p:cNvSpPr txBox="1"/>
          <p:nvPr/>
        </p:nvSpPr>
        <p:spPr>
          <a:xfrm>
            <a:off x="8285760" y="1573560"/>
            <a:ext cx="100224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0" strike="noStrike" spc="-1">
                <a:latin typeface="Arial"/>
              </a:rPr>
              <a:t>+20dB / dec</a:t>
            </a:r>
          </a:p>
        </p:txBody>
      </p:sp>
      <p:sp>
        <p:nvSpPr>
          <p:cNvPr id="2502" name="Line 78"/>
          <p:cNvSpPr/>
          <p:nvPr/>
        </p:nvSpPr>
        <p:spPr>
          <a:xfrm flipV="1">
            <a:off x="7668000" y="1909440"/>
            <a:ext cx="0" cy="1006920"/>
          </a:xfrm>
          <a:prstGeom prst="line">
            <a:avLst/>
          </a:prstGeom>
          <a:ln w="0">
            <a:solidFill>
              <a:srgbClr val="000000"/>
            </a:solidFill>
            <a:custDash>
              <a:ds d="197000" sp="197000"/>
            </a:custDash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03" name="Line 79"/>
          <p:cNvSpPr/>
          <p:nvPr/>
        </p:nvSpPr>
        <p:spPr>
          <a:xfrm flipV="1">
            <a:off x="7663320" y="3313080"/>
            <a:ext cx="0" cy="288360"/>
          </a:xfrm>
          <a:prstGeom prst="line">
            <a:avLst/>
          </a:prstGeom>
          <a:ln w="38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04" name="Line 80"/>
          <p:cNvSpPr/>
          <p:nvPr/>
        </p:nvSpPr>
        <p:spPr>
          <a:xfrm>
            <a:off x="7668360" y="3312720"/>
            <a:ext cx="611640" cy="720"/>
          </a:xfrm>
          <a:prstGeom prst="line">
            <a:avLst/>
          </a:prstGeom>
          <a:ln w="38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05" name="Line 81"/>
          <p:cNvSpPr/>
          <p:nvPr/>
        </p:nvSpPr>
        <p:spPr>
          <a:xfrm>
            <a:off x="6840000" y="2448000"/>
            <a:ext cx="828000" cy="360000"/>
          </a:xfrm>
          <a:prstGeom prst="line">
            <a:avLst/>
          </a:prstGeom>
          <a:ln w="38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06" name="Line 82"/>
          <p:cNvSpPr/>
          <p:nvPr/>
        </p:nvSpPr>
        <p:spPr>
          <a:xfrm flipH="1">
            <a:off x="7668000" y="2808000"/>
            <a:ext cx="612000" cy="0"/>
          </a:xfrm>
          <a:prstGeom prst="line">
            <a:avLst/>
          </a:prstGeom>
          <a:ln w="38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07" name="TextShape 83"/>
          <p:cNvSpPr txBox="1"/>
          <p:nvPr/>
        </p:nvSpPr>
        <p:spPr>
          <a:xfrm>
            <a:off x="5544000" y="2268000"/>
            <a:ext cx="35460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G</a:t>
            </a:r>
            <a:r>
              <a:rPr lang="fr-FR" sz="12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0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508" name="TextShape 84"/>
          <p:cNvSpPr txBox="1"/>
          <p:nvPr/>
        </p:nvSpPr>
        <p:spPr>
          <a:xfrm>
            <a:off x="5148000" y="432000"/>
            <a:ext cx="3744000" cy="858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latin typeface="Arial"/>
              </a:rPr>
              <a:t>TD5 – Exercice 2</a:t>
            </a:r>
          </a:p>
        </p:txBody>
      </p:sp>
      <p:sp>
        <p:nvSpPr>
          <p:cNvPr id="2509" name="Line 85"/>
          <p:cNvSpPr/>
          <p:nvPr/>
        </p:nvSpPr>
        <p:spPr>
          <a:xfrm flipV="1">
            <a:off x="5724000" y="5041080"/>
            <a:ext cx="3348000" cy="36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10" name="Line 86"/>
          <p:cNvSpPr/>
          <p:nvPr/>
        </p:nvSpPr>
        <p:spPr>
          <a:xfrm flipV="1">
            <a:off x="5856480" y="4321080"/>
            <a:ext cx="0" cy="147672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11" name="TextShape 87"/>
          <p:cNvSpPr txBox="1"/>
          <p:nvPr/>
        </p:nvSpPr>
        <p:spPr>
          <a:xfrm>
            <a:off x="5448240" y="4141440"/>
            <a:ext cx="40788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|T|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512" name="TextShape 88"/>
          <p:cNvSpPr txBox="1"/>
          <p:nvPr/>
        </p:nvSpPr>
        <p:spPr>
          <a:xfrm>
            <a:off x="9120240" y="4897080"/>
            <a:ext cx="29664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f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513" name="Line 89"/>
          <p:cNvSpPr/>
          <p:nvPr/>
        </p:nvSpPr>
        <p:spPr>
          <a:xfrm flipV="1">
            <a:off x="5748120" y="6697440"/>
            <a:ext cx="3323880" cy="36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14" name="Line 90"/>
          <p:cNvSpPr/>
          <p:nvPr/>
        </p:nvSpPr>
        <p:spPr>
          <a:xfrm flipV="1">
            <a:off x="5862960" y="6013440"/>
            <a:ext cx="0" cy="111564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15" name="TextShape 91"/>
          <p:cNvSpPr txBox="1"/>
          <p:nvPr/>
        </p:nvSpPr>
        <p:spPr>
          <a:xfrm>
            <a:off x="5160240" y="5797800"/>
            <a:ext cx="73224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Arg(T)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516" name="TextShape 92"/>
          <p:cNvSpPr txBox="1"/>
          <p:nvPr/>
        </p:nvSpPr>
        <p:spPr>
          <a:xfrm>
            <a:off x="9120240" y="6553440"/>
            <a:ext cx="29664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f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517" name="Line 93"/>
          <p:cNvSpPr/>
          <p:nvPr/>
        </p:nvSpPr>
        <p:spPr>
          <a:xfrm>
            <a:off x="5796000" y="6697080"/>
            <a:ext cx="1039320" cy="0"/>
          </a:xfrm>
          <a:prstGeom prst="line">
            <a:avLst/>
          </a:prstGeom>
          <a:ln w="38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18" name="Line 94"/>
          <p:cNvSpPr/>
          <p:nvPr/>
        </p:nvSpPr>
        <p:spPr>
          <a:xfrm flipV="1">
            <a:off x="6835320" y="5005440"/>
            <a:ext cx="4680" cy="1403280"/>
          </a:xfrm>
          <a:prstGeom prst="line">
            <a:avLst/>
          </a:prstGeom>
          <a:ln w="0">
            <a:solidFill>
              <a:srgbClr val="000000"/>
            </a:solidFill>
            <a:custDash>
              <a:ds d="197000" sp="197000"/>
            </a:custDash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19" name="Line 95"/>
          <p:cNvSpPr/>
          <p:nvPr/>
        </p:nvSpPr>
        <p:spPr>
          <a:xfrm flipV="1">
            <a:off x="6840000" y="6408720"/>
            <a:ext cx="792000" cy="360"/>
          </a:xfrm>
          <a:prstGeom prst="line">
            <a:avLst/>
          </a:prstGeom>
          <a:ln w="38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20" name="Line 96"/>
          <p:cNvSpPr/>
          <p:nvPr/>
        </p:nvSpPr>
        <p:spPr>
          <a:xfrm flipV="1">
            <a:off x="6835320" y="6409080"/>
            <a:ext cx="0" cy="288360"/>
          </a:xfrm>
          <a:prstGeom prst="line">
            <a:avLst/>
          </a:prstGeom>
          <a:ln w="38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21" name="Line 97"/>
          <p:cNvSpPr/>
          <p:nvPr/>
        </p:nvSpPr>
        <p:spPr>
          <a:xfrm flipH="1">
            <a:off x="5862960" y="5724360"/>
            <a:ext cx="977040" cy="0"/>
          </a:xfrm>
          <a:prstGeom prst="line">
            <a:avLst/>
          </a:prstGeom>
          <a:ln w="38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22" name="TextShape 98"/>
          <p:cNvSpPr txBox="1"/>
          <p:nvPr/>
        </p:nvSpPr>
        <p:spPr>
          <a:xfrm>
            <a:off x="6711120" y="4717080"/>
            <a:ext cx="308880" cy="4320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f</a:t>
            </a:r>
            <a:r>
              <a:rPr lang="fr-FR" sz="14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1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523" name="TextShape 99"/>
          <p:cNvSpPr txBox="1"/>
          <p:nvPr/>
        </p:nvSpPr>
        <p:spPr>
          <a:xfrm>
            <a:off x="5523480" y="6589080"/>
            <a:ext cx="296640" cy="4320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0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524" name="TextShape 100"/>
          <p:cNvSpPr txBox="1"/>
          <p:nvPr/>
        </p:nvSpPr>
        <p:spPr>
          <a:xfrm>
            <a:off x="5451480" y="6301080"/>
            <a:ext cx="375840" cy="4320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90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525" name="TextShape 101"/>
          <p:cNvSpPr txBox="1"/>
          <p:nvPr/>
        </p:nvSpPr>
        <p:spPr>
          <a:xfrm>
            <a:off x="8424000" y="5148000"/>
            <a:ext cx="96408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0" strike="noStrike" spc="-1">
                <a:latin typeface="Arial"/>
              </a:rPr>
              <a:t>-20dB / dec</a:t>
            </a:r>
          </a:p>
        </p:txBody>
      </p:sp>
      <p:sp>
        <p:nvSpPr>
          <p:cNvPr id="2526" name="Line 102"/>
          <p:cNvSpPr/>
          <p:nvPr/>
        </p:nvSpPr>
        <p:spPr>
          <a:xfrm flipH="1">
            <a:off x="6840000" y="4572360"/>
            <a:ext cx="756000" cy="432720"/>
          </a:xfrm>
          <a:prstGeom prst="line">
            <a:avLst/>
          </a:prstGeom>
          <a:ln w="19080">
            <a:solidFill>
              <a:srgbClr val="0099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27" name="Line 103"/>
          <p:cNvSpPr/>
          <p:nvPr/>
        </p:nvSpPr>
        <p:spPr>
          <a:xfrm flipH="1">
            <a:off x="5862960" y="5041080"/>
            <a:ext cx="1800360" cy="360"/>
          </a:xfrm>
          <a:prstGeom prst="line">
            <a:avLst/>
          </a:prstGeom>
          <a:ln w="19080">
            <a:solidFill>
              <a:srgbClr val="6666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28" name="Line 104"/>
          <p:cNvSpPr/>
          <p:nvPr/>
        </p:nvSpPr>
        <p:spPr>
          <a:xfrm>
            <a:off x="7668000" y="5041440"/>
            <a:ext cx="828000" cy="358560"/>
          </a:xfrm>
          <a:prstGeom prst="line">
            <a:avLst/>
          </a:prstGeom>
          <a:ln w="19080">
            <a:solidFill>
              <a:srgbClr val="6666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29" name="TextShape 105"/>
          <p:cNvSpPr txBox="1"/>
          <p:nvPr/>
        </p:nvSpPr>
        <p:spPr>
          <a:xfrm>
            <a:off x="7503120" y="4717080"/>
            <a:ext cx="308880" cy="4320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f</a:t>
            </a:r>
            <a:r>
              <a:rPr lang="fr-FR" sz="14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2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530" name="Line 106"/>
          <p:cNvSpPr/>
          <p:nvPr/>
        </p:nvSpPr>
        <p:spPr>
          <a:xfrm>
            <a:off x="5760000" y="5005080"/>
            <a:ext cx="1075320" cy="360"/>
          </a:xfrm>
          <a:prstGeom prst="line">
            <a:avLst/>
          </a:prstGeom>
          <a:ln w="19080">
            <a:solidFill>
              <a:srgbClr val="0099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31" name="TextShape 107"/>
          <p:cNvSpPr txBox="1"/>
          <p:nvPr/>
        </p:nvSpPr>
        <p:spPr>
          <a:xfrm>
            <a:off x="7565760" y="4525920"/>
            <a:ext cx="100224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0" strike="noStrike" spc="-1">
                <a:latin typeface="Arial"/>
              </a:rPr>
              <a:t>+20dB / dec</a:t>
            </a:r>
          </a:p>
        </p:txBody>
      </p:sp>
      <p:sp>
        <p:nvSpPr>
          <p:cNvPr id="2532" name="Line 108"/>
          <p:cNvSpPr/>
          <p:nvPr/>
        </p:nvSpPr>
        <p:spPr>
          <a:xfrm flipV="1">
            <a:off x="7663320" y="5005800"/>
            <a:ext cx="4680" cy="1402920"/>
          </a:xfrm>
          <a:prstGeom prst="line">
            <a:avLst/>
          </a:prstGeom>
          <a:ln w="0">
            <a:solidFill>
              <a:srgbClr val="000000"/>
            </a:solidFill>
            <a:custDash>
              <a:ds d="197000" sp="197000"/>
            </a:custDash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33" name="Line 109"/>
          <p:cNvSpPr/>
          <p:nvPr/>
        </p:nvSpPr>
        <p:spPr>
          <a:xfrm flipV="1">
            <a:off x="7663320" y="6409440"/>
            <a:ext cx="0" cy="288360"/>
          </a:xfrm>
          <a:prstGeom prst="line">
            <a:avLst/>
          </a:prstGeom>
          <a:ln w="38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34" name="Line 110"/>
          <p:cNvSpPr/>
          <p:nvPr/>
        </p:nvSpPr>
        <p:spPr>
          <a:xfrm>
            <a:off x="7668360" y="6697080"/>
            <a:ext cx="611640" cy="720"/>
          </a:xfrm>
          <a:prstGeom prst="line">
            <a:avLst/>
          </a:prstGeom>
          <a:ln w="38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35" name="Line 111"/>
          <p:cNvSpPr/>
          <p:nvPr/>
        </p:nvSpPr>
        <p:spPr>
          <a:xfrm flipV="1">
            <a:off x="6840000" y="5329080"/>
            <a:ext cx="823320" cy="395280"/>
          </a:xfrm>
          <a:prstGeom prst="line">
            <a:avLst/>
          </a:prstGeom>
          <a:ln w="38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36" name="Line 112"/>
          <p:cNvSpPr/>
          <p:nvPr/>
        </p:nvSpPr>
        <p:spPr>
          <a:xfrm flipH="1">
            <a:off x="7668000" y="5329080"/>
            <a:ext cx="612000" cy="0"/>
          </a:xfrm>
          <a:prstGeom prst="line">
            <a:avLst/>
          </a:prstGeom>
          <a:ln w="38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37" name="TextShape 113"/>
          <p:cNvSpPr txBox="1"/>
          <p:nvPr/>
        </p:nvSpPr>
        <p:spPr>
          <a:xfrm>
            <a:off x="5544000" y="5544360"/>
            <a:ext cx="35460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G</a:t>
            </a:r>
            <a:r>
              <a:rPr lang="fr-FR" sz="12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0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538" name="Line 114"/>
          <p:cNvSpPr/>
          <p:nvPr/>
        </p:nvSpPr>
        <p:spPr>
          <a:xfrm flipV="1">
            <a:off x="1975320" y="6408720"/>
            <a:ext cx="0" cy="288360"/>
          </a:xfrm>
          <a:prstGeom prst="line">
            <a:avLst/>
          </a:prstGeom>
          <a:ln w="38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39" name="Line 115"/>
          <p:cNvSpPr/>
          <p:nvPr/>
        </p:nvSpPr>
        <p:spPr>
          <a:xfrm flipV="1">
            <a:off x="954720" y="6696360"/>
            <a:ext cx="1025640" cy="360"/>
          </a:xfrm>
          <a:prstGeom prst="line">
            <a:avLst/>
          </a:prstGeom>
          <a:ln w="0">
            <a:solidFill>
              <a:srgbClr val="000000"/>
            </a:solidFill>
            <a:custDash>
              <a:ds d="197000" sp="197000"/>
            </a:custDash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40" name="TextShape 116"/>
          <p:cNvSpPr txBox="1"/>
          <p:nvPr/>
        </p:nvSpPr>
        <p:spPr>
          <a:xfrm>
            <a:off x="411480" y="6552000"/>
            <a:ext cx="528120" cy="4320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-180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541" name="Line 117"/>
          <p:cNvSpPr/>
          <p:nvPr/>
        </p:nvSpPr>
        <p:spPr>
          <a:xfrm>
            <a:off x="936000" y="5148720"/>
            <a:ext cx="1080000" cy="0"/>
          </a:xfrm>
          <a:prstGeom prst="line">
            <a:avLst/>
          </a:prstGeom>
          <a:ln w="19080">
            <a:solidFill>
              <a:srgbClr val="0099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42" name="Line 118"/>
          <p:cNvSpPr/>
          <p:nvPr/>
        </p:nvSpPr>
        <p:spPr>
          <a:xfrm>
            <a:off x="1975320" y="6372000"/>
            <a:ext cx="1480680" cy="0"/>
          </a:xfrm>
          <a:prstGeom prst="line">
            <a:avLst/>
          </a:prstGeom>
          <a:ln w="19080">
            <a:solidFill>
              <a:srgbClr val="6666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43" name="Line 119"/>
          <p:cNvSpPr/>
          <p:nvPr/>
        </p:nvSpPr>
        <p:spPr>
          <a:xfrm flipH="1">
            <a:off x="1975320" y="6408000"/>
            <a:ext cx="1480680" cy="720"/>
          </a:xfrm>
          <a:prstGeom prst="line">
            <a:avLst/>
          </a:prstGeom>
          <a:ln w="19080">
            <a:solidFill>
              <a:srgbClr val="0099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44" name="TextShape 120"/>
          <p:cNvSpPr txBox="1"/>
          <p:nvPr/>
        </p:nvSpPr>
        <p:spPr>
          <a:xfrm>
            <a:off x="131760" y="144720"/>
            <a:ext cx="2352600" cy="885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800" b="1" strike="noStrike" spc="-1">
                <a:solidFill>
                  <a:srgbClr val="3333FF"/>
                </a:solidFill>
                <a:latin typeface="Arial"/>
              </a:rPr>
              <a:t>Filtrage</a:t>
            </a:r>
            <a:endParaRPr lang="fr-F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5" name="TextShape 1"/>
          <p:cNvSpPr txBox="1"/>
          <p:nvPr/>
        </p:nvSpPr>
        <p:spPr>
          <a:xfrm>
            <a:off x="6264000" y="1224000"/>
            <a:ext cx="3744000" cy="858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latin typeface="Arial"/>
              </a:rPr>
              <a:t>TD6 – Exercice 1</a:t>
            </a:r>
          </a:p>
        </p:txBody>
      </p:sp>
      <p:sp>
        <p:nvSpPr>
          <p:cNvPr id="2546" name="CustomShape 2"/>
          <p:cNvSpPr/>
          <p:nvPr/>
        </p:nvSpPr>
        <p:spPr>
          <a:xfrm>
            <a:off x="1205640" y="1765080"/>
            <a:ext cx="1296000" cy="114696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47" name="CustomShape 3"/>
          <p:cNvSpPr/>
          <p:nvPr/>
        </p:nvSpPr>
        <p:spPr>
          <a:xfrm>
            <a:off x="1205640" y="1765080"/>
            <a:ext cx="666360" cy="114696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48" name="TextShape 4"/>
          <p:cNvSpPr txBox="1"/>
          <p:nvPr/>
        </p:nvSpPr>
        <p:spPr>
          <a:xfrm>
            <a:off x="913320" y="2146680"/>
            <a:ext cx="23724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549" name="CustomShape 5"/>
          <p:cNvSpPr/>
          <p:nvPr/>
        </p:nvSpPr>
        <p:spPr>
          <a:xfrm>
            <a:off x="1028160" y="2192400"/>
            <a:ext cx="374400" cy="390960"/>
          </a:xfrm>
          <a:prstGeom prst="ellipse">
            <a:avLst/>
          </a:pr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50" name="Line 6"/>
          <p:cNvSpPr/>
          <p:nvPr/>
        </p:nvSpPr>
        <p:spPr>
          <a:xfrm>
            <a:off x="1028160" y="2410560"/>
            <a:ext cx="3744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51" name="TextShape 7"/>
          <p:cNvSpPr txBox="1"/>
          <p:nvPr/>
        </p:nvSpPr>
        <p:spPr>
          <a:xfrm>
            <a:off x="524520" y="2146680"/>
            <a:ext cx="55548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dQ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552" name="Line 8"/>
          <p:cNvSpPr/>
          <p:nvPr/>
        </p:nvSpPr>
        <p:spPr>
          <a:xfrm flipV="1">
            <a:off x="1205640" y="2016000"/>
            <a:ext cx="0" cy="14400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53" name="TextShape 9"/>
          <p:cNvSpPr txBox="1"/>
          <p:nvPr/>
        </p:nvSpPr>
        <p:spPr>
          <a:xfrm>
            <a:off x="934920" y="176400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Abyssinica SIL"/>
                <a:ea typeface="Univers Condensed (W1)"/>
              </a:rPr>
              <a:t>I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554" name="TextShape 10"/>
          <p:cNvSpPr txBox="1"/>
          <p:nvPr/>
        </p:nvSpPr>
        <p:spPr>
          <a:xfrm>
            <a:off x="560880" y="2363040"/>
            <a:ext cx="55548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dt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555" name="Line 11"/>
          <p:cNvSpPr/>
          <p:nvPr/>
        </p:nvSpPr>
        <p:spPr>
          <a:xfrm>
            <a:off x="596880" y="2448000"/>
            <a:ext cx="360000" cy="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56" name="CustomShape 12"/>
          <p:cNvSpPr/>
          <p:nvPr/>
        </p:nvSpPr>
        <p:spPr>
          <a:xfrm>
            <a:off x="2501640" y="1765080"/>
            <a:ext cx="1314360" cy="114696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57" name="CustomShape 13"/>
          <p:cNvSpPr/>
          <p:nvPr/>
        </p:nvSpPr>
        <p:spPr>
          <a:xfrm>
            <a:off x="3816000" y="1765080"/>
            <a:ext cx="864000" cy="114696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58" name="Line 14"/>
          <p:cNvSpPr/>
          <p:nvPr/>
        </p:nvSpPr>
        <p:spPr>
          <a:xfrm>
            <a:off x="1692000" y="2256120"/>
            <a:ext cx="3600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59" name="CustomShape 15"/>
          <p:cNvSpPr/>
          <p:nvPr/>
        </p:nvSpPr>
        <p:spPr>
          <a:xfrm>
            <a:off x="1656000" y="2268000"/>
            <a:ext cx="432000" cy="1080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60" name="Line 16"/>
          <p:cNvSpPr/>
          <p:nvPr/>
        </p:nvSpPr>
        <p:spPr>
          <a:xfrm>
            <a:off x="1692000" y="2376000"/>
            <a:ext cx="3600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61" name="CustomShape 17"/>
          <p:cNvSpPr/>
          <p:nvPr/>
        </p:nvSpPr>
        <p:spPr>
          <a:xfrm>
            <a:off x="2448000" y="2088000"/>
            <a:ext cx="136080" cy="471960"/>
          </a:xfrm>
          <a:custGeom>
            <a:avLst/>
            <a:gdLst/>
            <a:ahLst/>
            <a:cxnLst/>
            <a:rect l="0" t="0" r="r" b="b"/>
            <a:pathLst>
              <a:path w="380" h="1313">
                <a:moveTo>
                  <a:pt x="63" y="0"/>
                </a:moveTo>
                <a:lnTo>
                  <a:pt x="63" y="0"/>
                </a:lnTo>
                <a:cubicBezTo>
                  <a:pt x="52" y="0"/>
                  <a:pt x="41" y="3"/>
                  <a:pt x="32" y="8"/>
                </a:cubicBezTo>
                <a:cubicBezTo>
                  <a:pt x="22" y="14"/>
                  <a:pt x="14" y="22"/>
                  <a:pt x="8" y="32"/>
                </a:cubicBezTo>
                <a:cubicBezTo>
                  <a:pt x="3" y="41"/>
                  <a:pt x="0" y="52"/>
                  <a:pt x="0" y="63"/>
                </a:cubicBezTo>
                <a:lnTo>
                  <a:pt x="0" y="1248"/>
                </a:lnTo>
                <a:lnTo>
                  <a:pt x="0" y="1249"/>
                </a:lnTo>
                <a:cubicBezTo>
                  <a:pt x="0" y="1260"/>
                  <a:pt x="3" y="1271"/>
                  <a:pt x="8" y="1280"/>
                </a:cubicBezTo>
                <a:cubicBezTo>
                  <a:pt x="14" y="1290"/>
                  <a:pt x="22" y="1298"/>
                  <a:pt x="32" y="1304"/>
                </a:cubicBezTo>
                <a:cubicBezTo>
                  <a:pt x="41" y="1309"/>
                  <a:pt x="52" y="1312"/>
                  <a:pt x="63" y="1312"/>
                </a:cubicBezTo>
                <a:lnTo>
                  <a:pt x="315" y="1312"/>
                </a:lnTo>
                <a:lnTo>
                  <a:pt x="316" y="1312"/>
                </a:lnTo>
                <a:cubicBezTo>
                  <a:pt x="327" y="1312"/>
                  <a:pt x="338" y="1309"/>
                  <a:pt x="347" y="1304"/>
                </a:cubicBezTo>
                <a:cubicBezTo>
                  <a:pt x="357" y="1298"/>
                  <a:pt x="365" y="1290"/>
                  <a:pt x="371" y="1280"/>
                </a:cubicBezTo>
                <a:cubicBezTo>
                  <a:pt x="376" y="1271"/>
                  <a:pt x="379" y="1260"/>
                  <a:pt x="379" y="1249"/>
                </a:cubicBezTo>
                <a:lnTo>
                  <a:pt x="379" y="63"/>
                </a:lnTo>
                <a:lnTo>
                  <a:pt x="379" y="63"/>
                </a:lnTo>
                <a:lnTo>
                  <a:pt x="379" y="63"/>
                </a:lnTo>
                <a:cubicBezTo>
                  <a:pt x="379" y="52"/>
                  <a:pt x="376" y="41"/>
                  <a:pt x="371" y="32"/>
                </a:cubicBezTo>
                <a:cubicBezTo>
                  <a:pt x="365" y="22"/>
                  <a:pt x="357" y="14"/>
                  <a:pt x="347" y="8"/>
                </a:cubicBezTo>
                <a:cubicBezTo>
                  <a:pt x="338" y="3"/>
                  <a:pt x="327" y="0"/>
                  <a:pt x="316" y="0"/>
                </a:cubicBezTo>
                <a:lnTo>
                  <a:pt x="63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62" name="CustomShape 18"/>
          <p:cNvSpPr/>
          <p:nvPr/>
        </p:nvSpPr>
        <p:spPr>
          <a:xfrm>
            <a:off x="4608360" y="2088000"/>
            <a:ext cx="136080" cy="471960"/>
          </a:xfrm>
          <a:custGeom>
            <a:avLst/>
            <a:gdLst/>
            <a:ahLst/>
            <a:cxnLst/>
            <a:rect l="0" t="0" r="r" b="b"/>
            <a:pathLst>
              <a:path w="380" h="1313">
                <a:moveTo>
                  <a:pt x="63" y="0"/>
                </a:moveTo>
                <a:lnTo>
                  <a:pt x="63" y="0"/>
                </a:lnTo>
                <a:cubicBezTo>
                  <a:pt x="52" y="0"/>
                  <a:pt x="41" y="3"/>
                  <a:pt x="32" y="8"/>
                </a:cubicBezTo>
                <a:cubicBezTo>
                  <a:pt x="22" y="14"/>
                  <a:pt x="14" y="22"/>
                  <a:pt x="8" y="32"/>
                </a:cubicBezTo>
                <a:cubicBezTo>
                  <a:pt x="3" y="41"/>
                  <a:pt x="0" y="52"/>
                  <a:pt x="0" y="63"/>
                </a:cubicBezTo>
                <a:lnTo>
                  <a:pt x="0" y="1248"/>
                </a:lnTo>
                <a:lnTo>
                  <a:pt x="0" y="1249"/>
                </a:lnTo>
                <a:cubicBezTo>
                  <a:pt x="0" y="1260"/>
                  <a:pt x="3" y="1271"/>
                  <a:pt x="8" y="1280"/>
                </a:cubicBezTo>
                <a:cubicBezTo>
                  <a:pt x="14" y="1290"/>
                  <a:pt x="22" y="1298"/>
                  <a:pt x="32" y="1304"/>
                </a:cubicBezTo>
                <a:cubicBezTo>
                  <a:pt x="41" y="1309"/>
                  <a:pt x="52" y="1312"/>
                  <a:pt x="63" y="1312"/>
                </a:cubicBezTo>
                <a:lnTo>
                  <a:pt x="315" y="1312"/>
                </a:lnTo>
                <a:lnTo>
                  <a:pt x="316" y="1312"/>
                </a:lnTo>
                <a:cubicBezTo>
                  <a:pt x="327" y="1312"/>
                  <a:pt x="338" y="1309"/>
                  <a:pt x="347" y="1304"/>
                </a:cubicBezTo>
                <a:cubicBezTo>
                  <a:pt x="357" y="1298"/>
                  <a:pt x="365" y="1290"/>
                  <a:pt x="371" y="1280"/>
                </a:cubicBezTo>
                <a:cubicBezTo>
                  <a:pt x="376" y="1271"/>
                  <a:pt x="379" y="1260"/>
                  <a:pt x="379" y="1249"/>
                </a:cubicBezTo>
                <a:lnTo>
                  <a:pt x="379" y="63"/>
                </a:lnTo>
                <a:lnTo>
                  <a:pt x="379" y="63"/>
                </a:lnTo>
                <a:lnTo>
                  <a:pt x="379" y="63"/>
                </a:lnTo>
                <a:cubicBezTo>
                  <a:pt x="379" y="52"/>
                  <a:pt x="376" y="41"/>
                  <a:pt x="371" y="32"/>
                </a:cubicBezTo>
                <a:cubicBezTo>
                  <a:pt x="365" y="22"/>
                  <a:pt x="357" y="14"/>
                  <a:pt x="347" y="8"/>
                </a:cubicBezTo>
                <a:cubicBezTo>
                  <a:pt x="338" y="3"/>
                  <a:pt x="327" y="0"/>
                  <a:pt x="316" y="0"/>
                </a:cubicBezTo>
                <a:lnTo>
                  <a:pt x="63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63" name="Line 19"/>
          <p:cNvSpPr/>
          <p:nvPr/>
        </p:nvSpPr>
        <p:spPr>
          <a:xfrm>
            <a:off x="3636000" y="2256480"/>
            <a:ext cx="3600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64" name="CustomShape 20"/>
          <p:cNvSpPr/>
          <p:nvPr/>
        </p:nvSpPr>
        <p:spPr>
          <a:xfrm>
            <a:off x="3600000" y="2268360"/>
            <a:ext cx="432000" cy="1080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65" name="Line 21"/>
          <p:cNvSpPr/>
          <p:nvPr/>
        </p:nvSpPr>
        <p:spPr>
          <a:xfrm>
            <a:off x="3636000" y="2376360"/>
            <a:ext cx="3600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66" name="TextShape 22"/>
          <p:cNvSpPr txBox="1"/>
          <p:nvPr/>
        </p:nvSpPr>
        <p:spPr>
          <a:xfrm>
            <a:off x="2609280" y="212688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r>
              <a:rPr lang="fr-FR" sz="18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p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567" name="TextShape 23"/>
          <p:cNvSpPr txBox="1"/>
          <p:nvPr/>
        </p:nvSpPr>
        <p:spPr>
          <a:xfrm>
            <a:off x="1961280" y="212724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C</a:t>
            </a:r>
            <a:r>
              <a:rPr lang="fr-FR" sz="18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p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568" name="TextShape 24"/>
          <p:cNvSpPr txBox="1"/>
          <p:nvPr/>
        </p:nvSpPr>
        <p:spPr>
          <a:xfrm>
            <a:off x="3905280" y="212760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C</a:t>
            </a:r>
            <a:r>
              <a:rPr lang="fr-FR" sz="18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c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569" name="TextShape 25"/>
          <p:cNvSpPr txBox="1"/>
          <p:nvPr/>
        </p:nvSpPr>
        <p:spPr>
          <a:xfrm>
            <a:off x="4733280" y="212724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r>
              <a:rPr lang="fr-FR" sz="18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570" name="CustomShape 26"/>
          <p:cNvSpPr/>
          <p:nvPr/>
        </p:nvSpPr>
        <p:spPr>
          <a:xfrm>
            <a:off x="3384000" y="1584000"/>
            <a:ext cx="936000" cy="1440000"/>
          </a:xfrm>
          <a:prstGeom prst="rect">
            <a:avLst/>
          </a:prstGeom>
          <a:noFill/>
          <a:ln w="12600">
            <a:solidFill>
              <a:srgbClr val="FF3333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71" name="CustomShape 27"/>
          <p:cNvSpPr/>
          <p:nvPr/>
        </p:nvSpPr>
        <p:spPr>
          <a:xfrm>
            <a:off x="4536000" y="1584000"/>
            <a:ext cx="756000" cy="1440000"/>
          </a:xfrm>
          <a:prstGeom prst="rect">
            <a:avLst/>
          </a:prstGeom>
          <a:noFill/>
          <a:ln w="12600">
            <a:solidFill>
              <a:srgbClr val="FF3333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72" name="TextShape 28"/>
          <p:cNvSpPr txBox="1"/>
          <p:nvPr/>
        </p:nvSpPr>
        <p:spPr>
          <a:xfrm>
            <a:off x="3528000" y="1326240"/>
            <a:ext cx="6073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latin typeface="Arial"/>
              </a:rPr>
              <a:t>cable</a:t>
            </a:r>
          </a:p>
        </p:txBody>
      </p:sp>
      <p:sp>
        <p:nvSpPr>
          <p:cNvPr id="2573" name="TextShape 29"/>
          <p:cNvSpPr txBox="1"/>
          <p:nvPr/>
        </p:nvSpPr>
        <p:spPr>
          <a:xfrm>
            <a:off x="4644360" y="1326240"/>
            <a:ext cx="6058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latin typeface="Arial"/>
              </a:rPr>
              <a:t>ampli</a:t>
            </a:r>
          </a:p>
        </p:txBody>
      </p:sp>
      <p:sp>
        <p:nvSpPr>
          <p:cNvPr id="2574" name="CustomShape 30"/>
          <p:cNvSpPr/>
          <p:nvPr/>
        </p:nvSpPr>
        <p:spPr>
          <a:xfrm>
            <a:off x="432000" y="1584000"/>
            <a:ext cx="2592000" cy="1440000"/>
          </a:xfrm>
          <a:prstGeom prst="rect">
            <a:avLst/>
          </a:prstGeom>
          <a:noFill/>
          <a:ln w="12600">
            <a:solidFill>
              <a:srgbClr val="FF3333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75" name="TextShape 31"/>
          <p:cNvSpPr txBox="1"/>
          <p:nvPr/>
        </p:nvSpPr>
        <p:spPr>
          <a:xfrm>
            <a:off x="1404360" y="1326240"/>
            <a:ext cx="7765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latin typeface="Arial"/>
              </a:rPr>
              <a:t>capteur</a:t>
            </a:r>
          </a:p>
        </p:txBody>
      </p:sp>
      <p:sp>
        <p:nvSpPr>
          <p:cNvPr id="2576" name="TextShape 32"/>
          <p:cNvSpPr txBox="1"/>
          <p:nvPr/>
        </p:nvSpPr>
        <p:spPr>
          <a:xfrm>
            <a:off x="504000" y="6194520"/>
            <a:ext cx="57528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577" name="CustomShape 33"/>
          <p:cNvSpPr/>
          <p:nvPr/>
        </p:nvSpPr>
        <p:spPr>
          <a:xfrm rot="5400000">
            <a:off x="3939480" y="5379840"/>
            <a:ext cx="936000" cy="738360"/>
          </a:xfrm>
          <a:custGeom>
            <a:avLst/>
            <a:gdLst/>
            <a:ahLst/>
            <a:cxnLst/>
            <a:rect l="0" t="0" r="r" b="b"/>
            <a:pathLst>
              <a:path w="2602" h="2053">
                <a:moveTo>
                  <a:pt x="1300" y="0"/>
                </a:moveTo>
                <a:lnTo>
                  <a:pt x="2601" y="2052"/>
                </a:lnTo>
                <a:lnTo>
                  <a:pt x="0" y="2052"/>
                </a:lnTo>
                <a:lnTo>
                  <a:pt x="1300" y="0"/>
                </a:lnTo>
              </a:path>
            </a:pathLst>
          </a:custGeom>
          <a:solidFill>
            <a:srgbClr val="EEEEEE"/>
          </a:solidFill>
          <a:ln w="1440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78" name="TextShape 34"/>
          <p:cNvSpPr txBox="1"/>
          <p:nvPr/>
        </p:nvSpPr>
        <p:spPr>
          <a:xfrm>
            <a:off x="4020120" y="5285160"/>
            <a:ext cx="308880" cy="5065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800" b="0" strike="noStrike" spc="-1">
                <a:latin typeface="Cambria"/>
              </a:rPr>
              <a:t>-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2579" name="TextShape 35"/>
          <p:cNvSpPr txBox="1"/>
          <p:nvPr/>
        </p:nvSpPr>
        <p:spPr>
          <a:xfrm>
            <a:off x="3864960" y="6298200"/>
            <a:ext cx="23724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580" name="Rectangle 36"/>
          <p:cNvSpPr/>
          <p:nvPr/>
        </p:nvSpPr>
        <p:spPr>
          <a:xfrm>
            <a:off x="4309200" y="5983200"/>
            <a:ext cx="541800" cy="27000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2581" name="TextShape 37"/>
          <p:cNvSpPr txBox="1"/>
          <p:nvPr/>
        </p:nvSpPr>
        <p:spPr>
          <a:xfrm>
            <a:off x="3908520" y="6638040"/>
            <a:ext cx="23724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582" name="TextShape 38"/>
          <p:cNvSpPr txBox="1"/>
          <p:nvPr/>
        </p:nvSpPr>
        <p:spPr>
          <a:xfrm>
            <a:off x="3941280" y="6290280"/>
            <a:ext cx="23724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583" name="Rectangle 39"/>
          <p:cNvSpPr/>
          <p:nvPr/>
        </p:nvSpPr>
        <p:spPr>
          <a:xfrm>
            <a:off x="4038480" y="5538240"/>
            <a:ext cx="27108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2584" name="TextShape 40"/>
          <p:cNvSpPr txBox="1"/>
          <p:nvPr/>
        </p:nvSpPr>
        <p:spPr>
          <a:xfrm>
            <a:off x="4298760" y="5134680"/>
            <a:ext cx="595440" cy="3409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i="1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+V</a:t>
            </a:r>
            <a:r>
              <a:rPr lang="fr-FR" sz="1400" b="0" i="1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CC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585" name="Line 41"/>
          <p:cNvSpPr/>
          <p:nvPr/>
        </p:nvSpPr>
        <p:spPr>
          <a:xfrm>
            <a:off x="4534200" y="5449320"/>
            <a:ext cx="0" cy="144000"/>
          </a:xfrm>
          <a:prstGeom prst="line">
            <a:avLst/>
          </a:prstGeom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6" name="Line 42"/>
          <p:cNvSpPr/>
          <p:nvPr/>
        </p:nvSpPr>
        <p:spPr>
          <a:xfrm>
            <a:off x="4537800" y="5893200"/>
            <a:ext cx="0" cy="144000"/>
          </a:xfrm>
          <a:prstGeom prst="line">
            <a:avLst/>
          </a:prstGeom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7" name="Line 43"/>
          <p:cNvSpPr/>
          <p:nvPr/>
        </p:nvSpPr>
        <p:spPr>
          <a:xfrm flipH="1">
            <a:off x="3708000" y="6007320"/>
            <a:ext cx="344160" cy="432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8" name="Rectangle 44"/>
          <p:cNvSpPr/>
          <p:nvPr/>
        </p:nvSpPr>
        <p:spPr>
          <a:xfrm>
            <a:off x="3289320" y="640584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2589" name="TextShape 45"/>
          <p:cNvSpPr txBox="1"/>
          <p:nvPr/>
        </p:nvSpPr>
        <p:spPr>
          <a:xfrm>
            <a:off x="3878640" y="6361920"/>
            <a:ext cx="23724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590" name="TextShape 46"/>
          <p:cNvSpPr txBox="1"/>
          <p:nvPr/>
        </p:nvSpPr>
        <p:spPr>
          <a:xfrm>
            <a:off x="3954960" y="6354000"/>
            <a:ext cx="23724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grpSp>
        <p:nvGrpSpPr>
          <p:cNvPr id="2591" name="Group 47"/>
          <p:cNvGrpSpPr/>
          <p:nvPr/>
        </p:nvGrpSpPr>
        <p:grpSpPr>
          <a:xfrm>
            <a:off x="2932560" y="7260480"/>
            <a:ext cx="326520" cy="123120"/>
            <a:chOff x="2932560" y="7260480"/>
            <a:chExt cx="326520" cy="123120"/>
          </a:xfrm>
        </p:grpSpPr>
        <p:sp>
          <p:nvSpPr>
            <p:cNvPr id="2592" name="Line 48"/>
            <p:cNvSpPr/>
            <p:nvPr/>
          </p:nvSpPr>
          <p:spPr>
            <a:xfrm>
              <a:off x="2932560" y="72604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3" name="Line 49"/>
            <p:cNvSpPr/>
            <p:nvPr/>
          </p:nvSpPr>
          <p:spPr>
            <a:xfrm>
              <a:off x="3013920" y="73328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4" name="Line 50"/>
            <p:cNvSpPr/>
            <p:nvPr/>
          </p:nvSpPr>
          <p:spPr>
            <a:xfrm>
              <a:off x="3068640" y="73832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5" name="Line 51"/>
            <p:cNvSpPr/>
            <p:nvPr/>
          </p:nvSpPr>
          <p:spPr>
            <a:xfrm>
              <a:off x="2932560" y="726084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6" name="Line 52"/>
            <p:cNvSpPr/>
            <p:nvPr/>
          </p:nvSpPr>
          <p:spPr>
            <a:xfrm>
              <a:off x="3013920" y="73332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7" name="Line 53"/>
            <p:cNvSpPr/>
            <p:nvPr/>
          </p:nvSpPr>
          <p:spPr>
            <a:xfrm>
              <a:off x="3068640" y="73836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598" name="Line 54"/>
          <p:cNvSpPr/>
          <p:nvPr/>
        </p:nvSpPr>
        <p:spPr>
          <a:xfrm flipH="1">
            <a:off x="899280" y="5575320"/>
            <a:ext cx="3153240" cy="828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99" name="Line 55"/>
          <p:cNvSpPr/>
          <p:nvPr/>
        </p:nvSpPr>
        <p:spPr>
          <a:xfrm flipH="1">
            <a:off x="3708000" y="6447600"/>
            <a:ext cx="14400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00" name="Line 56"/>
          <p:cNvSpPr/>
          <p:nvPr/>
        </p:nvSpPr>
        <p:spPr>
          <a:xfrm flipH="1">
            <a:off x="899280" y="7167600"/>
            <a:ext cx="468072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01" name="Line 57"/>
          <p:cNvSpPr/>
          <p:nvPr/>
        </p:nvSpPr>
        <p:spPr>
          <a:xfrm flipH="1">
            <a:off x="4748040" y="5759280"/>
            <a:ext cx="831960" cy="432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02" name="Line 58"/>
          <p:cNvSpPr/>
          <p:nvPr/>
        </p:nvSpPr>
        <p:spPr>
          <a:xfrm flipH="1" flipV="1">
            <a:off x="5147280" y="5007600"/>
            <a:ext cx="720" cy="144000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03" name="Line 59"/>
          <p:cNvSpPr/>
          <p:nvPr/>
        </p:nvSpPr>
        <p:spPr>
          <a:xfrm flipV="1">
            <a:off x="3096000" y="5579640"/>
            <a:ext cx="0" cy="158796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04" name="CustomShape 60"/>
          <p:cNvSpPr/>
          <p:nvPr/>
        </p:nvSpPr>
        <p:spPr>
          <a:xfrm>
            <a:off x="3008880" y="6144840"/>
            <a:ext cx="180000" cy="504000"/>
          </a:xfrm>
          <a:custGeom>
            <a:avLst/>
            <a:gdLst/>
            <a:ahLst/>
            <a:cxnLst/>
            <a:rect l="0" t="0" r="r" b="b"/>
            <a:pathLst>
              <a:path w="502" h="1402">
                <a:moveTo>
                  <a:pt x="83" y="0"/>
                </a:moveTo>
                <a:lnTo>
                  <a:pt x="84" y="0"/>
                </a:lnTo>
                <a:cubicBezTo>
                  <a:pt x="69" y="0"/>
                  <a:pt x="54" y="4"/>
                  <a:pt x="42" y="11"/>
                </a:cubicBezTo>
                <a:cubicBezTo>
                  <a:pt x="29" y="19"/>
                  <a:pt x="19" y="29"/>
                  <a:pt x="11" y="42"/>
                </a:cubicBezTo>
                <a:cubicBezTo>
                  <a:pt x="4" y="54"/>
                  <a:pt x="0" y="69"/>
                  <a:pt x="0" y="84"/>
                </a:cubicBezTo>
                <a:lnTo>
                  <a:pt x="0" y="1317"/>
                </a:lnTo>
                <a:lnTo>
                  <a:pt x="0" y="1318"/>
                </a:lnTo>
                <a:cubicBezTo>
                  <a:pt x="0" y="1332"/>
                  <a:pt x="4" y="1347"/>
                  <a:pt x="11" y="1359"/>
                </a:cubicBezTo>
                <a:cubicBezTo>
                  <a:pt x="19" y="1372"/>
                  <a:pt x="29" y="1382"/>
                  <a:pt x="42" y="1390"/>
                </a:cubicBezTo>
                <a:cubicBezTo>
                  <a:pt x="54" y="1397"/>
                  <a:pt x="69" y="1401"/>
                  <a:pt x="84" y="1401"/>
                </a:cubicBezTo>
                <a:lnTo>
                  <a:pt x="417" y="1400"/>
                </a:lnTo>
                <a:lnTo>
                  <a:pt x="418" y="1401"/>
                </a:lnTo>
                <a:cubicBezTo>
                  <a:pt x="432" y="1401"/>
                  <a:pt x="447" y="1397"/>
                  <a:pt x="459" y="1390"/>
                </a:cubicBezTo>
                <a:cubicBezTo>
                  <a:pt x="472" y="1382"/>
                  <a:pt x="482" y="1372"/>
                  <a:pt x="490" y="1359"/>
                </a:cubicBezTo>
                <a:cubicBezTo>
                  <a:pt x="497" y="1347"/>
                  <a:pt x="501" y="1332"/>
                  <a:pt x="501" y="1318"/>
                </a:cubicBezTo>
                <a:lnTo>
                  <a:pt x="501" y="83"/>
                </a:lnTo>
                <a:lnTo>
                  <a:pt x="501" y="84"/>
                </a:lnTo>
                <a:lnTo>
                  <a:pt x="501" y="84"/>
                </a:lnTo>
                <a:cubicBezTo>
                  <a:pt x="501" y="69"/>
                  <a:pt x="497" y="54"/>
                  <a:pt x="490" y="42"/>
                </a:cubicBezTo>
                <a:cubicBezTo>
                  <a:pt x="482" y="29"/>
                  <a:pt x="472" y="19"/>
                  <a:pt x="459" y="11"/>
                </a:cubicBezTo>
                <a:cubicBezTo>
                  <a:pt x="447" y="4"/>
                  <a:pt x="432" y="0"/>
                  <a:pt x="418" y="0"/>
                </a:cubicBezTo>
                <a:lnTo>
                  <a:pt x="83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05" name="TextShape 61"/>
          <p:cNvSpPr txBox="1"/>
          <p:nvPr/>
        </p:nvSpPr>
        <p:spPr>
          <a:xfrm>
            <a:off x="3130560" y="623160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Z</a:t>
            </a:r>
            <a:r>
              <a:rPr lang="fr-FR" sz="18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4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606" name="Line 62"/>
          <p:cNvSpPr/>
          <p:nvPr/>
        </p:nvSpPr>
        <p:spPr>
          <a:xfrm flipV="1">
            <a:off x="972000" y="5619600"/>
            <a:ext cx="0" cy="151200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07" name="Line 63"/>
          <p:cNvSpPr/>
          <p:nvPr/>
        </p:nvSpPr>
        <p:spPr>
          <a:xfrm flipV="1">
            <a:off x="5508000" y="5835600"/>
            <a:ext cx="0" cy="129600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08" name="TextShape 64"/>
          <p:cNvSpPr txBox="1"/>
          <p:nvPr/>
        </p:nvSpPr>
        <p:spPr>
          <a:xfrm>
            <a:off x="5508000" y="6339600"/>
            <a:ext cx="57528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609" name="TextShape 65"/>
          <p:cNvSpPr txBox="1"/>
          <p:nvPr/>
        </p:nvSpPr>
        <p:spPr>
          <a:xfrm>
            <a:off x="4299120" y="5999040"/>
            <a:ext cx="502200" cy="3409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i="1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-V</a:t>
            </a:r>
            <a:r>
              <a:rPr lang="fr-FR" sz="1400" b="0" i="1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CC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610" name="TextShape 66"/>
          <p:cNvSpPr txBox="1"/>
          <p:nvPr/>
        </p:nvSpPr>
        <p:spPr>
          <a:xfrm>
            <a:off x="4003200" y="5796720"/>
            <a:ext cx="394200" cy="38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000" b="0" strike="noStrike" spc="-1">
                <a:latin typeface="Cambria"/>
              </a:rPr>
              <a:t>+</a:t>
            </a:r>
            <a:endParaRPr lang="fr-FR" sz="2000" b="0" strike="noStrike" spc="-1">
              <a:latin typeface="Arial"/>
            </a:endParaRPr>
          </a:p>
        </p:txBody>
      </p:sp>
      <p:sp>
        <p:nvSpPr>
          <p:cNvPr id="2611" name="CustomShape 67"/>
          <p:cNvSpPr/>
          <p:nvPr/>
        </p:nvSpPr>
        <p:spPr>
          <a:xfrm rot="16200000">
            <a:off x="2501280" y="5313600"/>
            <a:ext cx="180000" cy="504000"/>
          </a:xfrm>
          <a:custGeom>
            <a:avLst/>
            <a:gdLst/>
            <a:ahLst/>
            <a:cxnLst/>
            <a:rect l="0" t="0" r="r" b="b"/>
            <a:pathLst>
              <a:path w="502" h="1402">
                <a:moveTo>
                  <a:pt x="83" y="0"/>
                </a:moveTo>
                <a:lnTo>
                  <a:pt x="84" y="0"/>
                </a:lnTo>
                <a:cubicBezTo>
                  <a:pt x="69" y="0"/>
                  <a:pt x="54" y="4"/>
                  <a:pt x="42" y="11"/>
                </a:cubicBezTo>
                <a:cubicBezTo>
                  <a:pt x="29" y="19"/>
                  <a:pt x="19" y="29"/>
                  <a:pt x="11" y="42"/>
                </a:cubicBezTo>
                <a:cubicBezTo>
                  <a:pt x="4" y="54"/>
                  <a:pt x="0" y="69"/>
                  <a:pt x="0" y="83"/>
                </a:cubicBezTo>
                <a:lnTo>
                  <a:pt x="0" y="1317"/>
                </a:lnTo>
                <a:lnTo>
                  <a:pt x="0" y="1317"/>
                </a:lnTo>
                <a:cubicBezTo>
                  <a:pt x="0" y="1332"/>
                  <a:pt x="4" y="1347"/>
                  <a:pt x="11" y="1359"/>
                </a:cubicBezTo>
                <a:cubicBezTo>
                  <a:pt x="19" y="1372"/>
                  <a:pt x="29" y="1382"/>
                  <a:pt x="42" y="1390"/>
                </a:cubicBezTo>
                <a:cubicBezTo>
                  <a:pt x="54" y="1397"/>
                  <a:pt x="69" y="1401"/>
                  <a:pt x="84" y="1401"/>
                </a:cubicBezTo>
                <a:lnTo>
                  <a:pt x="417" y="1400"/>
                </a:lnTo>
                <a:lnTo>
                  <a:pt x="418" y="1401"/>
                </a:lnTo>
                <a:cubicBezTo>
                  <a:pt x="432" y="1401"/>
                  <a:pt x="447" y="1397"/>
                  <a:pt x="459" y="1390"/>
                </a:cubicBezTo>
                <a:cubicBezTo>
                  <a:pt x="472" y="1382"/>
                  <a:pt x="482" y="1372"/>
                  <a:pt x="490" y="1359"/>
                </a:cubicBezTo>
                <a:cubicBezTo>
                  <a:pt x="497" y="1347"/>
                  <a:pt x="501" y="1332"/>
                  <a:pt x="501" y="1317"/>
                </a:cubicBezTo>
                <a:lnTo>
                  <a:pt x="501" y="83"/>
                </a:lnTo>
                <a:lnTo>
                  <a:pt x="501" y="83"/>
                </a:lnTo>
                <a:lnTo>
                  <a:pt x="501" y="83"/>
                </a:lnTo>
                <a:cubicBezTo>
                  <a:pt x="501" y="69"/>
                  <a:pt x="497" y="54"/>
                  <a:pt x="490" y="42"/>
                </a:cubicBezTo>
                <a:cubicBezTo>
                  <a:pt x="482" y="29"/>
                  <a:pt x="472" y="19"/>
                  <a:pt x="459" y="11"/>
                </a:cubicBezTo>
                <a:cubicBezTo>
                  <a:pt x="447" y="4"/>
                  <a:pt x="432" y="0"/>
                  <a:pt x="418" y="0"/>
                </a:cubicBezTo>
                <a:lnTo>
                  <a:pt x="83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12" name="CustomShape 68"/>
          <p:cNvSpPr/>
          <p:nvPr/>
        </p:nvSpPr>
        <p:spPr>
          <a:xfrm rot="16200000">
            <a:off x="1457640" y="5313600"/>
            <a:ext cx="180000" cy="504000"/>
          </a:xfrm>
          <a:custGeom>
            <a:avLst/>
            <a:gdLst/>
            <a:ahLst/>
            <a:cxnLst/>
            <a:rect l="0" t="0" r="r" b="b"/>
            <a:pathLst>
              <a:path w="502" h="1402">
                <a:moveTo>
                  <a:pt x="83" y="0"/>
                </a:moveTo>
                <a:lnTo>
                  <a:pt x="84" y="0"/>
                </a:lnTo>
                <a:cubicBezTo>
                  <a:pt x="69" y="0"/>
                  <a:pt x="54" y="4"/>
                  <a:pt x="42" y="11"/>
                </a:cubicBezTo>
                <a:cubicBezTo>
                  <a:pt x="29" y="19"/>
                  <a:pt x="19" y="29"/>
                  <a:pt x="11" y="42"/>
                </a:cubicBezTo>
                <a:cubicBezTo>
                  <a:pt x="4" y="54"/>
                  <a:pt x="0" y="69"/>
                  <a:pt x="0" y="84"/>
                </a:cubicBezTo>
                <a:lnTo>
                  <a:pt x="0" y="1317"/>
                </a:lnTo>
                <a:lnTo>
                  <a:pt x="0" y="1318"/>
                </a:lnTo>
                <a:cubicBezTo>
                  <a:pt x="0" y="1332"/>
                  <a:pt x="4" y="1347"/>
                  <a:pt x="11" y="1359"/>
                </a:cubicBezTo>
                <a:cubicBezTo>
                  <a:pt x="19" y="1372"/>
                  <a:pt x="29" y="1382"/>
                  <a:pt x="42" y="1390"/>
                </a:cubicBezTo>
                <a:cubicBezTo>
                  <a:pt x="54" y="1397"/>
                  <a:pt x="69" y="1401"/>
                  <a:pt x="84" y="1401"/>
                </a:cubicBezTo>
                <a:lnTo>
                  <a:pt x="417" y="1400"/>
                </a:lnTo>
                <a:lnTo>
                  <a:pt x="418" y="1401"/>
                </a:lnTo>
                <a:cubicBezTo>
                  <a:pt x="432" y="1401"/>
                  <a:pt x="447" y="1397"/>
                  <a:pt x="459" y="1390"/>
                </a:cubicBezTo>
                <a:cubicBezTo>
                  <a:pt x="472" y="1382"/>
                  <a:pt x="482" y="1372"/>
                  <a:pt x="490" y="1359"/>
                </a:cubicBezTo>
                <a:cubicBezTo>
                  <a:pt x="497" y="1347"/>
                  <a:pt x="501" y="1332"/>
                  <a:pt x="501" y="1318"/>
                </a:cubicBezTo>
                <a:lnTo>
                  <a:pt x="501" y="83"/>
                </a:lnTo>
                <a:lnTo>
                  <a:pt x="501" y="84"/>
                </a:lnTo>
                <a:lnTo>
                  <a:pt x="501" y="84"/>
                </a:lnTo>
                <a:cubicBezTo>
                  <a:pt x="501" y="69"/>
                  <a:pt x="497" y="54"/>
                  <a:pt x="490" y="42"/>
                </a:cubicBezTo>
                <a:cubicBezTo>
                  <a:pt x="482" y="29"/>
                  <a:pt x="472" y="19"/>
                  <a:pt x="459" y="11"/>
                </a:cubicBezTo>
                <a:cubicBezTo>
                  <a:pt x="447" y="4"/>
                  <a:pt x="432" y="0"/>
                  <a:pt x="418" y="0"/>
                </a:cubicBezTo>
                <a:lnTo>
                  <a:pt x="83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13" name="Line 69"/>
          <p:cNvSpPr/>
          <p:nvPr/>
        </p:nvSpPr>
        <p:spPr>
          <a:xfrm flipV="1">
            <a:off x="2123280" y="5007600"/>
            <a:ext cx="0" cy="57600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14" name="Line 70"/>
          <p:cNvSpPr/>
          <p:nvPr/>
        </p:nvSpPr>
        <p:spPr>
          <a:xfrm flipH="1">
            <a:off x="2123280" y="5007600"/>
            <a:ext cx="30240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15" name="TextShape 71"/>
          <p:cNvSpPr txBox="1"/>
          <p:nvPr/>
        </p:nvSpPr>
        <p:spPr>
          <a:xfrm>
            <a:off x="2410560" y="561996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Z</a:t>
            </a:r>
            <a:r>
              <a:rPr lang="fr-FR" sz="18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3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616" name="TextShape 72"/>
          <p:cNvSpPr txBox="1"/>
          <p:nvPr/>
        </p:nvSpPr>
        <p:spPr>
          <a:xfrm>
            <a:off x="1330560" y="56203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Z</a:t>
            </a:r>
            <a:r>
              <a:rPr lang="fr-FR" sz="18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1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617" name="CustomShape 73"/>
          <p:cNvSpPr/>
          <p:nvPr/>
        </p:nvSpPr>
        <p:spPr>
          <a:xfrm rot="16200000">
            <a:off x="3470400" y="4770000"/>
            <a:ext cx="180000" cy="504000"/>
          </a:xfrm>
          <a:custGeom>
            <a:avLst/>
            <a:gdLst/>
            <a:ahLst/>
            <a:cxnLst/>
            <a:rect l="0" t="0" r="r" b="b"/>
            <a:pathLst>
              <a:path w="502" h="1402">
                <a:moveTo>
                  <a:pt x="83" y="0"/>
                </a:moveTo>
                <a:lnTo>
                  <a:pt x="84" y="0"/>
                </a:lnTo>
                <a:cubicBezTo>
                  <a:pt x="69" y="0"/>
                  <a:pt x="54" y="4"/>
                  <a:pt x="42" y="11"/>
                </a:cubicBezTo>
                <a:cubicBezTo>
                  <a:pt x="29" y="19"/>
                  <a:pt x="19" y="29"/>
                  <a:pt x="11" y="42"/>
                </a:cubicBezTo>
                <a:cubicBezTo>
                  <a:pt x="4" y="54"/>
                  <a:pt x="0" y="69"/>
                  <a:pt x="0" y="84"/>
                </a:cubicBezTo>
                <a:lnTo>
                  <a:pt x="0" y="1317"/>
                </a:lnTo>
                <a:lnTo>
                  <a:pt x="0" y="1318"/>
                </a:lnTo>
                <a:cubicBezTo>
                  <a:pt x="0" y="1332"/>
                  <a:pt x="4" y="1347"/>
                  <a:pt x="11" y="1359"/>
                </a:cubicBezTo>
                <a:cubicBezTo>
                  <a:pt x="19" y="1372"/>
                  <a:pt x="29" y="1382"/>
                  <a:pt x="42" y="1390"/>
                </a:cubicBezTo>
                <a:cubicBezTo>
                  <a:pt x="54" y="1397"/>
                  <a:pt x="69" y="1401"/>
                  <a:pt x="84" y="1401"/>
                </a:cubicBezTo>
                <a:lnTo>
                  <a:pt x="417" y="1400"/>
                </a:lnTo>
                <a:lnTo>
                  <a:pt x="418" y="1401"/>
                </a:lnTo>
                <a:cubicBezTo>
                  <a:pt x="432" y="1401"/>
                  <a:pt x="447" y="1397"/>
                  <a:pt x="459" y="1390"/>
                </a:cubicBezTo>
                <a:cubicBezTo>
                  <a:pt x="472" y="1382"/>
                  <a:pt x="482" y="1372"/>
                  <a:pt x="490" y="1359"/>
                </a:cubicBezTo>
                <a:cubicBezTo>
                  <a:pt x="497" y="1347"/>
                  <a:pt x="501" y="1332"/>
                  <a:pt x="501" y="1318"/>
                </a:cubicBezTo>
                <a:lnTo>
                  <a:pt x="501" y="83"/>
                </a:lnTo>
                <a:lnTo>
                  <a:pt x="501" y="84"/>
                </a:lnTo>
                <a:lnTo>
                  <a:pt x="501" y="84"/>
                </a:lnTo>
                <a:cubicBezTo>
                  <a:pt x="501" y="69"/>
                  <a:pt x="497" y="54"/>
                  <a:pt x="490" y="42"/>
                </a:cubicBezTo>
                <a:cubicBezTo>
                  <a:pt x="482" y="29"/>
                  <a:pt x="472" y="19"/>
                  <a:pt x="459" y="11"/>
                </a:cubicBezTo>
                <a:cubicBezTo>
                  <a:pt x="447" y="4"/>
                  <a:pt x="432" y="0"/>
                  <a:pt x="418" y="0"/>
                </a:cubicBezTo>
                <a:lnTo>
                  <a:pt x="83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18" name="TextShape 74"/>
          <p:cNvSpPr txBox="1"/>
          <p:nvPr/>
        </p:nvSpPr>
        <p:spPr>
          <a:xfrm>
            <a:off x="3343320" y="50767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Z</a:t>
            </a:r>
            <a:r>
              <a:rPr lang="fr-FR" sz="18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2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619" name="CustomShape 75"/>
          <p:cNvSpPr/>
          <p:nvPr/>
        </p:nvSpPr>
        <p:spPr>
          <a:xfrm>
            <a:off x="3059280" y="554760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20" name="CustomShape 76"/>
          <p:cNvSpPr/>
          <p:nvPr/>
        </p:nvSpPr>
        <p:spPr>
          <a:xfrm>
            <a:off x="2087640" y="554796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21" name="CustomShape 77"/>
          <p:cNvSpPr/>
          <p:nvPr/>
        </p:nvSpPr>
        <p:spPr>
          <a:xfrm>
            <a:off x="5112360" y="572868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22" name="CustomShape 78"/>
          <p:cNvSpPr/>
          <p:nvPr/>
        </p:nvSpPr>
        <p:spPr>
          <a:xfrm>
            <a:off x="3061080" y="713340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23" name="TextShape 79"/>
          <p:cNvSpPr txBox="1"/>
          <p:nvPr/>
        </p:nvSpPr>
        <p:spPr>
          <a:xfrm>
            <a:off x="360000" y="4181760"/>
            <a:ext cx="3744000" cy="858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latin typeface="Arial"/>
              </a:rPr>
              <a:t>Sallen-Key</a:t>
            </a:r>
          </a:p>
        </p:txBody>
      </p:sp>
      <p:sp>
        <p:nvSpPr>
          <p:cNvPr id="2624" name="Line 80"/>
          <p:cNvSpPr/>
          <p:nvPr/>
        </p:nvSpPr>
        <p:spPr>
          <a:xfrm>
            <a:off x="3708000" y="6011640"/>
            <a:ext cx="0" cy="43596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25" name="CustomShape 81"/>
          <p:cNvSpPr/>
          <p:nvPr/>
        </p:nvSpPr>
        <p:spPr>
          <a:xfrm rot="5400000">
            <a:off x="8440200" y="4635000"/>
            <a:ext cx="936000" cy="738360"/>
          </a:xfrm>
          <a:custGeom>
            <a:avLst/>
            <a:gdLst/>
            <a:ahLst/>
            <a:cxnLst/>
            <a:rect l="0" t="0" r="r" b="b"/>
            <a:pathLst>
              <a:path w="2602" h="2053">
                <a:moveTo>
                  <a:pt x="1300" y="0"/>
                </a:moveTo>
                <a:lnTo>
                  <a:pt x="2601" y="2052"/>
                </a:lnTo>
                <a:lnTo>
                  <a:pt x="0" y="2052"/>
                </a:lnTo>
                <a:lnTo>
                  <a:pt x="1300" y="0"/>
                </a:lnTo>
              </a:path>
            </a:pathLst>
          </a:custGeom>
          <a:solidFill>
            <a:srgbClr val="EEEEEE"/>
          </a:solidFill>
          <a:ln w="1440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26" name="TextShape 82"/>
          <p:cNvSpPr txBox="1"/>
          <p:nvPr/>
        </p:nvSpPr>
        <p:spPr>
          <a:xfrm>
            <a:off x="8484840" y="4540320"/>
            <a:ext cx="308880" cy="5065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800" b="0" strike="noStrike" spc="-1">
                <a:latin typeface="Cambria"/>
              </a:rPr>
              <a:t>-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2627" name="Rectangle 83"/>
          <p:cNvSpPr/>
          <p:nvPr/>
        </p:nvSpPr>
        <p:spPr>
          <a:xfrm>
            <a:off x="7776360" y="559728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2628" name="TextShape 84"/>
          <p:cNvSpPr txBox="1"/>
          <p:nvPr/>
        </p:nvSpPr>
        <p:spPr>
          <a:xfrm>
            <a:off x="8365680" y="5553360"/>
            <a:ext cx="23724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629" name="Rectangle 85"/>
          <p:cNvSpPr/>
          <p:nvPr/>
        </p:nvSpPr>
        <p:spPr>
          <a:xfrm>
            <a:off x="8809920" y="5238360"/>
            <a:ext cx="541800" cy="27000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2630" name="TextShape 86"/>
          <p:cNvSpPr txBox="1"/>
          <p:nvPr/>
        </p:nvSpPr>
        <p:spPr>
          <a:xfrm>
            <a:off x="8442000" y="5545440"/>
            <a:ext cx="23724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631" name="Rectangle 87"/>
          <p:cNvSpPr/>
          <p:nvPr/>
        </p:nvSpPr>
        <p:spPr>
          <a:xfrm>
            <a:off x="8539200" y="4793400"/>
            <a:ext cx="27108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2632" name="TextShape 88"/>
          <p:cNvSpPr txBox="1"/>
          <p:nvPr/>
        </p:nvSpPr>
        <p:spPr>
          <a:xfrm>
            <a:off x="8467920" y="4979520"/>
            <a:ext cx="394200" cy="38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000" b="0" strike="noStrike" spc="-1">
                <a:latin typeface="Cambria"/>
              </a:rPr>
              <a:t>+</a:t>
            </a:r>
            <a:endParaRPr lang="fr-FR" sz="2000" b="0" strike="noStrike" spc="-1">
              <a:latin typeface="Arial"/>
            </a:endParaRPr>
          </a:p>
        </p:txBody>
      </p:sp>
      <p:sp>
        <p:nvSpPr>
          <p:cNvPr id="2633" name="TextShape 89"/>
          <p:cNvSpPr txBox="1"/>
          <p:nvPr/>
        </p:nvSpPr>
        <p:spPr>
          <a:xfrm>
            <a:off x="8796240" y="4451400"/>
            <a:ext cx="595440" cy="3409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i="1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+V</a:t>
            </a:r>
            <a:r>
              <a:rPr lang="fr-FR" sz="1400" b="0" i="1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CC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634" name="Line 90"/>
          <p:cNvSpPr/>
          <p:nvPr/>
        </p:nvSpPr>
        <p:spPr>
          <a:xfrm>
            <a:off x="9034920" y="4704480"/>
            <a:ext cx="0" cy="144000"/>
          </a:xfrm>
          <a:prstGeom prst="line">
            <a:avLst/>
          </a:prstGeom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5" name="TextShape 91"/>
          <p:cNvSpPr txBox="1"/>
          <p:nvPr/>
        </p:nvSpPr>
        <p:spPr>
          <a:xfrm>
            <a:off x="8835840" y="5255280"/>
            <a:ext cx="502200" cy="3409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i="1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-V</a:t>
            </a:r>
            <a:r>
              <a:rPr lang="fr-FR" sz="1400" b="0" i="1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CC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636" name="Line 92"/>
          <p:cNvSpPr/>
          <p:nvPr/>
        </p:nvSpPr>
        <p:spPr>
          <a:xfrm>
            <a:off x="9038520" y="5148360"/>
            <a:ext cx="0" cy="144000"/>
          </a:xfrm>
          <a:prstGeom prst="line">
            <a:avLst/>
          </a:prstGeom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7" name="Line 93"/>
          <p:cNvSpPr/>
          <p:nvPr/>
        </p:nvSpPr>
        <p:spPr>
          <a:xfrm flipV="1">
            <a:off x="9527040" y="5063040"/>
            <a:ext cx="0" cy="80028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638" name="Group 94"/>
          <p:cNvGrpSpPr/>
          <p:nvPr/>
        </p:nvGrpSpPr>
        <p:grpSpPr>
          <a:xfrm>
            <a:off x="9363600" y="5911920"/>
            <a:ext cx="326520" cy="123120"/>
            <a:chOff x="9363600" y="5911920"/>
            <a:chExt cx="326520" cy="123120"/>
          </a:xfrm>
        </p:grpSpPr>
        <p:sp>
          <p:nvSpPr>
            <p:cNvPr id="2639" name="Line 95"/>
            <p:cNvSpPr/>
            <p:nvPr/>
          </p:nvSpPr>
          <p:spPr>
            <a:xfrm>
              <a:off x="9363600" y="59119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40" name="Line 96"/>
            <p:cNvSpPr/>
            <p:nvPr/>
          </p:nvSpPr>
          <p:spPr>
            <a:xfrm>
              <a:off x="9444960" y="598428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41" name="Line 97"/>
            <p:cNvSpPr/>
            <p:nvPr/>
          </p:nvSpPr>
          <p:spPr>
            <a:xfrm>
              <a:off x="9499680" y="603468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42" name="Line 98"/>
            <p:cNvSpPr/>
            <p:nvPr/>
          </p:nvSpPr>
          <p:spPr>
            <a:xfrm>
              <a:off x="9363600" y="59122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43" name="Line 99"/>
            <p:cNvSpPr/>
            <p:nvPr/>
          </p:nvSpPr>
          <p:spPr>
            <a:xfrm>
              <a:off x="9444960" y="59846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44" name="Line 100"/>
            <p:cNvSpPr/>
            <p:nvPr/>
          </p:nvSpPr>
          <p:spPr>
            <a:xfrm>
              <a:off x="9499680" y="60350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645" name="Group 101"/>
          <p:cNvGrpSpPr/>
          <p:nvPr/>
        </p:nvGrpSpPr>
        <p:grpSpPr>
          <a:xfrm>
            <a:off x="8140680" y="5934240"/>
            <a:ext cx="326520" cy="123120"/>
            <a:chOff x="8140680" y="5934240"/>
            <a:chExt cx="326520" cy="123120"/>
          </a:xfrm>
        </p:grpSpPr>
        <p:sp>
          <p:nvSpPr>
            <p:cNvPr id="2646" name="Line 102"/>
            <p:cNvSpPr/>
            <p:nvPr/>
          </p:nvSpPr>
          <p:spPr>
            <a:xfrm>
              <a:off x="8140680" y="593424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47" name="Line 103"/>
            <p:cNvSpPr/>
            <p:nvPr/>
          </p:nvSpPr>
          <p:spPr>
            <a:xfrm>
              <a:off x="8222040" y="60066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48" name="Line 104"/>
            <p:cNvSpPr/>
            <p:nvPr/>
          </p:nvSpPr>
          <p:spPr>
            <a:xfrm>
              <a:off x="8276760" y="60570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49" name="Line 105"/>
            <p:cNvSpPr/>
            <p:nvPr/>
          </p:nvSpPr>
          <p:spPr>
            <a:xfrm>
              <a:off x="8140680" y="593460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50" name="Line 106"/>
            <p:cNvSpPr/>
            <p:nvPr/>
          </p:nvSpPr>
          <p:spPr>
            <a:xfrm>
              <a:off x="8222040" y="600696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51" name="Line 107"/>
            <p:cNvSpPr/>
            <p:nvPr/>
          </p:nvSpPr>
          <p:spPr>
            <a:xfrm>
              <a:off x="8276760" y="605736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652" name="Line 108"/>
          <p:cNvSpPr/>
          <p:nvPr/>
        </p:nvSpPr>
        <p:spPr>
          <a:xfrm flipH="1">
            <a:off x="6413760" y="4824000"/>
            <a:ext cx="212544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53" name="Line 109"/>
          <p:cNvSpPr/>
          <p:nvPr/>
        </p:nvSpPr>
        <p:spPr>
          <a:xfrm flipH="1">
            <a:off x="8321760" y="5187960"/>
            <a:ext cx="21744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54" name="Line 110"/>
          <p:cNvSpPr/>
          <p:nvPr/>
        </p:nvSpPr>
        <p:spPr>
          <a:xfrm flipV="1">
            <a:off x="8321760" y="5187960"/>
            <a:ext cx="720" cy="74628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55" name="TextShape 111"/>
          <p:cNvSpPr txBox="1"/>
          <p:nvPr/>
        </p:nvSpPr>
        <p:spPr>
          <a:xfrm>
            <a:off x="6791040" y="442440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Z</a:t>
            </a:r>
            <a:r>
              <a:rPr lang="fr-FR" sz="14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1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656" name="Line 112"/>
          <p:cNvSpPr/>
          <p:nvPr/>
        </p:nvSpPr>
        <p:spPr>
          <a:xfrm flipH="1" flipV="1">
            <a:off x="7493760" y="3888000"/>
            <a:ext cx="2088000" cy="396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57" name="Line 113"/>
          <p:cNvSpPr/>
          <p:nvPr/>
        </p:nvSpPr>
        <p:spPr>
          <a:xfrm>
            <a:off x="9581760" y="3891960"/>
            <a:ext cx="0" cy="111600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58" name="Line 114"/>
          <p:cNvSpPr/>
          <p:nvPr/>
        </p:nvSpPr>
        <p:spPr>
          <a:xfrm>
            <a:off x="9277560" y="5007960"/>
            <a:ext cx="30420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59" name="CustomShape 115"/>
          <p:cNvSpPr/>
          <p:nvPr/>
        </p:nvSpPr>
        <p:spPr>
          <a:xfrm rot="16200000">
            <a:off x="7855560" y="460620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0" name="CustomShape 116"/>
          <p:cNvSpPr/>
          <p:nvPr/>
        </p:nvSpPr>
        <p:spPr>
          <a:xfrm rot="16200000">
            <a:off x="6991920" y="460620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1" name="Line 117"/>
          <p:cNvSpPr/>
          <p:nvPr/>
        </p:nvSpPr>
        <p:spPr>
          <a:xfrm>
            <a:off x="7493760" y="4824000"/>
            <a:ext cx="0" cy="93600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2" name="Line 118"/>
          <p:cNvSpPr/>
          <p:nvPr/>
        </p:nvSpPr>
        <p:spPr>
          <a:xfrm>
            <a:off x="7493760" y="5760000"/>
            <a:ext cx="82800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3" name="CustomShape 119"/>
          <p:cNvSpPr/>
          <p:nvPr/>
        </p:nvSpPr>
        <p:spPr>
          <a:xfrm>
            <a:off x="7425360" y="507600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4" name="Line 120"/>
          <p:cNvSpPr/>
          <p:nvPr/>
        </p:nvSpPr>
        <p:spPr>
          <a:xfrm>
            <a:off x="7493760" y="3888000"/>
            <a:ext cx="0" cy="93600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5" name="CustomShape 121"/>
          <p:cNvSpPr/>
          <p:nvPr/>
        </p:nvSpPr>
        <p:spPr>
          <a:xfrm>
            <a:off x="7425720" y="414036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6" name="Line 122"/>
          <p:cNvSpPr/>
          <p:nvPr/>
        </p:nvSpPr>
        <p:spPr>
          <a:xfrm>
            <a:off x="8322120" y="3888000"/>
            <a:ext cx="0" cy="93600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7" name="CustomShape 123"/>
          <p:cNvSpPr/>
          <p:nvPr/>
        </p:nvSpPr>
        <p:spPr>
          <a:xfrm>
            <a:off x="8254080" y="414036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8" name="Line 124"/>
          <p:cNvSpPr/>
          <p:nvPr/>
        </p:nvSpPr>
        <p:spPr>
          <a:xfrm flipV="1">
            <a:off x="6485760" y="4896000"/>
            <a:ext cx="0" cy="97092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9" name="TextShape 125"/>
          <p:cNvSpPr txBox="1"/>
          <p:nvPr/>
        </p:nvSpPr>
        <p:spPr>
          <a:xfrm>
            <a:off x="6463440" y="524556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endParaRPr lang="fr-FR" sz="1800" b="0" strike="noStrike" spc="-1">
              <a:latin typeface="Arial"/>
            </a:endParaRPr>
          </a:p>
        </p:txBody>
      </p:sp>
      <p:grpSp>
        <p:nvGrpSpPr>
          <p:cNvPr id="2670" name="Group 126"/>
          <p:cNvGrpSpPr/>
          <p:nvPr/>
        </p:nvGrpSpPr>
        <p:grpSpPr>
          <a:xfrm>
            <a:off x="6336000" y="5915520"/>
            <a:ext cx="326520" cy="123120"/>
            <a:chOff x="6336000" y="5915520"/>
            <a:chExt cx="326520" cy="123120"/>
          </a:xfrm>
        </p:grpSpPr>
        <p:sp>
          <p:nvSpPr>
            <p:cNvPr id="2671" name="Line 127"/>
            <p:cNvSpPr/>
            <p:nvPr/>
          </p:nvSpPr>
          <p:spPr>
            <a:xfrm>
              <a:off x="6336000" y="59155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72" name="Line 128"/>
            <p:cNvSpPr/>
            <p:nvPr/>
          </p:nvSpPr>
          <p:spPr>
            <a:xfrm>
              <a:off x="6417360" y="598788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73" name="Line 129"/>
            <p:cNvSpPr/>
            <p:nvPr/>
          </p:nvSpPr>
          <p:spPr>
            <a:xfrm>
              <a:off x="6472080" y="603828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74" name="Line 130"/>
            <p:cNvSpPr/>
            <p:nvPr/>
          </p:nvSpPr>
          <p:spPr>
            <a:xfrm>
              <a:off x="6336000" y="59158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75" name="Line 131"/>
            <p:cNvSpPr/>
            <p:nvPr/>
          </p:nvSpPr>
          <p:spPr>
            <a:xfrm>
              <a:off x="6417360" y="59882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76" name="Line 132"/>
            <p:cNvSpPr/>
            <p:nvPr/>
          </p:nvSpPr>
          <p:spPr>
            <a:xfrm>
              <a:off x="6472080" y="60386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677" name="TextShape 133"/>
          <p:cNvSpPr txBox="1"/>
          <p:nvPr/>
        </p:nvSpPr>
        <p:spPr>
          <a:xfrm>
            <a:off x="7547040" y="521676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Z</a:t>
            </a:r>
            <a:r>
              <a:rPr lang="fr-FR" sz="14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2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678" name="TextShape 134"/>
          <p:cNvSpPr txBox="1"/>
          <p:nvPr/>
        </p:nvSpPr>
        <p:spPr>
          <a:xfrm>
            <a:off x="7907040" y="48571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Z</a:t>
            </a:r>
            <a:r>
              <a:rPr lang="fr-FR" sz="14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3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679" name="TextShape 135"/>
          <p:cNvSpPr txBox="1"/>
          <p:nvPr/>
        </p:nvSpPr>
        <p:spPr>
          <a:xfrm>
            <a:off x="7547040" y="417348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Z</a:t>
            </a:r>
            <a:r>
              <a:rPr lang="fr-FR" sz="14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4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680" name="TextShape 136"/>
          <p:cNvSpPr txBox="1"/>
          <p:nvPr/>
        </p:nvSpPr>
        <p:spPr>
          <a:xfrm>
            <a:off x="8375040" y="417384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Z</a:t>
            </a:r>
            <a:r>
              <a:rPr lang="fr-FR" sz="14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5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681" name="TextShape 137"/>
          <p:cNvSpPr txBox="1"/>
          <p:nvPr/>
        </p:nvSpPr>
        <p:spPr>
          <a:xfrm>
            <a:off x="6192000" y="3101760"/>
            <a:ext cx="3744000" cy="858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latin typeface="Arial"/>
              </a:rPr>
              <a:t>Rauch</a:t>
            </a:r>
          </a:p>
        </p:txBody>
      </p:sp>
      <p:sp>
        <p:nvSpPr>
          <p:cNvPr id="2682" name="TextShape 138"/>
          <p:cNvSpPr txBox="1"/>
          <p:nvPr/>
        </p:nvSpPr>
        <p:spPr>
          <a:xfrm>
            <a:off x="131760" y="144720"/>
            <a:ext cx="2352600" cy="885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800" b="1" strike="noStrike" spc="-1">
                <a:solidFill>
                  <a:srgbClr val="3333FF"/>
                </a:solidFill>
                <a:latin typeface="Arial"/>
              </a:rPr>
              <a:t>Capteurs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2683" name="TextShape 139"/>
          <p:cNvSpPr txBox="1"/>
          <p:nvPr/>
        </p:nvSpPr>
        <p:spPr>
          <a:xfrm>
            <a:off x="7416000" y="122040"/>
            <a:ext cx="2405880" cy="885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800" b="1" strike="noStrike" spc="-1">
                <a:solidFill>
                  <a:srgbClr val="3333FF"/>
                </a:solidFill>
                <a:latin typeface="Arial"/>
              </a:rPr>
              <a:t>AOP Linéaire</a:t>
            </a:r>
            <a:br/>
            <a:r>
              <a:rPr lang="fr-FR" sz="2800" b="1" strike="noStrike" spc="-1">
                <a:solidFill>
                  <a:srgbClr val="3333FF"/>
                </a:solidFill>
                <a:latin typeface="Arial"/>
              </a:rPr>
              <a:t>Filtrage</a:t>
            </a:r>
            <a:endParaRPr lang="fr-F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ustomShape 1"/>
          <p:cNvSpPr/>
          <p:nvPr/>
        </p:nvSpPr>
        <p:spPr>
          <a:xfrm flipH="1">
            <a:off x="3960000" y="5328000"/>
            <a:ext cx="2016000" cy="1728000"/>
          </a:xfrm>
          <a:prstGeom prst="rect">
            <a:avLst/>
          </a:prstGeom>
          <a:noFill/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6" name="CustomShape 2"/>
          <p:cNvSpPr/>
          <p:nvPr/>
        </p:nvSpPr>
        <p:spPr>
          <a:xfrm flipH="1">
            <a:off x="4752000" y="6192000"/>
            <a:ext cx="1224000" cy="864000"/>
          </a:xfrm>
          <a:prstGeom prst="rect">
            <a:avLst/>
          </a:prstGeom>
          <a:noFill/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7" name="CustomShape 3"/>
          <p:cNvSpPr/>
          <p:nvPr/>
        </p:nvSpPr>
        <p:spPr>
          <a:xfrm flipH="1">
            <a:off x="1332000" y="1944000"/>
            <a:ext cx="1224000" cy="864000"/>
          </a:xfrm>
          <a:prstGeom prst="rect">
            <a:avLst/>
          </a:prstGeom>
          <a:noFill/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8" name="CustomShape 4"/>
          <p:cNvSpPr/>
          <p:nvPr/>
        </p:nvSpPr>
        <p:spPr>
          <a:xfrm flipH="1">
            <a:off x="1008000" y="4798080"/>
            <a:ext cx="864000" cy="864000"/>
          </a:xfrm>
          <a:prstGeom prst="rect">
            <a:avLst/>
          </a:prstGeom>
          <a:noFill/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9" name="Rectangle 5"/>
          <p:cNvSpPr/>
          <p:nvPr/>
        </p:nvSpPr>
        <p:spPr>
          <a:xfrm>
            <a:off x="1307160" y="827280"/>
            <a:ext cx="541800" cy="269640"/>
          </a:xfrm>
          <a:prstGeom prst="rect">
            <a:avLst/>
          </a:prstGeom>
          <a:noFill/>
          <a:ln w="9000">
            <a:noFill/>
          </a:ln>
        </p:spPr>
      </p:sp>
      <p:sp>
        <p:nvSpPr>
          <p:cNvPr id="340" name="TextShape 6"/>
          <p:cNvSpPr txBox="1"/>
          <p:nvPr/>
        </p:nvSpPr>
        <p:spPr>
          <a:xfrm>
            <a:off x="1742760" y="844560"/>
            <a:ext cx="23724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41" name="TextShape 7"/>
          <p:cNvSpPr txBox="1"/>
          <p:nvPr/>
        </p:nvSpPr>
        <p:spPr>
          <a:xfrm>
            <a:off x="131040" y="144000"/>
            <a:ext cx="1935000" cy="488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800" b="1" strike="noStrike" spc="-1">
                <a:solidFill>
                  <a:srgbClr val="3333FF"/>
                </a:solidFill>
                <a:latin typeface="Arial"/>
              </a:rPr>
              <a:t>LED 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342" name="Rectangle 8"/>
          <p:cNvSpPr/>
          <p:nvPr/>
        </p:nvSpPr>
        <p:spPr>
          <a:xfrm>
            <a:off x="1443600" y="2226600"/>
            <a:ext cx="541800" cy="270000"/>
          </a:xfrm>
          <a:prstGeom prst="rect">
            <a:avLst/>
          </a:prstGeom>
          <a:noFill/>
          <a:ln w="9000">
            <a:noFill/>
          </a:ln>
        </p:spPr>
      </p:sp>
      <p:sp>
        <p:nvSpPr>
          <p:cNvPr id="343" name="Line 9"/>
          <p:cNvSpPr/>
          <p:nvPr/>
        </p:nvSpPr>
        <p:spPr>
          <a:xfrm flipV="1">
            <a:off x="2419560" y="2514240"/>
            <a:ext cx="273240" cy="2880"/>
          </a:xfrm>
          <a:prstGeom prst="line">
            <a:avLst/>
          </a:prstGeom>
          <a:ln w="129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4" name="TextShape 10"/>
          <p:cNvSpPr txBox="1"/>
          <p:nvPr/>
        </p:nvSpPr>
        <p:spPr>
          <a:xfrm>
            <a:off x="2700000" y="2016000"/>
            <a:ext cx="52956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LED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45" name="TextShape 11"/>
          <p:cNvSpPr txBox="1"/>
          <p:nvPr/>
        </p:nvSpPr>
        <p:spPr>
          <a:xfrm>
            <a:off x="1009080" y="2099160"/>
            <a:ext cx="23724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grpSp>
        <p:nvGrpSpPr>
          <p:cNvPr id="346" name="Group 12"/>
          <p:cNvGrpSpPr/>
          <p:nvPr/>
        </p:nvGrpSpPr>
        <p:grpSpPr>
          <a:xfrm>
            <a:off x="2426040" y="2304360"/>
            <a:ext cx="276480" cy="209880"/>
            <a:chOff x="2426040" y="2304360"/>
            <a:chExt cx="276480" cy="209880"/>
          </a:xfrm>
        </p:grpSpPr>
        <p:sp>
          <p:nvSpPr>
            <p:cNvPr id="347" name="Freeform 13"/>
            <p:cNvSpPr/>
            <p:nvPr/>
          </p:nvSpPr>
          <p:spPr>
            <a:xfrm>
              <a:off x="2426040" y="2304360"/>
              <a:ext cx="276840" cy="210240"/>
            </a:xfrm>
            <a:custGeom>
              <a:avLst/>
              <a:gdLst/>
              <a:ahLst/>
              <a:cxnLst/>
              <a:rect l="0" t="0" r="r" b="b"/>
              <a:pathLst>
                <a:path w="769" h="584">
                  <a:moveTo>
                    <a:pt x="384" y="583"/>
                  </a:moveTo>
                  <a:lnTo>
                    <a:pt x="768" y="0"/>
                  </a:lnTo>
                  <a:lnTo>
                    <a:pt x="0" y="0"/>
                  </a:lnTo>
                  <a:lnTo>
                    <a:pt x="384" y="583"/>
                  </a:lnTo>
                  <a:close/>
                </a:path>
              </a:pathLst>
            </a:custGeom>
            <a:solidFill>
              <a:srgbClr val="FFFFFF"/>
            </a:solidFill>
            <a:ln w="14400">
              <a:solidFill>
                <a:srgbClr val="3465A4"/>
              </a:solidFill>
              <a:round/>
            </a:ln>
          </p:spPr>
        </p:sp>
      </p:grpSp>
      <p:sp>
        <p:nvSpPr>
          <p:cNvPr id="348" name="Freeform 14"/>
          <p:cNvSpPr/>
          <p:nvPr/>
        </p:nvSpPr>
        <p:spPr>
          <a:xfrm>
            <a:off x="2690640" y="2339280"/>
            <a:ext cx="238320" cy="133920"/>
          </a:xfrm>
          <a:custGeom>
            <a:avLst/>
            <a:gdLst/>
            <a:ahLst/>
            <a:cxnLst/>
            <a:rect l="0" t="0" r="r" b="b"/>
            <a:pathLst>
              <a:path w="662" h="372">
                <a:moveTo>
                  <a:pt x="0" y="318"/>
                </a:moveTo>
                <a:lnTo>
                  <a:pt x="318" y="0"/>
                </a:lnTo>
                <a:lnTo>
                  <a:pt x="318" y="371"/>
                </a:lnTo>
                <a:lnTo>
                  <a:pt x="661" y="28"/>
                </a:lnTo>
              </a:path>
            </a:pathLst>
          </a:custGeom>
          <a:ln w="14400">
            <a:solidFill>
              <a:srgbClr val="808080"/>
            </a:solidFill>
            <a:round/>
            <a:tailEnd type="triangle" w="med" len="med"/>
          </a:ln>
        </p:spPr>
      </p:sp>
      <p:sp>
        <p:nvSpPr>
          <p:cNvPr id="349" name="CustomShape 15"/>
          <p:cNvSpPr/>
          <p:nvPr/>
        </p:nvSpPr>
        <p:spPr>
          <a:xfrm rot="16200000">
            <a:off x="1945800" y="172620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50" name="Group 16"/>
          <p:cNvGrpSpPr/>
          <p:nvPr/>
        </p:nvGrpSpPr>
        <p:grpSpPr>
          <a:xfrm>
            <a:off x="2412000" y="2936520"/>
            <a:ext cx="326520" cy="123480"/>
            <a:chOff x="2412000" y="2936520"/>
            <a:chExt cx="326520" cy="123480"/>
          </a:xfrm>
        </p:grpSpPr>
        <p:sp>
          <p:nvSpPr>
            <p:cNvPr id="351" name="Line 17"/>
            <p:cNvSpPr/>
            <p:nvPr/>
          </p:nvSpPr>
          <p:spPr>
            <a:xfrm>
              <a:off x="2412000" y="29365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2" name="Line 18"/>
            <p:cNvSpPr/>
            <p:nvPr/>
          </p:nvSpPr>
          <p:spPr>
            <a:xfrm>
              <a:off x="2493360" y="30092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3" name="Line 19"/>
            <p:cNvSpPr/>
            <p:nvPr/>
          </p:nvSpPr>
          <p:spPr>
            <a:xfrm>
              <a:off x="2548080" y="30596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4" name="Line 20"/>
            <p:cNvSpPr/>
            <p:nvPr/>
          </p:nvSpPr>
          <p:spPr>
            <a:xfrm>
              <a:off x="2412000" y="29368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5" name="Line 21"/>
            <p:cNvSpPr/>
            <p:nvPr/>
          </p:nvSpPr>
          <p:spPr>
            <a:xfrm>
              <a:off x="2493360" y="30096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6" name="Line 22"/>
            <p:cNvSpPr/>
            <p:nvPr/>
          </p:nvSpPr>
          <p:spPr>
            <a:xfrm>
              <a:off x="2548080" y="30600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57" name="CustomShape 23"/>
          <p:cNvSpPr/>
          <p:nvPr/>
        </p:nvSpPr>
        <p:spPr>
          <a:xfrm>
            <a:off x="1123920" y="2144880"/>
            <a:ext cx="374400" cy="390960"/>
          </a:xfrm>
          <a:prstGeom prst="ellipse">
            <a:avLst/>
          </a:pr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8" name="Line 24"/>
          <p:cNvSpPr/>
          <p:nvPr/>
        </p:nvSpPr>
        <p:spPr>
          <a:xfrm flipV="1">
            <a:off x="1305000" y="2165760"/>
            <a:ext cx="2160" cy="316440"/>
          </a:xfrm>
          <a:prstGeom prst="line">
            <a:avLst/>
          </a:prstGeom>
          <a:ln w="1440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9" name="TextShape 25"/>
          <p:cNvSpPr txBox="1"/>
          <p:nvPr/>
        </p:nvSpPr>
        <p:spPr>
          <a:xfrm>
            <a:off x="661680" y="2399040"/>
            <a:ext cx="59688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360" name="TextShape 26"/>
          <p:cNvSpPr txBox="1"/>
          <p:nvPr/>
        </p:nvSpPr>
        <p:spPr>
          <a:xfrm>
            <a:off x="1849680" y="1431000"/>
            <a:ext cx="5983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361" name="Rectangle 27"/>
          <p:cNvSpPr/>
          <p:nvPr/>
        </p:nvSpPr>
        <p:spPr>
          <a:xfrm>
            <a:off x="1443600" y="4721040"/>
            <a:ext cx="541800" cy="270000"/>
          </a:xfrm>
          <a:prstGeom prst="rect">
            <a:avLst/>
          </a:prstGeom>
          <a:noFill/>
          <a:ln w="9000">
            <a:noFill/>
          </a:ln>
        </p:spPr>
      </p:sp>
      <p:sp>
        <p:nvSpPr>
          <p:cNvPr id="362" name="Line 28"/>
          <p:cNvSpPr/>
          <p:nvPr/>
        </p:nvSpPr>
        <p:spPr>
          <a:xfrm flipV="1">
            <a:off x="1735560" y="5404680"/>
            <a:ext cx="273240" cy="2880"/>
          </a:xfrm>
          <a:prstGeom prst="line">
            <a:avLst/>
          </a:prstGeom>
          <a:ln w="129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3" name="TextShape 29"/>
          <p:cNvSpPr txBox="1"/>
          <p:nvPr/>
        </p:nvSpPr>
        <p:spPr>
          <a:xfrm>
            <a:off x="1982520" y="4967640"/>
            <a:ext cx="52956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LED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64" name="TextShape 30"/>
          <p:cNvSpPr txBox="1"/>
          <p:nvPr/>
        </p:nvSpPr>
        <p:spPr>
          <a:xfrm>
            <a:off x="4645080" y="2531520"/>
            <a:ext cx="23724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grpSp>
        <p:nvGrpSpPr>
          <p:cNvPr id="365" name="Group 31"/>
          <p:cNvGrpSpPr/>
          <p:nvPr/>
        </p:nvGrpSpPr>
        <p:grpSpPr>
          <a:xfrm>
            <a:off x="1742040" y="5194800"/>
            <a:ext cx="276480" cy="209880"/>
            <a:chOff x="1742040" y="5194800"/>
            <a:chExt cx="276480" cy="209880"/>
          </a:xfrm>
        </p:grpSpPr>
        <p:sp>
          <p:nvSpPr>
            <p:cNvPr id="366" name="Freeform 32"/>
            <p:cNvSpPr/>
            <p:nvPr/>
          </p:nvSpPr>
          <p:spPr>
            <a:xfrm>
              <a:off x="1742040" y="5194800"/>
              <a:ext cx="276840" cy="210240"/>
            </a:xfrm>
            <a:custGeom>
              <a:avLst/>
              <a:gdLst/>
              <a:ahLst/>
              <a:cxnLst/>
              <a:rect l="0" t="0" r="r" b="b"/>
              <a:pathLst>
                <a:path w="769" h="584">
                  <a:moveTo>
                    <a:pt x="384" y="583"/>
                  </a:moveTo>
                  <a:lnTo>
                    <a:pt x="768" y="0"/>
                  </a:lnTo>
                  <a:lnTo>
                    <a:pt x="0" y="0"/>
                  </a:lnTo>
                  <a:lnTo>
                    <a:pt x="384" y="583"/>
                  </a:lnTo>
                  <a:close/>
                </a:path>
              </a:pathLst>
            </a:custGeom>
            <a:solidFill>
              <a:srgbClr val="FFFFFF"/>
            </a:solidFill>
            <a:ln w="14400">
              <a:solidFill>
                <a:srgbClr val="3465A4"/>
              </a:solidFill>
              <a:round/>
            </a:ln>
          </p:spPr>
        </p:sp>
      </p:grpSp>
      <p:sp>
        <p:nvSpPr>
          <p:cNvPr id="367" name="Freeform 33"/>
          <p:cNvSpPr/>
          <p:nvPr/>
        </p:nvSpPr>
        <p:spPr>
          <a:xfrm>
            <a:off x="2006640" y="5229720"/>
            <a:ext cx="238320" cy="133920"/>
          </a:xfrm>
          <a:custGeom>
            <a:avLst/>
            <a:gdLst/>
            <a:ahLst/>
            <a:cxnLst/>
            <a:rect l="0" t="0" r="r" b="b"/>
            <a:pathLst>
              <a:path w="662" h="372">
                <a:moveTo>
                  <a:pt x="0" y="318"/>
                </a:moveTo>
                <a:lnTo>
                  <a:pt x="318" y="0"/>
                </a:lnTo>
                <a:lnTo>
                  <a:pt x="318" y="371"/>
                </a:lnTo>
                <a:lnTo>
                  <a:pt x="661" y="28"/>
                </a:lnTo>
              </a:path>
            </a:pathLst>
          </a:custGeom>
          <a:ln w="14400">
            <a:solidFill>
              <a:srgbClr val="808080"/>
            </a:solidFill>
            <a:round/>
            <a:tailEnd type="triangle" w="med" len="med"/>
          </a:ln>
        </p:spPr>
      </p:sp>
      <p:grpSp>
        <p:nvGrpSpPr>
          <p:cNvPr id="368" name="Group 34"/>
          <p:cNvGrpSpPr/>
          <p:nvPr/>
        </p:nvGrpSpPr>
        <p:grpSpPr>
          <a:xfrm>
            <a:off x="1713600" y="5780520"/>
            <a:ext cx="326520" cy="123480"/>
            <a:chOff x="1713600" y="5780520"/>
            <a:chExt cx="326520" cy="123480"/>
          </a:xfrm>
        </p:grpSpPr>
        <p:sp>
          <p:nvSpPr>
            <p:cNvPr id="369" name="Line 35"/>
            <p:cNvSpPr/>
            <p:nvPr/>
          </p:nvSpPr>
          <p:spPr>
            <a:xfrm>
              <a:off x="1713600" y="57805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0" name="Line 36"/>
            <p:cNvSpPr/>
            <p:nvPr/>
          </p:nvSpPr>
          <p:spPr>
            <a:xfrm>
              <a:off x="1794960" y="58532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1" name="Line 37"/>
            <p:cNvSpPr/>
            <p:nvPr/>
          </p:nvSpPr>
          <p:spPr>
            <a:xfrm>
              <a:off x="1849680" y="59036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2" name="Line 38"/>
            <p:cNvSpPr/>
            <p:nvPr/>
          </p:nvSpPr>
          <p:spPr>
            <a:xfrm>
              <a:off x="1713600" y="57808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3" name="Line 39"/>
            <p:cNvSpPr/>
            <p:nvPr/>
          </p:nvSpPr>
          <p:spPr>
            <a:xfrm>
              <a:off x="1794960" y="58536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4" name="Line 40"/>
            <p:cNvSpPr/>
            <p:nvPr/>
          </p:nvSpPr>
          <p:spPr>
            <a:xfrm>
              <a:off x="1849680" y="59040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75" name="CustomShape 41"/>
          <p:cNvSpPr/>
          <p:nvPr/>
        </p:nvSpPr>
        <p:spPr>
          <a:xfrm>
            <a:off x="835920" y="5071320"/>
            <a:ext cx="360000" cy="360000"/>
          </a:xfrm>
          <a:prstGeom prst="ellipse">
            <a:avLst/>
          </a:pr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6" name="Line 42"/>
          <p:cNvSpPr/>
          <p:nvPr/>
        </p:nvSpPr>
        <p:spPr>
          <a:xfrm>
            <a:off x="859680" y="5250240"/>
            <a:ext cx="31644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7" name="TextShape 43"/>
          <p:cNvSpPr txBox="1"/>
          <p:nvPr/>
        </p:nvSpPr>
        <p:spPr>
          <a:xfrm>
            <a:off x="1059120" y="4294080"/>
            <a:ext cx="59688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I</a:t>
            </a:r>
            <a:r>
              <a:rPr lang="fr-FR" sz="1800" b="0" strike="noStrike" spc="-1" baseline="-14000000">
                <a:solidFill>
                  <a:srgbClr val="000000"/>
                </a:solidFill>
                <a:latin typeface="Cambria"/>
                <a:ea typeface="Univers Condensed (W1)"/>
              </a:rPr>
              <a:t>LED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378" name="Line 44"/>
          <p:cNvSpPr/>
          <p:nvPr/>
        </p:nvSpPr>
        <p:spPr>
          <a:xfrm>
            <a:off x="1260000" y="4798080"/>
            <a:ext cx="14400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9" name="Line 45"/>
          <p:cNvSpPr/>
          <p:nvPr/>
        </p:nvSpPr>
        <p:spPr>
          <a:xfrm flipV="1">
            <a:off x="792000" y="5014080"/>
            <a:ext cx="504000" cy="432000"/>
          </a:xfrm>
          <a:prstGeom prst="line">
            <a:avLst/>
          </a:prstGeom>
          <a:ln w="14400">
            <a:solidFill>
              <a:srgbClr val="0066F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0" name="Line 46"/>
          <p:cNvSpPr/>
          <p:nvPr/>
        </p:nvSpPr>
        <p:spPr>
          <a:xfrm>
            <a:off x="1872000" y="5662080"/>
            <a:ext cx="0" cy="118800"/>
          </a:xfrm>
          <a:prstGeom prst="line">
            <a:avLst/>
          </a:prstGeom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1" name="TextShape 47"/>
          <p:cNvSpPr txBox="1"/>
          <p:nvPr/>
        </p:nvSpPr>
        <p:spPr>
          <a:xfrm>
            <a:off x="1275120" y="1431000"/>
            <a:ext cx="59688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I</a:t>
            </a:r>
            <a:r>
              <a:rPr lang="fr-FR" sz="1800" b="0" strike="noStrike" spc="-1" baseline="-14000000">
                <a:solidFill>
                  <a:srgbClr val="000000"/>
                </a:solidFill>
                <a:latin typeface="Cambria"/>
                <a:ea typeface="Univers Condensed (W1)"/>
              </a:rPr>
              <a:t>LED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382" name="Line 48"/>
          <p:cNvSpPr/>
          <p:nvPr/>
        </p:nvSpPr>
        <p:spPr>
          <a:xfrm>
            <a:off x="1476000" y="1935000"/>
            <a:ext cx="14400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3" name="Line 49"/>
          <p:cNvSpPr/>
          <p:nvPr/>
        </p:nvSpPr>
        <p:spPr>
          <a:xfrm>
            <a:off x="2556000" y="2808000"/>
            <a:ext cx="0" cy="118800"/>
          </a:xfrm>
          <a:prstGeom prst="line">
            <a:avLst/>
          </a:prstGeom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4" name="Line 50"/>
          <p:cNvSpPr/>
          <p:nvPr/>
        </p:nvSpPr>
        <p:spPr>
          <a:xfrm flipV="1">
            <a:off x="1800000" y="1728000"/>
            <a:ext cx="504000" cy="432000"/>
          </a:xfrm>
          <a:prstGeom prst="line">
            <a:avLst/>
          </a:prstGeom>
          <a:ln w="14400">
            <a:solidFill>
              <a:srgbClr val="0066F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5" name="CustomShape 51"/>
          <p:cNvSpPr/>
          <p:nvPr/>
        </p:nvSpPr>
        <p:spPr>
          <a:xfrm flipH="1">
            <a:off x="4176360" y="1947960"/>
            <a:ext cx="1224000" cy="864000"/>
          </a:xfrm>
          <a:prstGeom prst="rect">
            <a:avLst/>
          </a:prstGeom>
          <a:noFill/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6" name="Rectangle 52"/>
          <p:cNvSpPr/>
          <p:nvPr/>
        </p:nvSpPr>
        <p:spPr>
          <a:xfrm>
            <a:off x="4287960" y="2230560"/>
            <a:ext cx="541800" cy="270000"/>
          </a:xfrm>
          <a:prstGeom prst="rect">
            <a:avLst/>
          </a:prstGeom>
          <a:noFill/>
          <a:ln w="9000">
            <a:noFill/>
          </a:ln>
        </p:spPr>
      </p:sp>
      <p:sp>
        <p:nvSpPr>
          <p:cNvPr id="387" name="Line 53"/>
          <p:cNvSpPr/>
          <p:nvPr/>
        </p:nvSpPr>
        <p:spPr>
          <a:xfrm flipV="1">
            <a:off x="5263920" y="2518200"/>
            <a:ext cx="273240" cy="2880"/>
          </a:xfrm>
          <a:prstGeom prst="line">
            <a:avLst/>
          </a:prstGeom>
          <a:ln w="129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8" name="TextShape 54"/>
          <p:cNvSpPr txBox="1"/>
          <p:nvPr/>
        </p:nvSpPr>
        <p:spPr>
          <a:xfrm>
            <a:off x="5544360" y="2019960"/>
            <a:ext cx="52956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LED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89" name="TextShape 55"/>
          <p:cNvSpPr txBox="1"/>
          <p:nvPr/>
        </p:nvSpPr>
        <p:spPr>
          <a:xfrm>
            <a:off x="3853440" y="2103120"/>
            <a:ext cx="23724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grpSp>
        <p:nvGrpSpPr>
          <p:cNvPr id="390" name="Group 56"/>
          <p:cNvGrpSpPr/>
          <p:nvPr/>
        </p:nvGrpSpPr>
        <p:grpSpPr>
          <a:xfrm>
            <a:off x="5270400" y="2308320"/>
            <a:ext cx="276480" cy="209880"/>
            <a:chOff x="5270400" y="2308320"/>
            <a:chExt cx="276480" cy="209880"/>
          </a:xfrm>
        </p:grpSpPr>
        <p:sp>
          <p:nvSpPr>
            <p:cNvPr id="391" name="Freeform 57"/>
            <p:cNvSpPr/>
            <p:nvPr/>
          </p:nvSpPr>
          <p:spPr>
            <a:xfrm>
              <a:off x="5270400" y="2308320"/>
              <a:ext cx="276840" cy="210240"/>
            </a:xfrm>
            <a:custGeom>
              <a:avLst/>
              <a:gdLst/>
              <a:ahLst/>
              <a:cxnLst/>
              <a:rect l="0" t="0" r="r" b="b"/>
              <a:pathLst>
                <a:path w="769" h="584">
                  <a:moveTo>
                    <a:pt x="384" y="583"/>
                  </a:moveTo>
                  <a:lnTo>
                    <a:pt x="768" y="0"/>
                  </a:lnTo>
                  <a:lnTo>
                    <a:pt x="0" y="0"/>
                  </a:lnTo>
                  <a:lnTo>
                    <a:pt x="384" y="583"/>
                  </a:lnTo>
                  <a:close/>
                </a:path>
              </a:pathLst>
            </a:custGeom>
            <a:solidFill>
              <a:srgbClr val="FFFFFF"/>
            </a:solidFill>
            <a:ln w="14400">
              <a:solidFill>
                <a:srgbClr val="3465A4"/>
              </a:solidFill>
              <a:round/>
            </a:ln>
          </p:spPr>
        </p:sp>
      </p:grpSp>
      <p:sp>
        <p:nvSpPr>
          <p:cNvPr id="392" name="Freeform 58"/>
          <p:cNvSpPr/>
          <p:nvPr/>
        </p:nvSpPr>
        <p:spPr>
          <a:xfrm>
            <a:off x="5535000" y="2343240"/>
            <a:ext cx="238320" cy="133920"/>
          </a:xfrm>
          <a:custGeom>
            <a:avLst/>
            <a:gdLst/>
            <a:ahLst/>
            <a:cxnLst/>
            <a:rect l="0" t="0" r="r" b="b"/>
            <a:pathLst>
              <a:path w="662" h="372">
                <a:moveTo>
                  <a:pt x="0" y="318"/>
                </a:moveTo>
                <a:lnTo>
                  <a:pt x="318" y="0"/>
                </a:lnTo>
                <a:lnTo>
                  <a:pt x="318" y="371"/>
                </a:lnTo>
                <a:lnTo>
                  <a:pt x="661" y="28"/>
                </a:lnTo>
              </a:path>
            </a:pathLst>
          </a:custGeom>
          <a:ln w="14400">
            <a:solidFill>
              <a:srgbClr val="808080"/>
            </a:solidFill>
            <a:round/>
            <a:tailEnd type="triangle" w="med" len="med"/>
          </a:ln>
        </p:spPr>
      </p:sp>
      <p:sp>
        <p:nvSpPr>
          <p:cNvPr id="393" name="CustomShape 59"/>
          <p:cNvSpPr/>
          <p:nvPr/>
        </p:nvSpPr>
        <p:spPr>
          <a:xfrm rot="16200000">
            <a:off x="4790160" y="173016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94" name="Group 60"/>
          <p:cNvGrpSpPr/>
          <p:nvPr/>
        </p:nvGrpSpPr>
        <p:grpSpPr>
          <a:xfrm>
            <a:off x="5256360" y="2940480"/>
            <a:ext cx="326520" cy="123480"/>
            <a:chOff x="5256360" y="2940480"/>
            <a:chExt cx="326520" cy="123480"/>
          </a:xfrm>
        </p:grpSpPr>
        <p:sp>
          <p:nvSpPr>
            <p:cNvPr id="395" name="Line 61"/>
            <p:cNvSpPr/>
            <p:nvPr/>
          </p:nvSpPr>
          <p:spPr>
            <a:xfrm>
              <a:off x="5256360" y="29404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6" name="Line 62"/>
            <p:cNvSpPr/>
            <p:nvPr/>
          </p:nvSpPr>
          <p:spPr>
            <a:xfrm>
              <a:off x="5337720" y="30132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7" name="Line 63"/>
            <p:cNvSpPr/>
            <p:nvPr/>
          </p:nvSpPr>
          <p:spPr>
            <a:xfrm>
              <a:off x="5392440" y="30636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8" name="Line 64"/>
            <p:cNvSpPr/>
            <p:nvPr/>
          </p:nvSpPr>
          <p:spPr>
            <a:xfrm>
              <a:off x="5256360" y="294084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9" name="Line 65"/>
            <p:cNvSpPr/>
            <p:nvPr/>
          </p:nvSpPr>
          <p:spPr>
            <a:xfrm>
              <a:off x="5337720" y="301356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0" name="Line 66"/>
            <p:cNvSpPr/>
            <p:nvPr/>
          </p:nvSpPr>
          <p:spPr>
            <a:xfrm>
              <a:off x="5392440" y="306396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01" name="CustomShape 67"/>
          <p:cNvSpPr/>
          <p:nvPr/>
        </p:nvSpPr>
        <p:spPr>
          <a:xfrm>
            <a:off x="3968280" y="2148840"/>
            <a:ext cx="374400" cy="390960"/>
          </a:xfrm>
          <a:prstGeom prst="ellipse">
            <a:avLst/>
          </a:pr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2" name="Line 68"/>
          <p:cNvSpPr/>
          <p:nvPr/>
        </p:nvSpPr>
        <p:spPr>
          <a:xfrm flipV="1">
            <a:off x="4149360" y="2169720"/>
            <a:ext cx="2160" cy="316440"/>
          </a:xfrm>
          <a:prstGeom prst="line">
            <a:avLst/>
          </a:prstGeom>
          <a:ln w="1440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3" name="TextShape 69"/>
          <p:cNvSpPr txBox="1"/>
          <p:nvPr/>
        </p:nvSpPr>
        <p:spPr>
          <a:xfrm>
            <a:off x="3506040" y="2403000"/>
            <a:ext cx="59688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04" name="TextShape 70"/>
          <p:cNvSpPr txBox="1"/>
          <p:nvPr/>
        </p:nvSpPr>
        <p:spPr>
          <a:xfrm>
            <a:off x="4694040" y="1434960"/>
            <a:ext cx="5983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05" name="TextShape 71"/>
          <p:cNvSpPr txBox="1"/>
          <p:nvPr/>
        </p:nvSpPr>
        <p:spPr>
          <a:xfrm>
            <a:off x="4119480" y="1434960"/>
            <a:ext cx="59688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I</a:t>
            </a:r>
            <a:r>
              <a:rPr lang="fr-FR" sz="1800" b="0" strike="noStrike" spc="-1" baseline="-14000000">
                <a:solidFill>
                  <a:srgbClr val="000000"/>
                </a:solidFill>
                <a:latin typeface="Cambria"/>
                <a:ea typeface="Univers Condensed (W1)"/>
              </a:rPr>
              <a:t>LED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06" name="Line 72"/>
          <p:cNvSpPr/>
          <p:nvPr/>
        </p:nvSpPr>
        <p:spPr>
          <a:xfrm>
            <a:off x="4320360" y="1938960"/>
            <a:ext cx="14400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7" name="Line 73"/>
          <p:cNvSpPr/>
          <p:nvPr/>
        </p:nvSpPr>
        <p:spPr>
          <a:xfrm>
            <a:off x="5400360" y="2811960"/>
            <a:ext cx="0" cy="118800"/>
          </a:xfrm>
          <a:prstGeom prst="line">
            <a:avLst/>
          </a:prstGeom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8" name="Line 74"/>
          <p:cNvSpPr/>
          <p:nvPr/>
        </p:nvSpPr>
        <p:spPr>
          <a:xfrm flipV="1">
            <a:off x="3925440" y="2124000"/>
            <a:ext cx="504000" cy="432000"/>
          </a:xfrm>
          <a:prstGeom prst="line">
            <a:avLst/>
          </a:prstGeom>
          <a:ln w="14400">
            <a:solidFill>
              <a:srgbClr val="0066F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9" name="TextShape 75"/>
          <p:cNvSpPr txBox="1"/>
          <p:nvPr/>
        </p:nvSpPr>
        <p:spPr>
          <a:xfrm>
            <a:off x="504000" y="1512000"/>
            <a:ext cx="59688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a)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10" name="TextShape 76"/>
          <p:cNvSpPr txBox="1"/>
          <p:nvPr/>
        </p:nvSpPr>
        <p:spPr>
          <a:xfrm>
            <a:off x="3420000" y="1512360"/>
            <a:ext cx="59688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b)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11" name="Line 77"/>
          <p:cNvSpPr/>
          <p:nvPr/>
        </p:nvSpPr>
        <p:spPr>
          <a:xfrm flipV="1">
            <a:off x="5256000" y="5187240"/>
            <a:ext cx="0" cy="273240"/>
          </a:xfrm>
          <a:prstGeom prst="line">
            <a:avLst/>
          </a:prstGeom>
          <a:ln w="129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2" name="Rectangle 78"/>
          <p:cNvSpPr/>
          <p:nvPr/>
        </p:nvSpPr>
        <p:spPr>
          <a:xfrm>
            <a:off x="5793480" y="6374520"/>
            <a:ext cx="541080" cy="270360"/>
          </a:xfrm>
          <a:prstGeom prst="rect">
            <a:avLst/>
          </a:prstGeom>
          <a:noFill/>
          <a:ln w="12960">
            <a:noFill/>
          </a:ln>
        </p:spPr>
      </p:sp>
      <p:grpSp>
        <p:nvGrpSpPr>
          <p:cNvPr id="413" name="Group 79"/>
          <p:cNvGrpSpPr/>
          <p:nvPr/>
        </p:nvGrpSpPr>
        <p:grpSpPr>
          <a:xfrm>
            <a:off x="5044680" y="5184000"/>
            <a:ext cx="211320" cy="276480"/>
            <a:chOff x="5044680" y="5184000"/>
            <a:chExt cx="211320" cy="276480"/>
          </a:xfrm>
        </p:grpSpPr>
        <p:sp>
          <p:nvSpPr>
            <p:cNvPr id="414" name="Freeform 80"/>
            <p:cNvSpPr/>
            <p:nvPr/>
          </p:nvSpPr>
          <p:spPr>
            <a:xfrm>
              <a:off x="5044680" y="5184000"/>
              <a:ext cx="211680" cy="276840"/>
            </a:xfrm>
            <a:custGeom>
              <a:avLst/>
              <a:gdLst/>
              <a:ahLst/>
              <a:cxnLst/>
              <a:rect l="0" t="0" r="r" b="b"/>
              <a:pathLst>
                <a:path w="588" h="769">
                  <a:moveTo>
                    <a:pt x="587" y="390"/>
                  </a:moveTo>
                  <a:lnTo>
                    <a:pt x="8" y="0"/>
                  </a:lnTo>
                  <a:lnTo>
                    <a:pt x="0" y="768"/>
                  </a:lnTo>
                  <a:lnTo>
                    <a:pt x="587" y="390"/>
                  </a:lnTo>
                  <a:close/>
                </a:path>
              </a:pathLst>
            </a:custGeom>
            <a:solidFill>
              <a:srgbClr val="FFFFFF"/>
            </a:solidFill>
            <a:ln w="14400">
              <a:solidFill>
                <a:srgbClr val="3465A4"/>
              </a:solidFill>
              <a:round/>
            </a:ln>
          </p:spPr>
        </p:sp>
      </p:grpSp>
      <p:sp>
        <p:nvSpPr>
          <p:cNvPr id="415" name="CustomShape 81"/>
          <p:cNvSpPr/>
          <p:nvPr/>
        </p:nvSpPr>
        <p:spPr>
          <a:xfrm>
            <a:off x="5904000" y="561600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416" name="Group 82"/>
          <p:cNvGrpSpPr/>
          <p:nvPr/>
        </p:nvGrpSpPr>
        <p:grpSpPr>
          <a:xfrm>
            <a:off x="5829480" y="7148520"/>
            <a:ext cx="326520" cy="123480"/>
            <a:chOff x="5829480" y="7148520"/>
            <a:chExt cx="326520" cy="123480"/>
          </a:xfrm>
        </p:grpSpPr>
        <p:sp>
          <p:nvSpPr>
            <p:cNvPr id="417" name="Line 83"/>
            <p:cNvSpPr/>
            <p:nvPr/>
          </p:nvSpPr>
          <p:spPr>
            <a:xfrm>
              <a:off x="5829480" y="71485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8" name="Line 84"/>
            <p:cNvSpPr/>
            <p:nvPr/>
          </p:nvSpPr>
          <p:spPr>
            <a:xfrm>
              <a:off x="5910840" y="72212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9" name="Line 85"/>
            <p:cNvSpPr/>
            <p:nvPr/>
          </p:nvSpPr>
          <p:spPr>
            <a:xfrm>
              <a:off x="5965560" y="72716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0" name="Line 86"/>
            <p:cNvSpPr/>
            <p:nvPr/>
          </p:nvSpPr>
          <p:spPr>
            <a:xfrm>
              <a:off x="5829480" y="71488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1" name="Line 87"/>
            <p:cNvSpPr/>
            <p:nvPr/>
          </p:nvSpPr>
          <p:spPr>
            <a:xfrm>
              <a:off x="5910840" y="72216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2" name="Line 88"/>
            <p:cNvSpPr/>
            <p:nvPr/>
          </p:nvSpPr>
          <p:spPr>
            <a:xfrm>
              <a:off x="5965560" y="72720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23" name="CustomShape 89"/>
          <p:cNvSpPr/>
          <p:nvPr/>
        </p:nvSpPr>
        <p:spPr>
          <a:xfrm>
            <a:off x="5904360" y="640836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4" name="Line 90"/>
          <p:cNvSpPr/>
          <p:nvPr/>
        </p:nvSpPr>
        <p:spPr>
          <a:xfrm flipV="1">
            <a:off x="5256360" y="6051240"/>
            <a:ext cx="0" cy="273240"/>
          </a:xfrm>
          <a:prstGeom prst="line">
            <a:avLst/>
          </a:prstGeom>
          <a:ln w="129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425" name="Group 91"/>
          <p:cNvGrpSpPr/>
          <p:nvPr/>
        </p:nvGrpSpPr>
        <p:grpSpPr>
          <a:xfrm>
            <a:off x="5045040" y="6048000"/>
            <a:ext cx="211320" cy="276480"/>
            <a:chOff x="5045040" y="6048000"/>
            <a:chExt cx="211320" cy="276480"/>
          </a:xfrm>
        </p:grpSpPr>
        <p:sp>
          <p:nvSpPr>
            <p:cNvPr id="426" name="Freeform 92"/>
            <p:cNvSpPr/>
            <p:nvPr/>
          </p:nvSpPr>
          <p:spPr>
            <a:xfrm>
              <a:off x="5045040" y="6048000"/>
              <a:ext cx="211680" cy="276840"/>
            </a:xfrm>
            <a:custGeom>
              <a:avLst/>
              <a:gdLst/>
              <a:ahLst/>
              <a:cxnLst/>
              <a:rect l="0" t="0" r="r" b="b"/>
              <a:pathLst>
                <a:path w="588" h="769">
                  <a:moveTo>
                    <a:pt x="587" y="390"/>
                  </a:moveTo>
                  <a:lnTo>
                    <a:pt x="8" y="0"/>
                  </a:lnTo>
                  <a:lnTo>
                    <a:pt x="0" y="768"/>
                  </a:lnTo>
                  <a:lnTo>
                    <a:pt x="587" y="390"/>
                  </a:lnTo>
                  <a:close/>
                </a:path>
              </a:pathLst>
            </a:custGeom>
            <a:solidFill>
              <a:srgbClr val="FFFFFF"/>
            </a:solidFill>
            <a:ln w="14400">
              <a:solidFill>
                <a:srgbClr val="3465A4"/>
              </a:solidFill>
              <a:round/>
            </a:ln>
          </p:spPr>
        </p:sp>
      </p:grpSp>
      <p:sp>
        <p:nvSpPr>
          <p:cNvPr id="427" name="CustomShape 93"/>
          <p:cNvSpPr/>
          <p:nvPr/>
        </p:nvSpPr>
        <p:spPr>
          <a:xfrm>
            <a:off x="4583880" y="6461640"/>
            <a:ext cx="374400" cy="390960"/>
          </a:xfrm>
          <a:prstGeom prst="ellipse">
            <a:avLst/>
          </a:pr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8" name="Line 94"/>
          <p:cNvSpPr/>
          <p:nvPr/>
        </p:nvSpPr>
        <p:spPr>
          <a:xfrm flipV="1">
            <a:off x="4764960" y="6482520"/>
            <a:ext cx="2160" cy="316440"/>
          </a:xfrm>
          <a:prstGeom prst="line">
            <a:avLst/>
          </a:prstGeom>
          <a:ln w="1440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9" name="TextShape 95"/>
          <p:cNvSpPr txBox="1"/>
          <p:nvPr/>
        </p:nvSpPr>
        <p:spPr>
          <a:xfrm>
            <a:off x="4913640" y="6622920"/>
            <a:ext cx="34236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30" name="TextShape 96"/>
          <p:cNvSpPr txBox="1"/>
          <p:nvPr/>
        </p:nvSpPr>
        <p:spPr>
          <a:xfrm>
            <a:off x="4870440" y="4824000"/>
            <a:ext cx="52956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D1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31" name="TextShape 97"/>
          <p:cNvSpPr txBox="1"/>
          <p:nvPr/>
        </p:nvSpPr>
        <p:spPr>
          <a:xfrm>
            <a:off x="4870800" y="5724360"/>
            <a:ext cx="52956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D2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32" name="TextShape 98"/>
          <p:cNvSpPr txBox="1"/>
          <p:nvPr/>
        </p:nvSpPr>
        <p:spPr>
          <a:xfrm>
            <a:off x="6044400" y="5688000"/>
            <a:ext cx="52956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33" name="TextShape 99"/>
          <p:cNvSpPr txBox="1"/>
          <p:nvPr/>
        </p:nvSpPr>
        <p:spPr>
          <a:xfrm>
            <a:off x="6044760" y="6480360"/>
            <a:ext cx="52956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34" name="Line 100"/>
          <p:cNvSpPr/>
          <p:nvPr/>
        </p:nvSpPr>
        <p:spPr>
          <a:xfrm>
            <a:off x="5472000" y="5328000"/>
            <a:ext cx="14400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5" name="Line 101"/>
          <p:cNvSpPr/>
          <p:nvPr/>
        </p:nvSpPr>
        <p:spPr>
          <a:xfrm>
            <a:off x="5472000" y="6192000"/>
            <a:ext cx="14400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6" name="TextShape 102"/>
          <p:cNvSpPr txBox="1"/>
          <p:nvPr/>
        </p:nvSpPr>
        <p:spPr>
          <a:xfrm>
            <a:off x="3673440" y="5922720"/>
            <a:ext cx="23724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37" name="CustomShape 103"/>
          <p:cNvSpPr/>
          <p:nvPr/>
        </p:nvSpPr>
        <p:spPr>
          <a:xfrm>
            <a:off x="3788280" y="5968440"/>
            <a:ext cx="374400" cy="390960"/>
          </a:xfrm>
          <a:prstGeom prst="ellipse">
            <a:avLst/>
          </a:pr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8" name="Line 104"/>
          <p:cNvSpPr/>
          <p:nvPr/>
        </p:nvSpPr>
        <p:spPr>
          <a:xfrm flipV="1">
            <a:off x="3969360" y="5989320"/>
            <a:ext cx="2160" cy="316440"/>
          </a:xfrm>
          <a:prstGeom prst="line">
            <a:avLst/>
          </a:prstGeom>
          <a:ln w="1440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9" name="Line 105"/>
          <p:cNvSpPr/>
          <p:nvPr/>
        </p:nvSpPr>
        <p:spPr>
          <a:xfrm flipV="1">
            <a:off x="3745440" y="5943600"/>
            <a:ext cx="504000" cy="432000"/>
          </a:xfrm>
          <a:prstGeom prst="line">
            <a:avLst/>
          </a:prstGeom>
          <a:ln w="14400">
            <a:solidFill>
              <a:srgbClr val="0066F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0" name="TextShape 106"/>
          <p:cNvSpPr txBox="1"/>
          <p:nvPr/>
        </p:nvSpPr>
        <p:spPr>
          <a:xfrm>
            <a:off x="3312000" y="5922720"/>
            <a:ext cx="41400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Ve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41" name="TextShape 107"/>
          <p:cNvSpPr txBox="1"/>
          <p:nvPr/>
        </p:nvSpPr>
        <p:spPr>
          <a:xfrm>
            <a:off x="5364000" y="4930920"/>
            <a:ext cx="59688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I1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42" name="TextShape 108"/>
          <p:cNvSpPr txBox="1"/>
          <p:nvPr/>
        </p:nvSpPr>
        <p:spPr>
          <a:xfrm>
            <a:off x="1059120" y="4294440"/>
            <a:ext cx="59688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I</a:t>
            </a:r>
            <a:r>
              <a:rPr lang="fr-FR" sz="1800" b="0" strike="noStrike" spc="-1" baseline="-14000000">
                <a:solidFill>
                  <a:srgbClr val="000000"/>
                </a:solidFill>
                <a:latin typeface="Cambria"/>
                <a:ea typeface="Univers Condensed (W1)"/>
              </a:rPr>
              <a:t>LED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43" name="TextShape 109"/>
          <p:cNvSpPr txBox="1"/>
          <p:nvPr/>
        </p:nvSpPr>
        <p:spPr>
          <a:xfrm>
            <a:off x="5379120" y="5830920"/>
            <a:ext cx="59688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I2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44" name="Line 110"/>
          <p:cNvSpPr/>
          <p:nvPr/>
        </p:nvSpPr>
        <p:spPr>
          <a:xfrm flipV="1">
            <a:off x="6480000" y="5371560"/>
            <a:ext cx="2160" cy="1612440"/>
          </a:xfrm>
          <a:prstGeom prst="line">
            <a:avLst/>
          </a:prstGeom>
          <a:ln w="1440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5" name="TextShape 111"/>
          <p:cNvSpPr txBox="1"/>
          <p:nvPr/>
        </p:nvSpPr>
        <p:spPr>
          <a:xfrm>
            <a:off x="6552000" y="5987160"/>
            <a:ext cx="40644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Vs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46" name="Line 112"/>
          <p:cNvSpPr/>
          <p:nvPr/>
        </p:nvSpPr>
        <p:spPr>
          <a:xfrm>
            <a:off x="5976000" y="7056000"/>
            <a:ext cx="0" cy="92520"/>
          </a:xfrm>
          <a:prstGeom prst="line">
            <a:avLst/>
          </a:prstGeom>
          <a:ln w="129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7" name="CustomShape 113"/>
          <p:cNvSpPr/>
          <p:nvPr/>
        </p:nvSpPr>
        <p:spPr>
          <a:xfrm>
            <a:off x="5940000" y="529200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8" name="CustomShape 114"/>
          <p:cNvSpPr/>
          <p:nvPr/>
        </p:nvSpPr>
        <p:spPr>
          <a:xfrm>
            <a:off x="5940360" y="615636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9" name="TextShape 115"/>
          <p:cNvSpPr txBox="1"/>
          <p:nvPr/>
        </p:nvSpPr>
        <p:spPr>
          <a:xfrm>
            <a:off x="5955120" y="5184000"/>
            <a:ext cx="59688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450" name="TextShape 116"/>
          <p:cNvSpPr txBox="1"/>
          <p:nvPr/>
        </p:nvSpPr>
        <p:spPr>
          <a:xfrm>
            <a:off x="5955120" y="6048360"/>
            <a:ext cx="59688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B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451" name="Line 117"/>
          <p:cNvSpPr/>
          <p:nvPr/>
        </p:nvSpPr>
        <p:spPr>
          <a:xfrm>
            <a:off x="7632000" y="7128000"/>
            <a:ext cx="2016000" cy="0"/>
          </a:xfrm>
          <a:prstGeom prst="line">
            <a:avLst/>
          </a:prstGeom>
          <a:ln w="14400">
            <a:solidFill>
              <a:srgbClr val="333333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2" name="Line 118"/>
          <p:cNvSpPr/>
          <p:nvPr/>
        </p:nvSpPr>
        <p:spPr>
          <a:xfrm flipV="1">
            <a:off x="7848000" y="5616000"/>
            <a:ext cx="2160" cy="1612440"/>
          </a:xfrm>
          <a:prstGeom prst="line">
            <a:avLst/>
          </a:prstGeom>
          <a:ln w="14400">
            <a:solidFill>
              <a:srgbClr val="333333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3" name="TextShape 119"/>
          <p:cNvSpPr txBox="1"/>
          <p:nvPr/>
        </p:nvSpPr>
        <p:spPr>
          <a:xfrm>
            <a:off x="9594000" y="6768000"/>
            <a:ext cx="41400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Ve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54" name="TextShape 120"/>
          <p:cNvSpPr txBox="1"/>
          <p:nvPr/>
        </p:nvSpPr>
        <p:spPr>
          <a:xfrm>
            <a:off x="7488000" y="5400000"/>
            <a:ext cx="59688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I1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55" name="TextShape 121"/>
          <p:cNvSpPr txBox="1"/>
          <p:nvPr/>
        </p:nvSpPr>
        <p:spPr>
          <a:xfrm>
            <a:off x="8208000" y="7056000"/>
            <a:ext cx="34236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56" name="TextShape 122"/>
          <p:cNvSpPr txBox="1"/>
          <p:nvPr/>
        </p:nvSpPr>
        <p:spPr>
          <a:xfrm>
            <a:off x="9036360" y="7056360"/>
            <a:ext cx="4381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3E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57" name="TextShape 123"/>
          <p:cNvSpPr txBox="1"/>
          <p:nvPr/>
        </p:nvSpPr>
        <p:spPr>
          <a:xfrm>
            <a:off x="8604360" y="7056360"/>
            <a:ext cx="4381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2E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58" name="Line 124"/>
          <p:cNvSpPr/>
          <p:nvPr/>
        </p:nvSpPr>
        <p:spPr>
          <a:xfrm>
            <a:off x="7848000" y="7092000"/>
            <a:ext cx="504000" cy="0"/>
          </a:xfrm>
          <a:prstGeom prst="line">
            <a:avLst/>
          </a:prstGeom>
          <a:ln w="14400">
            <a:solidFill>
              <a:srgbClr val="0066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9" name="Line 125"/>
          <p:cNvSpPr/>
          <p:nvPr/>
        </p:nvSpPr>
        <p:spPr>
          <a:xfrm flipV="1">
            <a:off x="8352000" y="6624000"/>
            <a:ext cx="504000" cy="468000"/>
          </a:xfrm>
          <a:prstGeom prst="line">
            <a:avLst/>
          </a:prstGeom>
          <a:ln w="14400">
            <a:solidFill>
              <a:srgbClr val="0066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0" name="Line 126"/>
          <p:cNvSpPr/>
          <p:nvPr/>
        </p:nvSpPr>
        <p:spPr>
          <a:xfrm flipV="1">
            <a:off x="8856000" y="6156000"/>
            <a:ext cx="1008000" cy="468000"/>
          </a:xfrm>
          <a:prstGeom prst="line">
            <a:avLst/>
          </a:prstGeom>
          <a:ln w="14400">
            <a:solidFill>
              <a:srgbClr val="0066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1" name="TextShape 127"/>
          <p:cNvSpPr txBox="1"/>
          <p:nvPr/>
        </p:nvSpPr>
        <p:spPr>
          <a:xfrm>
            <a:off x="8254440" y="6468840"/>
            <a:ext cx="52956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1/R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62" name="TextShape 128"/>
          <p:cNvSpPr txBox="1"/>
          <p:nvPr/>
        </p:nvSpPr>
        <p:spPr>
          <a:xfrm>
            <a:off x="9288000" y="6324840"/>
            <a:ext cx="57708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1/2R</a:t>
            </a:r>
            <a:endParaRPr lang="fr-FR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4" name="CustomShape 1"/>
          <p:cNvSpPr/>
          <p:nvPr/>
        </p:nvSpPr>
        <p:spPr>
          <a:xfrm>
            <a:off x="7776000" y="3492360"/>
            <a:ext cx="1944000" cy="1259640"/>
          </a:xfrm>
          <a:prstGeom prst="rect">
            <a:avLst/>
          </a:prstGeom>
          <a:solidFill>
            <a:srgbClr val="66FF66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5" name="CustomShape 2"/>
          <p:cNvSpPr/>
          <p:nvPr/>
        </p:nvSpPr>
        <p:spPr>
          <a:xfrm>
            <a:off x="449280" y="3312000"/>
            <a:ext cx="1422720" cy="1440000"/>
          </a:xfrm>
          <a:prstGeom prst="rect">
            <a:avLst/>
          </a:prstGeom>
          <a:solidFill>
            <a:srgbClr val="B2B2B2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6" name="CustomShape 3"/>
          <p:cNvSpPr/>
          <p:nvPr/>
        </p:nvSpPr>
        <p:spPr>
          <a:xfrm>
            <a:off x="983520" y="3466440"/>
            <a:ext cx="1896480" cy="1224000"/>
          </a:xfrm>
          <a:prstGeom prst="rect">
            <a:avLst/>
          </a:prstGeom>
          <a:noFill/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7" name="Rectangle 4"/>
          <p:cNvSpPr/>
          <p:nvPr/>
        </p:nvSpPr>
        <p:spPr>
          <a:xfrm>
            <a:off x="727200" y="3893040"/>
            <a:ext cx="541800" cy="270000"/>
          </a:xfrm>
          <a:prstGeom prst="rect">
            <a:avLst/>
          </a:prstGeom>
          <a:noFill/>
          <a:ln w="9000">
            <a:noFill/>
          </a:ln>
        </p:spPr>
      </p:sp>
      <p:sp>
        <p:nvSpPr>
          <p:cNvPr id="2688" name="TextShape 5"/>
          <p:cNvSpPr txBox="1"/>
          <p:nvPr/>
        </p:nvSpPr>
        <p:spPr>
          <a:xfrm>
            <a:off x="868680" y="3765600"/>
            <a:ext cx="23724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grpSp>
        <p:nvGrpSpPr>
          <p:cNvPr id="2689" name="Group 6"/>
          <p:cNvGrpSpPr/>
          <p:nvPr/>
        </p:nvGrpSpPr>
        <p:grpSpPr>
          <a:xfrm>
            <a:off x="997200" y="4844520"/>
            <a:ext cx="326520" cy="123480"/>
            <a:chOff x="997200" y="4844520"/>
            <a:chExt cx="326520" cy="123480"/>
          </a:xfrm>
        </p:grpSpPr>
        <p:sp>
          <p:nvSpPr>
            <p:cNvPr id="2690" name="Line 7"/>
            <p:cNvSpPr/>
            <p:nvPr/>
          </p:nvSpPr>
          <p:spPr>
            <a:xfrm>
              <a:off x="997200" y="48445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91" name="Line 8"/>
            <p:cNvSpPr/>
            <p:nvPr/>
          </p:nvSpPr>
          <p:spPr>
            <a:xfrm>
              <a:off x="1078560" y="49172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92" name="Line 9"/>
            <p:cNvSpPr/>
            <p:nvPr/>
          </p:nvSpPr>
          <p:spPr>
            <a:xfrm>
              <a:off x="1133280" y="49676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93" name="Line 10"/>
            <p:cNvSpPr/>
            <p:nvPr/>
          </p:nvSpPr>
          <p:spPr>
            <a:xfrm>
              <a:off x="997200" y="48448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94" name="Line 11"/>
            <p:cNvSpPr/>
            <p:nvPr/>
          </p:nvSpPr>
          <p:spPr>
            <a:xfrm>
              <a:off x="1078560" y="49176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95" name="Line 12"/>
            <p:cNvSpPr/>
            <p:nvPr/>
          </p:nvSpPr>
          <p:spPr>
            <a:xfrm>
              <a:off x="1133280" y="49680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696" name="CustomShape 13"/>
          <p:cNvSpPr/>
          <p:nvPr/>
        </p:nvSpPr>
        <p:spPr>
          <a:xfrm>
            <a:off x="803520" y="3811320"/>
            <a:ext cx="374400" cy="390960"/>
          </a:xfrm>
          <a:prstGeom prst="ellipse">
            <a:avLst/>
          </a:pr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97" name="Line 14"/>
          <p:cNvSpPr/>
          <p:nvPr/>
        </p:nvSpPr>
        <p:spPr>
          <a:xfrm flipV="1">
            <a:off x="984600" y="3832200"/>
            <a:ext cx="2160" cy="316440"/>
          </a:xfrm>
          <a:prstGeom prst="line">
            <a:avLst/>
          </a:prstGeom>
          <a:ln w="1440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98" name="TextShape 15"/>
          <p:cNvSpPr txBox="1"/>
          <p:nvPr/>
        </p:nvSpPr>
        <p:spPr>
          <a:xfrm>
            <a:off x="521280" y="3957480"/>
            <a:ext cx="55548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V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699" name="Line 16"/>
          <p:cNvSpPr/>
          <p:nvPr/>
        </p:nvSpPr>
        <p:spPr>
          <a:xfrm>
            <a:off x="1152000" y="4690440"/>
            <a:ext cx="0" cy="15408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00" name="Line 17"/>
          <p:cNvSpPr/>
          <p:nvPr/>
        </p:nvSpPr>
        <p:spPr>
          <a:xfrm>
            <a:off x="2880000" y="4078440"/>
            <a:ext cx="576000" cy="0"/>
          </a:xfrm>
          <a:prstGeom prst="line">
            <a:avLst/>
          </a:prstGeom>
          <a:ln w="3600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01" name="TextShape 18"/>
          <p:cNvSpPr txBox="1"/>
          <p:nvPr/>
        </p:nvSpPr>
        <p:spPr>
          <a:xfrm>
            <a:off x="3563280" y="3953880"/>
            <a:ext cx="1258200" cy="2689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solidFill>
                  <a:srgbClr val="3465A4"/>
                </a:solidFill>
                <a:latin typeface="Cambria"/>
                <a:ea typeface="Univers Condensed (W1)"/>
              </a:rPr>
              <a:t>Mesure de U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702" name="CustomShape 19"/>
          <p:cNvSpPr/>
          <p:nvPr/>
        </p:nvSpPr>
        <p:spPr>
          <a:xfrm>
            <a:off x="2821320" y="414864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03" name="CustomShape 20"/>
          <p:cNvSpPr/>
          <p:nvPr/>
        </p:nvSpPr>
        <p:spPr>
          <a:xfrm>
            <a:off x="2821680" y="357300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04" name="TextShape 21"/>
          <p:cNvSpPr txBox="1"/>
          <p:nvPr/>
        </p:nvSpPr>
        <p:spPr>
          <a:xfrm>
            <a:off x="2969280" y="363636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705" name="TextShape 22"/>
          <p:cNvSpPr txBox="1"/>
          <p:nvPr/>
        </p:nvSpPr>
        <p:spPr>
          <a:xfrm>
            <a:off x="2969280" y="41767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706" name="CustomShape 23"/>
          <p:cNvSpPr/>
          <p:nvPr/>
        </p:nvSpPr>
        <p:spPr>
          <a:xfrm>
            <a:off x="1152000" y="1377720"/>
            <a:ext cx="1728000" cy="1224000"/>
          </a:xfrm>
          <a:prstGeom prst="rect">
            <a:avLst/>
          </a:prstGeom>
          <a:noFill/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07" name="Rectangle 24"/>
          <p:cNvSpPr/>
          <p:nvPr/>
        </p:nvSpPr>
        <p:spPr>
          <a:xfrm>
            <a:off x="727200" y="1804320"/>
            <a:ext cx="541800" cy="270000"/>
          </a:xfrm>
          <a:prstGeom prst="rect">
            <a:avLst/>
          </a:prstGeom>
          <a:noFill/>
          <a:ln w="9000">
            <a:noFill/>
          </a:ln>
        </p:spPr>
      </p:sp>
      <p:sp>
        <p:nvSpPr>
          <p:cNvPr id="2708" name="TextShape 25"/>
          <p:cNvSpPr txBox="1"/>
          <p:nvPr/>
        </p:nvSpPr>
        <p:spPr>
          <a:xfrm>
            <a:off x="868680" y="1676880"/>
            <a:ext cx="23724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grpSp>
        <p:nvGrpSpPr>
          <p:cNvPr id="2709" name="Group 26"/>
          <p:cNvGrpSpPr/>
          <p:nvPr/>
        </p:nvGrpSpPr>
        <p:grpSpPr>
          <a:xfrm>
            <a:off x="997200" y="2755800"/>
            <a:ext cx="326520" cy="123480"/>
            <a:chOff x="997200" y="2755800"/>
            <a:chExt cx="326520" cy="123480"/>
          </a:xfrm>
        </p:grpSpPr>
        <p:sp>
          <p:nvSpPr>
            <p:cNvPr id="2710" name="Line 27"/>
            <p:cNvSpPr/>
            <p:nvPr/>
          </p:nvSpPr>
          <p:spPr>
            <a:xfrm>
              <a:off x="997200" y="275580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11" name="Line 28"/>
            <p:cNvSpPr/>
            <p:nvPr/>
          </p:nvSpPr>
          <p:spPr>
            <a:xfrm>
              <a:off x="1078560" y="282852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12" name="Line 29"/>
            <p:cNvSpPr/>
            <p:nvPr/>
          </p:nvSpPr>
          <p:spPr>
            <a:xfrm>
              <a:off x="1133280" y="287892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13" name="Line 30"/>
            <p:cNvSpPr/>
            <p:nvPr/>
          </p:nvSpPr>
          <p:spPr>
            <a:xfrm>
              <a:off x="997200" y="275616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14" name="Line 31"/>
            <p:cNvSpPr/>
            <p:nvPr/>
          </p:nvSpPr>
          <p:spPr>
            <a:xfrm>
              <a:off x="1078560" y="282888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15" name="Line 32"/>
            <p:cNvSpPr/>
            <p:nvPr/>
          </p:nvSpPr>
          <p:spPr>
            <a:xfrm>
              <a:off x="1133280" y="287928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716" name="CustomShape 33"/>
          <p:cNvSpPr/>
          <p:nvPr/>
        </p:nvSpPr>
        <p:spPr>
          <a:xfrm>
            <a:off x="983520" y="1722600"/>
            <a:ext cx="374400" cy="390960"/>
          </a:xfrm>
          <a:prstGeom prst="ellipse">
            <a:avLst/>
          </a:pr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17" name="Line 34"/>
          <p:cNvSpPr/>
          <p:nvPr/>
        </p:nvSpPr>
        <p:spPr>
          <a:xfrm flipV="1">
            <a:off x="1164600" y="1743480"/>
            <a:ext cx="2160" cy="316440"/>
          </a:xfrm>
          <a:prstGeom prst="line">
            <a:avLst/>
          </a:prstGeom>
          <a:ln w="1440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18" name="TextShape 35"/>
          <p:cNvSpPr txBox="1"/>
          <p:nvPr/>
        </p:nvSpPr>
        <p:spPr>
          <a:xfrm>
            <a:off x="521280" y="1868760"/>
            <a:ext cx="59688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14000000">
                <a:solidFill>
                  <a:srgbClr val="000000"/>
                </a:solidFill>
                <a:latin typeface="Cambria"/>
                <a:ea typeface="Univers Condensed (W1)"/>
              </a:rPr>
              <a:t>LED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719" name="Line 36"/>
          <p:cNvSpPr/>
          <p:nvPr/>
        </p:nvSpPr>
        <p:spPr>
          <a:xfrm>
            <a:off x="1152000" y="2601720"/>
            <a:ext cx="0" cy="15408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20" name="Line 37"/>
          <p:cNvSpPr/>
          <p:nvPr/>
        </p:nvSpPr>
        <p:spPr>
          <a:xfrm>
            <a:off x="2880000" y="1989720"/>
            <a:ext cx="576000" cy="0"/>
          </a:xfrm>
          <a:prstGeom prst="line">
            <a:avLst/>
          </a:prstGeom>
          <a:ln w="3600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21" name="TextShape 38"/>
          <p:cNvSpPr txBox="1"/>
          <p:nvPr/>
        </p:nvSpPr>
        <p:spPr>
          <a:xfrm>
            <a:off x="3563280" y="1865160"/>
            <a:ext cx="1258200" cy="2689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solidFill>
                  <a:srgbClr val="3465A4"/>
                </a:solidFill>
                <a:latin typeface="Cambria"/>
                <a:ea typeface="Univers Condensed (W1)"/>
              </a:rPr>
              <a:t>Mesure de U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722" name="CustomShape 39"/>
          <p:cNvSpPr/>
          <p:nvPr/>
        </p:nvSpPr>
        <p:spPr>
          <a:xfrm>
            <a:off x="2821320" y="205992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23" name="CustomShape 40"/>
          <p:cNvSpPr/>
          <p:nvPr/>
        </p:nvSpPr>
        <p:spPr>
          <a:xfrm>
            <a:off x="2821680" y="148428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24" name="TextShape 41"/>
          <p:cNvSpPr txBox="1"/>
          <p:nvPr/>
        </p:nvSpPr>
        <p:spPr>
          <a:xfrm>
            <a:off x="2969280" y="154764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725" name="TextShape 42"/>
          <p:cNvSpPr txBox="1"/>
          <p:nvPr/>
        </p:nvSpPr>
        <p:spPr>
          <a:xfrm>
            <a:off x="2969280" y="208800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726" name="CustomShape 43"/>
          <p:cNvSpPr/>
          <p:nvPr/>
        </p:nvSpPr>
        <p:spPr>
          <a:xfrm>
            <a:off x="449280" y="1224000"/>
            <a:ext cx="1422720" cy="1440000"/>
          </a:xfrm>
          <a:prstGeom prst="rect">
            <a:avLst/>
          </a:prstGeom>
          <a:solidFill>
            <a:srgbClr val="B2B2B2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400" b="0" strike="noStrike" spc="-1">
                <a:latin typeface="Arial"/>
              </a:rPr>
              <a:t>Système</a:t>
            </a:r>
          </a:p>
        </p:txBody>
      </p:sp>
      <p:sp>
        <p:nvSpPr>
          <p:cNvPr id="2727" name="Line 44"/>
          <p:cNvSpPr/>
          <p:nvPr/>
        </p:nvSpPr>
        <p:spPr>
          <a:xfrm flipV="1">
            <a:off x="2385360" y="3528360"/>
            <a:ext cx="0" cy="108000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28" name="TextShape 45"/>
          <p:cNvSpPr txBox="1"/>
          <p:nvPr/>
        </p:nvSpPr>
        <p:spPr>
          <a:xfrm>
            <a:off x="2385360" y="3888360"/>
            <a:ext cx="348480" cy="358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latin typeface="Cambria"/>
              </a:rPr>
              <a:t>U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729" name="Line 46"/>
          <p:cNvSpPr/>
          <p:nvPr/>
        </p:nvSpPr>
        <p:spPr>
          <a:xfrm flipV="1">
            <a:off x="2394720" y="1440720"/>
            <a:ext cx="0" cy="108000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30" name="TextShape 47"/>
          <p:cNvSpPr txBox="1"/>
          <p:nvPr/>
        </p:nvSpPr>
        <p:spPr>
          <a:xfrm>
            <a:off x="2394720" y="1800720"/>
            <a:ext cx="348480" cy="358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latin typeface="Cambria"/>
              </a:rPr>
              <a:t>U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731" name="CustomShape 48"/>
          <p:cNvSpPr/>
          <p:nvPr/>
        </p:nvSpPr>
        <p:spPr>
          <a:xfrm>
            <a:off x="449280" y="5367600"/>
            <a:ext cx="1422720" cy="1440000"/>
          </a:xfrm>
          <a:prstGeom prst="rect">
            <a:avLst/>
          </a:prstGeom>
          <a:solidFill>
            <a:srgbClr val="B2B2B2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32" name="CustomShape 49"/>
          <p:cNvSpPr/>
          <p:nvPr/>
        </p:nvSpPr>
        <p:spPr>
          <a:xfrm>
            <a:off x="983520" y="5522040"/>
            <a:ext cx="1896480" cy="1224000"/>
          </a:xfrm>
          <a:prstGeom prst="rect">
            <a:avLst/>
          </a:prstGeom>
          <a:noFill/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33" name="Rectangle 50"/>
          <p:cNvSpPr/>
          <p:nvPr/>
        </p:nvSpPr>
        <p:spPr>
          <a:xfrm>
            <a:off x="727200" y="5948640"/>
            <a:ext cx="541800" cy="270000"/>
          </a:xfrm>
          <a:prstGeom prst="rect">
            <a:avLst/>
          </a:prstGeom>
          <a:noFill/>
          <a:ln w="9000">
            <a:noFill/>
          </a:ln>
        </p:spPr>
      </p:sp>
      <p:sp>
        <p:nvSpPr>
          <p:cNvPr id="2734" name="TextShape 51"/>
          <p:cNvSpPr txBox="1"/>
          <p:nvPr/>
        </p:nvSpPr>
        <p:spPr>
          <a:xfrm>
            <a:off x="868680" y="5821200"/>
            <a:ext cx="23724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grpSp>
        <p:nvGrpSpPr>
          <p:cNvPr id="2735" name="Group 52"/>
          <p:cNvGrpSpPr/>
          <p:nvPr/>
        </p:nvGrpSpPr>
        <p:grpSpPr>
          <a:xfrm>
            <a:off x="997200" y="6900120"/>
            <a:ext cx="326520" cy="123480"/>
            <a:chOff x="997200" y="6900120"/>
            <a:chExt cx="326520" cy="123480"/>
          </a:xfrm>
        </p:grpSpPr>
        <p:sp>
          <p:nvSpPr>
            <p:cNvPr id="2736" name="Line 53"/>
            <p:cNvSpPr/>
            <p:nvPr/>
          </p:nvSpPr>
          <p:spPr>
            <a:xfrm>
              <a:off x="997200" y="69001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37" name="Line 54"/>
            <p:cNvSpPr/>
            <p:nvPr/>
          </p:nvSpPr>
          <p:spPr>
            <a:xfrm>
              <a:off x="1078560" y="69728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38" name="Line 55"/>
            <p:cNvSpPr/>
            <p:nvPr/>
          </p:nvSpPr>
          <p:spPr>
            <a:xfrm>
              <a:off x="1133280" y="70232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39" name="Line 56"/>
            <p:cNvSpPr/>
            <p:nvPr/>
          </p:nvSpPr>
          <p:spPr>
            <a:xfrm>
              <a:off x="997200" y="69004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40" name="Line 57"/>
            <p:cNvSpPr/>
            <p:nvPr/>
          </p:nvSpPr>
          <p:spPr>
            <a:xfrm>
              <a:off x="1078560" y="69732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41" name="Line 58"/>
            <p:cNvSpPr/>
            <p:nvPr/>
          </p:nvSpPr>
          <p:spPr>
            <a:xfrm>
              <a:off x="1133280" y="70236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742" name="CustomShape 59"/>
          <p:cNvSpPr/>
          <p:nvPr/>
        </p:nvSpPr>
        <p:spPr>
          <a:xfrm>
            <a:off x="803520" y="5866920"/>
            <a:ext cx="374400" cy="390960"/>
          </a:xfrm>
          <a:prstGeom prst="ellipse">
            <a:avLst/>
          </a:pr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43" name="Line 60"/>
          <p:cNvSpPr/>
          <p:nvPr/>
        </p:nvSpPr>
        <p:spPr>
          <a:xfrm flipV="1">
            <a:off x="984600" y="5887800"/>
            <a:ext cx="2160" cy="316440"/>
          </a:xfrm>
          <a:prstGeom prst="line">
            <a:avLst/>
          </a:prstGeom>
          <a:ln w="1440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44" name="TextShape 61"/>
          <p:cNvSpPr txBox="1"/>
          <p:nvPr/>
        </p:nvSpPr>
        <p:spPr>
          <a:xfrm>
            <a:off x="521280" y="6013080"/>
            <a:ext cx="55548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V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745" name="Line 62"/>
          <p:cNvSpPr/>
          <p:nvPr/>
        </p:nvSpPr>
        <p:spPr>
          <a:xfrm>
            <a:off x="1152000" y="6746040"/>
            <a:ext cx="0" cy="15408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46" name="Line 63"/>
          <p:cNvSpPr/>
          <p:nvPr/>
        </p:nvSpPr>
        <p:spPr>
          <a:xfrm>
            <a:off x="2880000" y="6134040"/>
            <a:ext cx="576000" cy="0"/>
          </a:xfrm>
          <a:prstGeom prst="line">
            <a:avLst/>
          </a:prstGeom>
          <a:ln w="3600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47" name="TextShape 64"/>
          <p:cNvSpPr txBox="1"/>
          <p:nvPr/>
        </p:nvSpPr>
        <p:spPr>
          <a:xfrm>
            <a:off x="3563280" y="6009480"/>
            <a:ext cx="1258200" cy="2689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solidFill>
                  <a:srgbClr val="3465A4"/>
                </a:solidFill>
                <a:latin typeface="Cambria"/>
                <a:ea typeface="Univers Condensed (W1)"/>
              </a:rPr>
              <a:t>Mesure de U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748" name="CustomShape 65"/>
          <p:cNvSpPr/>
          <p:nvPr/>
        </p:nvSpPr>
        <p:spPr>
          <a:xfrm>
            <a:off x="2821320" y="620424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49" name="CustomShape 66"/>
          <p:cNvSpPr/>
          <p:nvPr/>
        </p:nvSpPr>
        <p:spPr>
          <a:xfrm>
            <a:off x="2821680" y="562860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0" name="TextShape 67"/>
          <p:cNvSpPr txBox="1"/>
          <p:nvPr/>
        </p:nvSpPr>
        <p:spPr>
          <a:xfrm>
            <a:off x="2969280" y="569196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751" name="TextShape 68"/>
          <p:cNvSpPr txBox="1"/>
          <p:nvPr/>
        </p:nvSpPr>
        <p:spPr>
          <a:xfrm>
            <a:off x="2969280" y="62323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752" name="Line 69"/>
          <p:cNvSpPr/>
          <p:nvPr/>
        </p:nvSpPr>
        <p:spPr>
          <a:xfrm flipV="1">
            <a:off x="2385360" y="5583960"/>
            <a:ext cx="0" cy="108000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3" name="TextShape 70"/>
          <p:cNvSpPr txBox="1"/>
          <p:nvPr/>
        </p:nvSpPr>
        <p:spPr>
          <a:xfrm>
            <a:off x="2385360" y="5943960"/>
            <a:ext cx="348480" cy="358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latin typeface="Cambria"/>
              </a:rPr>
              <a:t>U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754" name="CustomShape 71"/>
          <p:cNvSpPr/>
          <p:nvPr/>
        </p:nvSpPr>
        <p:spPr>
          <a:xfrm rot="5400000">
            <a:off x="1399680" y="5287680"/>
            <a:ext cx="156240" cy="428400"/>
          </a:xfrm>
          <a:custGeom>
            <a:avLst/>
            <a:gdLst/>
            <a:ahLst/>
            <a:cxnLst/>
            <a:rect l="0" t="0" r="r" b="b"/>
            <a:pathLst>
              <a:path w="436" h="1192">
                <a:moveTo>
                  <a:pt x="72" y="0"/>
                </a:moveTo>
                <a:lnTo>
                  <a:pt x="73" y="0"/>
                </a:lnTo>
                <a:cubicBezTo>
                  <a:pt x="60" y="0"/>
                  <a:pt x="47" y="3"/>
                  <a:pt x="36" y="10"/>
                </a:cubicBezTo>
                <a:cubicBezTo>
                  <a:pt x="25" y="16"/>
                  <a:pt x="16" y="25"/>
                  <a:pt x="10" y="36"/>
                </a:cubicBezTo>
                <a:cubicBezTo>
                  <a:pt x="3" y="47"/>
                  <a:pt x="0" y="60"/>
                  <a:pt x="0" y="72"/>
                </a:cubicBezTo>
                <a:lnTo>
                  <a:pt x="0" y="1118"/>
                </a:lnTo>
                <a:lnTo>
                  <a:pt x="0" y="1118"/>
                </a:lnTo>
                <a:cubicBezTo>
                  <a:pt x="0" y="1131"/>
                  <a:pt x="3" y="1144"/>
                  <a:pt x="10" y="1155"/>
                </a:cubicBezTo>
                <a:cubicBezTo>
                  <a:pt x="16" y="1166"/>
                  <a:pt x="25" y="1175"/>
                  <a:pt x="36" y="1181"/>
                </a:cubicBezTo>
                <a:cubicBezTo>
                  <a:pt x="47" y="1188"/>
                  <a:pt x="60" y="1191"/>
                  <a:pt x="73" y="1191"/>
                </a:cubicBezTo>
                <a:lnTo>
                  <a:pt x="362" y="1191"/>
                </a:lnTo>
                <a:lnTo>
                  <a:pt x="363" y="1191"/>
                </a:lnTo>
                <a:cubicBezTo>
                  <a:pt x="375" y="1191"/>
                  <a:pt x="388" y="1188"/>
                  <a:pt x="399" y="1181"/>
                </a:cubicBezTo>
                <a:cubicBezTo>
                  <a:pt x="410" y="1175"/>
                  <a:pt x="419" y="1166"/>
                  <a:pt x="425" y="1155"/>
                </a:cubicBezTo>
                <a:cubicBezTo>
                  <a:pt x="432" y="1144"/>
                  <a:pt x="435" y="1131"/>
                  <a:pt x="435" y="1118"/>
                </a:cubicBezTo>
                <a:lnTo>
                  <a:pt x="435" y="72"/>
                </a:lnTo>
                <a:lnTo>
                  <a:pt x="435" y="72"/>
                </a:lnTo>
                <a:lnTo>
                  <a:pt x="435" y="72"/>
                </a:lnTo>
                <a:cubicBezTo>
                  <a:pt x="435" y="60"/>
                  <a:pt x="432" y="47"/>
                  <a:pt x="425" y="36"/>
                </a:cubicBezTo>
                <a:cubicBezTo>
                  <a:pt x="419" y="25"/>
                  <a:pt x="410" y="16"/>
                  <a:pt x="399" y="10"/>
                </a:cubicBezTo>
                <a:cubicBezTo>
                  <a:pt x="388" y="3"/>
                  <a:pt x="375" y="0"/>
                  <a:pt x="363" y="0"/>
                </a:cubicBezTo>
                <a:lnTo>
                  <a:pt x="72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5" name="TextShape 72"/>
          <p:cNvSpPr txBox="1"/>
          <p:nvPr/>
        </p:nvSpPr>
        <p:spPr>
          <a:xfrm>
            <a:off x="1277280" y="55483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r>
              <a:rPr lang="fr-FR" sz="18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S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2756" name="Image 2755"/>
          <p:cNvPicPr/>
          <p:nvPr/>
        </p:nvPicPr>
        <p:blipFill>
          <a:blip r:embed="rId2"/>
          <a:stretch/>
        </p:blipFill>
        <p:spPr>
          <a:xfrm>
            <a:off x="8474400" y="3960000"/>
            <a:ext cx="1173600" cy="720000"/>
          </a:xfrm>
          <a:prstGeom prst="rect">
            <a:avLst/>
          </a:prstGeom>
          <a:ln w="0">
            <a:noFill/>
          </a:ln>
        </p:spPr>
      </p:pic>
      <p:sp>
        <p:nvSpPr>
          <p:cNvPr id="2757" name="CustomShape 73"/>
          <p:cNvSpPr/>
          <p:nvPr/>
        </p:nvSpPr>
        <p:spPr>
          <a:xfrm>
            <a:off x="4769280" y="3168000"/>
            <a:ext cx="1422720" cy="1440000"/>
          </a:xfrm>
          <a:prstGeom prst="rect">
            <a:avLst/>
          </a:prstGeom>
          <a:solidFill>
            <a:srgbClr val="B2B2B2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8" name="CustomShape 74"/>
          <p:cNvSpPr/>
          <p:nvPr/>
        </p:nvSpPr>
        <p:spPr>
          <a:xfrm>
            <a:off x="5303520" y="3322440"/>
            <a:ext cx="1896480" cy="1224000"/>
          </a:xfrm>
          <a:prstGeom prst="rect">
            <a:avLst/>
          </a:prstGeom>
          <a:noFill/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9" name="Rectangle 75"/>
          <p:cNvSpPr/>
          <p:nvPr/>
        </p:nvSpPr>
        <p:spPr>
          <a:xfrm>
            <a:off x="5047200" y="3749040"/>
            <a:ext cx="541800" cy="270000"/>
          </a:xfrm>
          <a:prstGeom prst="rect">
            <a:avLst/>
          </a:prstGeom>
          <a:noFill/>
          <a:ln w="9000">
            <a:noFill/>
          </a:ln>
        </p:spPr>
      </p:sp>
      <p:sp>
        <p:nvSpPr>
          <p:cNvPr id="2760" name="TextShape 76"/>
          <p:cNvSpPr txBox="1"/>
          <p:nvPr/>
        </p:nvSpPr>
        <p:spPr>
          <a:xfrm>
            <a:off x="5188680" y="3621600"/>
            <a:ext cx="23724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grpSp>
        <p:nvGrpSpPr>
          <p:cNvPr id="2761" name="Group 77"/>
          <p:cNvGrpSpPr/>
          <p:nvPr/>
        </p:nvGrpSpPr>
        <p:grpSpPr>
          <a:xfrm>
            <a:off x="5317200" y="4700520"/>
            <a:ext cx="326520" cy="123480"/>
            <a:chOff x="5317200" y="4700520"/>
            <a:chExt cx="326520" cy="123480"/>
          </a:xfrm>
        </p:grpSpPr>
        <p:sp>
          <p:nvSpPr>
            <p:cNvPr id="2762" name="Line 78"/>
            <p:cNvSpPr/>
            <p:nvPr/>
          </p:nvSpPr>
          <p:spPr>
            <a:xfrm>
              <a:off x="5317200" y="47005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63" name="Line 79"/>
            <p:cNvSpPr/>
            <p:nvPr/>
          </p:nvSpPr>
          <p:spPr>
            <a:xfrm>
              <a:off x="5398560" y="47732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64" name="Line 80"/>
            <p:cNvSpPr/>
            <p:nvPr/>
          </p:nvSpPr>
          <p:spPr>
            <a:xfrm>
              <a:off x="5453280" y="48236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65" name="Line 81"/>
            <p:cNvSpPr/>
            <p:nvPr/>
          </p:nvSpPr>
          <p:spPr>
            <a:xfrm>
              <a:off x="5317200" y="47008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66" name="Line 82"/>
            <p:cNvSpPr/>
            <p:nvPr/>
          </p:nvSpPr>
          <p:spPr>
            <a:xfrm>
              <a:off x="5398560" y="47736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67" name="Line 83"/>
            <p:cNvSpPr/>
            <p:nvPr/>
          </p:nvSpPr>
          <p:spPr>
            <a:xfrm>
              <a:off x="5453280" y="48240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768" name="CustomShape 84"/>
          <p:cNvSpPr/>
          <p:nvPr/>
        </p:nvSpPr>
        <p:spPr>
          <a:xfrm>
            <a:off x="5123520" y="3667320"/>
            <a:ext cx="374400" cy="390960"/>
          </a:xfrm>
          <a:prstGeom prst="ellipse">
            <a:avLst/>
          </a:pr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9" name="Line 85"/>
          <p:cNvSpPr/>
          <p:nvPr/>
        </p:nvSpPr>
        <p:spPr>
          <a:xfrm flipV="1">
            <a:off x="5304600" y="3688200"/>
            <a:ext cx="2160" cy="316440"/>
          </a:xfrm>
          <a:prstGeom prst="line">
            <a:avLst/>
          </a:prstGeom>
          <a:ln w="1440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70" name="TextShape 86"/>
          <p:cNvSpPr txBox="1"/>
          <p:nvPr/>
        </p:nvSpPr>
        <p:spPr>
          <a:xfrm>
            <a:off x="4841280" y="3813480"/>
            <a:ext cx="55548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V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771" name="Line 87"/>
          <p:cNvSpPr/>
          <p:nvPr/>
        </p:nvSpPr>
        <p:spPr>
          <a:xfrm>
            <a:off x="5472000" y="4546440"/>
            <a:ext cx="0" cy="15408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72" name="Line 88"/>
          <p:cNvSpPr/>
          <p:nvPr/>
        </p:nvSpPr>
        <p:spPr>
          <a:xfrm>
            <a:off x="7200000" y="3934440"/>
            <a:ext cx="576000" cy="0"/>
          </a:xfrm>
          <a:prstGeom prst="line">
            <a:avLst/>
          </a:prstGeom>
          <a:ln w="3600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73" name="CustomShape 89"/>
          <p:cNvSpPr/>
          <p:nvPr/>
        </p:nvSpPr>
        <p:spPr>
          <a:xfrm>
            <a:off x="7141320" y="400464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74" name="CustomShape 90"/>
          <p:cNvSpPr/>
          <p:nvPr/>
        </p:nvSpPr>
        <p:spPr>
          <a:xfrm>
            <a:off x="7141680" y="342900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75" name="TextShape 91"/>
          <p:cNvSpPr txBox="1"/>
          <p:nvPr/>
        </p:nvSpPr>
        <p:spPr>
          <a:xfrm>
            <a:off x="7289280" y="349236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776" name="TextShape 92"/>
          <p:cNvSpPr txBox="1"/>
          <p:nvPr/>
        </p:nvSpPr>
        <p:spPr>
          <a:xfrm>
            <a:off x="7289280" y="40327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777" name="Line 93"/>
          <p:cNvSpPr/>
          <p:nvPr/>
        </p:nvSpPr>
        <p:spPr>
          <a:xfrm flipV="1">
            <a:off x="6705360" y="3384360"/>
            <a:ext cx="0" cy="108000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78" name="TextShape 94"/>
          <p:cNvSpPr txBox="1"/>
          <p:nvPr/>
        </p:nvSpPr>
        <p:spPr>
          <a:xfrm>
            <a:off x="6705360" y="3744360"/>
            <a:ext cx="348480" cy="358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latin typeface="Cambria"/>
              </a:rPr>
              <a:t>U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779" name="CustomShape 95"/>
          <p:cNvSpPr/>
          <p:nvPr/>
        </p:nvSpPr>
        <p:spPr>
          <a:xfrm rot="5400000">
            <a:off x="5719680" y="3088080"/>
            <a:ext cx="156240" cy="428400"/>
          </a:xfrm>
          <a:custGeom>
            <a:avLst/>
            <a:gdLst/>
            <a:ahLst/>
            <a:cxnLst/>
            <a:rect l="0" t="0" r="r" b="b"/>
            <a:pathLst>
              <a:path w="436" h="1192">
                <a:moveTo>
                  <a:pt x="72" y="0"/>
                </a:moveTo>
                <a:lnTo>
                  <a:pt x="73" y="0"/>
                </a:lnTo>
                <a:cubicBezTo>
                  <a:pt x="60" y="0"/>
                  <a:pt x="47" y="3"/>
                  <a:pt x="36" y="10"/>
                </a:cubicBezTo>
                <a:cubicBezTo>
                  <a:pt x="25" y="16"/>
                  <a:pt x="16" y="25"/>
                  <a:pt x="10" y="36"/>
                </a:cubicBezTo>
                <a:cubicBezTo>
                  <a:pt x="3" y="47"/>
                  <a:pt x="0" y="60"/>
                  <a:pt x="0" y="72"/>
                </a:cubicBezTo>
                <a:lnTo>
                  <a:pt x="0" y="1118"/>
                </a:lnTo>
                <a:lnTo>
                  <a:pt x="0" y="1118"/>
                </a:lnTo>
                <a:cubicBezTo>
                  <a:pt x="0" y="1131"/>
                  <a:pt x="3" y="1144"/>
                  <a:pt x="10" y="1155"/>
                </a:cubicBezTo>
                <a:cubicBezTo>
                  <a:pt x="16" y="1166"/>
                  <a:pt x="25" y="1175"/>
                  <a:pt x="36" y="1181"/>
                </a:cubicBezTo>
                <a:cubicBezTo>
                  <a:pt x="47" y="1188"/>
                  <a:pt x="60" y="1191"/>
                  <a:pt x="73" y="1191"/>
                </a:cubicBezTo>
                <a:lnTo>
                  <a:pt x="362" y="1191"/>
                </a:lnTo>
                <a:lnTo>
                  <a:pt x="363" y="1191"/>
                </a:lnTo>
                <a:cubicBezTo>
                  <a:pt x="375" y="1191"/>
                  <a:pt x="388" y="1188"/>
                  <a:pt x="399" y="1181"/>
                </a:cubicBezTo>
                <a:cubicBezTo>
                  <a:pt x="410" y="1175"/>
                  <a:pt x="419" y="1166"/>
                  <a:pt x="425" y="1155"/>
                </a:cubicBezTo>
                <a:cubicBezTo>
                  <a:pt x="432" y="1144"/>
                  <a:pt x="435" y="1131"/>
                  <a:pt x="435" y="1118"/>
                </a:cubicBezTo>
                <a:lnTo>
                  <a:pt x="435" y="72"/>
                </a:lnTo>
                <a:lnTo>
                  <a:pt x="435" y="72"/>
                </a:lnTo>
                <a:lnTo>
                  <a:pt x="435" y="72"/>
                </a:lnTo>
                <a:cubicBezTo>
                  <a:pt x="435" y="60"/>
                  <a:pt x="432" y="47"/>
                  <a:pt x="425" y="36"/>
                </a:cubicBezTo>
                <a:cubicBezTo>
                  <a:pt x="419" y="25"/>
                  <a:pt x="410" y="16"/>
                  <a:pt x="399" y="10"/>
                </a:cubicBezTo>
                <a:cubicBezTo>
                  <a:pt x="388" y="3"/>
                  <a:pt x="375" y="0"/>
                  <a:pt x="363" y="0"/>
                </a:cubicBezTo>
                <a:lnTo>
                  <a:pt x="72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80" name="TextShape 96"/>
          <p:cNvSpPr txBox="1"/>
          <p:nvPr/>
        </p:nvSpPr>
        <p:spPr>
          <a:xfrm>
            <a:off x="5597280" y="33487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r>
              <a:rPr lang="fr-FR" sz="18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S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781" name="Line 97"/>
          <p:cNvSpPr/>
          <p:nvPr/>
        </p:nvSpPr>
        <p:spPr>
          <a:xfrm>
            <a:off x="7191000" y="4546440"/>
            <a:ext cx="576000" cy="0"/>
          </a:xfrm>
          <a:prstGeom prst="line">
            <a:avLst/>
          </a:prstGeom>
          <a:ln w="3600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82" name="TextShape 98"/>
          <p:cNvSpPr txBox="1"/>
          <p:nvPr/>
        </p:nvSpPr>
        <p:spPr>
          <a:xfrm>
            <a:off x="8496000" y="3528000"/>
            <a:ext cx="144000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latin typeface="Arial"/>
              </a:rPr>
              <a:t>oscilloscope</a:t>
            </a:r>
          </a:p>
        </p:txBody>
      </p:sp>
      <p:sp>
        <p:nvSpPr>
          <p:cNvPr id="2783" name="CustomShape 99"/>
          <p:cNvSpPr/>
          <p:nvPr/>
        </p:nvSpPr>
        <p:spPr>
          <a:xfrm>
            <a:off x="7776000" y="5475960"/>
            <a:ext cx="1944000" cy="1259640"/>
          </a:xfrm>
          <a:prstGeom prst="rect">
            <a:avLst/>
          </a:prstGeom>
          <a:solidFill>
            <a:srgbClr val="66FF66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784" name="Image 2783"/>
          <p:cNvPicPr/>
          <p:nvPr/>
        </p:nvPicPr>
        <p:blipFill>
          <a:blip r:embed="rId2"/>
          <a:stretch/>
        </p:blipFill>
        <p:spPr>
          <a:xfrm>
            <a:off x="8474400" y="5943600"/>
            <a:ext cx="1173600" cy="720000"/>
          </a:xfrm>
          <a:prstGeom prst="rect">
            <a:avLst/>
          </a:prstGeom>
          <a:ln w="0">
            <a:noFill/>
          </a:ln>
        </p:spPr>
      </p:pic>
      <p:sp>
        <p:nvSpPr>
          <p:cNvPr id="2785" name="CustomShape 100"/>
          <p:cNvSpPr/>
          <p:nvPr/>
        </p:nvSpPr>
        <p:spPr>
          <a:xfrm>
            <a:off x="4769280" y="5151600"/>
            <a:ext cx="1422720" cy="1440000"/>
          </a:xfrm>
          <a:prstGeom prst="rect">
            <a:avLst/>
          </a:prstGeom>
          <a:solidFill>
            <a:srgbClr val="B2B2B2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86" name="CustomShape 101"/>
          <p:cNvSpPr/>
          <p:nvPr/>
        </p:nvSpPr>
        <p:spPr>
          <a:xfrm>
            <a:off x="5303520" y="5306040"/>
            <a:ext cx="1896480" cy="1224000"/>
          </a:xfrm>
          <a:prstGeom prst="rect">
            <a:avLst/>
          </a:prstGeom>
          <a:noFill/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87" name="Rectangle 102"/>
          <p:cNvSpPr/>
          <p:nvPr/>
        </p:nvSpPr>
        <p:spPr>
          <a:xfrm>
            <a:off x="5047200" y="5732640"/>
            <a:ext cx="541800" cy="270000"/>
          </a:xfrm>
          <a:prstGeom prst="rect">
            <a:avLst/>
          </a:prstGeom>
          <a:noFill/>
          <a:ln w="9000">
            <a:noFill/>
          </a:ln>
        </p:spPr>
      </p:sp>
      <p:sp>
        <p:nvSpPr>
          <p:cNvPr id="2788" name="TextShape 103"/>
          <p:cNvSpPr txBox="1"/>
          <p:nvPr/>
        </p:nvSpPr>
        <p:spPr>
          <a:xfrm>
            <a:off x="5188680" y="5605200"/>
            <a:ext cx="23724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grpSp>
        <p:nvGrpSpPr>
          <p:cNvPr id="2789" name="Group 104"/>
          <p:cNvGrpSpPr/>
          <p:nvPr/>
        </p:nvGrpSpPr>
        <p:grpSpPr>
          <a:xfrm>
            <a:off x="5317200" y="6684120"/>
            <a:ext cx="326520" cy="123480"/>
            <a:chOff x="5317200" y="6684120"/>
            <a:chExt cx="326520" cy="123480"/>
          </a:xfrm>
        </p:grpSpPr>
        <p:sp>
          <p:nvSpPr>
            <p:cNvPr id="2790" name="Line 105"/>
            <p:cNvSpPr/>
            <p:nvPr/>
          </p:nvSpPr>
          <p:spPr>
            <a:xfrm>
              <a:off x="5317200" y="66841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91" name="Line 106"/>
            <p:cNvSpPr/>
            <p:nvPr/>
          </p:nvSpPr>
          <p:spPr>
            <a:xfrm>
              <a:off x="5398560" y="67568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92" name="Line 107"/>
            <p:cNvSpPr/>
            <p:nvPr/>
          </p:nvSpPr>
          <p:spPr>
            <a:xfrm>
              <a:off x="5453280" y="68072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93" name="Line 108"/>
            <p:cNvSpPr/>
            <p:nvPr/>
          </p:nvSpPr>
          <p:spPr>
            <a:xfrm>
              <a:off x="5317200" y="66844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94" name="Line 109"/>
            <p:cNvSpPr/>
            <p:nvPr/>
          </p:nvSpPr>
          <p:spPr>
            <a:xfrm>
              <a:off x="5398560" y="67572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95" name="Line 110"/>
            <p:cNvSpPr/>
            <p:nvPr/>
          </p:nvSpPr>
          <p:spPr>
            <a:xfrm>
              <a:off x="5453280" y="68076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796" name="CustomShape 111"/>
          <p:cNvSpPr/>
          <p:nvPr/>
        </p:nvSpPr>
        <p:spPr>
          <a:xfrm>
            <a:off x="5123520" y="5650920"/>
            <a:ext cx="374400" cy="390960"/>
          </a:xfrm>
          <a:prstGeom prst="ellipse">
            <a:avLst/>
          </a:pr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97" name="Line 112"/>
          <p:cNvSpPr/>
          <p:nvPr/>
        </p:nvSpPr>
        <p:spPr>
          <a:xfrm flipV="1">
            <a:off x="5304600" y="5671800"/>
            <a:ext cx="2160" cy="316440"/>
          </a:xfrm>
          <a:prstGeom prst="line">
            <a:avLst/>
          </a:prstGeom>
          <a:ln w="1440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98" name="TextShape 113"/>
          <p:cNvSpPr txBox="1"/>
          <p:nvPr/>
        </p:nvSpPr>
        <p:spPr>
          <a:xfrm>
            <a:off x="4841280" y="5797080"/>
            <a:ext cx="55548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V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799" name="Line 114"/>
          <p:cNvSpPr/>
          <p:nvPr/>
        </p:nvSpPr>
        <p:spPr>
          <a:xfrm>
            <a:off x="5472000" y="6530040"/>
            <a:ext cx="0" cy="15408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00" name="Line 115"/>
          <p:cNvSpPr/>
          <p:nvPr/>
        </p:nvSpPr>
        <p:spPr>
          <a:xfrm>
            <a:off x="7200000" y="5918040"/>
            <a:ext cx="576000" cy="0"/>
          </a:xfrm>
          <a:prstGeom prst="line">
            <a:avLst/>
          </a:prstGeom>
          <a:ln w="3600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01" name="CustomShape 116"/>
          <p:cNvSpPr/>
          <p:nvPr/>
        </p:nvSpPr>
        <p:spPr>
          <a:xfrm>
            <a:off x="7141320" y="598824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02" name="CustomShape 117"/>
          <p:cNvSpPr/>
          <p:nvPr/>
        </p:nvSpPr>
        <p:spPr>
          <a:xfrm>
            <a:off x="7141680" y="541260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03" name="TextShape 118"/>
          <p:cNvSpPr txBox="1"/>
          <p:nvPr/>
        </p:nvSpPr>
        <p:spPr>
          <a:xfrm>
            <a:off x="7289280" y="547596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804" name="TextShape 119"/>
          <p:cNvSpPr txBox="1"/>
          <p:nvPr/>
        </p:nvSpPr>
        <p:spPr>
          <a:xfrm>
            <a:off x="7289280" y="60163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805" name="Line 120"/>
          <p:cNvSpPr/>
          <p:nvPr/>
        </p:nvSpPr>
        <p:spPr>
          <a:xfrm flipV="1">
            <a:off x="6705360" y="5367960"/>
            <a:ext cx="0" cy="108000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06" name="TextShape 121"/>
          <p:cNvSpPr txBox="1"/>
          <p:nvPr/>
        </p:nvSpPr>
        <p:spPr>
          <a:xfrm>
            <a:off x="6705360" y="5727960"/>
            <a:ext cx="348480" cy="358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latin typeface="Cambria"/>
              </a:rPr>
              <a:t>U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807" name="CustomShape 122"/>
          <p:cNvSpPr/>
          <p:nvPr/>
        </p:nvSpPr>
        <p:spPr>
          <a:xfrm rot="5400000">
            <a:off x="5719680" y="5071680"/>
            <a:ext cx="156240" cy="428400"/>
          </a:xfrm>
          <a:custGeom>
            <a:avLst/>
            <a:gdLst/>
            <a:ahLst/>
            <a:cxnLst/>
            <a:rect l="0" t="0" r="r" b="b"/>
            <a:pathLst>
              <a:path w="436" h="1192">
                <a:moveTo>
                  <a:pt x="72" y="0"/>
                </a:moveTo>
                <a:lnTo>
                  <a:pt x="73" y="0"/>
                </a:lnTo>
                <a:cubicBezTo>
                  <a:pt x="60" y="0"/>
                  <a:pt x="47" y="3"/>
                  <a:pt x="36" y="10"/>
                </a:cubicBezTo>
                <a:cubicBezTo>
                  <a:pt x="25" y="16"/>
                  <a:pt x="16" y="25"/>
                  <a:pt x="10" y="36"/>
                </a:cubicBezTo>
                <a:cubicBezTo>
                  <a:pt x="3" y="47"/>
                  <a:pt x="0" y="60"/>
                  <a:pt x="0" y="72"/>
                </a:cubicBezTo>
                <a:lnTo>
                  <a:pt x="0" y="1118"/>
                </a:lnTo>
                <a:lnTo>
                  <a:pt x="0" y="1118"/>
                </a:lnTo>
                <a:cubicBezTo>
                  <a:pt x="0" y="1131"/>
                  <a:pt x="3" y="1144"/>
                  <a:pt x="10" y="1155"/>
                </a:cubicBezTo>
                <a:cubicBezTo>
                  <a:pt x="16" y="1166"/>
                  <a:pt x="25" y="1175"/>
                  <a:pt x="36" y="1181"/>
                </a:cubicBezTo>
                <a:cubicBezTo>
                  <a:pt x="47" y="1188"/>
                  <a:pt x="60" y="1191"/>
                  <a:pt x="73" y="1191"/>
                </a:cubicBezTo>
                <a:lnTo>
                  <a:pt x="362" y="1191"/>
                </a:lnTo>
                <a:lnTo>
                  <a:pt x="363" y="1191"/>
                </a:lnTo>
                <a:cubicBezTo>
                  <a:pt x="375" y="1191"/>
                  <a:pt x="388" y="1188"/>
                  <a:pt x="399" y="1181"/>
                </a:cubicBezTo>
                <a:cubicBezTo>
                  <a:pt x="410" y="1175"/>
                  <a:pt x="419" y="1166"/>
                  <a:pt x="425" y="1155"/>
                </a:cubicBezTo>
                <a:cubicBezTo>
                  <a:pt x="432" y="1144"/>
                  <a:pt x="435" y="1131"/>
                  <a:pt x="435" y="1118"/>
                </a:cubicBezTo>
                <a:lnTo>
                  <a:pt x="435" y="72"/>
                </a:lnTo>
                <a:lnTo>
                  <a:pt x="435" y="72"/>
                </a:lnTo>
                <a:lnTo>
                  <a:pt x="435" y="72"/>
                </a:lnTo>
                <a:cubicBezTo>
                  <a:pt x="435" y="60"/>
                  <a:pt x="432" y="47"/>
                  <a:pt x="425" y="36"/>
                </a:cubicBezTo>
                <a:cubicBezTo>
                  <a:pt x="419" y="25"/>
                  <a:pt x="410" y="16"/>
                  <a:pt x="399" y="10"/>
                </a:cubicBezTo>
                <a:cubicBezTo>
                  <a:pt x="388" y="3"/>
                  <a:pt x="375" y="0"/>
                  <a:pt x="363" y="0"/>
                </a:cubicBezTo>
                <a:lnTo>
                  <a:pt x="72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08" name="TextShape 123"/>
          <p:cNvSpPr txBox="1"/>
          <p:nvPr/>
        </p:nvSpPr>
        <p:spPr>
          <a:xfrm>
            <a:off x="5597280" y="53323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r>
              <a:rPr lang="fr-FR" sz="18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S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809" name="Line 124"/>
          <p:cNvSpPr/>
          <p:nvPr/>
        </p:nvSpPr>
        <p:spPr>
          <a:xfrm>
            <a:off x="7191000" y="6530040"/>
            <a:ext cx="576000" cy="0"/>
          </a:xfrm>
          <a:prstGeom prst="line">
            <a:avLst/>
          </a:prstGeom>
          <a:ln w="3600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10" name="TextShape 125"/>
          <p:cNvSpPr txBox="1"/>
          <p:nvPr/>
        </p:nvSpPr>
        <p:spPr>
          <a:xfrm>
            <a:off x="8496000" y="5511600"/>
            <a:ext cx="144000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latin typeface="Arial"/>
              </a:rPr>
              <a:t>oscilloscope</a:t>
            </a:r>
          </a:p>
        </p:txBody>
      </p:sp>
      <p:sp>
        <p:nvSpPr>
          <p:cNvPr id="2811" name="Line 126"/>
          <p:cNvSpPr/>
          <p:nvPr/>
        </p:nvSpPr>
        <p:spPr>
          <a:xfrm>
            <a:off x="7776000" y="5904000"/>
            <a:ext cx="2160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12" name="Line 127"/>
          <p:cNvSpPr/>
          <p:nvPr/>
        </p:nvSpPr>
        <p:spPr>
          <a:xfrm flipV="1">
            <a:off x="7992000" y="5904000"/>
            <a:ext cx="0" cy="64800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13" name="Line 128"/>
          <p:cNvSpPr/>
          <p:nvPr/>
        </p:nvSpPr>
        <p:spPr>
          <a:xfrm flipH="1">
            <a:off x="7776000" y="6552000"/>
            <a:ext cx="2160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14" name="CustomShape 129"/>
          <p:cNvSpPr/>
          <p:nvPr/>
        </p:nvSpPr>
        <p:spPr>
          <a:xfrm>
            <a:off x="7897680" y="598860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15" name="TextShape 130"/>
          <p:cNvSpPr txBox="1"/>
          <p:nvPr/>
        </p:nvSpPr>
        <p:spPr>
          <a:xfrm>
            <a:off x="8064000" y="604800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r>
              <a:rPr lang="fr-FR" sz="18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816" name="TextShape 131"/>
          <p:cNvSpPr txBox="1"/>
          <p:nvPr/>
        </p:nvSpPr>
        <p:spPr>
          <a:xfrm>
            <a:off x="131760" y="144720"/>
            <a:ext cx="2352600" cy="885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800" b="1" strike="noStrike" spc="-1">
                <a:solidFill>
                  <a:srgbClr val="3333FF"/>
                </a:solidFill>
                <a:latin typeface="Arial"/>
              </a:rPr>
              <a:t>Re / Rs</a:t>
            </a:r>
            <a:endParaRPr lang="fr-F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7" name="CustomShape 1"/>
          <p:cNvSpPr/>
          <p:nvPr/>
        </p:nvSpPr>
        <p:spPr>
          <a:xfrm>
            <a:off x="3861720" y="805680"/>
            <a:ext cx="1898280" cy="310320"/>
          </a:xfrm>
          <a:custGeom>
            <a:avLst/>
            <a:gdLst/>
            <a:ahLst/>
            <a:cxnLst/>
            <a:rect l="0" t="0" r="r" b="b"/>
            <a:pathLst>
              <a:path w="5275" h="864">
                <a:moveTo>
                  <a:pt x="54" y="0"/>
                </a:moveTo>
                <a:lnTo>
                  <a:pt x="55" y="0"/>
                </a:lnTo>
                <a:cubicBezTo>
                  <a:pt x="45" y="0"/>
                  <a:pt x="36" y="3"/>
                  <a:pt x="27" y="7"/>
                </a:cubicBezTo>
                <a:cubicBezTo>
                  <a:pt x="19" y="12"/>
                  <a:pt x="12" y="19"/>
                  <a:pt x="7" y="27"/>
                </a:cubicBezTo>
                <a:cubicBezTo>
                  <a:pt x="3" y="36"/>
                  <a:pt x="0" y="45"/>
                  <a:pt x="0" y="55"/>
                </a:cubicBezTo>
                <a:lnTo>
                  <a:pt x="0" y="808"/>
                </a:lnTo>
                <a:lnTo>
                  <a:pt x="0" y="808"/>
                </a:lnTo>
                <a:cubicBezTo>
                  <a:pt x="0" y="818"/>
                  <a:pt x="3" y="827"/>
                  <a:pt x="7" y="836"/>
                </a:cubicBezTo>
                <a:cubicBezTo>
                  <a:pt x="12" y="844"/>
                  <a:pt x="19" y="851"/>
                  <a:pt x="27" y="856"/>
                </a:cubicBezTo>
                <a:cubicBezTo>
                  <a:pt x="36" y="860"/>
                  <a:pt x="45" y="863"/>
                  <a:pt x="55" y="863"/>
                </a:cubicBezTo>
                <a:lnTo>
                  <a:pt x="5219" y="863"/>
                </a:lnTo>
                <a:lnTo>
                  <a:pt x="5219" y="863"/>
                </a:lnTo>
                <a:cubicBezTo>
                  <a:pt x="5229" y="863"/>
                  <a:pt x="5238" y="860"/>
                  <a:pt x="5247" y="856"/>
                </a:cubicBezTo>
                <a:cubicBezTo>
                  <a:pt x="5255" y="851"/>
                  <a:pt x="5262" y="844"/>
                  <a:pt x="5267" y="836"/>
                </a:cubicBezTo>
                <a:cubicBezTo>
                  <a:pt x="5271" y="827"/>
                  <a:pt x="5274" y="818"/>
                  <a:pt x="5274" y="808"/>
                </a:cubicBezTo>
                <a:lnTo>
                  <a:pt x="5274" y="54"/>
                </a:lnTo>
                <a:lnTo>
                  <a:pt x="5274" y="55"/>
                </a:lnTo>
                <a:lnTo>
                  <a:pt x="5274" y="55"/>
                </a:lnTo>
                <a:cubicBezTo>
                  <a:pt x="5274" y="45"/>
                  <a:pt x="5271" y="36"/>
                  <a:pt x="5267" y="27"/>
                </a:cubicBezTo>
                <a:cubicBezTo>
                  <a:pt x="5262" y="19"/>
                  <a:pt x="5255" y="12"/>
                  <a:pt x="5247" y="7"/>
                </a:cubicBezTo>
                <a:cubicBezTo>
                  <a:pt x="5238" y="3"/>
                  <a:pt x="5229" y="0"/>
                  <a:pt x="5219" y="0"/>
                </a:cubicBezTo>
                <a:lnTo>
                  <a:pt x="54" y="0"/>
                </a:lnTo>
              </a:path>
            </a:pathLst>
          </a:custGeom>
          <a:solidFill>
            <a:srgbClr val="CCCCCC"/>
          </a:solidFill>
          <a:ln w="0">
            <a:solidFill>
              <a:srgbClr val="808080"/>
            </a:solidFill>
          </a:ln>
          <a:effectLst>
            <a:outerShdw dist="50911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ETRE HUMAIN</a:t>
            </a:r>
          </a:p>
        </p:txBody>
      </p:sp>
      <p:sp>
        <p:nvSpPr>
          <p:cNvPr id="2818" name="CustomShape 2"/>
          <p:cNvSpPr/>
          <p:nvPr/>
        </p:nvSpPr>
        <p:spPr>
          <a:xfrm>
            <a:off x="576000" y="1872000"/>
            <a:ext cx="8640000" cy="3168000"/>
          </a:xfrm>
          <a:custGeom>
            <a:avLst/>
            <a:gdLst/>
            <a:ahLst/>
            <a:cxnLst/>
            <a:rect l="0" t="0" r="r" b="b"/>
            <a:pathLst>
              <a:path w="24002" h="8802">
                <a:moveTo>
                  <a:pt x="559" y="0"/>
                </a:moveTo>
                <a:lnTo>
                  <a:pt x="560" y="0"/>
                </a:lnTo>
                <a:cubicBezTo>
                  <a:pt x="462" y="0"/>
                  <a:pt x="365" y="26"/>
                  <a:pt x="280" y="75"/>
                </a:cubicBezTo>
                <a:cubicBezTo>
                  <a:pt x="195" y="124"/>
                  <a:pt x="124" y="195"/>
                  <a:pt x="75" y="280"/>
                </a:cubicBezTo>
                <a:cubicBezTo>
                  <a:pt x="26" y="365"/>
                  <a:pt x="0" y="462"/>
                  <a:pt x="0" y="560"/>
                </a:cubicBezTo>
                <a:lnTo>
                  <a:pt x="0" y="8241"/>
                </a:lnTo>
                <a:lnTo>
                  <a:pt x="0" y="8241"/>
                </a:lnTo>
                <a:cubicBezTo>
                  <a:pt x="0" y="8339"/>
                  <a:pt x="26" y="8436"/>
                  <a:pt x="75" y="8521"/>
                </a:cubicBezTo>
                <a:cubicBezTo>
                  <a:pt x="124" y="8606"/>
                  <a:pt x="195" y="8677"/>
                  <a:pt x="280" y="8726"/>
                </a:cubicBezTo>
                <a:cubicBezTo>
                  <a:pt x="365" y="8775"/>
                  <a:pt x="462" y="8801"/>
                  <a:pt x="560" y="8801"/>
                </a:cubicBezTo>
                <a:lnTo>
                  <a:pt x="23441" y="8801"/>
                </a:lnTo>
                <a:lnTo>
                  <a:pt x="23441" y="8801"/>
                </a:lnTo>
                <a:cubicBezTo>
                  <a:pt x="23539" y="8801"/>
                  <a:pt x="23636" y="8775"/>
                  <a:pt x="23721" y="8726"/>
                </a:cubicBezTo>
                <a:cubicBezTo>
                  <a:pt x="23806" y="8677"/>
                  <a:pt x="23877" y="8606"/>
                  <a:pt x="23926" y="8521"/>
                </a:cubicBezTo>
                <a:cubicBezTo>
                  <a:pt x="23975" y="8436"/>
                  <a:pt x="24001" y="8339"/>
                  <a:pt x="24001" y="8241"/>
                </a:cubicBezTo>
                <a:lnTo>
                  <a:pt x="24001" y="559"/>
                </a:lnTo>
                <a:lnTo>
                  <a:pt x="24001" y="560"/>
                </a:lnTo>
                <a:lnTo>
                  <a:pt x="24001" y="560"/>
                </a:lnTo>
                <a:cubicBezTo>
                  <a:pt x="24001" y="462"/>
                  <a:pt x="23975" y="365"/>
                  <a:pt x="23926" y="280"/>
                </a:cubicBezTo>
                <a:cubicBezTo>
                  <a:pt x="23877" y="195"/>
                  <a:pt x="23806" y="124"/>
                  <a:pt x="23721" y="75"/>
                </a:cubicBezTo>
                <a:cubicBezTo>
                  <a:pt x="23636" y="26"/>
                  <a:pt x="23539" y="0"/>
                  <a:pt x="23441" y="0"/>
                </a:cubicBezTo>
                <a:lnTo>
                  <a:pt x="559" y="0"/>
                </a:lnTo>
              </a:path>
            </a:pathLst>
          </a:custGeom>
          <a:solidFill>
            <a:srgbClr val="CCCCCC"/>
          </a:solidFill>
          <a:ln w="0">
            <a:solidFill>
              <a:srgbClr val="80808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19" name="CustomShape 3"/>
          <p:cNvSpPr/>
          <p:nvPr/>
        </p:nvSpPr>
        <p:spPr>
          <a:xfrm>
            <a:off x="4968000" y="4485960"/>
            <a:ext cx="648000" cy="482040"/>
          </a:xfrm>
          <a:custGeom>
            <a:avLst/>
            <a:gdLst/>
            <a:ahLst/>
            <a:cxnLst/>
            <a:rect l="0" t="0" r="r" b="b"/>
            <a:pathLst>
              <a:path w="1802" h="1341">
                <a:moveTo>
                  <a:pt x="223" y="0"/>
                </a:moveTo>
                <a:lnTo>
                  <a:pt x="223" y="0"/>
                </a:lnTo>
                <a:cubicBezTo>
                  <a:pt x="184" y="0"/>
                  <a:pt x="146" y="10"/>
                  <a:pt x="112" y="30"/>
                </a:cubicBezTo>
                <a:cubicBezTo>
                  <a:pt x="78" y="50"/>
                  <a:pt x="50" y="78"/>
                  <a:pt x="30" y="112"/>
                </a:cubicBezTo>
                <a:cubicBezTo>
                  <a:pt x="10" y="146"/>
                  <a:pt x="0" y="184"/>
                  <a:pt x="0" y="223"/>
                </a:cubicBezTo>
                <a:lnTo>
                  <a:pt x="0" y="1116"/>
                </a:lnTo>
                <a:lnTo>
                  <a:pt x="0" y="1117"/>
                </a:lnTo>
                <a:cubicBezTo>
                  <a:pt x="0" y="1156"/>
                  <a:pt x="10" y="1194"/>
                  <a:pt x="30" y="1228"/>
                </a:cubicBezTo>
                <a:cubicBezTo>
                  <a:pt x="50" y="1262"/>
                  <a:pt x="78" y="1290"/>
                  <a:pt x="112" y="1310"/>
                </a:cubicBezTo>
                <a:cubicBezTo>
                  <a:pt x="146" y="1330"/>
                  <a:pt x="184" y="1340"/>
                  <a:pt x="223" y="1340"/>
                </a:cubicBezTo>
                <a:lnTo>
                  <a:pt x="1577" y="1340"/>
                </a:lnTo>
                <a:lnTo>
                  <a:pt x="1578" y="1340"/>
                </a:lnTo>
                <a:cubicBezTo>
                  <a:pt x="1617" y="1340"/>
                  <a:pt x="1655" y="1330"/>
                  <a:pt x="1689" y="1310"/>
                </a:cubicBezTo>
                <a:cubicBezTo>
                  <a:pt x="1723" y="1290"/>
                  <a:pt x="1751" y="1262"/>
                  <a:pt x="1771" y="1228"/>
                </a:cubicBezTo>
                <a:cubicBezTo>
                  <a:pt x="1791" y="1194"/>
                  <a:pt x="1801" y="1156"/>
                  <a:pt x="1801" y="1117"/>
                </a:cubicBezTo>
                <a:lnTo>
                  <a:pt x="1800" y="223"/>
                </a:lnTo>
                <a:lnTo>
                  <a:pt x="1801" y="223"/>
                </a:lnTo>
                <a:lnTo>
                  <a:pt x="1801" y="223"/>
                </a:lnTo>
                <a:cubicBezTo>
                  <a:pt x="1801" y="184"/>
                  <a:pt x="1791" y="146"/>
                  <a:pt x="1771" y="112"/>
                </a:cubicBezTo>
                <a:cubicBezTo>
                  <a:pt x="1751" y="78"/>
                  <a:pt x="1723" y="50"/>
                  <a:pt x="1689" y="30"/>
                </a:cubicBezTo>
                <a:cubicBezTo>
                  <a:pt x="1655" y="10"/>
                  <a:pt x="1617" y="0"/>
                  <a:pt x="1578" y="0"/>
                </a:cubicBezTo>
                <a:lnTo>
                  <a:pt x="223" y="0"/>
                </a:lnTo>
              </a:path>
            </a:pathLst>
          </a:custGeom>
          <a:solidFill>
            <a:srgbClr val="004A4A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solidFill>
                  <a:srgbClr val="FFFFFF"/>
                </a:solidFill>
                <a:latin typeface="Arial"/>
              </a:rPr>
              <a:t>ROM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820" name="CustomShape 4"/>
          <p:cNvSpPr/>
          <p:nvPr/>
        </p:nvSpPr>
        <p:spPr>
          <a:xfrm>
            <a:off x="3455640" y="4485600"/>
            <a:ext cx="1291320" cy="698040"/>
          </a:xfrm>
          <a:custGeom>
            <a:avLst/>
            <a:gdLst/>
            <a:ahLst/>
            <a:cxnLst/>
            <a:rect l="0" t="0" r="r" b="b"/>
            <a:pathLst>
              <a:path w="3589" h="1941">
                <a:moveTo>
                  <a:pt x="323" y="0"/>
                </a:moveTo>
                <a:lnTo>
                  <a:pt x="323" y="0"/>
                </a:lnTo>
                <a:cubicBezTo>
                  <a:pt x="267" y="0"/>
                  <a:pt x="211" y="15"/>
                  <a:pt x="162" y="43"/>
                </a:cubicBezTo>
                <a:cubicBezTo>
                  <a:pt x="113" y="72"/>
                  <a:pt x="72" y="113"/>
                  <a:pt x="43" y="162"/>
                </a:cubicBezTo>
                <a:cubicBezTo>
                  <a:pt x="15" y="211"/>
                  <a:pt x="0" y="267"/>
                  <a:pt x="0" y="323"/>
                </a:cubicBezTo>
                <a:lnTo>
                  <a:pt x="0" y="1616"/>
                </a:lnTo>
                <a:lnTo>
                  <a:pt x="0" y="1617"/>
                </a:lnTo>
                <a:cubicBezTo>
                  <a:pt x="0" y="1673"/>
                  <a:pt x="15" y="1729"/>
                  <a:pt x="43" y="1778"/>
                </a:cubicBezTo>
                <a:cubicBezTo>
                  <a:pt x="72" y="1827"/>
                  <a:pt x="113" y="1868"/>
                  <a:pt x="162" y="1897"/>
                </a:cubicBezTo>
                <a:cubicBezTo>
                  <a:pt x="211" y="1925"/>
                  <a:pt x="267" y="1940"/>
                  <a:pt x="323" y="1940"/>
                </a:cubicBezTo>
                <a:lnTo>
                  <a:pt x="3264" y="1940"/>
                </a:lnTo>
                <a:lnTo>
                  <a:pt x="3265" y="1940"/>
                </a:lnTo>
                <a:cubicBezTo>
                  <a:pt x="3321" y="1940"/>
                  <a:pt x="3377" y="1925"/>
                  <a:pt x="3426" y="1897"/>
                </a:cubicBezTo>
                <a:cubicBezTo>
                  <a:pt x="3475" y="1868"/>
                  <a:pt x="3516" y="1827"/>
                  <a:pt x="3545" y="1778"/>
                </a:cubicBezTo>
                <a:cubicBezTo>
                  <a:pt x="3573" y="1729"/>
                  <a:pt x="3588" y="1673"/>
                  <a:pt x="3588" y="1617"/>
                </a:cubicBezTo>
                <a:lnTo>
                  <a:pt x="3587" y="323"/>
                </a:lnTo>
                <a:lnTo>
                  <a:pt x="3588" y="323"/>
                </a:lnTo>
                <a:lnTo>
                  <a:pt x="3588" y="323"/>
                </a:lnTo>
                <a:cubicBezTo>
                  <a:pt x="3588" y="267"/>
                  <a:pt x="3573" y="211"/>
                  <a:pt x="3545" y="162"/>
                </a:cubicBezTo>
                <a:cubicBezTo>
                  <a:pt x="3516" y="113"/>
                  <a:pt x="3475" y="72"/>
                  <a:pt x="3426" y="43"/>
                </a:cubicBezTo>
                <a:cubicBezTo>
                  <a:pt x="3377" y="15"/>
                  <a:pt x="3321" y="0"/>
                  <a:pt x="3265" y="0"/>
                </a:cubicBezTo>
                <a:lnTo>
                  <a:pt x="323" y="0"/>
                </a:lnTo>
              </a:path>
            </a:pathLst>
          </a:custGeom>
          <a:solidFill>
            <a:srgbClr val="004A4A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solidFill>
                  <a:srgbClr val="FFFFFF"/>
                </a:solidFill>
                <a:latin typeface="Arial"/>
              </a:rPr>
              <a:t>E/S - COMM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821" name="CustomShape 5"/>
          <p:cNvSpPr/>
          <p:nvPr/>
        </p:nvSpPr>
        <p:spPr>
          <a:xfrm>
            <a:off x="5688000" y="4485600"/>
            <a:ext cx="647640" cy="482400"/>
          </a:xfrm>
          <a:custGeom>
            <a:avLst/>
            <a:gdLst/>
            <a:ahLst/>
            <a:cxnLst/>
            <a:rect l="0" t="0" r="r" b="b"/>
            <a:pathLst>
              <a:path w="1801" h="1342">
                <a:moveTo>
                  <a:pt x="223" y="0"/>
                </a:moveTo>
                <a:lnTo>
                  <a:pt x="224" y="0"/>
                </a:lnTo>
                <a:cubicBezTo>
                  <a:pt x="184" y="0"/>
                  <a:pt x="146" y="10"/>
                  <a:pt x="112" y="30"/>
                </a:cubicBezTo>
                <a:cubicBezTo>
                  <a:pt x="78" y="50"/>
                  <a:pt x="50" y="78"/>
                  <a:pt x="30" y="112"/>
                </a:cubicBezTo>
                <a:cubicBezTo>
                  <a:pt x="10" y="146"/>
                  <a:pt x="0" y="184"/>
                  <a:pt x="0" y="224"/>
                </a:cubicBezTo>
                <a:lnTo>
                  <a:pt x="0" y="1117"/>
                </a:lnTo>
                <a:lnTo>
                  <a:pt x="0" y="1118"/>
                </a:lnTo>
                <a:cubicBezTo>
                  <a:pt x="0" y="1157"/>
                  <a:pt x="10" y="1195"/>
                  <a:pt x="30" y="1229"/>
                </a:cubicBezTo>
                <a:cubicBezTo>
                  <a:pt x="50" y="1263"/>
                  <a:pt x="78" y="1291"/>
                  <a:pt x="112" y="1311"/>
                </a:cubicBezTo>
                <a:cubicBezTo>
                  <a:pt x="146" y="1331"/>
                  <a:pt x="184" y="1341"/>
                  <a:pt x="224" y="1341"/>
                </a:cubicBezTo>
                <a:lnTo>
                  <a:pt x="1576" y="1341"/>
                </a:lnTo>
                <a:lnTo>
                  <a:pt x="1577" y="1341"/>
                </a:lnTo>
                <a:cubicBezTo>
                  <a:pt x="1616" y="1341"/>
                  <a:pt x="1654" y="1331"/>
                  <a:pt x="1688" y="1311"/>
                </a:cubicBezTo>
                <a:cubicBezTo>
                  <a:pt x="1722" y="1291"/>
                  <a:pt x="1750" y="1263"/>
                  <a:pt x="1770" y="1229"/>
                </a:cubicBezTo>
                <a:cubicBezTo>
                  <a:pt x="1790" y="1195"/>
                  <a:pt x="1800" y="1157"/>
                  <a:pt x="1800" y="1118"/>
                </a:cubicBezTo>
                <a:lnTo>
                  <a:pt x="1799" y="223"/>
                </a:lnTo>
                <a:lnTo>
                  <a:pt x="1800" y="224"/>
                </a:lnTo>
                <a:lnTo>
                  <a:pt x="1800" y="224"/>
                </a:lnTo>
                <a:cubicBezTo>
                  <a:pt x="1800" y="184"/>
                  <a:pt x="1790" y="146"/>
                  <a:pt x="1770" y="112"/>
                </a:cubicBezTo>
                <a:cubicBezTo>
                  <a:pt x="1750" y="78"/>
                  <a:pt x="1722" y="50"/>
                  <a:pt x="1688" y="30"/>
                </a:cubicBezTo>
                <a:cubicBezTo>
                  <a:pt x="1654" y="10"/>
                  <a:pt x="1616" y="0"/>
                  <a:pt x="1577" y="0"/>
                </a:cubicBezTo>
                <a:lnTo>
                  <a:pt x="223" y="0"/>
                </a:lnTo>
              </a:path>
            </a:pathLst>
          </a:custGeom>
          <a:solidFill>
            <a:srgbClr val="004A4A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solidFill>
                  <a:srgbClr val="FFFFFF"/>
                </a:solidFill>
                <a:latin typeface="Arial"/>
              </a:rPr>
              <a:t>RAM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822" name="CustomShape 6"/>
          <p:cNvSpPr/>
          <p:nvPr/>
        </p:nvSpPr>
        <p:spPr>
          <a:xfrm>
            <a:off x="3456000" y="1656000"/>
            <a:ext cx="2880000" cy="432000"/>
          </a:xfrm>
          <a:custGeom>
            <a:avLst/>
            <a:gdLst/>
            <a:ahLst/>
            <a:cxnLst/>
            <a:rect l="0" t="0" r="r" b="b"/>
            <a:pathLst>
              <a:path w="8002" h="1202">
                <a:moveTo>
                  <a:pt x="200" y="0"/>
                </a:moveTo>
                <a:lnTo>
                  <a:pt x="200" y="0"/>
                </a:lnTo>
                <a:cubicBezTo>
                  <a:pt x="165" y="0"/>
                  <a:pt x="131" y="9"/>
                  <a:pt x="100" y="27"/>
                </a:cubicBezTo>
                <a:cubicBezTo>
                  <a:pt x="70" y="44"/>
                  <a:pt x="44" y="70"/>
                  <a:pt x="27" y="100"/>
                </a:cubicBezTo>
                <a:cubicBezTo>
                  <a:pt x="9" y="131"/>
                  <a:pt x="0" y="165"/>
                  <a:pt x="0" y="200"/>
                </a:cubicBezTo>
                <a:lnTo>
                  <a:pt x="0" y="1000"/>
                </a:lnTo>
                <a:lnTo>
                  <a:pt x="0" y="1001"/>
                </a:lnTo>
                <a:cubicBezTo>
                  <a:pt x="0" y="1036"/>
                  <a:pt x="9" y="1070"/>
                  <a:pt x="27" y="1101"/>
                </a:cubicBezTo>
                <a:cubicBezTo>
                  <a:pt x="44" y="1131"/>
                  <a:pt x="70" y="1157"/>
                  <a:pt x="100" y="1174"/>
                </a:cubicBezTo>
                <a:cubicBezTo>
                  <a:pt x="131" y="1192"/>
                  <a:pt x="165" y="1201"/>
                  <a:pt x="200" y="1201"/>
                </a:cubicBezTo>
                <a:lnTo>
                  <a:pt x="7800" y="1201"/>
                </a:lnTo>
                <a:lnTo>
                  <a:pt x="7801" y="1201"/>
                </a:lnTo>
                <a:cubicBezTo>
                  <a:pt x="7836" y="1201"/>
                  <a:pt x="7870" y="1192"/>
                  <a:pt x="7901" y="1174"/>
                </a:cubicBezTo>
                <a:cubicBezTo>
                  <a:pt x="7931" y="1157"/>
                  <a:pt x="7957" y="1131"/>
                  <a:pt x="7974" y="1101"/>
                </a:cubicBezTo>
                <a:cubicBezTo>
                  <a:pt x="7992" y="1070"/>
                  <a:pt x="8001" y="1036"/>
                  <a:pt x="8001" y="1001"/>
                </a:cubicBezTo>
                <a:lnTo>
                  <a:pt x="8001" y="200"/>
                </a:lnTo>
                <a:lnTo>
                  <a:pt x="8001" y="200"/>
                </a:lnTo>
                <a:lnTo>
                  <a:pt x="8001" y="200"/>
                </a:lnTo>
                <a:cubicBezTo>
                  <a:pt x="8001" y="165"/>
                  <a:pt x="7992" y="131"/>
                  <a:pt x="7974" y="100"/>
                </a:cubicBezTo>
                <a:cubicBezTo>
                  <a:pt x="7957" y="70"/>
                  <a:pt x="7931" y="44"/>
                  <a:pt x="7901" y="27"/>
                </a:cubicBezTo>
                <a:cubicBezTo>
                  <a:pt x="7870" y="9"/>
                  <a:pt x="7836" y="0"/>
                  <a:pt x="7801" y="0"/>
                </a:cubicBezTo>
                <a:lnTo>
                  <a:pt x="200" y="0"/>
                </a:lnTo>
              </a:path>
            </a:pathLst>
          </a:custGeom>
          <a:gradFill rotWithShape="0">
            <a:gsLst>
              <a:gs pos="0">
                <a:srgbClr val="004A4A"/>
              </a:gs>
              <a:gs pos="100000">
                <a:srgbClr val="198A8A"/>
              </a:gs>
            </a:gsLst>
            <a:lin ang="0"/>
          </a:gra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400" b="1" strike="noStrike" spc="-1" dirty="0">
                <a:solidFill>
                  <a:srgbClr val="FFFFFF"/>
                </a:solidFill>
                <a:latin typeface="Arial"/>
              </a:rPr>
              <a:t>INTERFACE HOMME MACHINE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2823" name="CustomShape 7"/>
          <p:cNvSpPr/>
          <p:nvPr/>
        </p:nvSpPr>
        <p:spPr>
          <a:xfrm>
            <a:off x="2088000" y="3096000"/>
            <a:ext cx="954000" cy="792000"/>
          </a:xfrm>
          <a:custGeom>
            <a:avLst/>
            <a:gdLst/>
            <a:ahLst/>
            <a:cxnLst/>
            <a:rect l="0" t="0" r="r" b="b"/>
            <a:pathLst>
              <a:path w="2652" h="2202">
                <a:moveTo>
                  <a:pt x="366" y="0"/>
                </a:moveTo>
                <a:lnTo>
                  <a:pt x="367" y="0"/>
                </a:lnTo>
                <a:cubicBezTo>
                  <a:pt x="302" y="0"/>
                  <a:pt x="239" y="17"/>
                  <a:pt x="183" y="49"/>
                </a:cubicBezTo>
                <a:cubicBezTo>
                  <a:pt x="128" y="81"/>
                  <a:pt x="81" y="128"/>
                  <a:pt x="49" y="183"/>
                </a:cubicBezTo>
                <a:cubicBezTo>
                  <a:pt x="17" y="239"/>
                  <a:pt x="0" y="302"/>
                  <a:pt x="0" y="367"/>
                </a:cubicBezTo>
                <a:lnTo>
                  <a:pt x="0" y="1834"/>
                </a:lnTo>
                <a:lnTo>
                  <a:pt x="0" y="1834"/>
                </a:lnTo>
                <a:cubicBezTo>
                  <a:pt x="0" y="1899"/>
                  <a:pt x="17" y="1962"/>
                  <a:pt x="49" y="2018"/>
                </a:cubicBezTo>
                <a:cubicBezTo>
                  <a:pt x="81" y="2073"/>
                  <a:pt x="128" y="2120"/>
                  <a:pt x="183" y="2152"/>
                </a:cubicBezTo>
                <a:cubicBezTo>
                  <a:pt x="239" y="2184"/>
                  <a:pt x="302" y="2201"/>
                  <a:pt x="367" y="2201"/>
                </a:cubicBezTo>
                <a:lnTo>
                  <a:pt x="2284" y="2201"/>
                </a:lnTo>
                <a:lnTo>
                  <a:pt x="2284" y="2201"/>
                </a:lnTo>
                <a:cubicBezTo>
                  <a:pt x="2349" y="2201"/>
                  <a:pt x="2412" y="2184"/>
                  <a:pt x="2468" y="2152"/>
                </a:cubicBezTo>
                <a:cubicBezTo>
                  <a:pt x="2523" y="2120"/>
                  <a:pt x="2570" y="2073"/>
                  <a:pt x="2602" y="2018"/>
                </a:cubicBezTo>
                <a:cubicBezTo>
                  <a:pt x="2634" y="1962"/>
                  <a:pt x="2651" y="1899"/>
                  <a:pt x="2651" y="1834"/>
                </a:cubicBezTo>
                <a:lnTo>
                  <a:pt x="2651" y="366"/>
                </a:lnTo>
                <a:lnTo>
                  <a:pt x="2651" y="367"/>
                </a:lnTo>
                <a:lnTo>
                  <a:pt x="2651" y="367"/>
                </a:lnTo>
                <a:cubicBezTo>
                  <a:pt x="2651" y="302"/>
                  <a:pt x="2634" y="239"/>
                  <a:pt x="2602" y="183"/>
                </a:cubicBezTo>
                <a:cubicBezTo>
                  <a:pt x="2570" y="128"/>
                  <a:pt x="2523" y="81"/>
                  <a:pt x="2468" y="49"/>
                </a:cubicBezTo>
                <a:cubicBezTo>
                  <a:pt x="2412" y="17"/>
                  <a:pt x="2349" y="0"/>
                  <a:pt x="2284" y="0"/>
                </a:cubicBezTo>
                <a:lnTo>
                  <a:pt x="366" y="0"/>
                </a:lnTo>
              </a:path>
            </a:pathLst>
          </a:custGeom>
          <a:gradFill rotWithShape="0">
            <a:gsLst>
              <a:gs pos="0">
                <a:srgbClr val="E6FF00"/>
              </a:gs>
              <a:gs pos="100000">
                <a:srgbClr val="004A4A"/>
              </a:gs>
            </a:gsLst>
            <a:lin ang="0"/>
          </a:gra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1" strike="noStrike" spc="-1">
                <a:solidFill>
                  <a:srgbClr val="000000"/>
                </a:solidFill>
                <a:latin typeface="Arial"/>
              </a:rPr>
              <a:t>ADC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824" name="CustomShape 8"/>
          <p:cNvSpPr/>
          <p:nvPr/>
        </p:nvSpPr>
        <p:spPr>
          <a:xfrm>
            <a:off x="6768000" y="3096000"/>
            <a:ext cx="936000" cy="792000"/>
          </a:xfrm>
          <a:custGeom>
            <a:avLst/>
            <a:gdLst/>
            <a:ahLst/>
            <a:cxnLst/>
            <a:rect l="0" t="0" r="r" b="b"/>
            <a:pathLst>
              <a:path w="2602" h="2202">
                <a:moveTo>
                  <a:pt x="366" y="0"/>
                </a:moveTo>
                <a:lnTo>
                  <a:pt x="367" y="0"/>
                </a:lnTo>
                <a:cubicBezTo>
                  <a:pt x="302" y="0"/>
                  <a:pt x="239" y="17"/>
                  <a:pt x="183" y="49"/>
                </a:cubicBezTo>
                <a:cubicBezTo>
                  <a:pt x="128" y="81"/>
                  <a:pt x="81" y="128"/>
                  <a:pt x="49" y="183"/>
                </a:cubicBezTo>
                <a:cubicBezTo>
                  <a:pt x="17" y="239"/>
                  <a:pt x="0" y="302"/>
                  <a:pt x="0" y="367"/>
                </a:cubicBezTo>
                <a:lnTo>
                  <a:pt x="0" y="1834"/>
                </a:lnTo>
                <a:lnTo>
                  <a:pt x="0" y="1834"/>
                </a:lnTo>
                <a:cubicBezTo>
                  <a:pt x="0" y="1899"/>
                  <a:pt x="17" y="1962"/>
                  <a:pt x="49" y="2018"/>
                </a:cubicBezTo>
                <a:cubicBezTo>
                  <a:pt x="81" y="2073"/>
                  <a:pt x="128" y="2120"/>
                  <a:pt x="183" y="2152"/>
                </a:cubicBezTo>
                <a:cubicBezTo>
                  <a:pt x="239" y="2184"/>
                  <a:pt x="302" y="2201"/>
                  <a:pt x="367" y="2201"/>
                </a:cubicBezTo>
                <a:lnTo>
                  <a:pt x="2234" y="2201"/>
                </a:lnTo>
                <a:lnTo>
                  <a:pt x="2234" y="2201"/>
                </a:lnTo>
                <a:cubicBezTo>
                  <a:pt x="2299" y="2201"/>
                  <a:pt x="2362" y="2184"/>
                  <a:pt x="2418" y="2152"/>
                </a:cubicBezTo>
                <a:cubicBezTo>
                  <a:pt x="2473" y="2120"/>
                  <a:pt x="2520" y="2073"/>
                  <a:pt x="2552" y="2018"/>
                </a:cubicBezTo>
                <a:cubicBezTo>
                  <a:pt x="2584" y="1962"/>
                  <a:pt x="2601" y="1899"/>
                  <a:pt x="2601" y="1834"/>
                </a:cubicBezTo>
                <a:lnTo>
                  <a:pt x="2601" y="366"/>
                </a:lnTo>
                <a:lnTo>
                  <a:pt x="2601" y="367"/>
                </a:lnTo>
                <a:lnTo>
                  <a:pt x="2601" y="367"/>
                </a:lnTo>
                <a:cubicBezTo>
                  <a:pt x="2601" y="302"/>
                  <a:pt x="2584" y="239"/>
                  <a:pt x="2552" y="183"/>
                </a:cubicBezTo>
                <a:cubicBezTo>
                  <a:pt x="2520" y="128"/>
                  <a:pt x="2473" y="81"/>
                  <a:pt x="2418" y="49"/>
                </a:cubicBezTo>
                <a:cubicBezTo>
                  <a:pt x="2362" y="17"/>
                  <a:pt x="2299" y="0"/>
                  <a:pt x="2234" y="0"/>
                </a:cubicBezTo>
                <a:lnTo>
                  <a:pt x="366" y="0"/>
                </a:lnTo>
              </a:path>
            </a:pathLst>
          </a:custGeom>
          <a:gradFill rotWithShape="0">
            <a:gsLst>
              <a:gs pos="0">
                <a:srgbClr val="004A4A"/>
              </a:gs>
              <a:gs pos="100000">
                <a:srgbClr val="E6FF00"/>
              </a:gs>
            </a:gsLst>
            <a:lin ang="0"/>
          </a:gra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1" strike="noStrike" spc="-1">
                <a:solidFill>
                  <a:srgbClr val="000000"/>
                </a:solidFill>
                <a:latin typeface="Arial"/>
              </a:rPr>
              <a:t>DAC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825" name="CustomShape 9"/>
          <p:cNvSpPr/>
          <p:nvPr/>
        </p:nvSpPr>
        <p:spPr>
          <a:xfrm>
            <a:off x="72000" y="3096000"/>
            <a:ext cx="1584000" cy="792000"/>
          </a:xfrm>
          <a:custGeom>
            <a:avLst/>
            <a:gdLst/>
            <a:ahLst/>
            <a:cxnLst/>
            <a:rect l="0" t="0" r="r" b="b"/>
            <a:pathLst>
              <a:path w="4402" h="2202">
                <a:moveTo>
                  <a:pt x="366" y="0"/>
                </a:moveTo>
                <a:lnTo>
                  <a:pt x="367" y="0"/>
                </a:lnTo>
                <a:cubicBezTo>
                  <a:pt x="302" y="0"/>
                  <a:pt x="239" y="17"/>
                  <a:pt x="183" y="49"/>
                </a:cubicBezTo>
                <a:cubicBezTo>
                  <a:pt x="128" y="81"/>
                  <a:pt x="81" y="128"/>
                  <a:pt x="49" y="183"/>
                </a:cubicBezTo>
                <a:cubicBezTo>
                  <a:pt x="17" y="239"/>
                  <a:pt x="0" y="302"/>
                  <a:pt x="0" y="367"/>
                </a:cubicBezTo>
                <a:lnTo>
                  <a:pt x="0" y="1834"/>
                </a:lnTo>
                <a:lnTo>
                  <a:pt x="0" y="1834"/>
                </a:lnTo>
                <a:cubicBezTo>
                  <a:pt x="0" y="1899"/>
                  <a:pt x="17" y="1962"/>
                  <a:pt x="49" y="2018"/>
                </a:cubicBezTo>
                <a:cubicBezTo>
                  <a:pt x="81" y="2073"/>
                  <a:pt x="128" y="2120"/>
                  <a:pt x="183" y="2152"/>
                </a:cubicBezTo>
                <a:cubicBezTo>
                  <a:pt x="239" y="2184"/>
                  <a:pt x="302" y="2201"/>
                  <a:pt x="367" y="2201"/>
                </a:cubicBezTo>
                <a:lnTo>
                  <a:pt x="4034" y="2201"/>
                </a:lnTo>
                <a:lnTo>
                  <a:pt x="4034" y="2201"/>
                </a:lnTo>
                <a:cubicBezTo>
                  <a:pt x="4099" y="2201"/>
                  <a:pt x="4162" y="2184"/>
                  <a:pt x="4218" y="2152"/>
                </a:cubicBezTo>
                <a:cubicBezTo>
                  <a:pt x="4273" y="2120"/>
                  <a:pt x="4320" y="2073"/>
                  <a:pt x="4352" y="2018"/>
                </a:cubicBezTo>
                <a:cubicBezTo>
                  <a:pt x="4384" y="1962"/>
                  <a:pt x="4401" y="1899"/>
                  <a:pt x="4401" y="1834"/>
                </a:cubicBezTo>
                <a:lnTo>
                  <a:pt x="4400" y="366"/>
                </a:lnTo>
                <a:lnTo>
                  <a:pt x="4401" y="367"/>
                </a:lnTo>
                <a:lnTo>
                  <a:pt x="4401" y="367"/>
                </a:lnTo>
                <a:cubicBezTo>
                  <a:pt x="4401" y="302"/>
                  <a:pt x="4384" y="239"/>
                  <a:pt x="4352" y="183"/>
                </a:cubicBezTo>
                <a:cubicBezTo>
                  <a:pt x="4320" y="128"/>
                  <a:pt x="4273" y="81"/>
                  <a:pt x="4218" y="49"/>
                </a:cubicBezTo>
                <a:cubicBezTo>
                  <a:pt x="4162" y="17"/>
                  <a:pt x="4099" y="0"/>
                  <a:pt x="4034" y="0"/>
                </a:cubicBezTo>
                <a:lnTo>
                  <a:pt x="366" y="0"/>
                </a:lnTo>
              </a:path>
            </a:pathLst>
          </a:custGeom>
          <a:solidFill>
            <a:srgbClr val="FFFF00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1" strike="noStrike" spc="-1">
                <a:solidFill>
                  <a:srgbClr val="000000"/>
                </a:solidFill>
                <a:latin typeface="Arial"/>
              </a:rPr>
              <a:t>CAPTEURS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826" name="CustomShape 10"/>
          <p:cNvSpPr/>
          <p:nvPr/>
        </p:nvSpPr>
        <p:spPr>
          <a:xfrm>
            <a:off x="8136000" y="3096000"/>
            <a:ext cx="1512000" cy="792000"/>
          </a:xfrm>
          <a:custGeom>
            <a:avLst/>
            <a:gdLst/>
            <a:ahLst/>
            <a:cxnLst/>
            <a:rect l="0" t="0" r="r" b="b"/>
            <a:pathLst>
              <a:path w="4202" h="2202">
                <a:moveTo>
                  <a:pt x="366" y="0"/>
                </a:moveTo>
                <a:lnTo>
                  <a:pt x="367" y="0"/>
                </a:lnTo>
                <a:cubicBezTo>
                  <a:pt x="302" y="0"/>
                  <a:pt x="239" y="17"/>
                  <a:pt x="183" y="49"/>
                </a:cubicBezTo>
                <a:cubicBezTo>
                  <a:pt x="128" y="81"/>
                  <a:pt x="81" y="128"/>
                  <a:pt x="49" y="183"/>
                </a:cubicBezTo>
                <a:cubicBezTo>
                  <a:pt x="17" y="239"/>
                  <a:pt x="0" y="302"/>
                  <a:pt x="0" y="367"/>
                </a:cubicBezTo>
                <a:lnTo>
                  <a:pt x="0" y="1834"/>
                </a:lnTo>
                <a:lnTo>
                  <a:pt x="0" y="1834"/>
                </a:lnTo>
                <a:cubicBezTo>
                  <a:pt x="0" y="1899"/>
                  <a:pt x="17" y="1962"/>
                  <a:pt x="49" y="2018"/>
                </a:cubicBezTo>
                <a:cubicBezTo>
                  <a:pt x="81" y="2073"/>
                  <a:pt x="128" y="2120"/>
                  <a:pt x="183" y="2152"/>
                </a:cubicBezTo>
                <a:cubicBezTo>
                  <a:pt x="239" y="2184"/>
                  <a:pt x="302" y="2201"/>
                  <a:pt x="367" y="2201"/>
                </a:cubicBezTo>
                <a:lnTo>
                  <a:pt x="3834" y="2201"/>
                </a:lnTo>
                <a:lnTo>
                  <a:pt x="3834" y="2201"/>
                </a:lnTo>
                <a:cubicBezTo>
                  <a:pt x="3899" y="2201"/>
                  <a:pt x="3962" y="2184"/>
                  <a:pt x="4018" y="2152"/>
                </a:cubicBezTo>
                <a:cubicBezTo>
                  <a:pt x="4073" y="2120"/>
                  <a:pt x="4120" y="2073"/>
                  <a:pt x="4152" y="2018"/>
                </a:cubicBezTo>
                <a:cubicBezTo>
                  <a:pt x="4184" y="1962"/>
                  <a:pt x="4201" y="1899"/>
                  <a:pt x="4201" y="1834"/>
                </a:cubicBezTo>
                <a:lnTo>
                  <a:pt x="4201" y="366"/>
                </a:lnTo>
                <a:lnTo>
                  <a:pt x="4201" y="367"/>
                </a:lnTo>
                <a:lnTo>
                  <a:pt x="4201" y="367"/>
                </a:lnTo>
                <a:cubicBezTo>
                  <a:pt x="4201" y="302"/>
                  <a:pt x="4184" y="239"/>
                  <a:pt x="4152" y="183"/>
                </a:cubicBezTo>
                <a:cubicBezTo>
                  <a:pt x="4120" y="128"/>
                  <a:pt x="4073" y="81"/>
                  <a:pt x="4018" y="49"/>
                </a:cubicBezTo>
                <a:cubicBezTo>
                  <a:pt x="3962" y="17"/>
                  <a:pt x="3899" y="0"/>
                  <a:pt x="3834" y="0"/>
                </a:cubicBezTo>
                <a:lnTo>
                  <a:pt x="366" y="0"/>
                </a:lnTo>
              </a:path>
            </a:pathLst>
          </a:custGeom>
          <a:solidFill>
            <a:srgbClr val="FFFF00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solidFill>
                  <a:srgbClr val="000000"/>
                </a:solidFill>
                <a:latin typeface="Arial"/>
              </a:rPr>
              <a:t>ACTIONNEURS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827" name="CustomShape 11"/>
          <p:cNvSpPr/>
          <p:nvPr/>
        </p:nvSpPr>
        <p:spPr>
          <a:xfrm>
            <a:off x="792000" y="2016000"/>
            <a:ext cx="2088000" cy="576000"/>
          </a:xfrm>
          <a:custGeom>
            <a:avLst/>
            <a:gdLst/>
            <a:ahLst/>
            <a:cxnLst/>
            <a:rect l="0" t="0" r="r" b="b"/>
            <a:pathLst>
              <a:path w="5802" h="1602">
                <a:moveTo>
                  <a:pt x="266" y="0"/>
                </a:moveTo>
                <a:lnTo>
                  <a:pt x="267" y="0"/>
                </a:lnTo>
                <a:cubicBezTo>
                  <a:pt x="220" y="0"/>
                  <a:pt x="174" y="12"/>
                  <a:pt x="133" y="36"/>
                </a:cubicBezTo>
                <a:cubicBezTo>
                  <a:pt x="93" y="59"/>
                  <a:pt x="59" y="93"/>
                  <a:pt x="36" y="133"/>
                </a:cubicBezTo>
                <a:cubicBezTo>
                  <a:pt x="12" y="174"/>
                  <a:pt x="0" y="220"/>
                  <a:pt x="0" y="267"/>
                </a:cubicBezTo>
                <a:lnTo>
                  <a:pt x="0" y="1334"/>
                </a:lnTo>
                <a:lnTo>
                  <a:pt x="0" y="1334"/>
                </a:lnTo>
                <a:cubicBezTo>
                  <a:pt x="0" y="1381"/>
                  <a:pt x="12" y="1427"/>
                  <a:pt x="36" y="1468"/>
                </a:cubicBezTo>
                <a:cubicBezTo>
                  <a:pt x="59" y="1508"/>
                  <a:pt x="93" y="1542"/>
                  <a:pt x="133" y="1565"/>
                </a:cubicBezTo>
                <a:cubicBezTo>
                  <a:pt x="174" y="1589"/>
                  <a:pt x="220" y="1601"/>
                  <a:pt x="267" y="1601"/>
                </a:cubicBezTo>
                <a:lnTo>
                  <a:pt x="5534" y="1600"/>
                </a:lnTo>
                <a:lnTo>
                  <a:pt x="5534" y="1601"/>
                </a:lnTo>
                <a:cubicBezTo>
                  <a:pt x="5581" y="1601"/>
                  <a:pt x="5627" y="1589"/>
                  <a:pt x="5668" y="1565"/>
                </a:cubicBezTo>
                <a:cubicBezTo>
                  <a:pt x="5708" y="1542"/>
                  <a:pt x="5742" y="1508"/>
                  <a:pt x="5765" y="1468"/>
                </a:cubicBezTo>
                <a:cubicBezTo>
                  <a:pt x="5789" y="1427"/>
                  <a:pt x="5801" y="1381"/>
                  <a:pt x="5801" y="1334"/>
                </a:cubicBezTo>
                <a:lnTo>
                  <a:pt x="5801" y="266"/>
                </a:lnTo>
                <a:lnTo>
                  <a:pt x="5801" y="267"/>
                </a:lnTo>
                <a:lnTo>
                  <a:pt x="5801" y="267"/>
                </a:lnTo>
                <a:cubicBezTo>
                  <a:pt x="5801" y="220"/>
                  <a:pt x="5789" y="174"/>
                  <a:pt x="5765" y="133"/>
                </a:cubicBezTo>
                <a:cubicBezTo>
                  <a:pt x="5742" y="93"/>
                  <a:pt x="5708" y="59"/>
                  <a:pt x="5668" y="36"/>
                </a:cubicBezTo>
                <a:cubicBezTo>
                  <a:pt x="5627" y="12"/>
                  <a:pt x="5581" y="0"/>
                  <a:pt x="5534" y="0"/>
                </a:cubicBezTo>
                <a:lnTo>
                  <a:pt x="266" y="0"/>
                </a:lnTo>
              </a:path>
            </a:pathLst>
          </a:custGeom>
          <a:solidFill>
            <a:srgbClr val="FF0000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400" b="1" strike="noStrike" spc="-1">
                <a:solidFill>
                  <a:srgbClr val="FFFFFF"/>
                </a:solidFill>
                <a:latin typeface="Arial"/>
              </a:rPr>
              <a:t>UNITE DE CONTROLE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828" name="CustomShape 12"/>
          <p:cNvSpPr/>
          <p:nvPr/>
        </p:nvSpPr>
        <p:spPr>
          <a:xfrm>
            <a:off x="7344000" y="4464000"/>
            <a:ext cx="1656000" cy="360000"/>
          </a:xfrm>
          <a:custGeom>
            <a:avLst/>
            <a:gdLst/>
            <a:ahLst/>
            <a:cxnLst/>
            <a:rect l="0" t="0" r="r" b="b"/>
            <a:pathLst>
              <a:path w="46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4434" y="1001"/>
                </a:lnTo>
                <a:lnTo>
                  <a:pt x="4434" y="1001"/>
                </a:lnTo>
                <a:cubicBezTo>
                  <a:pt x="4463" y="1001"/>
                  <a:pt x="4492" y="993"/>
                  <a:pt x="4518" y="979"/>
                </a:cubicBezTo>
                <a:cubicBezTo>
                  <a:pt x="4543" y="964"/>
                  <a:pt x="4564" y="943"/>
                  <a:pt x="4579" y="918"/>
                </a:cubicBezTo>
                <a:cubicBezTo>
                  <a:pt x="4593" y="892"/>
                  <a:pt x="4601" y="863"/>
                  <a:pt x="4601" y="834"/>
                </a:cubicBezTo>
                <a:lnTo>
                  <a:pt x="4601" y="166"/>
                </a:lnTo>
                <a:lnTo>
                  <a:pt x="4601" y="167"/>
                </a:lnTo>
                <a:lnTo>
                  <a:pt x="4601" y="167"/>
                </a:lnTo>
                <a:cubicBezTo>
                  <a:pt x="4601" y="138"/>
                  <a:pt x="4593" y="109"/>
                  <a:pt x="4579" y="83"/>
                </a:cubicBezTo>
                <a:cubicBezTo>
                  <a:pt x="4564" y="58"/>
                  <a:pt x="4543" y="37"/>
                  <a:pt x="4518" y="22"/>
                </a:cubicBezTo>
                <a:cubicBezTo>
                  <a:pt x="4492" y="8"/>
                  <a:pt x="4463" y="0"/>
                  <a:pt x="4434" y="0"/>
                </a:cubicBezTo>
                <a:lnTo>
                  <a:pt x="166" y="0"/>
                </a:lnTo>
              </a:path>
            </a:pathLst>
          </a:custGeom>
          <a:solidFill>
            <a:srgbClr val="999999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400" b="1" strike="noStrike" spc="-1">
                <a:solidFill>
                  <a:srgbClr val="4C4C4C"/>
                </a:solidFill>
                <a:latin typeface="Arial"/>
              </a:rPr>
              <a:t>ALIMENTATIONS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829" name="Line 13"/>
          <p:cNvSpPr/>
          <p:nvPr/>
        </p:nvSpPr>
        <p:spPr>
          <a:xfrm>
            <a:off x="1656000" y="3528000"/>
            <a:ext cx="432000" cy="0"/>
          </a:xfrm>
          <a:prstGeom prst="line">
            <a:avLst/>
          </a:prstGeom>
          <a:ln w="360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30" name="Line 14"/>
          <p:cNvSpPr/>
          <p:nvPr/>
        </p:nvSpPr>
        <p:spPr>
          <a:xfrm>
            <a:off x="3042000" y="3519000"/>
            <a:ext cx="432000" cy="0"/>
          </a:xfrm>
          <a:prstGeom prst="line">
            <a:avLst/>
          </a:prstGeom>
          <a:ln w="360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31" name="Line 15"/>
          <p:cNvSpPr/>
          <p:nvPr/>
        </p:nvSpPr>
        <p:spPr>
          <a:xfrm>
            <a:off x="6336000" y="3528000"/>
            <a:ext cx="432000" cy="0"/>
          </a:xfrm>
          <a:prstGeom prst="line">
            <a:avLst/>
          </a:prstGeom>
          <a:ln w="360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32" name="Line 16"/>
          <p:cNvSpPr/>
          <p:nvPr/>
        </p:nvSpPr>
        <p:spPr>
          <a:xfrm>
            <a:off x="7704000" y="3528000"/>
            <a:ext cx="432000" cy="0"/>
          </a:xfrm>
          <a:prstGeom prst="line">
            <a:avLst/>
          </a:prstGeom>
          <a:ln w="360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33" name="Line 17"/>
          <p:cNvSpPr/>
          <p:nvPr/>
        </p:nvSpPr>
        <p:spPr>
          <a:xfrm>
            <a:off x="4104000" y="3888000"/>
            <a:ext cx="0" cy="597600"/>
          </a:xfrm>
          <a:prstGeom prst="line">
            <a:avLst/>
          </a:prstGeom>
          <a:ln w="3600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34" name="Line 18"/>
          <p:cNvSpPr/>
          <p:nvPr/>
        </p:nvSpPr>
        <p:spPr>
          <a:xfrm>
            <a:off x="6003000" y="3888000"/>
            <a:ext cx="0" cy="597600"/>
          </a:xfrm>
          <a:prstGeom prst="line">
            <a:avLst/>
          </a:prstGeom>
          <a:ln w="3600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35" name="Line 19"/>
          <p:cNvSpPr/>
          <p:nvPr/>
        </p:nvSpPr>
        <p:spPr>
          <a:xfrm flipV="1">
            <a:off x="5256000" y="3888000"/>
            <a:ext cx="0" cy="597960"/>
          </a:xfrm>
          <a:prstGeom prst="line">
            <a:avLst/>
          </a:prstGeom>
          <a:ln w="360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36" name="Line 20"/>
          <p:cNvSpPr/>
          <p:nvPr/>
        </p:nvSpPr>
        <p:spPr>
          <a:xfrm>
            <a:off x="3600000" y="2088000"/>
            <a:ext cx="0" cy="2397600"/>
          </a:xfrm>
          <a:prstGeom prst="line">
            <a:avLst/>
          </a:prstGeom>
          <a:ln w="3600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37" name="CustomShape 21"/>
          <p:cNvSpPr/>
          <p:nvPr/>
        </p:nvSpPr>
        <p:spPr>
          <a:xfrm>
            <a:off x="3456000" y="2592000"/>
            <a:ext cx="2880000" cy="432000"/>
          </a:xfrm>
          <a:custGeom>
            <a:avLst/>
            <a:gdLst/>
            <a:ahLst/>
            <a:cxnLst/>
            <a:rect l="0" t="0" r="r" b="b"/>
            <a:pathLst>
              <a:path w="8002" h="120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825"/>
                </a:lnTo>
                <a:lnTo>
                  <a:pt x="0" y="825"/>
                </a:lnTo>
                <a:cubicBezTo>
                  <a:pt x="0" y="891"/>
                  <a:pt x="17" y="956"/>
                  <a:pt x="50" y="1013"/>
                </a:cubicBezTo>
                <a:cubicBezTo>
                  <a:pt x="83" y="1070"/>
                  <a:pt x="131" y="1118"/>
                  <a:pt x="188" y="1151"/>
                </a:cubicBezTo>
                <a:cubicBezTo>
                  <a:pt x="245" y="1184"/>
                  <a:pt x="310" y="1201"/>
                  <a:pt x="376" y="1201"/>
                </a:cubicBezTo>
                <a:lnTo>
                  <a:pt x="7625" y="1201"/>
                </a:lnTo>
                <a:lnTo>
                  <a:pt x="7625" y="1201"/>
                </a:lnTo>
                <a:cubicBezTo>
                  <a:pt x="7691" y="1201"/>
                  <a:pt x="7756" y="1184"/>
                  <a:pt x="7813" y="1151"/>
                </a:cubicBezTo>
                <a:cubicBezTo>
                  <a:pt x="7870" y="1118"/>
                  <a:pt x="7918" y="1070"/>
                  <a:pt x="7951" y="1013"/>
                </a:cubicBezTo>
                <a:cubicBezTo>
                  <a:pt x="7984" y="956"/>
                  <a:pt x="8001" y="891"/>
                  <a:pt x="8001" y="825"/>
                </a:cubicBezTo>
                <a:lnTo>
                  <a:pt x="8001" y="375"/>
                </a:lnTo>
                <a:lnTo>
                  <a:pt x="8001" y="376"/>
                </a:lnTo>
                <a:lnTo>
                  <a:pt x="8001" y="376"/>
                </a:lnTo>
                <a:cubicBezTo>
                  <a:pt x="8001" y="310"/>
                  <a:pt x="7984" y="245"/>
                  <a:pt x="7951" y="188"/>
                </a:cubicBezTo>
                <a:cubicBezTo>
                  <a:pt x="7918" y="131"/>
                  <a:pt x="7870" y="83"/>
                  <a:pt x="7813" y="50"/>
                </a:cubicBezTo>
                <a:cubicBezTo>
                  <a:pt x="7756" y="17"/>
                  <a:pt x="7691" y="0"/>
                  <a:pt x="7625" y="0"/>
                </a:cubicBezTo>
                <a:lnTo>
                  <a:pt x="375" y="0"/>
                </a:lnTo>
              </a:path>
            </a:pathLst>
          </a:custGeom>
          <a:solidFill>
            <a:srgbClr val="198A8A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1" strike="noStrike" spc="-1">
                <a:solidFill>
                  <a:srgbClr val="FFFFFF"/>
                </a:solidFill>
                <a:latin typeface="Arial"/>
              </a:rPr>
              <a:t>LOGICIEL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838" name="CustomShape 22"/>
          <p:cNvSpPr/>
          <p:nvPr/>
        </p:nvSpPr>
        <p:spPr>
          <a:xfrm>
            <a:off x="3456000" y="3096000"/>
            <a:ext cx="2880000" cy="792000"/>
          </a:xfrm>
          <a:custGeom>
            <a:avLst/>
            <a:gdLst/>
            <a:ahLst/>
            <a:cxnLst/>
            <a:rect l="0" t="0" r="r" b="b"/>
            <a:pathLst>
              <a:path w="8002" h="2202">
                <a:moveTo>
                  <a:pt x="366" y="0"/>
                </a:moveTo>
                <a:lnTo>
                  <a:pt x="367" y="0"/>
                </a:lnTo>
                <a:cubicBezTo>
                  <a:pt x="302" y="0"/>
                  <a:pt x="239" y="17"/>
                  <a:pt x="183" y="49"/>
                </a:cubicBezTo>
                <a:cubicBezTo>
                  <a:pt x="128" y="81"/>
                  <a:pt x="81" y="128"/>
                  <a:pt x="49" y="183"/>
                </a:cubicBezTo>
                <a:cubicBezTo>
                  <a:pt x="17" y="239"/>
                  <a:pt x="0" y="302"/>
                  <a:pt x="0" y="367"/>
                </a:cubicBezTo>
                <a:lnTo>
                  <a:pt x="0" y="1834"/>
                </a:lnTo>
                <a:lnTo>
                  <a:pt x="0" y="1834"/>
                </a:lnTo>
                <a:cubicBezTo>
                  <a:pt x="0" y="1899"/>
                  <a:pt x="17" y="1962"/>
                  <a:pt x="49" y="2018"/>
                </a:cubicBezTo>
                <a:cubicBezTo>
                  <a:pt x="81" y="2073"/>
                  <a:pt x="128" y="2120"/>
                  <a:pt x="183" y="2152"/>
                </a:cubicBezTo>
                <a:cubicBezTo>
                  <a:pt x="239" y="2184"/>
                  <a:pt x="302" y="2201"/>
                  <a:pt x="367" y="2201"/>
                </a:cubicBezTo>
                <a:lnTo>
                  <a:pt x="7634" y="2201"/>
                </a:lnTo>
                <a:lnTo>
                  <a:pt x="7634" y="2201"/>
                </a:lnTo>
                <a:cubicBezTo>
                  <a:pt x="7699" y="2201"/>
                  <a:pt x="7762" y="2184"/>
                  <a:pt x="7818" y="2152"/>
                </a:cubicBezTo>
                <a:cubicBezTo>
                  <a:pt x="7873" y="2120"/>
                  <a:pt x="7920" y="2073"/>
                  <a:pt x="7952" y="2018"/>
                </a:cubicBezTo>
                <a:cubicBezTo>
                  <a:pt x="7984" y="1962"/>
                  <a:pt x="8001" y="1899"/>
                  <a:pt x="8001" y="1834"/>
                </a:cubicBezTo>
                <a:lnTo>
                  <a:pt x="8001" y="366"/>
                </a:lnTo>
                <a:lnTo>
                  <a:pt x="8001" y="367"/>
                </a:lnTo>
                <a:lnTo>
                  <a:pt x="8001" y="367"/>
                </a:lnTo>
                <a:cubicBezTo>
                  <a:pt x="8001" y="302"/>
                  <a:pt x="7984" y="239"/>
                  <a:pt x="7952" y="183"/>
                </a:cubicBezTo>
                <a:cubicBezTo>
                  <a:pt x="7920" y="128"/>
                  <a:pt x="7873" y="81"/>
                  <a:pt x="7818" y="49"/>
                </a:cubicBezTo>
                <a:cubicBezTo>
                  <a:pt x="7762" y="17"/>
                  <a:pt x="7699" y="0"/>
                  <a:pt x="7634" y="0"/>
                </a:cubicBezTo>
                <a:lnTo>
                  <a:pt x="366" y="0"/>
                </a:lnTo>
              </a:path>
            </a:pathLst>
          </a:custGeom>
          <a:solidFill>
            <a:srgbClr val="004A4A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1" strike="noStrike" spc="-1">
                <a:solidFill>
                  <a:srgbClr val="FFFFFF"/>
                </a:solidFill>
                <a:latin typeface="Arial"/>
              </a:rPr>
              <a:t>UNITE DE CALCUL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839" name="Line 23"/>
          <p:cNvSpPr/>
          <p:nvPr/>
        </p:nvSpPr>
        <p:spPr>
          <a:xfrm>
            <a:off x="4824000" y="2088000"/>
            <a:ext cx="0" cy="504000"/>
          </a:xfrm>
          <a:prstGeom prst="line">
            <a:avLst/>
          </a:prstGeom>
          <a:ln w="3600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40" name="TextShape 24"/>
          <p:cNvSpPr txBox="1"/>
          <p:nvPr/>
        </p:nvSpPr>
        <p:spPr>
          <a:xfrm>
            <a:off x="7236000" y="2016000"/>
            <a:ext cx="181440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Système embarqué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841" name="TextShape 25"/>
          <p:cNvSpPr txBox="1"/>
          <p:nvPr/>
        </p:nvSpPr>
        <p:spPr>
          <a:xfrm>
            <a:off x="6381720" y="5472000"/>
            <a:ext cx="218628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latin typeface="Arial"/>
              </a:rPr>
              <a:t>ENVIRONNEMENT</a:t>
            </a:r>
          </a:p>
        </p:txBody>
      </p:sp>
      <p:sp>
        <p:nvSpPr>
          <p:cNvPr id="2842" name="Line 26"/>
          <p:cNvSpPr/>
          <p:nvPr/>
        </p:nvSpPr>
        <p:spPr>
          <a:xfrm>
            <a:off x="4824000" y="1152000"/>
            <a:ext cx="0" cy="504000"/>
          </a:xfrm>
          <a:prstGeom prst="line">
            <a:avLst/>
          </a:prstGeom>
          <a:ln w="3600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43" name="CustomShape 27"/>
          <p:cNvSpPr/>
          <p:nvPr/>
        </p:nvSpPr>
        <p:spPr>
          <a:xfrm>
            <a:off x="3285720" y="5593680"/>
            <a:ext cx="1610280" cy="310320"/>
          </a:xfrm>
          <a:custGeom>
            <a:avLst/>
            <a:gdLst/>
            <a:ahLst/>
            <a:cxnLst/>
            <a:rect l="0" t="0" r="r" b="b"/>
            <a:pathLst>
              <a:path w="4475" h="864">
                <a:moveTo>
                  <a:pt x="54" y="0"/>
                </a:moveTo>
                <a:lnTo>
                  <a:pt x="55" y="0"/>
                </a:lnTo>
                <a:cubicBezTo>
                  <a:pt x="45" y="0"/>
                  <a:pt x="36" y="3"/>
                  <a:pt x="27" y="7"/>
                </a:cubicBezTo>
                <a:cubicBezTo>
                  <a:pt x="19" y="12"/>
                  <a:pt x="12" y="19"/>
                  <a:pt x="7" y="27"/>
                </a:cubicBezTo>
                <a:cubicBezTo>
                  <a:pt x="3" y="36"/>
                  <a:pt x="0" y="45"/>
                  <a:pt x="0" y="55"/>
                </a:cubicBezTo>
                <a:lnTo>
                  <a:pt x="0" y="808"/>
                </a:lnTo>
                <a:lnTo>
                  <a:pt x="0" y="808"/>
                </a:lnTo>
                <a:cubicBezTo>
                  <a:pt x="0" y="818"/>
                  <a:pt x="3" y="827"/>
                  <a:pt x="7" y="836"/>
                </a:cubicBezTo>
                <a:cubicBezTo>
                  <a:pt x="12" y="844"/>
                  <a:pt x="19" y="851"/>
                  <a:pt x="27" y="856"/>
                </a:cubicBezTo>
                <a:cubicBezTo>
                  <a:pt x="36" y="860"/>
                  <a:pt x="45" y="863"/>
                  <a:pt x="55" y="863"/>
                </a:cubicBezTo>
                <a:lnTo>
                  <a:pt x="4419" y="863"/>
                </a:lnTo>
                <a:lnTo>
                  <a:pt x="4419" y="863"/>
                </a:lnTo>
                <a:cubicBezTo>
                  <a:pt x="4429" y="863"/>
                  <a:pt x="4438" y="860"/>
                  <a:pt x="4447" y="856"/>
                </a:cubicBezTo>
                <a:cubicBezTo>
                  <a:pt x="4455" y="851"/>
                  <a:pt x="4462" y="844"/>
                  <a:pt x="4467" y="836"/>
                </a:cubicBezTo>
                <a:cubicBezTo>
                  <a:pt x="4471" y="827"/>
                  <a:pt x="4474" y="818"/>
                  <a:pt x="4474" y="808"/>
                </a:cubicBezTo>
                <a:lnTo>
                  <a:pt x="4474" y="54"/>
                </a:lnTo>
                <a:lnTo>
                  <a:pt x="4474" y="55"/>
                </a:lnTo>
                <a:lnTo>
                  <a:pt x="4474" y="55"/>
                </a:lnTo>
                <a:cubicBezTo>
                  <a:pt x="4474" y="45"/>
                  <a:pt x="4471" y="36"/>
                  <a:pt x="4467" y="27"/>
                </a:cubicBezTo>
                <a:cubicBezTo>
                  <a:pt x="4462" y="19"/>
                  <a:pt x="4455" y="12"/>
                  <a:pt x="4447" y="7"/>
                </a:cubicBezTo>
                <a:cubicBezTo>
                  <a:pt x="4438" y="3"/>
                  <a:pt x="4429" y="0"/>
                  <a:pt x="4419" y="0"/>
                </a:cubicBezTo>
                <a:lnTo>
                  <a:pt x="54" y="0"/>
                </a:lnTo>
              </a:path>
            </a:pathLst>
          </a:custGeom>
          <a:solidFill>
            <a:srgbClr val="CCCCCC"/>
          </a:solidFill>
          <a:ln w="0">
            <a:solidFill>
              <a:srgbClr val="808080"/>
            </a:solidFill>
          </a:ln>
          <a:effectLst>
            <a:outerShdw dist="50911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400" b="0" strike="noStrike" spc="-1">
                <a:latin typeface="Arial"/>
              </a:rPr>
              <a:t>Autres systèmes</a:t>
            </a:r>
          </a:p>
        </p:txBody>
      </p:sp>
      <p:sp>
        <p:nvSpPr>
          <p:cNvPr id="2844" name="Line 28"/>
          <p:cNvSpPr/>
          <p:nvPr/>
        </p:nvSpPr>
        <p:spPr>
          <a:xfrm>
            <a:off x="4104000" y="5184000"/>
            <a:ext cx="0" cy="409680"/>
          </a:xfrm>
          <a:prstGeom prst="line">
            <a:avLst/>
          </a:prstGeom>
          <a:ln w="3600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45" name="TextShape 29"/>
          <p:cNvSpPr txBox="1"/>
          <p:nvPr/>
        </p:nvSpPr>
        <p:spPr>
          <a:xfrm>
            <a:off x="131760" y="144720"/>
            <a:ext cx="2352600" cy="885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800" b="1" strike="noStrike" spc="-1">
                <a:solidFill>
                  <a:srgbClr val="3333FF"/>
                </a:solidFill>
                <a:latin typeface="Arial"/>
              </a:rPr>
              <a:t>Syst Emb</a:t>
            </a:r>
            <a:endParaRPr lang="fr-F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" name="CustomShape 1"/>
          <p:cNvSpPr/>
          <p:nvPr/>
        </p:nvSpPr>
        <p:spPr>
          <a:xfrm>
            <a:off x="720000" y="180000"/>
            <a:ext cx="8568000" cy="2952000"/>
          </a:xfrm>
          <a:custGeom>
            <a:avLst/>
            <a:gdLst/>
            <a:ahLst/>
            <a:cxnLst/>
            <a:rect l="0" t="0" r="r" b="b"/>
            <a:pathLst>
              <a:path w="23802" h="8202">
                <a:moveTo>
                  <a:pt x="521" y="0"/>
                </a:moveTo>
                <a:lnTo>
                  <a:pt x="522" y="0"/>
                </a:lnTo>
                <a:cubicBezTo>
                  <a:pt x="430" y="0"/>
                  <a:pt x="340" y="24"/>
                  <a:pt x="261" y="70"/>
                </a:cubicBezTo>
                <a:cubicBezTo>
                  <a:pt x="182" y="116"/>
                  <a:pt x="116" y="182"/>
                  <a:pt x="70" y="261"/>
                </a:cubicBezTo>
                <a:cubicBezTo>
                  <a:pt x="24" y="340"/>
                  <a:pt x="0" y="430"/>
                  <a:pt x="0" y="522"/>
                </a:cubicBezTo>
                <a:lnTo>
                  <a:pt x="0" y="7679"/>
                </a:lnTo>
                <a:lnTo>
                  <a:pt x="0" y="7679"/>
                </a:lnTo>
                <a:cubicBezTo>
                  <a:pt x="0" y="7771"/>
                  <a:pt x="24" y="7861"/>
                  <a:pt x="70" y="7940"/>
                </a:cubicBezTo>
                <a:cubicBezTo>
                  <a:pt x="116" y="8019"/>
                  <a:pt x="182" y="8085"/>
                  <a:pt x="261" y="8131"/>
                </a:cubicBezTo>
                <a:cubicBezTo>
                  <a:pt x="340" y="8177"/>
                  <a:pt x="430" y="8201"/>
                  <a:pt x="522" y="8201"/>
                </a:cubicBezTo>
                <a:lnTo>
                  <a:pt x="23279" y="8201"/>
                </a:lnTo>
                <a:lnTo>
                  <a:pt x="23279" y="8201"/>
                </a:lnTo>
                <a:cubicBezTo>
                  <a:pt x="23371" y="8201"/>
                  <a:pt x="23461" y="8177"/>
                  <a:pt x="23540" y="8131"/>
                </a:cubicBezTo>
                <a:cubicBezTo>
                  <a:pt x="23619" y="8085"/>
                  <a:pt x="23685" y="8019"/>
                  <a:pt x="23731" y="7940"/>
                </a:cubicBezTo>
                <a:cubicBezTo>
                  <a:pt x="23777" y="7861"/>
                  <a:pt x="23801" y="7771"/>
                  <a:pt x="23801" y="7679"/>
                </a:cubicBezTo>
                <a:lnTo>
                  <a:pt x="23801" y="521"/>
                </a:lnTo>
                <a:lnTo>
                  <a:pt x="23801" y="522"/>
                </a:lnTo>
                <a:lnTo>
                  <a:pt x="23801" y="522"/>
                </a:lnTo>
                <a:cubicBezTo>
                  <a:pt x="23801" y="430"/>
                  <a:pt x="23777" y="340"/>
                  <a:pt x="23731" y="261"/>
                </a:cubicBezTo>
                <a:cubicBezTo>
                  <a:pt x="23685" y="182"/>
                  <a:pt x="23619" y="116"/>
                  <a:pt x="23540" y="70"/>
                </a:cubicBezTo>
                <a:cubicBezTo>
                  <a:pt x="23461" y="24"/>
                  <a:pt x="23371" y="0"/>
                  <a:pt x="23279" y="0"/>
                </a:cubicBezTo>
                <a:lnTo>
                  <a:pt x="521" y="0"/>
                </a:lnTo>
              </a:path>
            </a:pathLst>
          </a:custGeom>
          <a:solidFill>
            <a:srgbClr val="CCCCCC"/>
          </a:solidFill>
          <a:ln w="0">
            <a:solidFill>
              <a:srgbClr val="808080"/>
            </a:solidFill>
          </a:ln>
          <a:effectLst>
            <a:outerShdw dist="50911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47" name="CustomShape 2"/>
          <p:cNvSpPr/>
          <p:nvPr/>
        </p:nvSpPr>
        <p:spPr>
          <a:xfrm>
            <a:off x="4032000" y="324000"/>
            <a:ext cx="1584000" cy="792000"/>
          </a:xfrm>
          <a:custGeom>
            <a:avLst/>
            <a:gdLst/>
            <a:ahLst/>
            <a:cxnLst/>
            <a:rect l="0" t="0" r="r" b="b"/>
            <a:pathLst>
              <a:path w="4402" h="2202">
                <a:moveTo>
                  <a:pt x="366" y="0"/>
                </a:moveTo>
                <a:lnTo>
                  <a:pt x="367" y="0"/>
                </a:lnTo>
                <a:cubicBezTo>
                  <a:pt x="302" y="0"/>
                  <a:pt x="239" y="17"/>
                  <a:pt x="183" y="49"/>
                </a:cubicBezTo>
                <a:cubicBezTo>
                  <a:pt x="128" y="81"/>
                  <a:pt x="81" y="128"/>
                  <a:pt x="49" y="183"/>
                </a:cubicBezTo>
                <a:cubicBezTo>
                  <a:pt x="17" y="239"/>
                  <a:pt x="0" y="302"/>
                  <a:pt x="0" y="367"/>
                </a:cubicBezTo>
                <a:lnTo>
                  <a:pt x="0" y="1834"/>
                </a:lnTo>
                <a:lnTo>
                  <a:pt x="0" y="1834"/>
                </a:lnTo>
                <a:cubicBezTo>
                  <a:pt x="0" y="1899"/>
                  <a:pt x="17" y="1962"/>
                  <a:pt x="49" y="2018"/>
                </a:cubicBezTo>
                <a:cubicBezTo>
                  <a:pt x="81" y="2073"/>
                  <a:pt x="128" y="2120"/>
                  <a:pt x="183" y="2152"/>
                </a:cubicBezTo>
                <a:cubicBezTo>
                  <a:pt x="239" y="2184"/>
                  <a:pt x="302" y="2201"/>
                  <a:pt x="367" y="2201"/>
                </a:cubicBezTo>
                <a:lnTo>
                  <a:pt x="4034" y="2201"/>
                </a:lnTo>
                <a:lnTo>
                  <a:pt x="4034" y="2201"/>
                </a:lnTo>
                <a:cubicBezTo>
                  <a:pt x="4099" y="2201"/>
                  <a:pt x="4162" y="2184"/>
                  <a:pt x="4218" y="2152"/>
                </a:cubicBezTo>
                <a:cubicBezTo>
                  <a:pt x="4273" y="2120"/>
                  <a:pt x="4320" y="2073"/>
                  <a:pt x="4352" y="2018"/>
                </a:cubicBezTo>
                <a:cubicBezTo>
                  <a:pt x="4384" y="1962"/>
                  <a:pt x="4401" y="1899"/>
                  <a:pt x="4401" y="1834"/>
                </a:cubicBezTo>
                <a:lnTo>
                  <a:pt x="4400" y="366"/>
                </a:lnTo>
                <a:lnTo>
                  <a:pt x="4401" y="367"/>
                </a:lnTo>
                <a:lnTo>
                  <a:pt x="4401" y="367"/>
                </a:lnTo>
                <a:cubicBezTo>
                  <a:pt x="4401" y="302"/>
                  <a:pt x="4384" y="239"/>
                  <a:pt x="4352" y="183"/>
                </a:cubicBezTo>
                <a:cubicBezTo>
                  <a:pt x="4320" y="128"/>
                  <a:pt x="4273" y="81"/>
                  <a:pt x="4218" y="49"/>
                </a:cubicBezTo>
                <a:cubicBezTo>
                  <a:pt x="4162" y="17"/>
                  <a:pt x="4099" y="0"/>
                  <a:pt x="4034" y="0"/>
                </a:cubicBezTo>
                <a:lnTo>
                  <a:pt x="366" y="0"/>
                </a:lnTo>
              </a:path>
            </a:pathLst>
          </a:custGeom>
          <a:solidFill>
            <a:srgbClr val="004A4A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solidFill>
                  <a:srgbClr val="FFFFFF"/>
                </a:solidFill>
                <a:latin typeface="Arial"/>
              </a:rPr>
              <a:t>PROGRAMME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848" name="CustomShape 3"/>
          <p:cNvSpPr/>
          <p:nvPr/>
        </p:nvSpPr>
        <p:spPr>
          <a:xfrm>
            <a:off x="4032000" y="2505960"/>
            <a:ext cx="3384000" cy="698040"/>
          </a:xfrm>
          <a:custGeom>
            <a:avLst/>
            <a:gdLst/>
            <a:ahLst/>
            <a:cxnLst/>
            <a:rect l="0" t="0" r="r" b="b"/>
            <a:pathLst>
              <a:path w="9402" h="1941">
                <a:moveTo>
                  <a:pt x="323" y="0"/>
                </a:moveTo>
                <a:lnTo>
                  <a:pt x="323" y="0"/>
                </a:lnTo>
                <a:cubicBezTo>
                  <a:pt x="267" y="0"/>
                  <a:pt x="211" y="15"/>
                  <a:pt x="162" y="43"/>
                </a:cubicBezTo>
                <a:cubicBezTo>
                  <a:pt x="113" y="72"/>
                  <a:pt x="72" y="113"/>
                  <a:pt x="43" y="162"/>
                </a:cubicBezTo>
                <a:cubicBezTo>
                  <a:pt x="15" y="211"/>
                  <a:pt x="0" y="267"/>
                  <a:pt x="0" y="323"/>
                </a:cubicBezTo>
                <a:lnTo>
                  <a:pt x="0" y="1616"/>
                </a:lnTo>
                <a:lnTo>
                  <a:pt x="0" y="1617"/>
                </a:lnTo>
                <a:cubicBezTo>
                  <a:pt x="0" y="1673"/>
                  <a:pt x="15" y="1729"/>
                  <a:pt x="43" y="1778"/>
                </a:cubicBezTo>
                <a:cubicBezTo>
                  <a:pt x="72" y="1827"/>
                  <a:pt x="113" y="1868"/>
                  <a:pt x="162" y="1897"/>
                </a:cubicBezTo>
                <a:cubicBezTo>
                  <a:pt x="211" y="1925"/>
                  <a:pt x="267" y="1940"/>
                  <a:pt x="323" y="1940"/>
                </a:cubicBezTo>
                <a:lnTo>
                  <a:pt x="9077" y="1940"/>
                </a:lnTo>
                <a:lnTo>
                  <a:pt x="9078" y="1940"/>
                </a:lnTo>
                <a:cubicBezTo>
                  <a:pt x="9134" y="1940"/>
                  <a:pt x="9190" y="1925"/>
                  <a:pt x="9239" y="1897"/>
                </a:cubicBezTo>
                <a:cubicBezTo>
                  <a:pt x="9288" y="1868"/>
                  <a:pt x="9329" y="1827"/>
                  <a:pt x="9358" y="1778"/>
                </a:cubicBezTo>
                <a:cubicBezTo>
                  <a:pt x="9386" y="1729"/>
                  <a:pt x="9401" y="1673"/>
                  <a:pt x="9401" y="1617"/>
                </a:cubicBezTo>
                <a:lnTo>
                  <a:pt x="9401" y="323"/>
                </a:lnTo>
                <a:lnTo>
                  <a:pt x="9401" y="323"/>
                </a:lnTo>
                <a:lnTo>
                  <a:pt x="9401" y="323"/>
                </a:lnTo>
                <a:cubicBezTo>
                  <a:pt x="9401" y="267"/>
                  <a:pt x="9386" y="211"/>
                  <a:pt x="9358" y="162"/>
                </a:cubicBezTo>
                <a:cubicBezTo>
                  <a:pt x="9329" y="113"/>
                  <a:pt x="9288" y="72"/>
                  <a:pt x="9239" y="43"/>
                </a:cubicBezTo>
                <a:cubicBezTo>
                  <a:pt x="9190" y="15"/>
                  <a:pt x="9134" y="0"/>
                  <a:pt x="9078" y="0"/>
                </a:cubicBezTo>
                <a:lnTo>
                  <a:pt x="323" y="0"/>
                </a:lnTo>
              </a:path>
            </a:pathLst>
          </a:custGeom>
          <a:solidFill>
            <a:srgbClr val="004A4A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solidFill>
                  <a:srgbClr val="FFFFFF"/>
                </a:solidFill>
                <a:latin typeface="Arial"/>
              </a:rPr>
              <a:t>ENTREES / SORTIES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849" name="CustomShape 4"/>
          <p:cNvSpPr/>
          <p:nvPr/>
        </p:nvSpPr>
        <p:spPr>
          <a:xfrm>
            <a:off x="5832000" y="309600"/>
            <a:ext cx="1584000" cy="806400"/>
          </a:xfrm>
          <a:custGeom>
            <a:avLst/>
            <a:gdLst/>
            <a:ahLst/>
            <a:cxnLst/>
            <a:rect l="0" t="0" r="r" b="b"/>
            <a:pathLst>
              <a:path w="4402" h="2242">
                <a:moveTo>
                  <a:pt x="373" y="0"/>
                </a:moveTo>
                <a:lnTo>
                  <a:pt x="374" y="0"/>
                </a:lnTo>
                <a:cubicBezTo>
                  <a:pt x="308" y="0"/>
                  <a:pt x="244" y="17"/>
                  <a:pt x="187" y="50"/>
                </a:cubicBezTo>
                <a:cubicBezTo>
                  <a:pt x="130" y="83"/>
                  <a:pt x="83" y="130"/>
                  <a:pt x="50" y="187"/>
                </a:cubicBezTo>
                <a:cubicBezTo>
                  <a:pt x="17" y="244"/>
                  <a:pt x="0" y="308"/>
                  <a:pt x="0" y="374"/>
                </a:cubicBezTo>
                <a:lnTo>
                  <a:pt x="0" y="1867"/>
                </a:lnTo>
                <a:lnTo>
                  <a:pt x="0" y="1868"/>
                </a:lnTo>
                <a:cubicBezTo>
                  <a:pt x="0" y="1933"/>
                  <a:pt x="17" y="1997"/>
                  <a:pt x="50" y="2054"/>
                </a:cubicBezTo>
                <a:cubicBezTo>
                  <a:pt x="83" y="2111"/>
                  <a:pt x="130" y="2158"/>
                  <a:pt x="187" y="2191"/>
                </a:cubicBezTo>
                <a:cubicBezTo>
                  <a:pt x="244" y="2224"/>
                  <a:pt x="308" y="2241"/>
                  <a:pt x="374" y="2241"/>
                </a:cubicBezTo>
                <a:lnTo>
                  <a:pt x="4027" y="2241"/>
                </a:lnTo>
                <a:lnTo>
                  <a:pt x="4028" y="2241"/>
                </a:lnTo>
                <a:cubicBezTo>
                  <a:pt x="4093" y="2241"/>
                  <a:pt x="4157" y="2224"/>
                  <a:pt x="4214" y="2191"/>
                </a:cubicBezTo>
                <a:cubicBezTo>
                  <a:pt x="4271" y="2158"/>
                  <a:pt x="4318" y="2111"/>
                  <a:pt x="4351" y="2054"/>
                </a:cubicBezTo>
                <a:cubicBezTo>
                  <a:pt x="4384" y="1997"/>
                  <a:pt x="4401" y="1933"/>
                  <a:pt x="4401" y="1868"/>
                </a:cubicBezTo>
                <a:lnTo>
                  <a:pt x="4401" y="373"/>
                </a:lnTo>
                <a:lnTo>
                  <a:pt x="4401" y="374"/>
                </a:lnTo>
                <a:lnTo>
                  <a:pt x="4401" y="374"/>
                </a:lnTo>
                <a:cubicBezTo>
                  <a:pt x="4401" y="308"/>
                  <a:pt x="4384" y="244"/>
                  <a:pt x="4351" y="187"/>
                </a:cubicBezTo>
                <a:cubicBezTo>
                  <a:pt x="4318" y="130"/>
                  <a:pt x="4271" y="83"/>
                  <a:pt x="4214" y="50"/>
                </a:cubicBezTo>
                <a:cubicBezTo>
                  <a:pt x="4157" y="17"/>
                  <a:pt x="4093" y="0"/>
                  <a:pt x="4028" y="0"/>
                </a:cubicBezTo>
                <a:lnTo>
                  <a:pt x="373" y="0"/>
                </a:lnTo>
              </a:path>
            </a:pathLst>
          </a:custGeom>
          <a:solidFill>
            <a:srgbClr val="004A4A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solidFill>
                  <a:srgbClr val="FFFFFF"/>
                </a:solidFill>
                <a:latin typeface="Arial"/>
              </a:rPr>
              <a:t>DONNEES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850" name="CustomShape 5"/>
          <p:cNvSpPr/>
          <p:nvPr/>
        </p:nvSpPr>
        <p:spPr>
          <a:xfrm>
            <a:off x="864000" y="684000"/>
            <a:ext cx="2916000" cy="2016000"/>
          </a:xfrm>
          <a:custGeom>
            <a:avLst/>
            <a:gdLst/>
            <a:ahLst/>
            <a:cxnLst/>
            <a:rect l="0" t="0" r="r" b="b"/>
            <a:pathLst>
              <a:path w="8102" h="5602">
                <a:moveTo>
                  <a:pt x="356" y="0"/>
                </a:moveTo>
                <a:lnTo>
                  <a:pt x="356" y="0"/>
                </a:lnTo>
                <a:cubicBezTo>
                  <a:pt x="294" y="0"/>
                  <a:pt x="232" y="16"/>
                  <a:pt x="178" y="48"/>
                </a:cubicBezTo>
                <a:cubicBezTo>
                  <a:pt x="124" y="79"/>
                  <a:pt x="79" y="124"/>
                  <a:pt x="48" y="178"/>
                </a:cubicBezTo>
                <a:cubicBezTo>
                  <a:pt x="16" y="232"/>
                  <a:pt x="0" y="294"/>
                  <a:pt x="0" y="356"/>
                </a:cubicBezTo>
                <a:lnTo>
                  <a:pt x="0" y="5244"/>
                </a:lnTo>
                <a:lnTo>
                  <a:pt x="0" y="5245"/>
                </a:lnTo>
                <a:cubicBezTo>
                  <a:pt x="0" y="5307"/>
                  <a:pt x="16" y="5369"/>
                  <a:pt x="48" y="5423"/>
                </a:cubicBezTo>
                <a:cubicBezTo>
                  <a:pt x="79" y="5477"/>
                  <a:pt x="124" y="5522"/>
                  <a:pt x="178" y="5553"/>
                </a:cubicBezTo>
                <a:cubicBezTo>
                  <a:pt x="232" y="5585"/>
                  <a:pt x="294" y="5601"/>
                  <a:pt x="356" y="5601"/>
                </a:cubicBezTo>
                <a:lnTo>
                  <a:pt x="7744" y="5601"/>
                </a:lnTo>
                <a:lnTo>
                  <a:pt x="7745" y="5601"/>
                </a:lnTo>
                <a:cubicBezTo>
                  <a:pt x="7807" y="5601"/>
                  <a:pt x="7869" y="5585"/>
                  <a:pt x="7923" y="5553"/>
                </a:cubicBezTo>
                <a:cubicBezTo>
                  <a:pt x="7977" y="5522"/>
                  <a:pt x="8022" y="5477"/>
                  <a:pt x="8053" y="5423"/>
                </a:cubicBezTo>
                <a:cubicBezTo>
                  <a:pt x="8085" y="5369"/>
                  <a:pt x="8101" y="5307"/>
                  <a:pt x="8101" y="5245"/>
                </a:cubicBezTo>
                <a:lnTo>
                  <a:pt x="8101" y="356"/>
                </a:lnTo>
                <a:lnTo>
                  <a:pt x="8101" y="356"/>
                </a:lnTo>
                <a:lnTo>
                  <a:pt x="8101" y="356"/>
                </a:lnTo>
                <a:cubicBezTo>
                  <a:pt x="8101" y="294"/>
                  <a:pt x="8085" y="232"/>
                  <a:pt x="8053" y="178"/>
                </a:cubicBezTo>
                <a:cubicBezTo>
                  <a:pt x="8022" y="124"/>
                  <a:pt x="7977" y="79"/>
                  <a:pt x="7923" y="48"/>
                </a:cubicBezTo>
                <a:cubicBezTo>
                  <a:pt x="7869" y="16"/>
                  <a:pt x="7807" y="0"/>
                  <a:pt x="7745" y="0"/>
                </a:cubicBezTo>
                <a:lnTo>
                  <a:pt x="356" y="0"/>
                </a:lnTo>
              </a:path>
            </a:pathLst>
          </a:custGeom>
          <a:solidFill>
            <a:srgbClr val="999999"/>
          </a:solidFill>
          <a:ln w="0">
            <a:solidFill>
              <a:srgbClr val="808080"/>
            </a:solidFill>
          </a:ln>
          <a:effectLst>
            <a:outerShdw dist="50911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51" name="CustomShape 6"/>
          <p:cNvSpPr/>
          <p:nvPr/>
        </p:nvSpPr>
        <p:spPr>
          <a:xfrm>
            <a:off x="1008000" y="1728000"/>
            <a:ext cx="2664000" cy="792000"/>
          </a:xfrm>
          <a:custGeom>
            <a:avLst/>
            <a:gdLst/>
            <a:ahLst/>
            <a:cxnLst/>
            <a:rect l="0" t="0" r="r" b="b"/>
            <a:pathLst>
              <a:path w="7402" h="2202">
                <a:moveTo>
                  <a:pt x="366" y="0"/>
                </a:moveTo>
                <a:lnTo>
                  <a:pt x="367" y="0"/>
                </a:lnTo>
                <a:cubicBezTo>
                  <a:pt x="302" y="0"/>
                  <a:pt x="239" y="17"/>
                  <a:pt x="183" y="49"/>
                </a:cubicBezTo>
                <a:cubicBezTo>
                  <a:pt x="128" y="81"/>
                  <a:pt x="81" y="128"/>
                  <a:pt x="49" y="183"/>
                </a:cubicBezTo>
                <a:cubicBezTo>
                  <a:pt x="17" y="239"/>
                  <a:pt x="0" y="302"/>
                  <a:pt x="0" y="367"/>
                </a:cubicBezTo>
                <a:lnTo>
                  <a:pt x="0" y="1834"/>
                </a:lnTo>
                <a:lnTo>
                  <a:pt x="0" y="1834"/>
                </a:lnTo>
                <a:cubicBezTo>
                  <a:pt x="0" y="1899"/>
                  <a:pt x="17" y="1962"/>
                  <a:pt x="49" y="2018"/>
                </a:cubicBezTo>
                <a:cubicBezTo>
                  <a:pt x="81" y="2073"/>
                  <a:pt x="128" y="2120"/>
                  <a:pt x="183" y="2152"/>
                </a:cubicBezTo>
                <a:cubicBezTo>
                  <a:pt x="239" y="2184"/>
                  <a:pt x="302" y="2201"/>
                  <a:pt x="367" y="2201"/>
                </a:cubicBezTo>
                <a:lnTo>
                  <a:pt x="7034" y="2201"/>
                </a:lnTo>
                <a:lnTo>
                  <a:pt x="7034" y="2201"/>
                </a:lnTo>
                <a:cubicBezTo>
                  <a:pt x="7099" y="2201"/>
                  <a:pt x="7162" y="2184"/>
                  <a:pt x="7218" y="2152"/>
                </a:cubicBezTo>
                <a:cubicBezTo>
                  <a:pt x="7273" y="2120"/>
                  <a:pt x="7320" y="2073"/>
                  <a:pt x="7352" y="2018"/>
                </a:cubicBezTo>
                <a:cubicBezTo>
                  <a:pt x="7384" y="1962"/>
                  <a:pt x="7401" y="1899"/>
                  <a:pt x="7401" y="1834"/>
                </a:cubicBezTo>
                <a:lnTo>
                  <a:pt x="7401" y="366"/>
                </a:lnTo>
                <a:lnTo>
                  <a:pt x="7401" y="367"/>
                </a:lnTo>
                <a:lnTo>
                  <a:pt x="7401" y="367"/>
                </a:lnTo>
                <a:cubicBezTo>
                  <a:pt x="7401" y="302"/>
                  <a:pt x="7384" y="239"/>
                  <a:pt x="7352" y="183"/>
                </a:cubicBezTo>
                <a:cubicBezTo>
                  <a:pt x="7320" y="128"/>
                  <a:pt x="7273" y="81"/>
                  <a:pt x="7218" y="49"/>
                </a:cubicBezTo>
                <a:cubicBezTo>
                  <a:pt x="7162" y="17"/>
                  <a:pt x="7099" y="0"/>
                  <a:pt x="7034" y="0"/>
                </a:cubicBezTo>
                <a:lnTo>
                  <a:pt x="366" y="0"/>
                </a:lnTo>
              </a:path>
            </a:pathLst>
          </a:custGeom>
          <a:solidFill>
            <a:srgbClr val="004A4A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1" strike="noStrike" spc="-1">
                <a:solidFill>
                  <a:srgbClr val="FFFFFF"/>
                </a:solidFill>
                <a:latin typeface="Arial"/>
              </a:rPr>
              <a:t>UNITE DE CALCUL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852" name="CustomShape 7"/>
          <p:cNvSpPr/>
          <p:nvPr/>
        </p:nvSpPr>
        <p:spPr>
          <a:xfrm>
            <a:off x="1008000" y="1116000"/>
            <a:ext cx="2664000" cy="576000"/>
          </a:xfrm>
          <a:custGeom>
            <a:avLst/>
            <a:gdLst/>
            <a:ahLst/>
            <a:cxnLst/>
            <a:rect l="0" t="0" r="r" b="b"/>
            <a:pathLst>
              <a:path w="7402" h="1602">
                <a:moveTo>
                  <a:pt x="266" y="0"/>
                </a:moveTo>
                <a:lnTo>
                  <a:pt x="267" y="0"/>
                </a:lnTo>
                <a:cubicBezTo>
                  <a:pt x="220" y="0"/>
                  <a:pt x="174" y="12"/>
                  <a:pt x="133" y="36"/>
                </a:cubicBezTo>
                <a:cubicBezTo>
                  <a:pt x="93" y="59"/>
                  <a:pt x="59" y="93"/>
                  <a:pt x="36" y="133"/>
                </a:cubicBezTo>
                <a:cubicBezTo>
                  <a:pt x="12" y="174"/>
                  <a:pt x="0" y="220"/>
                  <a:pt x="0" y="267"/>
                </a:cubicBezTo>
                <a:lnTo>
                  <a:pt x="0" y="1334"/>
                </a:lnTo>
                <a:lnTo>
                  <a:pt x="0" y="1334"/>
                </a:lnTo>
                <a:cubicBezTo>
                  <a:pt x="0" y="1381"/>
                  <a:pt x="12" y="1427"/>
                  <a:pt x="36" y="1468"/>
                </a:cubicBezTo>
                <a:cubicBezTo>
                  <a:pt x="59" y="1508"/>
                  <a:pt x="93" y="1542"/>
                  <a:pt x="133" y="1565"/>
                </a:cubicBezTo>
                <a:cubicBezTo>
                  <a:pt x="174" y="1589"/>
                  <a:pt x="220" y="1601"/>
                  <a:pt x="267" y="1601"/>
                </a:cubicBezTo>
                <a:lnTo>
                  <a:pt x="7134" y="1600"/>
                </a:lnTo>
                <a:lnTo>
                  <a:pt x="7134" y="1601"/>
                </a:lnTo>
                <a:cubicBezTo>
                  <a:pt x="7181" y="1601"/>
                  <a:pt x="7227" y="1589"/>
                  <a:pt x="7268" y="1565"/>
                </a:cubicBezTo>
                <a:cubicBezTo>
                  <a:pt x="7308" y="1542"/>
                  <a:pt x="7342" y="1508"/>
                  <a:pt x="7365" y="1468"/>
                </a:cubicBezTo>
                <a:cubicBezTo>
                  <a:pt x="7389" y="1427"/>
                  <a:pt x="7401" y="1381"/>
                  <a:pt x="7401" y="1334"/>
                </a:cubicBezTo>
                <a:lnTo>
                  <a:pt x="7400" y="266"/>
                </a:lnTo>
                <a:lnTo>
                  <a:pt x="7401" y="267"/>
                </a:lnTo>
                <a:lnTo>
                  <a:pt x="7401" y="267"/>
                </a:lnTo>
                <a:cubicBezTo>
                  <a:pt x="7401" y="220"/>
                  <a:pt x="7389" y="174"/>
                  <a:pt x="7365" y="133"/>
                </a:cubicBezTo>
                <a:cubicBezTo>
                  <a:pt x="7342" y="93"/>
                  <a:pt x="7308" y="59"/>
                  <a:pt x="7268" y="36"/>
                </a:cubicBezTo>
                <a:cubicBezTo>
                  <a:pt x="7227" y="12"/>
                  <a:pt x="7181" y="0"/>
                  <a:pt x="7134" y="0"/>
                </a:cubicBezTo>
                <a:lnTo>
                  <a:pt x="266" y="0"/>
                </a:lnTo>
              </a:path>
            </a:pathLst>
          </a:custGeom>
          <a:solidFill>
            <a:srgbClr val="FF0000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400" b="1" strike="noStrike" spc="-1">
                <a:solidFill>
                  <a:srgbClr val="FFFFFF"/>
                </a:solidFill>
                <a:latin typeface="Arial"/>
              </a:rPr>
              <a:t>UNITE DE CONTROLE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853" name="TextShape 8"/>
          <p:cNvSpPr txBox="1"/>
          <p:nvPr/>
        </p:nvSpPr>
        <p:spPr>
          <a:xfrm>
            <a:off x="1101600" y="2772000"/>
            <a:ext cx="156744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MicroControleur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854" name="TextShape 9"/>
          <p:cNvSpPr txBox="1"/>
          <p:nvPr/>
        </p:nvSpPr>
        <p:spPr>
          <a:xfrm>
            <a:off x="1591920" y="753840"/>
            <a:ext cx="1432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PROCESSEUR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855" name="Line 10"/>
          <p:cNvSpPr/>
          <p:nvPr/>
        </p:nvSpPr>
        <p:spPr>
          <a:xfrm flipH="1">
            <a:off x="3672000" y="1584000"/>
            <a:ext cx="3384000" cy="0"/>
          </a:xfrm>
          <a:prstGeom prst="line">
            <a:avLst/>
          </a:prstGeom>
          <a:ln w="360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56" name="Line 11"/>
          <p:cNvSpPr/>
          <p:nvPr/>
        </p:nvSpPr>
        <p:spPr>
          <a:xfrm>
            <a:off x="6048000" y="1584000"/>
            <a:ext cx="0" cy="921960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57" name="Line 12"/>
          <p:cNvSpPr/>
          <p:nvPr/>
        </p:nvSpPr>
        <p:spPr>
          <a:xfrm flipH="1">
            <a:off x="3672000" y="1890000"/>
            <a:ext cx="3384000" cy="0"/>
          </a:xfrm>
          <a:prstGeom prst="line">
            <a:avLst/>
          </a:prstGeom>
          <a:ln w="72000">
            <a:solidFill>
              <a:srgbClr val="0000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58" name="Line 13"/>
          <p:cNvSpPr/>
          <p:nvPr/>
        </p:nvSpPr>
        <p:spPr>
          <a:xfrm>
            <a:off x="6480000" y="1116000"/>
            <a:ext cx="0" cy="774000"/>
          </a:xfrm>
          <a:prstGeom prst="line">
            <a:avLst/>
          </a:prstGeom>
          <a:ln w="36000">
            <a:solidFill>
              <a:srgbClr val="0000FF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59" name="Line 14"/>
          <p:cNvSpPr/>
          <p:nvPr/>
        </p:nvSpPr>
        <p:spPr>
          <a:xfrm>
            <a:off x="5760000" y="1890000"/>
            <a:ext cx="0" cy="615960"/>
          </a:xfrm>
          <a:prstGeom prst="line">
            <a:avLst/>
          </a:prstGeom>
          <a:ln w="36000">
            <a:solidFill>
              <a:srgbClr val="0000FF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60" name="Line 15"/>
          <p:cNvSpPr/>
          <p:nvPr/>
        </p:nvSpPr>
        <p:spPr>
          <a:xfrm flipV="1">
            <a:off x="5004000" y="1116000"/>
            <a:ext cx="0" cy="468000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61" name="Line 16"/>
          <p:cNvSpPr/>
          <p:nvPr/>
        </p:nvSpPr>
        <p:spPr>
          <a:xfrm flipV="1">
            <a:off x="6768000" y="1116000"/>
            <a:ext cx="0" cy="468000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62" name="Line 17"/>
          <p:cNvSpPr/>
          <p:nvPr/>
        </p:nvSpPr>
        <p:spPr>
          <a:xfrm>
            <a:off x="4680000" y="1116000"/>
            <a:ext cx="0" cy="774000"/>
          </a:xfrm>
          <a:prstGeom prst="line">
            <a:avLst/>
          </a:prstGeom>
          <a:ln w="36000">
            <a:solidFill>
              <a:srgbClr val="0000FF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63" name="TextShape 18"/>
          <p:cNvSpPr txBox="1"/>
          <p:nvPr/>
        </p:nvSpPr>
        <p:spPr>
          <a:xfrm>
            <a:off x="6444000" y="1944000"/>
            <a:ext cx="1387800" cy="27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300" b="1" strike="noStrike" spc="-1">
                <a:solidFill>
                  <a:srgbClr val="0000FF"/>
                </a:solidFill>
                <a:latin typeface="Arial"/>
              </a:rPr>
              <a:t>BUS DONNEES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2864" name="TextShape 19"/>
          <p:cNvSpPr txBox="1"/>
          <p:nvPr/>
        </p:nvSpPr>
        <p:spPr>
          <a:xfrm>
            <a:off x="6561720" y="1569240"/>
            <a:ext cx="1275120" cy="249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1" strike="noStrike" spc="-1">
                <a:solidFill>
                  <a:srgbClr val="FF0000"/>
                </a:solidFill>
                <a:latin typeface="Arial"/>
              </a:rPr>
              <a:t>BUS ADRESSES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2865" name="CustomShape 20"/>
          <p:cNvSpPr/>
          <p:nvPr/>
        </p:nvSpPr>
        <p:spPr>
          <a:xfrm>
            <a:off x="7992000" y="453960"/>
            <a:ext cx="1152000" cy="482040"/>
          </a:xfrm>
          <a:custGeom>
            <a:avLst/>
            <a:gdLst/>
            <a:ahLst/>
            <a:cxnLst/>
            <a:rect l="0" t="0" r="r" b="b"/>
            <a:pathLst>
              <a:path w="3202" h="1341">
                <a:moveTo>
                  <a:pt x="223" y="0"/>
                </a:moveTo>
                <a:lnTo>
                  <a:pt x="223" y="0"/>
                </a:lnTo>
                <a:cubicBezTo>
                  <a:pt x="184" y="0"/>
                  <a:pt x="146" y="10"/>
                  <a:pt x="112" y="30"/>
                </a:cubicBezTo>
                <a:cubicBezTo>
                  <a:pt x="78" y="50"/>
                  <a:pt x="50" y="78"/>
                  <a:pt x="30" y="112"/>
                </a:cubicBezTo>
                <a:cubicBezTo>
                  <a:pt x="10" y="146"/>
                  <a:pt x="0" y="184"/>
                  <a:pt x="0" y="223"/>
                </a:cubicBezTo>
                <a:lnTo>
                  <a:pt x="0" y="1116"/>
                </a:lnTo>
                <a:lnTo>
                  <a:pt x="0" y="1117"/>
                </a:lnTo>
                <a:cubicBezTo>
                  <a:pt x="0" y="1156"/>
                  <a:pt x="10" y="1194"/>
                  <a:pt x="30" y="1228"/>
                </a:cubicBezTo>
                <a:cubicBezTo>
                  <a:pt x="50" y="1262"/>
                  <a:pt x="78" y="1290"/>
                  <a:pt x="112" y="1310"/>
                </a:cubicBezTo>
                <a:cubicBezTo>
                  <a:pt x="146" y="1330"/>
                  <a:pt x="184" y="1340"/>
                  <a:pt x="223" y="1340"/>
                </a:cubicBezTo>
                <a:lnTo>
                  <a:pt x="2977" y="1340"/>
                </a:lnTo>
                <a:lnTo>
                  <a:pt x="2978" y="1340"/>
                </a:lnTo>
                <a:cubicBezTo>
                  <a:pt x="3017" y="1340"/>
                  <a:pt x="3055" y="1330"/>
                  <a:pt x="3089" y="1310"/>
                </a:cubicBezTo>
                <a:cubicBezTo>
                  <a:pt x="3123" y="1290"/>
                  <a:pt x="3151" y="1262"/>
                  <a:pt x="3171" y="1228"/>
                </a:cubicBezTo>
                <a:cubicBezTo>
                  <a:pt x="3191" y="1194"/>
                  <a:pt x="3201" y="1156"/>
                  <a:pt x="3201" y="1117"/>
                </a:cubicBezTo>
                <a:lnTo>
                  <a:pt x="3200" y="223"/>
                </a:lnTo>
                <a:lnTo>
                  <a:pt x="3201" y="223"/>
                </a:lnTo>
                <a:lnTo>
                  <a:pt x="3201" y="223"/>
                </a:lnTo>
                <a:cubicBezTo>
                  <a:pt x="3201" y="184"/>
                  <a:pt x="3191" y="146"/>
                  <a:pt x="3171" y="112"/>
                </a:cubicBezTo>
                <a:cubicBezTo>
                  <a:pt x="3151" y="78"/>
                  <a:pt x="3123" y="50"/>
                  <a:pt x="3089" y="30"/>
                </a:cubicBezTo>
                <a:cubicBezTo>
                  <a:pt x="3055" y="10"/>
                  <a:pt x="3017" y="0"/>
                  <a:pt x="2978" y="0"/>
                </a:cubicBezTo>
                <a:lnTo>
                  <a:pt x="223" y="0"/>
                </a:lnTo>
              </a:path>
            </a:pathLst>
          </a:custGeom>
          <a:solidFill>
            <a:srgbClr val="004A4A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solidFill>
                  <a:srgbClr val="FFFFFF"/>
                </a:solidFill>
                <a:latin typeface="Arial"/>
              </a:rPr>
              <a:t>TIMERS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866" name="CustomShape 21"/>
          <p:cNvSpPr/>
          <p:nvPr/>
        </p:nvSpPr>
        <p:spPr>
          <a:xfrm>
            <a:off x="7991640" y="1065600"/>
            <a:ext cx="1152000" cy="482040"/>
          </a:xfrm>
          <a:custGeom>
            <a:avLst/>
            <a:gdLst/>
            <a:ahLst/>
            <a:cxnLst/>
            <a:rect l="0" t="0" r="r" b="b"/>
            <a:pathLst>
              <a:path w="3202" h="1341">
                <a:moveTo>
                  <a:pt x="223" y="0"/>
                </a:moveTo>
                <a:lnTo>
                  <a:pt x="223" y="0"/>
                </a:lnTo>
                <a:cubicBezTo>
                  <a:pt x="184" y="0"/>
                  <a:pt x="146" y="10"/>
                  <a:pt x="112" y="30"/>
                </a:cubicBezTo>
                <a:cubicBezTo>
                  <a:pt x="78" y="50"/>
                  <a:pt x="50" y="78"/>
                  <a:pt x="30" y="112"/>
                </a:cubicBezTo>
                <a:cubicBezTo>
                  <a:pt x="10" y="146"/>
                  <a:pt x="0" y="184"/>
                  <a:pt x="0" y="223"/>
                </a:cubicBezTo>
                <a:lnTo>
                  <a:pt x="0" y="1116"/>
                </a:lnTo>
                <a:lnTo>
                  <a:pt x="0" y="1117"/>
                </a:lnTo>
                <a:cubicBezTo>
                  <a:pt x="0" y="1156"/>
                  <a:pt x="10" y="1194"/>
                  <a:pt x="30" y="1228"/>
                </a:cubicBezTo>
                <a:cubicBezTo>
                  <a:pt x="50" y="1262"/>
                  <a:pt x="78" y="1290"/>
                  <a:pt x="112" y="1310"/>
                </a:cubicBezTo>
                <a:cubicBezTo>
                  <a:pt x="146" y="1330"/>
                  <a:pt x="184" y="1340"/>
                  <a:pt x="223" y="1340"/>
                </a:cubicBezTo>
                <a:lnTo>
                  <a:pt x="2977" y="1340"/>
                </a:lnTo>
                <a:lnTo>
                  <a:pt x="2978" y="1340"/>
                </a:lnTo>
                <a:cubicBezTo>
                  <a:pt x="3017" y="1340"/>
                  <a:pt x="3055" y="1330"/>
                  <a:pt x="3089" y="1310"/>
                </a:cubicBezTo>
                <a:cubicBezTo>
                  <a:pt x="3123" y="1290"/>
                  <a:pt x="3151" y="1262"/>
                  <a:pt x="3171" y="1228"/>
                </a:cubicBezTo>
                <a:cubicBezTo>
                  <a:pt x="3191" y="1194"/>
                  <a:pt x="3201" y="1156"/>
                  <a:pt x="3201" y="1117"/>
                </a:cubicBezTo>
                <a:lnTo>
                  <a:pt x="3200" y="223"/>
                </a:lnTo>
                <a:lnTo>
                  <a:pt x="3201" y="223"/>
                </a:lnTo>
                <a:lnTo>
                  <a:pt x="3201" y="223"/>
                </a:lnTo>
                <a:cubicBezTo>
                  <a:pt x="3201" y="184"/>
                  <a:pt x="3191" y="146"/>
                  <a:pt x="3171" y="112"/>
                </a:cubicBezTo>
                <a:cubicBezTo>
                  <a:pt x="3151" y="78"/>
                  <a:pt x="3123" y="50"/>
                  <a:pt x="3089" y="30"/>
                </a:cubicBezTo>
                <a:cubicBezTo>
                  <a:pt x="3055" y="10"/>
                  <a:pt x="3017" y="0"/>
                  <a:pt x="2978" y="0"/>
                </a:cubicBezTo>
                <a:lnTo>
                  <a:pt x="223" y="0"/>
                </a:lnTo>
              </a:path>
            </a:pathLst>
          </a:custGeom>
          <a:gradFill rotWithShape="0">
            <a:gsLst>
              <a:gs pos="0">
                <a:srgbClr val="004A4A"/>
              </a:gs>
              <a:gs pos="100000">
                <a:srgbClr val="B8CC00"/>
              </a:gs>
            </a:gsLst>
            <a:lin ang="0"/>
          </a:gra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solidFill>
                  <a:srgbClr val="000000"/>
                </a:solidFill>
                <a:latin typeface="Arial"/>
              </a:rPr>
              <a:t>ADC / DAC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867" name="CustomShape 22"/>
          <p:cNvSpPr/>
          <p:nvPr/>
        </p:nvSpPr>
        <p:spPr>
          <a:xfrm>
            <a:off x="7992000" y="1656000"/>
            <a:ext cx="1152000" cy="482040"/>
          </a:xfrm>
          <a:custGeom>
            <a:avLst/>
            <a:gdLst/>
            <a:ahLst/>
            <a:cxnLst/>
            <a:rect l="0" t="0" r="r" b="b"/>
            <a:pathLst>
              <a:path w="3202" h="1341">
                <a:moveTo>
                  <a:pt x="223" y="0"/>
                </a:moveTo>
                <a:lnTo>
                  <a:pt x="223" y="0"/>
                </a:lnTo>
                <a:cubicBezTo>
                  <a:pt x="184" y="0"/>
                  <a:pt x="146" y="10"/>
                  <a:pt x="112" y="30"/>
                </a:cubicBezTo>
                <a:cubicBezTo>
                  <a:pt x="78" y="50"/>
                  <a:pt x="50" y="78"/>
                  <a:pt x="30" y="112"/>
                </a:cubicBezTo>
                <a:cubicBezTo>
                  <a:pt x="10" y="146"/>
                  <a:pt x="0" y="184"/>
                  <a:pt x="0" y="223"/>
                </a:cubicBezTo>
                <a:lnTo>
                  <a:pt x="0" y="1116"/>
                </a:lnTo>
                <a:lnTo>
                  <a:pt x="0" y="1117"/>
                </a:lnTo>
                <a:cubicBezTo>
                  <a:pt x="0" y="1156"/>
                  <a:pt x="10" y="1194"/>
                  <a:pt x="30" y="1228"/>
                </a:cubicBezTo>
                <a:cubicBezTo>
                  <a:pt x="50" y="1262"/>
                  <a:pt x="78" y="1290"/>
                  <a:pt x="112" y="1310"/>
                </a:cubicBezTo>
                <a:cubicBezTo>
                  <a:pt x="146" y="1330"/>
                  <a:pt x="184" y="1340"/>
                  <a:pt x="223" y="1340"/>
                </a:cubicBezTo>
                <a:lnTo>
                  <a:pt x="2977" y="1340"/>
                </a:lnTo>
                <a:lnTo>
                  <a:pt x="2978" y="1340"/>
                </a:lnTo>
                <a:cubicBezTo>
                  <a:pt x="3017" y="1340"/>
                  <a:pt x="3055" y="1330"/>
                  <a:pt x="3089" y="1310"/>
                </a:cubicBezTo>
                <a:cubicBezTo>
                  <a:pt x="3123" y="1290"/>
                  <a:pt x="3151" y="1262"/>
                  <a:pt x="3171" y="1228"/>
                </a:cubicBezTo>
                <a:cubicBezTo>
                  <a:pt x="3191" y="1194"/>
                  <a:pt x="3201" y="1156"/>
                  <a:pt x="3201" y="1117"/>
                </a:cubicBezTo>
                <a:lnTo>
                  <a:pt x="3200" y="223"/>
                </a:lnTo>
                <a:lnTo>
                  <a:pt x="3201" y="223"/>
                </a:lnTo>
                <a:lnTo>
                  <a:pt x="3201" y="223"/>
                </a:lnTo>
                <a:cubicBezTo>
                  <a:pt x="3201" y="184"/>
                  <a:pt x="3191" y="146"/>
                  <a:pt x="3171" y="112"/>
                </a:cubicBezTo>
                <a:cubicBezTo>
                  <a:pt x="3151" y="78"/>
                  <a:pt x="3123" y="50"/>
                  <a:pt x="3089" y="30"/>
                </a:cubicBezTo>
                <a:cubicBezTo>
                  <a:pt x="3055" y="10"/>
                  <a:pt x="3017" y="0"/>
                  <a:pt x="2978" y="0"/>
                </a:cubicBezTo>
                <a:lnTo>
                  <a:pt x="223" y="0"/>
                </a:lnTo>
              </a:path>
            </a:pathLst>
          </a:custGeom>
          <a:solidFill>
            <a:srgbClr val="004A4A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solidFill>
                  <a:srgbClr val="FFFFFF"/>
                </a:solidFill>
                <a:latin typeface="Arial"/>
              </a:rPr>
              <a:t>PWM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868" name="CustomShape 23"/>
          <p:cNvSpPr/>
          <p:nvPr/>
        </p:nvSpPr>
        <p:spPr>
          <a:xfrm>
            <a:off x="7991640" y="2267640"/>
            <a:ext cx="1152000" cy="482040"/>
          </a:xfrm>
          <a:custGeom>
            <a:avLst/>
            <a:gdLst/>
            <a:ahLst/>
            <a:cxnLst/>
            <a:rect l="0" t="0" r="r" b="b"/>
            <a:pathLst>
              <a:path w="3202" h="1341">
                <a:moveTo>
                  <a:pt x="223" y="0"/>
                </a:moveTo>
                <a:lnTo>
                  <a:pt x="223" y="0"/>
                </a:lnTo>
                <a:cubicBezTo>
                  <a:pt x="184" y="0"/>
                  <a:pt x="146" y="10"/>
                  <a:pt x="112" y="30"/>
                </a:cubicBezTo>
                <a:cubicBezTo>
                  <a:pt x="78" y="50"/>
                  <a:pt x="50" y="78"/>
                  <a:pt x="30" y="112"/>
                </a:cubicBezTo>
                <a:cubicBezTo>
                  <a:pt x="10" y="146"/>
                  <a:pt x="0" y="184"/>
                  <a:pt x="0" y="223"/>
                </a:cubicBezTo>
                <a:lnTo>
                  <a:pt x="0" y="1116"/>
                </a:lnTo>
                <a:lnTo>
                  <a:pt x="0" y="1117"/>
                </a:lnTo>
                <a:cubicBezTo>
                  <a:pt x="0" y="1156"/>
                  <a:pt x="10" y="1194"/>
                  <a:pt x="30" y="1228"/>
                </a:cubicBezTo>
                <a:cubicBezTo>
                  <a:pt x="50" y="1262"/>
                  <a:pt x="78" y="1290"/>
                  <a:pt x="112" y="1310"/>
                </a:cubicBezTo>
                <a:cubicBezTo>
                  <a:pt x="146" y="1330"/>
                  <a:pt x="184" y="1340"/>
                  <a:pt x="223" y="1340"/>
                </a:cubicBezTo>
                <a:lnTo>
                  <a:pt x="2977" y="1340"/>
                </a:lnTo>
                <a:lnTo>
                  <a:pt x="2978" y="1340"/>
                </a:lnTo>
                <a:cubicBezTo>
                  <a:pt x="3017" y="1340"/>
                  <a:pt x="3055" y="1330"/>
                  <a:pt x="3089" y="1310"/>
                </a:cubicBezTo>
                <a:cubicBezTo>
                  <a:pt x="3123" y="1290"/>
                  <a:pt x="3151" y="1262"/>
                  <a:pt x="3171" y="1228"/>
                </a:cubicBezTo>
                <a:cubicBezTo>
                  <a:pt x="3191" y="1194"/>
                  <a:pt x="3201" y="1156"/>
                  <a:pt x="3201" y="1117"/>
                </a:cubicBezTo>
                <a:lnTo>
                  <a:pt x="3200" y="223"/>
                </a:lnTo>
                <a:lnTo>
                  <a:pt x="3201" y="223"/>
                </a:lnTo>
                <a:lnTo>
                  <a:pt x="3201" y="223"/>
                </a:lnTo>
                <a:cubicBezTo>
                  <a:pt x="3201" y="184"/>
                  <a:pt x="3191" y="146"/>
                  <a:pt x="3171" y="112"/>
                </a:cubicBezTo>
                <a:cubicBezTo>
                  <a:pt x="3151" y="78"/>
                  <a:pt x="3123" y="50"/>
                  <a:pt x="3089" y="30"/>
                </a:cubicBezTo>
                <a:cubicBezTo>
                  <a:pt x="3055" y="10"/>
                  <a:pt x="3017" y="0"/>
                  <a:pt x="2978" y="0"/>
                </a:cubicBezTo>
                <a:lnTo>
                  <a:pt x="223" y="0"/>
                </a:lnTo>
              </a:path>
            </a:pathLst>
          </a:custGeom>
          <a:solidFill>
            <a:srgbClr val="004A4A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solidFill>
                  <a:srgbClr val="FFFFFF"/>
                </a:solidFill>
                <a:latin typeface="Arial"/>
              </a:rPr>
              <a:t>USART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869" name="CustomShape 24"/>
          <p:cNvSpPr/>
          <p:nvPr/>
        </p:nvSpPr>
        <p:spPr>
          <a:xfrm>
            <a:off x="738360" y="3942360"/>
            <a:ext cx="8568000" cy="2952000"/>
          </a:xfrm>
          <a:custGeom>
            <a:avLst/>
            <a:gdLst/>
            <a:ahLst/>
            <a:cxnLst/>
            <a:rect l="0" t="0" r="r" b="b"/>
            <a:pathLst>
              <a:path w="23802" h="8202">
                <a:moveTo>
                  <a:pt x="521" y="0"/>
                </a:moveTo>
                <a:lnTo>
                  <a:pt x="522" y="0"/>
                </a:lnTo>
                <a:cubicBezTo>
                  <a:pt x="430" y="0"/>
                  <a:pt x="340" y="24"/>
                  <a:pt x="261" y="70"/>
                </a:cubicBezTo>
                <a:cubicBezTo>
                  <a:pt x="182" y="116"/>
                  <a:pt x="116" y="182"/>
                  <a:pt x="70" y="261"/>
                </a:cubicBezTo>
                <a:cubicBezTo>
                  <a:pt x="24" y="340"/>
                  <a:pt x="0" y="430"/>
                  <a:pt x="0" y="522"/>
                </a:cubicBezTo>
                <a:lnTo>
                  <a:pt x="0" y="7679"/>
                </a:lnTo>
                <a:lnTo>
                  <a:pt x="0" y="7679"/>
                </a:lnTo>
                <a:cubicBezTo>
                  <a:pt x="0" y="7771"/>
                  <a:pt x="24" y="7861"/>
                  <a:pt x="70" y="7940"/>
                </a:cubicBezTo>
                <a:cubicBezTo>
                  <a:pt x="116" y="8019"/>
                  <a:pt x="182" y="8085"/>
                  <a:pt x="261" y="8131"/>
                </a:cubicBezTo>
                <a:cubicBezTo>
                  <a:pt x="340" y="8177"/>
                  <a:pt x="430" y="8201"/>
                  <a:pt x="522" y="8201"/>
                </a:cubicBezTo>
                <a:lnTo>
                  <a:pt x="23279" y="8201"/>
                </a:lnTo>
                <a:lnTo>
                  <a:pt x="23279" y="8201"/>
                </a:lnTo>
                <a:cubicBezTo>
                  <a:pt x="23371" y="8201"/>
                  <a:pt x="23461" y="8177"/>
                  <a:pt x="23540" y="8131"/>
                </a:cubicBezTo>
                <a:cubicBezTo>
                  <a:pt x="23619" y="8085"/>
                  <a:pt x="23685" y="8019"/>
                  <a:pt x="23731" y="7940"/>
                </a:cubicBezTo>
                <a:cubicBezTo>
                  <a:pt x="23777" y="7861"/>
                  <a:pt x="23801" y="7771"/>
                  <a:pt x="23801" y="7679"/>
                </a:cubicBezTo>
                <a:lnTo>
                  <a:pt x="23801" y="521"/>
                </a:lnTo>
                <a:lnTo>
                  <a:pt x="23801" y="522"/>
                </a:lnTo>
                <a:lnTo>
                  <a:pt x="23801" y="522"/>
                </a:lnTo>
                <a:cubicBezTo>
                  <a:pt x="23801" y="430"/>
                  <a:pt x="23777" y="340"/>
                  <a:pt x="23731" y="261"/>
                </a:cubicBezTo>
                <a:cubicBezTo>
                  <a:pt x="23685" y="182"/>
                  <a:pt x="23619" y="116"/>
                  <a:pt x="23540" y="70"/>
                </a:cubicBezTo>
                <a:cubicBezTo>
                  <a:pt x="23461" y="24"/>
                  <a:pt x="23371" y="0"/>
                  <a:pt x="23279" y="0"/>
                </a:cubicBezTo>
                <a:lnTo>
                  <a:pt x="521" y="0"/>
                </a:lnTo>
              </a:path>
            </a:pathLst>
          </a:custGeom>
          <a:solidFill>
            <a:srgbClr val="FFFFFF"/>
          </a:solidFill>
          <a:ln w="0">
            <a:solidFill>
              <a:srgbClr val="808080"/>
            </a:solidFill>
          </a:ln>
          <a:effectLst>
            <a:outerShdw dist="50911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70" name="CustomShape 25"/>
          <p:cNvSpPr/>
          <p:nvPr/>
        </p:nvSpPr>
        <p:spPr>
          <a:xfrm>
            <a:off x="4050360" y="4086360"/>
            <a:ext cx="1584000" cy="792000"/>
          </a:xfrm>
          <a:custGeom>
            <a:avLst/>
            <a:gdLst/>
            <a:ahLst/>
            <a:cxnLst/>
            <a:rect l="0" t="0" r="r" b="b"/>
            <a:pathLst>
              <a:path w="4402" h="2202">
                <a:moveTo>
                  <a:pt x="366" y="0"/>
                </a:moveTo>
                <a:lnTo>
                  <a:pt x="367" y="0"/>
                </a:lnTo>
                <a:cubicBezTo>
                  <a:pt x="302" y="0"/>
                  <a:pt x="239" y="17"/>
                  <a:pt x="183" y="49"/>
                </a:cubicBezTo>
                <a:cubicBezTo>
                  <a:pt x="128" y="81"/>
                  <a:pt x="81" y="128"/>
                  <a:pt x="49" y="183"/>
                </a:cubicBezTo>
                <a:cubicBezTo>
                  <a:pt x="17" y="239"/>
                  <a:pt x="0" y="302"/>
                  <a:pt x="0" y="367"/>
                </a:cubicBezTo>
                <a:lnTo>
                  <a:pt x="0" y="1834"/>
                </a:lnTo>
                <a:lnTo>
                  <a:pt x="0" y="1834"/>
                </a:lnTo>
                <a:cubicBezTo>
                  <a:pt x="0" y="1899"/>
                  <a:pt x="17" y="1962"/>
                  <a:pt x="49" y="2018"/>
                </a:cubicBezTo>
                <a:cubicBezTo>
                  <a:pt x="81" y="2073"/>
                  <a:pt x="128" y="2120"/>
                  <a:pt x="183" y="2152"/>
                </a:cubicBezTo>
                <a:cubicBezTo>
                  <a:pt x="239" y="2184"/>
                  <a:pt x="302" y="2201"/>
                  <a:pt x="367" y="2201"/>
                </a:cubicBezTo>
                <a:lnTo>
                  <a:pt x="4034" y="2201"/>
                </a:lnTo>
                <a:lnTo>
                  <a:pt x="4034" y="2201"/>
                </a:lnTo>
                <a:cubicBezTo>
                  <a:pt x="4099" y="2201"/>
                  <a:pt x="4162" y="2184"/>
                  <a:pt x="4218" y="2152"/>
                </a:cubicBezTo>
                <a:cubicBezTo>
                  <a:pt x="4273" y="2120"/>
                  <a:pt x="4320" y="2073"/>
                  <a:pt x="4352" y="2018"/>
                </a:cubicBezTo>
                <a:cubicBezTo>
                  <a:pt x="4384" y="1962"/>
                  <a:pt x="4401" y="1899"/>
                  <a:pt x="4401" y="1834"/>
                </a:cubicBezTo>
                <a:lnTo>
                  <a:pt x="4400" y="366"/>
                </a:lnTo>
                <a:lnTo>
                  <a:pt x="4401" y="367"/>
                </a:lnTo>
                <a:lnTo>
                  <a:pt x="4401" y="367"/>
                </a:lnTo>
                <a:cubicBezTo>
                  <a:pt x="4401" y="302"/>
                  <a:pt x="4384" y="239"/>
                  <a:pt x="4352" y="183"/>
                </a:cubicBezTo>
                <a:cubicBezTo>
                  <a:pt x="4320" y="128"/>
                  <a:pt x="4273" y="81"/>
                  <a:pt x="4218" y="49"/>
                </a:cubicBezTo>
                <a:cubicBezTo>
                  <a:pt x="4162" y="17"/>
                  <a:pt x="4099" y="0"/>
                  <a:pt x="4034" y="0"/>
                </a:cubicBezTo>
                <a:lnTo>
                  <a:pt x="366" y="0"/>
                </a:lnTo>
              </a:path>
            </a:pathLst>
          </a:custGeom>
          <a:solidFill>
            <a:srgbClr val="FF0000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PROGRAMME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871" name="CustomShape 26"/>
          <p:cNvSpPr/>
          <p:nvPr/>
        </p:nvSpPr>
        <p:spPr>
          <a:xfrm>
            <a:off x="4050360" y="6268320"/>
            <a:ext cx="3384000" cy="626040"/>
          </a:xfrm>
          <a:custGeom>
            <a:avLst/>
            <a:gdLst/>
            <a:ahLst/>
            <a:cxnLst/>
            <a:rect l="0" t="0" r="r" b="b"/>
            <a:pathLst>
              <a:path w="9402" h="1741">
                <a:moveTo>
                  <a:pt x="290" y="0"/>
                </a:moveTo>
                <a:lnTo>
                  <a:pt x="290" y="0"/>
                </a:lnTo>
                <a:cubicBezTo>
                  <a:pt x="239" y="0"/>
                  <a:pt x="189" y="13"/>
                  <a:pt x="145" y="39"/>
                </a:cubicBezTo>
                <a:cubicBezTo>
                  <a:pt x="101" y="64"/>
                  <a:pt x="64" y="101"/>
                  <a:pt x="39" y="145"/>
                </a:cubicBezTo>
                <a:cubicBezTo>
                  <a:pt x="13" y="189"/>
                  <a:pt x="0" y="239"/>
                  <a:pt x="0" y="290"/>
                </a:cubicBezTo>
                <a:lnTo>
                  <a:pt x="0" y="1450"/>
                </a:lnTo>
                <a:lnTo>
                  <a:pt x="0" y="1450"/>
                </a:lnTo>
                <a:cubicBezTo>
                  <a:pt x="0" y="1501"/>
                  <a:pt x="13" y="1551"/>
                  <a:pt x="39" y="1595"/>
                </a:cubicBezTo>
                <a:cubicBezTo>
                  <a:pt x="64" y="1639"/>
                  <a:pt x="101" y="1676"/>
                  <a:pt x="145" y="1701"/>
                </a:cubicBezTo>
                <a:cubicBezTo>
                  <a:pt x="189" y="1727"/>
                  <a:pt x="239" y="1740"/>
                  <a:pt x="290" y="1740"/>
                </a:cubicBezTo>
                <a:lnTo>
                  <a:pt x="9111" y="1740"/>
                </a:lnTo>
                <a:lnTo>
                  <a:pt x="9111" y="1740"/>
                </a:lnTo>
                <a:cubicBezTo>
                  <a:pt x="9162" y="1740"/>
                  <a:pt x="9212" y="1727"/>
                  <a:pt x="9256" y="1701"/>
                </a:cubicBezTo>
                <a:cubicBezTo>
                  <a:pt x="9300" y="1676"/>
                  <a:pt x="9337" y="1639"/>
                  <a:pt x="9362" y="1595"/>
                </a:cubicBezTo>
                <a:cubicBezTo>
                  <a:pt x="9388" y="1551"/>
                  <a:pt x="9401" y="1501"/>
                  <a:pt x="9401" y="1450"/>
                </a:cubicBezTo>
                <a:lnTo>
                  <a:pt x="9401" y="290"/>
                </a:lnTo>
                <a:lnTo>
                  <a:pt x="9401" y="290"/>
                </a:lnTo>
                <a:lnTo>
                  <a:pt x="9401" y="290"/>
                </a:lnTo>
                <a:cubicBezTo>
                  <a:pt x="9401" y="239"/>
                  <a:pt x="9388" y="189"/>
                  <a:pt x="9362" y="145"/>
                </a:cubicBezTo>
                <a:cubicBezTo>
                  <a:pt x="9337" y="101"/>
                  <a:pt x="9300" y="64"/>
                  <a:pt x="9256" y="39"/>
                </a:cubicBezTo>
                <a:cubicBezTo>
                  <a:pt x="9212" y="13"/>
                  <a:pt x="9162" y="0"/>
                  <a:pt x="9111" y="0"/>
                </a:cubicBezTo>
                <a:lnTo>
                  <a:pt x="290" y="0"/>
                </a:lnTo>
              </a:path>
            </a:pathLst>
          </a:custGeom>
          <a:solidFill>
            <a:srgbClr val="008000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ENTREES / SORTIES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872" name="CustomShape 27"/>
          <p:cNvSpPr/>
          <p:nvPr/>
        </p:nvSpPr>
        <p:spPr>
          <a:xfrm>
            <a:off x="5850360" y="4071960"/>
            <a:ext cx="1584000" cy="806400"/>
          </a:xfrm>
          <a:custGeom>
            <a:avLst/>
            <a:gdLst/>
            <a:ahLst/>
            <a:cxnLst/>
            <a:rect l="0" t="0" r="r" b="b"/>
            <a:pathLst>
              <a:path w="4402" h="2242">
                <a:moveTo>
                  <a:pt x="373" y="0"/>
                </a:moveTo>
                <a:lnTo>
                  <a:pt x="374" y="0"/>
                </a:lnTo>
                <a:cubicBezTo>
                  <a:pt x="308" y="0"/>
                  <a:pt x="244" y="17"/>
                  <a:pt x="187" y="50"/>
                </a:cubicBezTo>
                <a:cubicBezTo>
                  <a:pt x="130" y="83"/>
                  <a:pt x="83" y="130"/>
                  <a:pt x="50" y="187"/>
                </a:cubicBezTo>
                <a:cubicBezTo>
                  <a:pt x="17" y="244"/>
                  <a:pt x="0" y="308"/>
                  <a:pt x="0" y="374"/>
                </a:cubicBezTo>
                <a:lnTo>
                  <a:pt x="0" y="1867"/>
                </a:lnTo>
                <a:lnTo>
                  <a:pt x="0" y="1868"/>
                </a:lnTo>
                <a:cubicBezTo>
                  <a:pt x="0" y="1933"/>
                  <a:pt x="17" y="1997"/>
                  <a:pt x="50" y="2054"/>
                </a:cubicBezTo>
                <a:cubicBezTo>
                  <a:pt x="83" y="2111"/>
                  <a:pt x="130" y="2158"/>
                  <a:pt x="187" y="2191"/>
                </a:cubicBezTo>
                <a:cubicBezTo>
                  <a:pt x="244" y="2224"/>
                  <a:pt x="308" y="2241"/>
                  <a:pt x="374" y="2241"/>
                </a:cubicBezTo>
                <a:lnTo>
                  <a:pt x="4027" y="2241"/>
                </a:lnTo>
                <a:lnTo>
                  <a:pt x="4028" y="2241"/>
                </a:lnTo>
                <a:cubicBezTo>
                  <a:pt x="4093" y="2241"/>
                  <a:pt x="4157" y="2224"/>
                  <a:pt x="4214" y="2191"/>
                </a:cubicBezTo>
                <a:cubicBezTo>
                  <a:pt x="4271" y="2158"/>
                  <a:pt x="4318" y="2111"/>
                  <a:pt x="4351" y="2054"/>
                </a:cubicBezTo>
                <a:cubicBezTo>
                  <a:pt x="4384" y="1997"/>
                  <a:pt x="4401" y="1933"/>
                  <a:pt x="4401" y="1868"/>
                </a:cubicBezTo>
                <a:lnTo>
                  <a:pt x="4401" y="373"/>
                </a:lnTo>
                <a:lnTo>
                  <a:pt x="4401" y="374"/>
                </a:lnTo>
                <a:lnTo>
                  <a:pt x="4401" y="374"/>
                </a:lnTo>
                <a:cubicBezTo>
                  <a:pt x="4401" y="308"/>
                  <a:pt x="4384" y="244"/>
                  <a:pt x="4351" y="187"/>
                </a:cubicBezTo>
                <a:cubicBezTo>
                  <a:pt x="4318" y="130"/>
                  <a:pt x="4271" y="83"/>
                  <a:pt x="4214" y="50"/>
                </a:cubicBezTo>
                <a:cubicBezTo>
                  <a:pt x="4157" y="17"/>
                  <a:pt x="4093" y="0"/>
                  <a:pt x="4028" y="0"/>
                </a:cubicBezTo>
                <a:lnTo>
                  <a:pt x="373" y="0"/>
                </a:lnTo>
              </a:path>
            </a:pathLst>
          </a:custGeom>
          <a:solidFill>
            <a:srgbClr val="FFFF00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DONNEES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873" name="CustomShape 28"/>
          <p:cNvSpPr/>
          <p:nvPr/>
        </p:nvSpPr>
        <p:spPr>
          <a:xfrm>
            <a:off x="882360" y="4446360"/>
            <a:ext cx="2916000" cy="2016000"/>
          </a:xfrm>
          <a:custGeom>
            <a:avLst/>
            <a:gdLst/>
            <a:ahLst/>
            <a:cxnLst/>
            <a:rect l="0" t="0" r="r" b="b"/>
            <a:pathLst>
              <a:path w="8102" h="5602">
                <a:moveTo>
                  <a:pt x="356" y="0"/>
                </a:moveTo>
                <a:lnTo>
                  <a:pt x="356" y="0"/>
                </a:lnTo>
                <a:cubicBezTo>
                  <a:pt x="294" y="0"/>
                  <a:pt x="232" y="16"/>
                  <a:pt x="178" y="48"/>
                </a:cubicBezTo>
                <a:cubicBezTo>
                  <a:pt x="124" y="79"/>
                  <a:pt x="79" y="124"/>
                  <a:pt x="48" y="178"/>
                </a:cubicBezTo>
                <a:cubicBezTo>
                  <a:pt x="16" y="232"/>
                  <a:pt x="0" y="294"/>
                  <a:pt x="0" y="356"/>
                </a:cubicBezTo>
                <a:lnTo>
                  <a:pt x="0" y="5244"/>
                </a:lnTo>
                <a:lnTo>
                  <a:pt x="0" y="5245"/>
                </a:lnTo>
                <a:cubicBezTo>
                  <a:pt x="0" y="5307"/>
                  <a:pt x="16" y="5369"/>
                  <a:pt x="48" y="5423"/>
                </a:cubicBezTo>
                <a:cubicBezTo>
                  <a:pt x="79" y="5477"/>
                  <a:pt x="124" y="5522"/>
                  <a:pt x="178" y="5553"/>
                </a:cubicBezTo>
                <a:cubicBezTo>
                  <a:pt x="232" y="5585"/>
                  <a:pt x="294" y="5601"/>
                  <a:pt x="356" y="5601"/>
                </a:cubicBezTo>
                <a:lnTo>
                  <a:pt x="7744" y="5601"/>
                </a:lnTo>
                <a:lnTo>
                  <a:pt x="7745" y="5601"/>
                </a:lnTo>
                <a:cubicBezTo>
                  <a:pt x="7807" y="5601"/>
                  <a:pt x="7869" y="5585"/>
                  <a:pt x="7923" y="5553"/>
                </a:cubicBezTo>
                <a:cubicBezTo>
                  <a:pt x="7977" y="5522"/>
                  <a:pt x="8022" y="5477"/>
                  <a:pt x="8053" y="5423"/>
                </a:cubicBezTo>
                <a:cubicBezTo>
                  <a:pt x="8085" y="5369"/>
                  <a:pt x="8101" y="5307"/>
                  <a:pt x="8101" y="5245"/>
                </a:cubicBezTo>
                <a:lnTo>
                  <a:pt x="8101" y="356"/>
                </a:lnTo>
                <a:lnTo>
                  <a:pt x="8101" y="356"/>
                </a:lnTo>
                <a:lnTo>
                  <a:pt x="8101" y="356"/>
                </a:lnTo>
                <a:cubicBezTo>
                  <a:pt x="8101" y="294"/>
                  <a:pt x="8085" y="232"/>
                  <a:pt x="8053" y="178"/>
                </a:cubicBezTo>
                <a:cubicBezTo>
                  <a:pt x="8022" y="124"/>
                  <a:pt x="7977" y="79"/>
                  <a:pt x="7923" y="48"/>
                </a:cubicBezTo>
                <a:cubicBezTo>
                  <a:pt x="7869" y="16"/>
                  <a:pt x="7807" y="0"/>
                  <a:pt x="7745" y="0"/>
                </a:cubicBezTo>
                <a:lnTo>
                  <a:pt x="356" y="0"/>
                </a:lnTo>
              </a:path>
            </a:pathLst>
          </a:custGeom>
          <a:solidFill>
            <a:srgbClr val="CCCCCC"/>
          </a:solidFill>
          <a:ln w="0">
            <a:solidFill>
              <a:srgbClr val="808080"/>
            </a:solidFill>
          </a:ln>
          <a:effectLst>
            <a:outerShdw dist="50911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74" name="CustomShape 29"/>
          <p:cNvSpPr/>
          <p:nvPr/>
        </p:nvSpPr>
        <p:spPr>
          <a:xfrm>
            <a:off x="1026360" y="5490360"/>
            <a:ext cx="2664000" cy="792000"/>
          </a:xfrm>
          <a:custGeom>
            <a:avLst/>
            <a:gdLst/>
            <a:ahLst/>
            <a:cxnLst/>
            <a:rect l="0" t="0" r="r" b="b"/>
            <a:pathLst>
              <a:path w="7402" h="2202">
                <a:moveTo>
                  <a:pt x="366" y="0"/>
                </a:moveTo>
                <a:lnTo>
                  <a:pt x="367" y="0"/>
                </a:lnTo>
                <a:cubicBezTo>
                  <a:pt x="302" y="0"/>
                  <a:pt x="239" y="17"/>
                  <a:pt x="183" y="49"/>
                </a:cubicBezTo>
                <a:cubicBezTo>
                  <a:pt x="128" y="81"/>
                  <a:pt x="81" y="128"/>
                  <a:pt x="49" y="183"/>
                </a:cubicBezTo>
                <a:cubicBezTo>
                  <a:pt x="17" y="239"/>
                  <a:pt x="0" y="302"/>
                  <a:pt x="0" y="367"/>
                </a:cubicBezTo>
                <a:lnTo>
                  <a:pt x="0" y="1834"/>
                </a:lnTo>
                <a:lnTo>
                  <a:pt x="0" y="1834"/>
                </a:lnTo>
                <a:cubicBezTo>
                  <a:pt x="0" y="1899"/>
                  <a:pt x="17" y="1962"/>
                  <a:pt x="49" y="2018"/>
                </a:cubicBezTo>
                <a:cubicBezTo>
                  <a:pt x="81" y="2073"/>
                  <a:pt x="128" y="2120"/>
                  <a:pt x="183" y="2152"/>
                </a:cubicBezTo>
                <a:cubicBezTo>
                  <a:pt x="239" y="2184"/>
                  <a:pt x="302" y="2201"/>
                  <a:pt x="367" y="2201"/>
                </a:cubicBezTo>
                <a:lnTo>
                  <a:pt x="7034" y="2201"/>
                </a:lnTo>
                <a:lnTo>
                  <a:pt x="7034" y="2201"/>
                </a:lnTo>
                <a:cubicBezTo>
                  <a:pt x="7099" y="2201"/>
                  <a:pt x="7162" y="2184"/>
                  <a:pt x="7218" y="2152"/>
                </a:cubicBezTo>
                <a:cubicBezTo>
                  <a:pt x="7273" y="2120"/>
                  <a:pt x="7320" y="2073"/>
                  <a:pt x="7352" y="2018"/>
                </a:cubicBezTo>
                <a:cubicBezTo>
                  <a:pt x="7384" y="1962"/>
                  <a:pt x="7401" y="1899"/>
                  <a:pt x="7401" y="1834"/>
                </a:cubicBezTo>
                <a:lnTo>
                  <a:pt x="7401" y="366"/>
                </a:lnTo>
                <a:lnTo>
                  <a:pt x="7401" y="367"/>
                </a:lnTo>
                <a:lnTo>
                  <a:pt x="7401" y="367"/>
                </a:lnTo>
                <a:cubicBezTo>
                  <a:pt x="7401" y="302"/>
                  <a:pt x="7384" y="239"/>
                  <a:pt x="7352" y="183"/>
                </a:cubicBezTo>
                <a:cubicBezTo>
                  <a:pt x="7320" y="128"/>
                  <a:pt x="7273" y="81"/>
                  <a:pt x="7218" y="49"/>
                </a:cubicBezTo>
                <a:cubicBezTo>
                  <a:pt x="7162" y="17"/>
                  <a:pt x="7099" y="0"/>
                  <a:pt x="7034" y="0"/>
                </a:cubicBezTo>
                <a:lnTo>
                  <a:pt x="366" y="0"/>
                </a:lnTo>
              </a:path>
            </a:pathLst>
          </a:custGeom>
          <a:solidFill>
            <a:srgbClr val="000000">
              <a:alpha val="3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1" strike="noStrike" spc="-1">
                <a:latin typeface="Arial"/>
              </a:rPr>
              <a:t>UNITE DE CALCUL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875" name="CustomShape 30"/>
          <p:cNvSpPr/>
          <p:nvPr/>
        </p:nvSpPr>
        <p:spPr>
          <a:xfrm>
            <a:off x="1026360" y="4878360"/>
            <a:ext cx="2664000" cy="576000"/>
          </a:xfrm>
          <a:custGeom>
            <a:avLst/>
            <a:gdLst/>
            <a:ahLst/>
            <a:cxnLst/>
            <a:rect l="0" t="0" r="r" b="b"/>
            <a:pathLst>
              <a:path w="7402" h="1602">
                <a:moveTo>
                  <a:pt x="266" y="0"/>
                </a:moveTo>
                <a:lnTo>
                  <a:pt x="267" y="0"/>
                </a:lnTo>
                <a:cubicBezTo>
                  <a:pt x="220" y="0"/>
                  <a:pt x="174" y="12"/>
                  <a:pt x="133" y="36"/>
                </a:cubicBezTo>
                <a:cubicBezTo>
                  <a:pt x="93" y="59"/>
                  <a:pt x="59" y="93"/>
                  <a:pt x="36" y="133"/>
                </a:cubicBezTo>
                <a:cubicBezTo>
                  <a:pt x="12" y="174"/>
                  <a:pt x="0" y="220"/>
                  <a:pt x="0" y="267"/>
                </a:cubicBezTo>
                <a:lnTo>
                  <a:pt x="0" y="1334"/>
                </a:lnTo>
                <a:lnTo>
                  <a:pt x="0" y="1334"/>
                </a:lnTo>
                <a:cubicBezTo>
                  <a:pt x="0" y="1381"/>
                  <a:pt x="12" y="1427"/>
                  <a:pt x="36" y="1468"/>
                </a:cubicBezTo>
                <a:cubicBezTo>
                  <a:pt x="59" y="1508"/>
                  <a:pt x="93" y="1542"/>
                  <a:pt x="133" y="1565"/>
                </a:cubicBezTo>
                <a:cubicBezTo>
                  <a:pt x="174" y="1589"/>
                  <a:pt x="220" y="1601"/>
                  <a:pt x="267" y="1601"/>
                </a:cubicBezTo>
                <a:lnTo>
                  <a:pt x="7134" y="1600"/>
                </a:lnTo>
                <a:lnTo>
                  <a:pt x="7134" y="1601"/>
                </a:lnTo>
                <a:cubicBezTo>
                  <a:pt x="7181" y="1601"/>
                  <a:pt x="7227" y="1589"/>
                  <a:pt x="7268" y="1565"/>
                </a:cubicBezTo>
                <a:cubicBezTo>
                  <a:pt x="7308" y="1542"/>
                  <a:pt x="7342" y="1508"/>
                  <a:pt x="7365" y="1468"/>
                </a:cubicBezTo>
                <a:cubicBezTo>
                  <a:pt x="7389" y="1427"/>
                  <a:pt x="7401" y="1381"/>
                  <a:pt x="7401" y="1334"/>
                </a:cubicBezTo>
                <a:lnTo>
                  <a:pt x="7400" y="266"/>
                </a:lnTo>
                <a:lnTo>
                  <a:pt x="7401" y="267"/>
                </a:lnTo>
                <a:lnTo>
                  <a:pt x="7401" y="267"/>
                </a:lnTo>
                <a:cubicBezTo>
                  <a:pt x="7401" y="220"/>
                  <a:pt x="7389" y="174"/>
                  <a:pt x="7365" y="133"/>
                </a:cubicBezTo>
                <a:cubicBezTo>
                  <a:pt x="7342" y="93"/>
                  <a:pt x="7308" y="59"/>
                  <a:pt x="7268" y="36"/>
                </a:cubicBezTo>
                <a:cubicBezTo>
                  <a:pt x="7227" y="12"/>
                  <a:pt x="7181" y="0"/>
                  <a:pt x="7134" y="0"/>
                </a:cubicBezTo>
                <a:lnTo>
                  <a:pt x="266" y="0"/>
                </a:lnTo>
              </a:path>
            </a:pathLst>
          </a:custGeom>
          <a:solidFill>
            <a:srgbClr val="000000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400" b="1" strike="noStrike" spc="-1">
                <a:latin typeface="Arial"/>
              </a:rPr>
              <a:t>UNITE DE CONTROLE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876" name="TextShape 31"/>
          <p:cNvSpPr txBox="1"/>
          <p:nvPr/>
        </p:nvSpPr>
        <p:spPr>
          <a:xfrm>
            <a:off x="1119960" y="6534360"/>
            <a:ext cx="156744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MicroControleur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877" name="TextShape 32"/>
          <p:cNvSpPr txBox="1"/>
          <p:nvPr/>
        </p:nvSpPr>
        <p:spPr>
          <a:xfrm>
            <a:off x="1610280" y="4516200"/>
            <a:ext cx="1432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PROCESSEUR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878" name="Line 33"/>
          <p:cNvSpPr/>
          <p:nvPr/>
        </p:nvSpPr>
        <p:spPr>
          <a:xfrm flipH="1">
            <a:off x="3690360" y="5346360"/>
            <a:ext cx="3384000" cy="0"/>
          </a:xfrm>
          <a:prstGeom prst="line">
            <a:avLst/>
          </a:prstGeom>
          <a:ln w="360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79" name="Line 34"/>
          <p:cNvSpPr/>
          <p:nvPr/>
        </p:nvSpPr>
        <p:spPr>
          <a:xfrm>
            <a:off x="6066360" y="5346360"/>
            <a:ext cx="0" cy="921960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80" name="Line 35"/>
          <p:cNvSpPr/>
          <p:nvPr/>
        </p:nvSpPr>
        <p:spPr>
          <a:xfrm flipH="1">
            <a:off x="3690360" y="5652360"/>
            <a:ext cx="3384000" cy="0"/>
          </a:xfrm>
          <a:prstGeom prst="line">
            <a:avLst/>
          </a:prstGeom>
          <a:ln w="72000">
            <a:solidFill>
              <a:srgbClr val="0000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81" name="Line 36"/>
          <p:cNvSpPr/>
          <p:nvPr/>
        </p:nvSpPr>
        <p:spPr>
          <a:xfrm>
            <a:off x="6498360" y="4878360"/>
            <a:ext cx="0" cy="774000"/>
          </a:xfrm>
          <a:prstGeom prst="line">
            <a:avLst/>
          </a:prstGeom>
          <a:ln w="36000">
            <a:solidFill>
              <a:srgbClr val="0000FF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82" name="Line 37"/>
          <p:cNvSpPr/>
          <p:nvPr/>
        </p:nvSpPr>
        <p:spPr>
          <a:xfrm>
            <a:off x="5778360" y="5652360"/>
            <a:ext cx="0" cy="615960"/>
          </a:xfrm>
          <a:prstGeom prst="line">
            <a:avLst/>
          </a:prstGeom>
          <a:ln w="36000">
            <a:solidFill>
              <a:srgbClr val="0000FF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83" name="Line 38"/>
          <p:cNvSpPr/>
          <p:nvPr/>
        </p:nvSpPr>
        <p:spPr>
          <a:xfrm flipV="1">
            <a:off x="5022360" y="4878360"/>
            <a:ext cx="0" cy="468000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84" name="Line 39"/>
          <p:cNvSpPr/>
          <p:nvPr/>
        </p:nvSpPr>
        <p:spPr>
          <a:xfrm flipV="1">
            <a:off x="6786360" y="4878360"/>
            <a:ext cx="0" cy="468000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85" name="Line 40"/>
          <p:cNvSpPr/>
          <p:nvPr/>
        </p:nvSpPr>
        <p:spPr>
          <a:xfrm>
            <a:off x="4698360" y="4878360"/>
            <a:ext cx="0" cy="774000"/>
          </a:xfrm>
          <a:prstGeom prst="line">
            <a:avLst/>
          </a:prstGeom>
          <a:ln w="36000">
            <a:solidFill>
              <a:srgbClr val="0000FF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86" name="TextShape 41"/>
          <p:cNvSpPr txBox="1"/>
          <p:nvPr/>
        </p:nvSpPr>
        <p:spPr>
          <a:xfrm>
            <a:off x="6462360" y="5706360"/>
            <a:ext cx="1387800" cy="27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300" b="1" strike="noStrike" spc="-1">
                <a:solidFill>
                  <a:srgbClr val="0000FF"/>
                </a:solidFill>
                <a:latin typeface="Arial"/>
              </a:rPr>
              <a:t>BUS DONNEES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2887" name="TextShape 42"/>
          <p:cNvSpPr txBox="1"/>
          <p:nvPr/>
        </p:nvSpPr>
        <p:spPr>
          <a:xfrm>
            <a:off x="6580080" y="5331600"/>
            <a:ext cx="1275120" cy="249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1" strike="noStrike" spc="-1">
                <a:solidFill>
                  <a:srgbClr val="FF0000"/>
                </a:solidFill>
                <a:latin typeface="Arial"/>
              </a:rPr>
              <a:t>BUS ADRESSES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2888" name="CustomShape 43"/>
          <p:cNvSpPr/>
          <p:nvPr/>
        </p:nvSpPr>
        <p:spPr>
          <a:xfrm>
            <a:off x="8010360" y="4216320"/>
            <a:ext cx="1152000" cy="482040"/>
          </a:xfrm>
          <a:custGeom>
            <a:avLst/>
            <a:gdLst/>
            <a:ahLst/>
            <a:cxnLst/>
            <a:rect l="0" t="0" r="r" b="b"/>
            <a:pathLst>
              <a:path w="3202" h="1341">
                <a:moveTo>
                  <a:pt x="223" y="0"/>
                </a:moveTo>
                <a:lnTo>
                  <a:pt x="223" y="0"/>
                </a:lnTo>
                <a:cubicBezTo>
                  <a:pt x="184" y="0"/>
                  <a:pt x="146" y="10"/>
                  <a:pt x="112" y="30"/>
                </a:cubicBezTo>
                <a:cubicBezTo>
                  <a:pt x="78" y="50"/>
                  <a:pt x="50" y="78"/>
                  <a:pt x="30" y="112"/>
                </a:cubicBezTo>
                <a:cubicBezTo>
                  <a:pt x="10" y="146"/>
                  <a:pt x="0" y="184"/>
                  <a:pt x="0" y="223"/>
                </a:cubicBezTo>
                <a:lnTo>
                  <a:pt x="0" y="1116"/>
                </a:lnTo>
                <a:lnTo>
                  <a:pt x="0" y="1117"/>
                </a:lnTo>
                <a:cubicBezTo>
                  <a:pt x="0" y="1156"/>
                  <a:pt x="10" y="1194"/>
                  <a:pt x="30" y="1228"/>
                </a:cubicBezTo>
                <a:cubicBezTo>
                  <a:pt x="50" y="1262"/>
                  <a:pt x="78" y="1290"/>
                  <a:pt x="112" y="1310"/>
                </a:cubicBezTo>
                <a:cubicBezTo>
                  <a:pt x="146" y="1330"/>
                  <a:pt x="184" y="1340"/>
                  <a:pt x="223" y="1340"/>
                </a:cubicBezTo>
                <a:lnTo>
                  <a:pt x="2977" y="1340"/>
                </a:lnTo>
                <a:lnTo>
                  <a:pt x="2978" y="1340"/>
                </a:lnTo>
                <a:cubicBezTo>
                  <a:pt x="3017" y="1340"/>
                  <a:pt x="3055" y="1330"/>
                  <a:pt x="3089" y="1310"/>
                </a:cubicBezTo>
                <a:cubicBezTo>
                  <a:pt x="3123" y="1290"/>
                  <a:pt x="3151" y="1262"/>
                  <a:pt x="3171" y="1228"/>
                </a:cubicBezTo>
                <a:cubicBezTo>
                  <a:pt x="3191" y="1194"/>
                  <a:pt x="3201" y="1156"/>
                  <a:pt x="3201" y="1117"/>
                </a:cubicBezTo>
                <a:lnTo>
                  <a:pt x="3200" y="223"/>
                </a:lnTo>
                <a:lnTo>
                  <a:pt x="3201" y="223"/>
                </a:lnTo>
                <a:lnTo>
                  <a:pt x="3201" y="223"/>
                </a:lnTo>
                <a:cubicBezTo>
                  <a:pt x="3201" y="184"/>
                  <a:pt x="3191" y="146"/>
                  <a:pt x="3171" y="112"/>
                </a:cubicBezTo>
                <a:cubicBezTo>
                  <a:pt x="3151" y="78"/>
                  <a:pt x="3123" y="50"/>
                  <a:pt x="3089" y="30"/>
                </a:cubicBezTo>
                <a:cubicBezTo>
                  <a:pt x="3055" y="10"/>
                  <a:pt x="3017" y="0"/>
                  <a:pt x="2978" y="0"/>
                </a:cubicBezTo>
                <a:lnTo>
                  <a:pt x="223" y="0"/>
                </a:lnTo>
              </a:path>
            </a:pathLst>
          </a:custGeom>
          <a:solidFill>
            <a:srgbClr val="0000FF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TIMERS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889" name="CustomShape 44"/>
          <p:cNvSpPr/>
          <p:nvPr/>
        </p:nvSpPr>
        <p:spPr>
          <a:xfrm>
            <a:off x="8010000" y="4827960"/>
            <a:ext cx="1152000" cy="482040"/>
          </a:xfrm>
          <a:custGeom>
            <a:avLst/>
            <a:gdLst/>
            <a:ahLst/>
            <a:cxnLst/>
            <a:rect l="0" t="0" r="r" b="b"/>
            <a:pathLst>
              <a:path w="3202" h="1341">
                <a:moveTo>
                  <a:pt x="223" y="0"/>
                </a:moveTo>
                <a:lnTo>
                  <a:pt x="223" y="0"/>
                </a:lnTo>
                <a:cubicBezTo>
                  <a:pt x="184" y="0"/>
                  <a:pt x="146" y="10"/>
                  <a:pt x="112" y="30"/>
                </a:cubicBezTo>
                <a:cubicBezTo>
                  <a:pt x="78" y="50"/>
                  <a:pt x="50" y="78"/>
                  <a:pt x="30" y="112"/>
                </a:cubicBezTo>
                <a:cubicBezTo>
                  <a:pt x="10" y="146"/>
                  <a:pt x="0" y="184"/>
                  <a:pt x="0" y="223"/>
                </a:cubicBezTo>
                <a:lnTo>
                  <a:pt x="0" y="1116"/>
                </a:lnTo>
                <a:lnTo>
                  <a:pt x="0" y="1117"/>
                </a:lnTo>
                <a:cubicBezTo>
                  <a:pt x="0" y="1156"/>
                  <a:pt x="10" y="1194"/>
                  <a:pt x="30" y="1228"/>
                </a:cubicBezTo>
                <a:cubicBezTo>
                  <a:pt x="50" y="1262"/>
                  <a:pt x="78" y="1290"/>
                  <a:pt x="112" y="1310"/>
                </a:cubicBezTo>
                <a:cubicBezTo>
                  <a:pt x="146" y="1330"/>
                  <a:pt x="184" y="1340"/>
                  <a:pt x="223" y="1340"/>
                </a:cubicBezTo>
                <a:lnTo>
                  <a:pt x="2977" y="1340"/>
                </a:lnTo>
                <a:lnTo>
                  <a:pt x="2978" y="1340"/>
                </a:lnTo>
                <a:cubicBezTo>
                  <a:pt x="3017" y="1340"/>
                  <a:pt x="3055" y="1330"/>
                  <a:pt x="3089" y="1310"/>
                </a:cubicBezTo>
                <a:cubicBezTo>
                  <a:pt x="3123" y="1290"/>
                  <a:pt x="3151" y="1262"/>
                  <a:pt x="3171" y="1228"/>
                </a:cubicBezTo>
                <a:cubicBezTo>
                  <a:pt x="3191" y="1194"/>
                  <a:pt x="3201" y="1156"/>
                  <a:pt x="3201" y="1117"/>
                </a:cubicBezTo>
                <a:lnTo>
                  <a:pt x="3200" y="223"/>
                </a:lnTo>
                <a:lnTo>
                  <a:pt x="3201" y="223"/>
                </a:lnTo>
                <a:lnTo>
                  <a:pt x="3201" y="223"/>
                </a:lnTo>
                <a:cubicBezTo>
                  <a:pt x="3201" y="184"/>
                  <a:pt x="3191" y="146"/>
                  <a:pt x="3171" y="112"/>
                </a:cubicBezTo>
                <a:cubicBezTo>
                  <a:pt x="3151" y="78"/>
                  <a:pt x="3123" y="50"/>
                  <a:pt x="3089" y="30"/>
                </a:cubicBezTo>
                <a:cubicBezTo>
                  <a:pt x="3055" y="10"/>
                  <a:pt x="3017" y="0"/>
                  <a:pt x="2978" y="0"/>
                </a:cubicBezTo>
                <a:lnTo>
                  <a:pt x="223" y="0"/>
                </a:lnTo>
              </a:path>
            </a:pathLst>
          </a:custGeom>
          <a:solidFill>
            <a:srgbClr val="0000FF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solidFill>
                  <a:srgbClr val="000000"/>
                </a:solidFill>
                <a:latin typeface="Arial"/>
              </a:rPr>
              <a:t>ADC / DAC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890" name="CustomShape 45"/>
          <p:cNvSpPr/>
          <p:nvPr/>
        </p:nvSpPr>
        <p:spPr>
          <a:xfrm>
            <a:off x="8010360" y="5418360"/>
            <a:ext cx="1152000" cy="482040"/>
          </a:xfrm>
          <a:custGeom>
            <a:avLst/>
            <a:gdLst/>
            <a:ahLst/>
            <a:cxnLst/>
            <a:rect l="0" t="0" r="r" b="b"/>
            <a:pathLst>
              <a:path w="3202" h="1341">
                <a:moveTo>
                  <a:pt x="223" y="0"/>
                </a:moveTo>
                <a:lnTo>
                  <a:pt x="223" y="0"/>
                </a:lnTo>
                <a:cubicBezTo>
                  <a:pt x="184" y="0"/>
                  <a:pt x="146" y="10"/>
                  <a:pt x="112" y="30"/>
                </a:cubicBezTo>
                <a:cubicBezTo>
                  <a:pt x="78" y="50"/>
                  <a:pt x="50" y="78"/>
                  <a:pt x="30" y="112"/>
                </a:cubicBezTo>
                <a:cubicBezTo>
                  <a:pt x="10" y="146"/>
                  <a:pt x="0" y="184"/>
                  <a:pt x="0" y="223"/>
                </a:cubicBezTo>
                <a:lnTo>
                  <a:pt x="0" y="1116"/>
                </a:lnTo>
                <a:lnTo>
                  <a:pt x="0" y="1117"/>
                </a:lnTo>
                <a:cubicBezTo>
                  <a:pt x="0" y="1156"/>
                  <a:pt x="10" y="1194"/>
                  <a:pt x="30" y="1228"/>
                </a:cubicBezTo>
                <a:cubicBezTo>
                  <a:pt x="50" y="1262"/>
                  <a:pt x="78" y="1290"/>
                  <a:pt x="112" y="1310"/>
                </a:cubicBezTo>
                <a:cubicBezTo>
                  <a:pt x="146" y="1330"/>
                  <a:pt x="184" y="1340"/>
                  <a:pt x="223" y="1340"/>
                </a:cubicBezTo>
                <a:lnTo>
                  <a:pt x="2977" y="1340"/>
                </a:lnTo>
                <a:lnTo>
                  <a:pt x="2978" y="1340"/>
                </a:lnTo>
                <a:cubicBezTo>
                  <a:pt x="3017" y="1340"/>
                  <a:pt x="3055" y="1330"/>
                  <a:pt x="3089" y="1310"/>
                </a:cubicBezTo>
                <a:cubicBezTo>
                  <a:pt x="3123" y="1290"/>
                  <a:pt x="3151" y="1262"/>
                  <a:pt x="3171" y="1228"/>
                </a:cubicBezTo>
                <a:cubicBezTo>
                  <a:pt x="3191" y="1194"/>
                  <a:pt x="3201" y="1156"/>
                  <a:pt x="3201" y="1117"/>
                </a:cubicBezTo>
                <a:lnTo>
                  <a:pt x="3200" y="223"/>
                </a:lnTo>
                <a:lnTo>
                  <a:pt x="3201" y="223"/>
                </a:lnTo>
                <a:lnTo>
                  <a:pt x="3201" y="223"/>
                </a:lnTo>
                <a:cubicBezTo>
                  <a:pt x="3201" y="184"/>
                  <a:pt x="3191" y="146"/>
                  <a:pt x="3171" y="112"/>
                </a:cubicBezTo>
                <a:cubicBezTo>
                  <a:pt x="3151" y="78"/>
                  <a:pt x="3123" y="50"/>
                  <a:pt x="3089" y="30"/>
                </a:cubicBezTo>
                <a:cubicBezTo>
                  <a:pt x="3055" y="10"/>
                  <a:pt x="3017" y="0"/>
                  <a:pt x="2978" y="0"/>
                </a:cubicBezTo>
                <a:lnTo>
                  <a:pt x="223" y="0"/>
                </a:lnTo>
              </a:path>
            </a:pathLst>
          </a:custGeom>
          <a:solidFill>
            <a:srgbClr val="0000FF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PWM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891" name="CustomShape 46"/>
          <p:cNvSpPr/>
          <p:nvPr/>
        </p:nvSpPr>
        <p:spPr>
          <a:xfrm>
            <a:off x="8010000" y="6030000"/>
            <a:ext cx="1152000" cy="482040"/>
          </a:xfrm>
          <a:custGeom>
            <a:avLst/>
            <a:gdLst/>
            <a:ahLst/>
            <a:cxnLst/>
            <a:rect l="0" t="0" r="r" b="b"/>
            <a:pathLst>
              <a:path w="3202" h="1341">
                <a:moveTo>
                  <a:pt x="223" y="0"/>
                </a:moveTo>
                <a:lnTo>
                  <a:pt x="223" y="0"/>
                </a:lnTo>
                <a:cubicBezTo>
                  <a:pt x="184" y="0"/>
                  <a:pt x="146" y="10"/>
                  <a:pt x="112" y="30"/>
                </a:cubicBezTo>
                <a:cubicBezTo>
                  <a:pt x="78" y="50"/>
                  <a:pt x="50" y="78"/>
                  <a:pt x="30" y="112"/>
                </a:cubicBezTo>
                <a:cubicBezTo>
                  <a:pt x="10" y="146"/>
                  <a:pt x="0" y="184"/>
                  <a:pt x="0" y="223"/>
                </a:cubicBezTo>
                <a:lnTo>
                  <a:pt x="0" y="1116"/>
                </a:lnTo>
                <a:lnTo>
                  <a:pt x="0" y="1117"/>
                </a:lnTo>
                <a:cubicBezTo>
                  <a:pt x="0" y="1156"/>
                  <a:pt x="10" y="1194"/>
                  <a:pt x="30" y="1228"/>
                </a:cubicBezTo>
                <a:cubicBezTo>
                  <a:pt x="50" y="1262"/>
                  <a:pt x="78" y="1290"/>
                  <a:pt x="112" y="1310"/>
                </a:cubicBezTo>
                <a:cubicBezTo>
                  <a:pt x="146" y="1330"/>
                  <a:pt x="184" y="1340"/>
                  <a:pt x="223" y="1340"/>
                </a:cubicBezTo>
                <a:lnTo>
                  <a:pt x="2977" y="1340"/>
                </a:lnTo>
                <a:lnTo>
                  <a:pt x="2978" y="1340"/>
                </a:lnTo>
                <a:cubicBezTo>
                  <a:pt x="3017" y="1340"/>
                  <a:pt x="3055" y="1330"/>
                  <a:pt x="3089" y="1310"/>
                </a:cubicBezTo>
                <a:cubicBezTo>
                  <a:pt x="3123" y="1290"/>
                  <a:pt x="3151" y="1262"/>
                  <a:pt x="3171" y="1228"/>
                </a:cubicBezTo>
                <a:cubicBezTo>
                  <a:pt x="3191" y="1194"/>
                  <a:pt x="3201" y="1156"/>
                  <a:pt x="3201" y="1117"/>
                </a:cubicBezTo>
                <a:lnTo>
                  <a:pt x="3200" y="223"/>
                </a:lnTo>
                <a:lnTo>
                  <a:pt x="3201" y="223"/>
                </a:lnTo>
                <a:lnTo>
                  <a:pt x="3201" y="223"/>
                </a:lnTo>
                <a:cubicBezTo>
                  <a:pt x="3201" y="184"/>
                  <a:pt x="3191" y="146"/>
                  <a:pt x="3171" y="112"/>
                </a:cubicBezTo>
                <a:cubicBezTo>
                  <a:pt x="3151" y="78"/>
                  <a:pt x="3123" y="50"/>
                  <a:pt x="3089" y="30"/>
                </a:cubicBezTo>
                <a:cubicBezTo>
                  <a:pt x="3055" y="10"/>
                  <a:pt x="3017" y="0"/>
                  <a:pt x="2978" y="0"/>
                </a:cubicBezTo>
                <a:lnTo>
                  <a:pt x="223" y="0"/>
                </a:lnTo>
              </a:path>
            </a:pathLst>
          </a:custGeom>
          <a:solidFill>
            <a:srgbClr val="0000FF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USART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892" name="TextShape 47"/>
          <p:cNvSpPr txBox="1"/>
          <p:nvPr/>
        </p:nvSpPr>
        <p:spPr>
          <a:xfrm>
            <a:off x="187920" y="3290040"/>
            <a:ext cx="2352600" cy="885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800" b="1" strike="noStrike" spc="-1">
                <a:solidFill>
                  <a:srgbClr val="3333FF"/>
                </a:solidFill>
                <a:latin typeface="Arial"/>
              </a:rPr>
              <a:t>uC</a:t>
            </a:r>
            <a:endParaRPr lang="fr-F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3" name="CustomShape 1"/>
          <p:cNvSpPr/>
          <p:nvPr/>
        </p:nvSpPr>
        <p:spPr>
          <a:xfrm>
            <a:off x="720000" y="108000"/>
            <a:ext cx="8568000" cy="2952000"/>
          </a:xfrm>
          <a:custGeom>
            <a:avLst/>
            <a:gdLst/>
            <a:ahLst/>
            <a:cxnLst/>
            <a:rect l="0" t="0" r="r" b="b"/>
            <a:pathLst>
              <a:path w="23802" h="8202">
                <a:moveTo>
                  <a:pt x="521" y="0"/>
                </a:moveTo>
                <a:lnTo>
                  <a:pt x="522" y="0"/>
                </a:lnTo>
                <a:cubicBezTo>
                  <a:pt x="430" y="0"/>
                  <a:pt x="340" y="24"/>
                  <a:pt x="261" y="70"/>
                </a:cubicBezTo>
                <a:cubicBezTo>
                  <a:pt x="182" y="116"/>
                  <a:pt x="116" y="182"/>
                  <a:pt x="70" y="261"/>
                </a:cubicBezTo>
                <a:cubicBezTo>
                  <a:pt x="24" y="340"/>
                  <a:pt x="0" y="430"/>
                  <a:pt x="0" y="522"/>
                </a:cubicBezTo>
                <a:lnTo>
                  <a:pt x="0" y="7679"/>
                </a:lnTo>
                <a:lnTo>
                  <a:pt x="0" y="7679"/>
                </a:lnTo>
                <a:cubicBezTo>
                  <a:pt x="0" y="7771"/>
                  <a:pt x="24" y="7861"/>
                  <a:pt x="70" y="7940"/>
                </a:cubicBezTo>
                <a:cubicBezTo>
                  <a:pt x="116" y="8019"/>
                  <a:pt x="182" y="8085"/>
                  <a:pt x="261" y="8131"/>
                </a:cubicBezTo>
                <a:cubicBezTo>
                  <a:pt x="340" y="8177"/>
                  <a:pt x="430" y="8201"/>
                  <a:pt x="522" y="8201"/>
                </a:cubicBezTo>
                <a:lnTo>
                  <a:pt x="23279" y="8201"/>
                </a:lnTo>
                <a:lnTo>
                  <a:pt x="23279" y="8201"/>
                </a:lnTo>
                <a:cubicBezTo>
                  <a:pt x="23371" y="8201"/>
                  <a:pt x="23461" y="8177"/>
                  <a:pt x="23540" y="8131"/>
                </a:cubicBezTo>
                <a:cubicBezTo>
                  <a:pt x="23619" y="8085"/>
                  <a:pt x="23685" y="8019"/>
                  <a:pt x="23731" y="7940"/>
                </a:cubicBezTo>
                <a:cubicBezTo>
                  <a:pt x="23777" y="7861"/>
                  <a:pt x="23801" y="7771"/>
                  <a:pt x="23801" y="7679"/>
                </a:cubicBezTo>
                <a:lnTo>
                  <a:pt x="23801" y="521"/>
                </a:lnTo>
                <a:lnTo>
                  <a:pt x="23801" y="522"/>
                </a:lnTo>
                <a:lnTo>
                  <a:pt x="23801" y="522"/>
                </a:lnTo>
                <a:cubicBezTo>
                  <a:pt x="23801" y="430"/>
                  <a:pt x="23777" y="340"/>
                  <a:pt x="23731" y="261"/>
                </a:cubicBezTo>
                <a:cubicBezTo>
                  <a:pt x="23685" y="182"/>
                  <a:pt x="23619" y="116"/>
                  <a:pt x="23540" y="70"/>
                </a:cubicBezTo>
                <a:cubicBezTo>
                  <a:pt x="23461" y="24"/>
                  <a:pt x="23371" y="0"/>
                  <a:pt x="23279" y="0"/>
                </a:cubicBezTo>
                <a:lnTo>
                  <a:pt x="521" y="0"/>
                </a:lnTo>
              </a:path>
            </a:pathLst>
          </a:custGeom>
          <a:solidFill>
            <a:srgbClr val="FFFFFF"/>
          </a:solidFill>
          <a:ln w="0">
            <a:solidFill>
              <a:srgbClr val="808080"/>
            </a:solidFill>
          </a:ln>
          <a:effectLst>
            <a:outerShdw dist="50911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94" name="CustomShape 2"/>
          <p:cNvSpPr/>
          <p:nvPr/>
        </p:nvSpPr>
        <p:spPr>
          <a:xfrm>
            <a:off x="4032000" y="252000"/>
            <a:ext cx="1584000" cy="792000"/>
          </a:xfrm>
          <a:custGeom>
            <a:avLst/>
            <a:gdLst/>
            <a:ahLst/>
            <a:cxnLst/>
            <a:rect l="0" t="0" r="r" b="b"/>
            <a:pathLst>
              <a:path w="4402" h="2202">
                <a:moveTo>
                  <a:pt x="366" y="0"/>
                </a:moveTo>
                <a:lnTo>
                  <a:pt x="367" y="0"/>
                </a:lnTo>
                <a:cubicBezTo>
                  <a:pt x="302" y="0"/>
                  <a:pt x="239" y="17"/>
                  <a:pt x="183" y="49"/>
                </a:cubicBezTo>
                <a:cubicBezTo>
                  <a:pt x="128" y="81"/>
                  <a:pt x="81" y="128"/>
                  <a:pt x="49" y="183"/>
                </a:cubicBezTo>
                <a:cubicBezTo>
                  <a:pt x="17" y="239"/>
                  <a:pt x="0" y="302"/>
                  <a:pt x="0" y="367"/>
                </a:cubicBezTo>
                <a:lnTo>
                  <a:pt x="0" y="1834"/>
                </a:lnTo>
                <a:lnTo>
                  <a:pt x="0" y="1834"/>
                </a:lnTo>
                <a:cubicBezTo>
                  <a:pt x="0" y="1899"/>
                  <a:pt x="17" y="1962"/>
                  <a:pt x="49" y="2018"/>
                </a:cubicBezTo>
                <a:cubicBezTo>
                  <a:pt x="81" y="2073"/>
                  <a:pt x="128" y="2120"/>
                  <a:pt x="183" y="2152"/>
                </a:cubicBezTo>
                <a:cubicBezTo>
                  <a:pt x="239" y="2184"/>
                  <a:pt x="302" y="2201"/>
                  <a:pt x="367" y="2201"/>
                </a:cubicBezTo>
                <a:lnTo>
                  <a:pt x="4034" y="2201"/>
                </a:lnTo>
                <a:lnTo>
                  <a:pt x="4034" y="2201"/>
                </a:lnTo>
                <a:cubicBezTo>
                  <a:pt x="4099" y="2201"/>
                  <a:pt x="4162" y="2184"/>
                  <a:pt x="4218" y="2152"/>
                </a:cubicBezTo>
                <a:cubicBezTo>
                  <a:pt x="4273" y="2120"/>
                  <a:pt x="4320" y="2073"/>
                  <a:pt x="4352" y="2018"/>
                </a:cubicBezTo>
                <a:cubicBezTo>
                  <a:pt x="4384" y="1962"/>
                  <a:pt x="4401" y="1899"/>
                  <a:pt x="4401" y="1834"/>
                </a:cubicBezTo>
                <a:lnTo>
                  <a:pt x="4400" y="366"/>
                </a:lnTo>
                <a:lnTo>
                  <a:pt x="4401" y="367"/>
                </a:lnTo>
                <a:lnTo>
                  <a:pt x="4401" y="367"/>
                </a:lnTo>
                <a:cubicBezTo>
                  <a:pt x="4401" y="302"/>
                  <a:pt x="4384" y="239"/>
                  <a:pt x="4352" y="183"/>
                </a:cubicBezTo>
                <a:cubicBezTo>
                  <a:pt x="4320" y="128"/>
                  <a:pt x="4273" y="81"/>
                  <a:pt x="4218" y="49"/>
                </a:cubicBezTo>
                <a:cubicBezTo>
                  <a:pt x="4162" y="17"/>
                  <a:pt x="4099" y="0"/>
                  <a:pt x="4034" y="0"/>
                </a:cubicBezTo>
                <a:lnTo>
                  <a:pt x="366" y="0"/>
                </a:lnTo>
              </a:path>
            </a:pathLst>
          </a:custGeom>
          <a:solidFill>
            <a:srgbClr val="FFFFFF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PROGRAMME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895" name="CustomShape 3"/>
          <p:cNvSpPr/>
          <p:nvPr/>
        </p:nvSpPr>
        <p:spPr>
          <a:xfrm>
            <a:off x="4032000" y="2433960"/>
            <a:ext cx="3384000" cy="626040"/>
          </a:xfrm>
          <a:custGeom>
            <a:avLst/>
            <a:gdLst/>
            <a:ahLst/>
            <a:cxnLst/>
            <a:rect l="0" t="0" r="r" b="b"/>
            <a:pathLst>
              <a:path w="9402" h="1741">
                <a:moveTo>
                  <a:pt x="290" y="0"/>
                </a:moveTo>
                <a:lnTo>
                  <a:pt x="290" y="0"/>
                </a:lnTo>
                <a:cubicBezTo>
                  <a:pt x="239" y="0"/>
                  <a:pt x="189" y="13"/>
                  <a:pt x="145" y="39"/>
                </a:cubicBezTo>
                <a:cubicBezTo>
                  <a:pt x="101" y="64"/>
                  <a:pt x="64" y="101"/>
                  <a:pt x="39" y="145"/>
                </a:cubicBezTo>
                <a:cubicBezTo>
                  <a:pt x="13" y="189"/>
                  <a:pt x="0" y="239"/>
                  <a:pt x="0" y="290"/>
                </a:cubicBezTo>
                <a:lnTo>
                  <a:pt x="0" y="1450"/>
                </a:lnTo>
                <a:lnTo>
                  <a:pt x="0" y="1450"/>
                </a:lnTo>
                <a:cubicBezTo>
                  <a:pt x="0" y="1501"/>
                  <a:pt x="13" y="1551"/>
                  <a:pt x="39" y="1595"/>
                </a:cubicBezTo>
                <a:cubicBezTo>
                  <a:pt x="64" y="1639"/>
                  <a:pt x="101" y="1676"/>
                  <a:pt x="145" y="1701"/>
                </a:cubicBezTo>
                <a:cubicBezTo>
                  <a:pt x="189" y="1727"/>
                  <a:pt x="239" y="1740"/>
                  <a:pt x="290" y="1740"/>
                </a:cubicBezTo>
                <a:lnTo>
                  <a:pt x="9111" y="1740"/>
                </a:lnTo>
                <a:lnTo>
                  <a:pt x="9111" y="1740"/>
                </a:lnTo>
                <a:cubicBezTo>
                  <a:pt x="9162" y="1740"/>
                  <a:pt x="9212" y="1727"/>
                  <a:pt x="9256" y="1701"/>
                </a:cubicBezTo>
                <a:cubicBezTo>
                  <a:pt x="9300" y="1676"/>
                  <a:pt x="9337" y="1639"/>
                  <a:pt x="9362" y="1595"/>
                </a:cubicBezTo>
                <a:cubicBezTo>
                  <a:pt x="9388" y="1551"/>
                  <a:pt x="9401" y="1501"/>
                  <a:pt x="9401" y="1450"/>
                </a:cubicBezTo>
                <a:lnTo>
                  <a:pt x="9401" y="290"/>
                </a:lnTo>
                <a:lnTo>
                  <a:pt x="9401" y="290"/>
                </a:lnTo>
                <a:lnTo>
                  <a:pt x="9401" y="290"/>
                </a:lnTo>
                <a:cubicBezTo>
                  <a:pt x="9401" y="239"/>
                  <a:pt x="9388" y="189"/>
                  <a:pt x="9362" y="145"/>
                </a:cubicBezTo>
                <a:cubicBezTo>
                  <a:pt x="9337" y="101"/>
                  <a:pt x="9300" y="64"/>
                  <a:pt x="9256" y="39"/>
                </a:cubicBezTo>
                <a:cubicBezTo>
                  <a:pt x="9212" y="13"/>
                  <a:pt x="9162" y="0"/>
                  <a:pt x="9111" y="0"/>
                </a:cubicBezTo>
                <a:lnTo>
                  <a:pt x="290" y="0"/>
                </a:lnTo>
              </a:path>
            </a:pathLst>
          </a:custGeom>
          <a:solidFill>
            <a:srgbClr val="FFFFFF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ENTREES / SORTIES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896" name="CustomShape 4"/>
          <p:cNvSpPr/>
          <p:nvPr/>
        </p:nvSpPr>
        <p:spPr>
          <a:xfrm>
            <a:off x="5832000" y="237600"/>
            <a:ext cx="1584000" cy="806400"/>
          </a:xfrm>
          <a:custGeom>
            <a:avLst/>
            <a:gdLst/>
            <a:ahLst/>
            <a:cxnLst/>
            <a:rect l="0" t="0" r="r" b="b"/>
            <a:pathLst>
              <a:path w="4402" h="2242">
                <a:moveTo>
                  <a:pt x="373" y="0"/>
                </a:moveTo>
                <a:lnTo>
                  <a:pt x="374" y="0"/>
                </a:lnTo>
                <a:cubicBezTo>
                  <a:pt x="308" y="0"/>
                  <a:pt x="244" y="17"/>
                  <a:pt x="187" y="50"/>
                </a:cubicBezTo>
                <a:cubicBezTo>
                  <a:pt x="130" y="83"/>
                  <a:pt x="83" y="130"/>
                  <a:pt x="50" y="187"/>
                </a:cubicBezTo>
                <a:cubicBezTo>
                  <a:pt x="17" y="244"/>
                  <a:pt x="0" y="308"/>
                  <a:pt x="0" y="374"/>
                </a:cubicBezTo>
                <a:lnTo>
                  <a:pt x="0" y="1867"/>
                </a:lnTo>
                <a:lnTo>
                  <a:pt x="0" y="1868"/>
                </a:lnTo>
                <a:cubicBezTo>
                  <a:pt x="0" y="1933"/>
                  <a:pt x="17" y="1997"/>
                  <a:pt x="50" y="2054"/>
                </a:cubicBezTo>
                <a:cubicBezTo>
                  <a:pt x="83" y="2111"/>
                  <a:pt x="130" y="2158"/>
                  <a:pt x="187" y="2191"/>
                </a:cubicBezTo>
                <a:cubicBezTo>
                  <a:pt x="244" y="2224"/>
                  <a:pt x="308" y="2241"/>
                  <a:pt x="374" y="2241"/>
                </a:cubicBezTo>
                <a:lnTo>
                  <a:pt x="4027" y="2241"/>
                </a:lnTo>
                <a:lnTo>
                  <a:pt x="4028" y="2241"/>
                </a:lnTo>
                <a:cubicBezTo>
                  <a:pt x="4093" y="2241"/>
                  <a:pt x="4157" y="2224"/>
                  <a:pt x="4214" y="2191"/>
                </a:cubicBezTo>
                <a:cubicBezTo>
                  <a:pt x="4271" y="2158"/>
                  <a:pt x="4318" y="2111"/>
                  <a:pt x="4351" y="2054"/>
                </a:cubicBezTo>
                <a:cubicBezTo>
                  <a:pt x="4384" y="1997"/>
                  <a:pt x="4401" y="1933"/>
                  <a:pt x="4401" y="1868"/>
                </a:cubicBezTo>
                <a:lnTo>
                  <a:pt x="4401" y="373"/>
                </a:lnTo>
                <a:lnTo>
                  <a:pt x="4401" y="374"/>
                </a:lnTo>
                <a:lnTo>
                  <a:pt x="4401" y="374"/>
                </a:lnTo>
                <a:cubicBezTo>
                  <a:pt x="4401" y="308"/>
                  <a:pt x="4384" y="244"/>
                  <a:pt x="4351" y="187"/>
                </a:cubicBezTo>
                <a:cubicBezTo>
                  <a:pt x="4318" y="130"/>
                  <a:pt x="4271" y="83"/>
                  <a:pt x="4214" y="50"/>
                </a:cubicBezTo>
                <a:cubicBezTo>
                  <a:pt x="4157" y="17"/>
                  <a:pt x="4093" y="0"/>
                  <a:pt x="4028" y="0"/>
                </a:cubicBezTo>
                <a:lnTo>
                  <a:pt x="373" y="0"/>
                </a:lnTo>
              </a:path>
            </a:pathLst>
          </a:custGeom>
          <a:solidFill>
            <a:srgbClr val="FFFFFF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DONNEES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897" name="CustomShape 5"/>
          <p:cNvSpPr/>
          <p:nvPr/>
        </p:nvSpPr>
        <p:spPr>
          <a:xfrm>
            <a:off x="864000" y="612000"/>
            <a:ext cx="2916000" cy="2016000"/>
          </a:xfrm>
          <a:custGeom>
            <a:avLst/>
            <a:gdLst/>
            <a:ahLst/>
            <a:cxnLst/>
            <a:rect l="0" t="0" r="r" b="b"/>
            <a:pathLst>
              <a:path w="8102" h="5602">
                <a:moveTo>
                  <a:pt x="356" y="0"/>
                </a:moveTo>
                <a:lnTo>
                  <a:pt x="356" y="0"/>
                </a:lnTo>
                <a:cubicBezTo>
                  <a:pt x="294" y="0"/>
                  <a:pt x="232" y="16"/>
                  <a:pt x="178" y="48"/>
                </a:cubicBezTo>
                <a:cubicBezTo>
                  <a:pt x="124" y="79"/>
                  <a:pt x="79" y="124"/>
                  <a:pt x="48" y="178"/>
                </a:cubicBezTo>
                <a:cubicBezTo>
                  <a:pt x="16" y="232"/>
                  <a:pt x="0" y="294"/>
                  <a:pt x="0" y="356"/>
                </a:cubicBezTo>
                <a:lnTo>
                  <a:pt x="0" y="5244"/>
                </a:lnTo>
                <a:lnTo>
                  <a:pt x="0" y="5245"/>
                </a:lnTo>
                <a:cubicBezTo>
                  <a:pt x="0" y="5307"/>
                  <a:pt x="16" y="5369"/>
                  <a:pt x="48" y="5423"/>
                </a:cubicBezTo>
                <a:cubicBezTo>
                  <a:pt x="79" y="5477"/>
                  <a:pt x="124" y="5522"/>
                  <a:pt x="178" y="5553"/>
                </a:cubicBezTo>
                <a:cubicBezTo>
                  <a:pt x="232" y="5585"/>
                  <a:pt x="294" y="5601"/>
                  <a:pt x="356" y="5601"/>
                </a:cubicBezTo>
                <a:lnTo>
                  <a:pt x="7744" y="5601"/>
                </a:lnTo>
                <a:lnTo>
                  <a:pt x="7745" y="5601"/>
                </a:lnTo>
                <a:cubicBezTo>
                  <a:pt x="7807" y="5601"/>
                  <a:pt x="7869" y="5585"/>
                  <a:pt x="7923" y="5553"/>
                </a:cubicBezTo>
                <a:cubicBezTo>
                  <a:pt x="7977" y="5522"/>
                  <a:pt x="8022" y="5477"/>
                  <a:pt x="8053" y="5423"/>
                </a:cubicBezTo>
                <a:cubicBezTo>
                  <a:pt x="8085" y="5369"/>
                  <a:pt x="8101" y="5307"/>
                  <a:pt x="8101" y="5245"/>
                </a:cubicBezTo>
                <a:lnTo>
                  <a:pt x="8101" y="356"/>
                </a:lnTo>
                <a:lnTo>
                  <a:pt x="8101" y="356"/>
                </a:lnTo>
                <a:lnTo>
                  <a:pt x="8101" y="356"/>
                </a:lnTo>
                <a:cubicBezTo>
                  <a:pt x="8101" y="294"/>
                  <a:pt x="8085" y="232"/>
                  <a:pt x="8053" y="178"/>
                </a:cubicBezTo>
                <a:cubicBezTo>
                  <a:pt x="8022" y="124"/>
                  <a:pt x="7977" y="79"/>
                  <a:pt x="7923" y="48"/>
                </a:cubicBezTo>
                <a:cubicBezTo>
                  <a:pt x="7869" y="16"/>
                  <a:pt x="7807" y="0"/>
                  <a:pt x="7745" y="0"/>
                </a:cubicBezTo>
                <a:lnTo>
                  <a:pt x="356" y="0"/>
                </a:lnTo>
              </a:path>
            </a:pathLst>
          </a:custGeom>
          <a:solidFill>
            <a:srgbClr val="CCCCCC"/>
          </a:solidFill>
          <a:ln w="0">
            <a:solidFill>
              <a:srgbClr val="808080"/>
            </a:solidFill>
          </a:ln>
          <a:effectLst>
            <a:outerShdw dist="50911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98" name="CustomShape 6"/>
          <p:cNvSpPr/>
          <p:nvPr/>
        </p:nvSpPr>
        <p:spPr>
          <a:xfrm>
            <a:off x="1008000" y="1656000"/>
            <a:ext cx="2664000" cy="792000"/>
          </a:xfrm>
          <a:custGeom>
            <a:avLst/>
            <a:gdLst/>
            <a:ahLst/>
            <a:cxnLst/>
            <a:rect l="0" t="0" r="r" b="b"/>
            <a:pathLst>
              <a:path w="7402" h="2202">
                <a:moveTo>
                  <a:pt x="366" y="0"/>
                </a:moveTo>
                <a:lnTo>
                  <a:pt x="367" y="0"/>
                </a:lnTo>
                <a:cubicBezTo>
                  <a:pt x="302" y="0"/>
                  <a:pt x="239" y="17"/>
                  <a:pt x="183" y="49"/>
                </a:cubicBezTo>
                <a:cubicBezTo>
                  <a:pt x="128" y="81"/>
                  <a:pt x="81" y="128"/>
                  <a:pt x="49" y="183"/>
                </a:cubicBezTo>
                <a:cubicBezTo>
                  <a:pt x="17" y="239"/>
                  <a:pt x="0" y="302"/>
                  <a:pt x="0" y="367"/>
                </a:cubicBezTo>
                <a:lnTo>
                  <a:pt x="0" y="1834"/>
                </a:lnTo>
                <a:lnTo>
                  <a:pt x="0" y="1834"/>
                </a:lnTo>
                <a:cubicBezTo>
                  <a:pt x="0" y="1899"/>
                  <a:pt x="17" y="1962"/>
                  <a:pt x="49" y="2018"/>
                </a:cubicBezTo>
                <a:cubicBezTo>
                  <a:pt x="81" y="2073"/>
                  <a:pt x="128" y="2120"/>
                  <a:pt x="183" y="2152"/>
                </a:cubicBezTo>
                <a:cubicBezTo>
                  <a:pt x="239" y="2184"/>
                  <a:pt x="302" y="2201"/>
                  <a:pt x="367" y="2201"/>
                </a:cubicBezTo>
                <a:lnTo>
                  <a:pt x="7034" y="2201"/>
                </a:lnTo>
                <a:lnTo>
                  <a:pt x="7034" y="2201"/>
                </a:lnTo>
                <a:cubicBezTo>
                  <a:pt x="7099" y="2201"/>
                  <a:pt x="7162" y="2184"/>
                  <a:pt x="7218" y="2152"/>
                </a:cubicBezTo>
                <a:cubicBezTo>
                  <a:pt x="7273" y="2120"/>
                  <a:pt x="7320" y="2073"/>
                  <a:pt x="7352" y="2018"/>
                </a:cubicBezTo>
                <a:cubicBezTo>
                  <a:pt x="7384" y="1962"/>
                  <a:pt x="7401" y="1899"/>
                  <a:pt x="7401" y="1834"/>
                </a:cubicBezTo>
                <a:lnTo>
                  <a:pt x="7401" y="366"/>
                </a:lnTo>
                <a:lnTo>
                  <a:pt x="7401" y="367"/>
                </a:lnTo>
                <a:lnTo>
                  <a:pt x="7401" y="367"/>
                </a:lnTo>
                <a:cubicBezTo>
                  <a:pt x="7401" y="302"/>
                  <a:pt x="7384" y="239"/>
                  <a:pt x="7352" y="183"/>
                </a:cubicBezTo>
                <a:cubicBezTo>
                  <a:pt x="7320" y="128"/>
                  <a:pt x="7273" y="81"/>
                  <a:pt x="7218" y="49"/>
                </a:cubicBezTo>
                <a:cubicBezTo>
                  <a:pt x="7162" y="17"/>
                  <a:pt x="7099" y="0"/>
                  <a:pt x="7034" y="0"/>
                </a:cubicBezTo>
                <a:lnTo>
                  <a:pt x="366" y="0"/>
                </a:lnTo>
              </a:path>
            </a:pathLst>
          </a:custGeom>
          <a:solidFill>
            <a:srgbClr val="000000">
              <a:alpha val="3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1" strike="noStrike" spc="-1">
                <a:latin typeface="Arial"/>
              </a:rPr>
              <a:t>UNITE DE CALCUL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899" name="CustomShape 7"/>
          <p:cNvSpPr/>
          <p:nvPr/>
        </p:nvSpPr>
        <p:spPr>
          <a:xfrm>
            <a:off x="1008000" y="1044000"/>
            <a:ext cx="2664000" cy="576000"/>
          </a:xfrm>
          <a:custGeom>
            <a:avLst/>
            <a:gdLst/>
            <a:ahLst/>
            <a:cxnLst/>
            <a:rect l="0" t="0" r="r" b="b"/>
            <a:pathLst>
              <a:path w="7402" h="1602">
                <a:moveTo>
                  <a:pt x="266" y="0"/>
                </a:moveTo>
                <a:lnTo>
                  <a:pt x="267" y="0"/>
                </a:lnTo>
                <a:cubicBezTo>
                  <a:pt x="220" y="0"/>
                  <a:pt x="174" y="12"/>
                  <a:pt x="133" y="36"/>
                </a:cubicBezTo>
                <a:cubicBezTo>
                  <a:pt x="93" y="59"/>
                  <a:pt x="59" y="93"/>
                  <a:pt x="36" y="133"/>
                </a:cubicBezTo>
                <a:cubicBezTo>
                  <a:pt x="12" y="174"/>
                  <a:pt x="0" y="220"/>
                  <a:pt x="0" y="267"/>
                </a:cubicBezTo>
                <a:lnTo>
                  <a:pt x="0" y="1334"/>
                </a:lnTo>
                <a:lnTo>
                  <a:pt x="0" y="1334"/>
                </a:lnTo>
                <a:cubicBezTo>
                  <a:pt x="0" y="1381"/>
                  <a:pt x="12" y="1427"/>
                  <a:pt x="36" y="1468"/>
                </a:cubicBezTo>
                <a:cubicBezTo>
                  <a:pt x="59" y="1508"/>
                  <a:pt x="93" y="1542"/>
                  <a:pt x="133" y="1565"/>
                </a:cubicBezTo>
                <a:cubicBezTo>
                  <a:pt x="174" y="1589"/>
                  <a:pt x="220" y="1601"/>
                  <a:pt x="267" y="1601"/>
                </a:cubicBezTo>
                <a:lnTo>
                  <a:pt x="7134" y="1600"/>
                </a:lnTo>
                <a:lnTo>
                  <a:pt x="7134" y="1601"/>
                </a:lnTo>
                <a:cubicBezTo>
                  <a:pt x="7181" y="1601"/>
                  <a:pt x="7227" y="1589"/>
                  <a:pt x="7268" y="1565"/>
                </a:cubicBezTo>
                <a:cubicBezTo>
                  <a:pt x="7308" y="1542"/>
                  <a:pt x="7342" y="1508"/>
                  <a:pt x="7365" y="1468"/>
                </a:cubicBezTo>
                <a:cubicBezTo>
                  <a:pt x="7389" y="1427"/>
                  <a:pt x="7401" y="1381"/>
                  <a:pt x="7401" y="1334"/>
                </a:cubicBezTo>
                <a:lnTo>
                  <a:pt x="7400" y="266"/>
                </a:lnTo>
                <a:lnTo>
                  <a:pt x="7401" y="267"/>
                </a:lnTo>
                <a:lnTo>
                  <a:pt x="7401" y="267"/>
                </a:lnTo>
                <a:cubicBezTo>
                  <a:pt x="7401" y="220"/>
                  <a:pt x="7389" y="174"/>
                  <a:pt x="7365" y="133"/>
                </a:cubicBezTo>
                <a:cubicBezTo>
                  <a:pt x="7342" y="93"/>
                  <a:pt x="7308" y="59"/>
                  <a:pt x="7268" y="36"/>
                </a:cubicBezTo>
                <a:cubicBezTo>
                  <a:pt x="7227" y="12"/>
                  <a:pt x="7181" y="0"/>
                  <a:pt x="7134" y="0"/>
                </a:cubicBezTo>
                <a:lnTo>
                  <a:pt x="266" y="0"/>
                </a:lnTo>
              </a:path>
            </a:pathLst>
          </a:custGeom>
          <a:solidFill>
            <a:srgbClr val="000000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400" b="1" strike="noStrike" spc="-1">
                <a:latin typeface="Arial"/>
              </a:rPr>
              <a:t>UNITE DE CONTROLE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00" name="TextShape 8"/>
          <p:cNvSpPr txBox="1"/>
          <p:nvPr/>
        </p:nvSpPr>
        <p:spPr>
          <a:xfrm>
            <a:off x="1101600" y="2700000"/>
            <a:ext cx="156744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MicroControleur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01" name="TextShape 9"/>
          <p:cNvSpPr txBox="1"/>
          <p:nvPr/>
        </p:nvSpPr>
        <p:spPr>
          <a:xfrm>
            <a:off x="1591920" y="681840"/>
            <a:ext cx="1432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PROCESSEUR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02" name="Line 10"/>
          <p:cNvSpPr/>
          <p:nvPr/>
        </p:nvSpPr>
        <p:spPr>
          <a:xfrm flipH="1">
            <a:off x="3672000" y="1512000"/>
            <a:ext cx="3384000" cy="0"/>
          </a:xfrm>
          <a:prstGeom prst="line">
            <a:avLst/>
          </a:prstGeom>
          <a:ln w="360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03" name="Line 11"/>
          <p:cNvSpPr/>
          <p:nvPr/>
        </p:nvSpPr>
        <p:spPr>
          <a:xfrm>
            <a:off x="6048000" y="1512000"/>
            <a:ext cx="0" cy="921960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04" name="Line 12"/>
          <p:cNvSpPr/>
          <p:nvPr/>
        </p:nvSpPr>
        <p:spPr>
          <a:xfrm flipH="1">
            <a:off x="3672000" y="1818000"/>
            <a:ext cx="3384000" cy="0"/>
          </a:xfrm>
          <a:prstGeom prst="line">
            <a:avLst/>
          </a:prstGeom>
          <a:ln w="72000">
            <a:solidFill>
              <a:srgbClr val="0000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05" name="Line 13"/>
          <p:cNvSpPr/>
          <p:nvPr/>
        </p:nvSpPr>
        <p:spPr>
          <a:xfrm>
            <a:off x="6480000" y="1044000"/>
            <a:ext cx="0" cy="774000"/>
          </a:xfrm>
          <a:prstGeom prst="line">
            <a:avLst/>
          </a:prstGeom>
          <a:ln w="36000">
            <a:solidFill>
              <a:srgbClr val="0000FF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06" name="Line 14"/>
          <p:cNvSpPr/>
          <p:nvPr/>
        </p:nvSpPr>
        <p:spPr>
          <a:xfrm>
            <a:off x="5760000" y="1818000"/>
            <a:ext cx="0" cy="615960"/>
          </a:xfrm>
          <a:prstGeom prst="line">
            <a:avLst/>
          </a:prstGeom>
          <a:ln w="36000">
            <a:solidFill>
              <a:srgbClr val="0000FF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07" name="Line 15"/>
          <p:cNvSpPr/>
          <p:nvPr/>
        </p:nvSpPr>
        <p:spPr>
          <a:xfrm flipV="1">
            <a:off x="5004000" y="1044000"/>
            <a:ext cx="0" cy="468000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08" name="Line 16"/>
          <p:cNvSpPr/>
          <p:nvPr/>
        </p:nvSpPr>
        <p:spPr>
          <a:xfrm flipV="1">
            <a:off x="6768000" y="1044000"/>
            <a:ext cx="0" cy="468000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09" name="Line 17"/>
          <p:cNvSpPr/>
          <p:nvPr/>
        </p:nvSpPr>
        <p:spPr>
          <a:xfrm>
            <a:off x="4680000" y="1044000"/>
            <a:ext cx="0" cy="774000"/>
          </a:xfrm>
          <a:prstGeom prst="line">
            <a:avLst/>
          </a:prstGeom>
          <a:ln w="36000">
            <a:solidFill>
              <a:srgbClr val="0000FF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10" name="TextShape 18"/>
          <p:cNvSpPr txBox="1"/>
          <p:nvPr/>
        </p:nvSpPr>
        <p:spPr>
          <a:xfrm>
            <a:off x="6444000" y="1872000"/>
            <a:ext cx="1387800" cy="27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300" b="1" strike="noStrike" spc="-1">
                <a:solidFill>
                  <a:srgbClr val="0000FF"/>
                </a:solidFill>
                <a:latin typeface="Arial"/>
              </a:rPr>
              <a:t>BUS DONNEES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2911" name="TextShape 19"/>
          <p:cNvSpPr txBox="1"/>
          <p:nvPr/>
        </p:nvSpPr>
        <p:spPr>
          <a:xfrm>
            <a:off x="6561720" y="1497240"/>
            <a:ext cx="1275120" cy="249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1" strike="noStrike" spc="-1">
                <a:solidFill>
                  <a:srgbClr val="FF0000"/>
                </a:solidFill>
                <a:latin typeface="Arial"/>
              </a:rPr>
              <a:t>BUS ADRESSES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2912" name="CustomShape 20"/>
          <p:cNvSpPr/>
          <p:nvPr/>
        </p:nvSpPr>
        <p:spPr>
          <a:xfrm>
            <a:off x="7992000" y="381960"/>
            <a:ext cx="1152000" cy="482040"/>
          </a:xfrm>
          <a:custGeom>
            <a:avLst/>
            <a:gdLst/>
            <a:ahLst/>
            <a:cxnLst/>
            <a:rect l="0" t="0" r="r" b="b"/>
            <a:pathLst>
              <a:path w="3202" h="1341">
                <a:moveTo>
                  <a:pt x="223" y="0"/>
                </a:moveTo>
                <a:lnTo>
                  <a:pt x="223" y="0"/>
                </a:lnTo>
                <a:cubicBezTo>
                  <a:pt x="184" y="0"/>
                  <a:pt x="146" y="10"/>
                  <a:pt x="112" y="30"/>
                </a:cubicBezTo>
                <a:cubicBezTo>
                  <a:pt x="78" y="50"/>
                  <a:pt x="50" y="78"/>
                  <a:pt x="30" y="112"/>
                </a:cubicBezTo>
                <a:cubicBezTo>
                  <a:pt x="10" y="146"/>
                  <a:pt x="0" y="184"/>
                  <a:pt x="0" y="223"/>
                </a:cubicBezTo>
                <a:lnTo>
                  <a:pt x="0" y="1116"/>
                </a:lnTo>
                <a:lnTo>
                  <a:pt x="0" y="1117"/>
                </a:lnTo>
                <a:cubicBezTo>
                  <a:pt x="0" y="1156"/>
                  <a:pt x="10" y="1194"/>
                  <a:pt x="30" y="1228"/>
                </a:cubicBezTo>
                <a:cubicBezTo>
                  <a:pt x="50" y="1262"/>
                  <a:pt x="78" y="1290"/>
                  <a:pt x="112" y="1310"/>
                </a:cubicBezTo>
                <a:cubicBezTo>
                  <a:pt x="146" y="1330"/>
                  <a:pt x="184" y="1340"/>
                  <a:pt x="223" y="1340"/>
                </a:cubicBezTo>
                <a:lnTo>
                  <a:pt x="2977" y="1340"/>
                </a:lnTo>
                <a:lnTo>
                  <a:pt x="2978" y="1340"/>
                </a:lnTo>
                <a:cubicBezTo>
                  <a:pt x="3017" y="1340"/>
                  <a:pt x="3055" y="1330"/>
                  <a:pt x="3089" y="1310"/>
                </a:cubicBezTo>
                <a:cubicBezTo>
                  <a:pt x="3123" y="1290"/>
                  <a:pt x="3151" y="1262"/>
                  <a:pt x="3171" y="1228"/>
                </a:cubicBezTo>
                <a:cubicBezTo>
                  <a:pt x="3191" y="1194"/>
                  <a:pt x="3201" y="1156"/>
                  <a:pt x="3201" y="1117"/>
                </a:cubicBezTo>
                <a:lnTo>
                  <a:pt x="3200" y="223"/>
                </a:lnTo>
                <a:lnTo>
                  <a:pt x="3201" y="223"/>
                </a:lnTo>
                <a:lnTo>
                  <a:pt x="3201" y="223"/>
                </a:lnTo>
                <a:cubicBezTo>
                  <a:pt x="3201" y="184"/>
                  <a:pt x="3191" y="146"/>
                  <a:pt x="3171" y="112"/>
                </a:cubicBezTo>
                <a:cubicBezTo>
                  <a:pt x="3151" y="78"/>
                  <a:pt x="3123" y="50"/>
                  <a:pt x="3089" y="30"/>
                </a:cubicBezTo>
                <a:cubicBezTo>
                  <a:pt x="3055" y="10"/>
                  <a:pt x="3017" y="0"/>
                  <a:pt x="2978" y="0"/>
                </a:cubicBezTo>
                <a:lnTo>
                  <a:pt x="223" y="0"/>
                </a:lnTo>
              </a:path>
            </a:pathLst>
          </a:custGeom>
          <a:solidFill>
            <a:srgbClr val="FFFFFF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TIMERS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913" name="CustomShape 21"/>
          <p:cNvSpPr/>
          <p:nvPr/>
        </p:nvSpPr>
        <p:spPr>
          <a:xfrm>
            <a:off x="7991640" y="993600"/>
            <a:ext cx="1152000" cy="482040"/>
          </a:xfrm>
          <a:custGeom>
            <a:avLst/>
            <a:gdLst/>
            <a:ahLst/>
            <a:cxnLst/>
            <a:rect l="0" t="0" r="r" b="b"/>
            <a:pathLst>
              <a:path w="3202" h="1341">
                <a:moveTo>
                  <a:pt x="223" y="0"/>
                </a:moveTo>
                <a:lnTo>
                  <a:pt x="223" y="0"/>
                </a:lnTo>
                <a:cubicBezTo>
                  <a:pt x="184" y="0"/>
                  <a:pt x="146" y="10"/>
                  <a:pt x="112" y="30"/>
                </a:cubicBezTo>
                <a:cubicBezTo>
                  <a:pt x="78" y="50"/>
                  <a:pt x="50" y="78"/>
                  <a:pt x="30" y="112"/>
                </a:cubicBezTo>
                <a:cubicBezTo>
                  <a:pt x="10" y="146"/>
                  <a:pt x="0" y="184"/>
                  <a:pt x="0" y="223"/>
                </a:cubicBezTo>
                <a:lnTo>
                  <a:pt x="0" y="1116"/>
                </a:lnTo>
                <a:lnTo>
                  <a:pt x="0" y="1117"/>
                </a:lnTo>
                <a:cubicBezTo>
                  <a:pt x="0" y="1156"/>
                  <a:pt x="10" y="1194"/>
                  <a:pt x="30" y="1228"/>
                </a:cubicBezTo>
                <a:cubicBezTo>
                  <a:pt x="50" y="1262"/>
                  <a:pt x="78" y="1290"/>
                  <a:pt x="112" y="1310"/>
                </a:cubicBezTo>
                <a:cubicBezTo>
                  <a:pt x="146" y="1330"/>
                  <a:pt x="184" y="1340"/>
                  <a:pt x="223" y="1340"/>
                </a:cubicBezTo>
                <a:lnTo>
                  <a:pt x="2977" y="1340"/>
                </a:lnTo>
                <a:lnTo>
                  <a:pt x="2978" y="1340"/>
                </a:lnTo>
                <a:cubicBezTo>
                  <a:pt x="3017" y="1340"/>
                  <a:pt x="3055" y="1330"/>
                  <a:pt x="3089" y="1310"/>
                </a:cubicBezTo>
                <a:cubicBezTo>
                  <a:pt x="3123" y="1290"/>
                  <a:pt x="3151" y="1262"/>
                  <a:pt x="3171" y="1228"/>
                </a:cubicBezTo>
                <a:cubicBezTo>
                  <a:pt x="3191" y="1194"/>
                  <a:pt x="3201" y="1156"/>
                  <a:pt x="3201" y="1117"/>
                </a:cubicBezTo>
                <a:lnTo>
                  <a:pt x="3200" y="223"/>
                </a:lnTo>
                <a:lnTo>
                  <a:pt x="3201" y="223"/>
                </a:lnTo>
                <a:lnTo>
                  <a:pt x="3201" y="223"/>
                </a:lnTo>
                <a:cubicBezTo>
                  <a:pt x="3201" y="184"/>
                  <a:pt x="3191" y="146"/>
                  <a:pt x="3171" y="112"/>
                </a:cubicBezTo>
                <a:cubicBezTo>
                  <a:pt x="3151" y="78"/>
                  <a:pt x="3123" y="50"/>
                  <a:pt x="3089" y="30"/>
                </a:cubicBezTo>
                <a:cubicBezTo>
                  <a:pt x="3055" y="10"/>
                  <a:pt x="3017" y="0"/>
                  <a:pt x="2978" y="0"/>
                </a:cubicBezTo>
                <a:lnTo>
                  <a:pt x="223" y="0"/>
                </a:lnTo>
              </a:path>
            </a:pathLst>
          </a:custGeom>
          <a:solidFill>
            <a:srgbClr val="FFFFFF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solidFill>
                  <a:srgbClr val="000000"/>
                </a:solidFill>
                <a:latin typeface="Arial"/>
              </a:rPr>
              <a:t>ADC / DAC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914" name="CustomShape 22"/>
          <p:cNvSpPr/>
          <p:nvPr/>
        </p:nvSpPr>
        <p:spPr>
          <a:xfrm>
            <a:off x="7992000" y="1584000"/>
            <a:ext cx="1152000" cy="482040"/>
          </a:xfrm>
          <a:custGeom>
            <a:avLst/>
            <a:gdLst/>
            <a:ahLst/>
            <a:cxnLst/>
            <a:rect l="0" t="0" r="r" b="b"/>
            <a:pathLst>
              <a:path w="3202" h="1341">
                <a:moveTo>
                  <a:pt x="223" y="0"/>
                </a:moveTo>
                <a:lnTo>
                  <a:pt x="223" y="0"/>
                </a:lnTo>
                <a:cubicBezTo>
                  <a:pt x="184" y="0"/>
                  <a:pt x="146" y="10"/>
                  <a:pt x="112" y="30"/>
                </a:cubicBezTo>
                <a:cubicBezTo>
                  <a:pt x="78" y="50"/>
                  <a:pt x="50" y="78"/>
                  <a:pt x="30" y="112"/>
                </a:cubicBezTo>
                <a:cubicBezTo>
                  <a:pt x="10" y="146"/>
                  <a:pt x="0" y="184"/>
                  <a:pt x="0" y="223"/>
                </a:cubicBezTo>
                <a:lnTo>
                  <a:pt x="0" y="1116"/>
                </a:lnTo>
                <a:lnTo>
                  <a:pt x="0" y="1117"/>
                </a:lnTo>
                <a:cubicBezTo>
                  <a:pt x="0" y="1156"/>
                  <a:pt x="10" y="1194"/>
                  <a:pt x="30" y="1228"/>
                </a:cubicBezTo>
                <a:cubicBezTo>
                  <a:pt x="50" y="1262"/>
                  <a:pt x="78" y="1290"/>
                  <a:pt x="112" y="1310"/>
                </a:cubicBezTo>
                <a:cubicBezTo>
                  <a:pt x="146" y="1330"/>
                  <a:pt x="184" y="1340"/>
                  <a:pt x="223" y="1340"/>
                </a:cubicBezTo>
                <a:lnTo>
                  <a:pt x="2977" y="1340"/>
                </a:lnTo>
                <a:lnTo>
                  <a:pt x="2978" y="1340"/>
                </a:lnTo>
                <a:cubicBezTo>
                  <a:pt x="3017" y="1340"/>
                  <a:pt x="3055" y="1330"/>
                  <a:pt x="3089" y="1310"/>
                </a:cubicBezTo>
                <a:cubicBezTo>
                  <a:pt x="3123" y="1290"/>
                  <a:pt x="3151" y="1262"/>
                  <a:pt x="3171" y="1228"/>
                </a:cubicBezTo>
                <a:cubicBezTo>
                  <a:pt x="3191" y="1194"/>
                  <a:pt x="3201" y="1156"/>
                  <a:pt x="3201" y="1117"/>
                </a:cubicBezTo>
                <a:lnTo>
                  <a:pt x="3200" y="223"/>
                </a:lnTo>
                <a:lnTo>
                  <a:pt x="3201" y="223"/>
                </a:lnTo>
                <a:lnTo>
                  <a:pt x="3201" y="223"/>
                </a:lnTo>
                <a:cubicBezTo>
                  <a:pt x="3201" y="184"/>
                  <a:pt x="3191" y="146"/>
                  <a:pt x="3171" y="112"/>
                </a:cubicBezTo>
                <a:cubicBezTo>
                  <a:pt x="3151" y="78"/>
                  <a:pt x="3123" y="50"/>
                  <a:pt x="3089" y="30"/>
                </a:cubicBezTo>
                <a:cubicBezTo>
                  <a:pt x="3055" y="10"/>
                  <a:pt x="3017" y="0"/>
                  <a:pt x="2978" y="0"/>
                </a:cubicBezTo>
                <a:lnTo>
                  <a:pt x="223" y="0"/>
                </a:lnTo>
              </a:path>
            </a:pathLst>
          </a:custGeom>
          <a:solidFill>
            <a:srgbClr val="FFFFFF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PWM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915" name="CustomShape 23"/>
          <p:cNvSpPr/>
          <p:nvPr/>
        </p:nvSpPr>
        <p:spPr>
          <a:xfrm>
            <a:off x="7991640" y="2195640"/>
            <a:ext cx="1152000" cy="482040"/>
          </a:xfrm>
          <a:custGeom>
            <a:avLst/>
            <a:gdLst/>
            <a:ahLst/>
            <a:cxnLst/>
            <a:rect l="0" t="0" r="r" b="b"/>
            <a:pathLst>
              <a:path w="3202" h="1341">
                <a:moveTo>
                  <a:pt x="223" y="0"/>
                </a:moveTo>
                <a:lnTo>
                  <a:pt x="223" y="0"/>
                </a:lnTo>
                <a:cubicBezTo>
                  <a:pt x="184" y="0"/>
                  <a:pt x="146" y="10"/>
                  <a:pt x="112" y="30"/>
                </a:cubicBezTo>
                <a:cubicBezTo>
                  <a:pt x="78" y="50"/>
                  <a:pt x="50" y="78"/>
                  <a:pt x="30" y="112"/>
                </a:cubicBezTo>
                <a:cubicBezTo>
                  <a:pt x="10" y="146"/>
                  <a:pt x="0" y="184"/>
                  <a:pt x="0" y="223"/>
                </a:cubicBezTo>
                <a:lnTo>
                  <a:pt x="0" y="1116"/>
                </a:lnTo>
                <a:lnTo>
                  <a:pt x="0" y="1117"/>
                </a:lnTo>
                <a:cubicBezTo>
                  <a:pt x="0" y="1156"/>
                  <a:pt x="10" y="1194"/>
                  <a:pt x="30" y="1228"/>
                </a:cubicBezTo>
                <a:cubicBezTo>
                  <a:pt x="50" y="1262"/>
                  <a:pt x="78" y="1290"/>
                  <a:pt x="112" y="1310"/>
                </a:cubicBezTo>
                <a:cubicBezTo>
                  <a:pt x="146" y="1330"/>
                  <a:pt x="184" y="1340"/>
                  <a:pt x="223" y="1340"/>
                </a:cubicBezTo>
                <a:lnTo>
                  <a:pt x="2977" y="1340"/>
                </a:lnTo>
                <a:lnTo>
                  <a:pt x="2978" y="1340"/>
                </a:lnTo>
                <a:cubicBezTo>
                  <a:pt x="3017" y="1340"/>
                  <a:pt x="3055" y="1330"/>
                  <a:pt x="3089" y="1310"/>
                </a:cubicBezTo>
                <a:cubicBezTo>
                  <a:pt x="3123" y="1290"/>
                  <a:pt x="3151" y="1262"/>
                  <a:pt x="3171" y="1228"/>
                </a:cubicBezTo>
                <a:cubicBezTo>
                  <a:pt x="3191" y="1194"/>
                  <a:pt x="3201" y="1156"/>
                  <a:pt x="3201" y="1117"/>
                </a:cubicBezTo>
                <a:lnTo>
                  <a:pt x="3200" y="223"/>
                </a:lnTo>
                <a:lnTo>
                  <a:pt x="3201" y="223"/>
                </a:lnTo>
                <a:lnTo>
                  <a:pt x="3201" y="223"/>
                </a:lnTo>
                <a:cubicBezTo>
                  <a:pt x="3201" y="184"/>
                  <a:pt x="3191" y="146"/>
                  <a:pt x="3171" y="112"/>
                </a:cubicBezTo>
                <a:cubicBezTo>
                  <a:pt x="3151" y="78"/>
                  <a:pt x="3123" y="50"/>
                  <a:pt x="3089" y="30"/>
                </a:cubicBezTo>
                <a:cubicBezTo>
                  <a:pt x="3055" y="10"/>
                  <a:pt x="3017" y="0"/>
                  <a:pt x="2978" y="0"/>
                </a:cubicBezTo>
                <a:lnTo>
                  <a:pt x="223" y="0"/>
                </a:lnTo>
              </a:path>
            </a:pathLst>
          </a:custGeom>
          <a:solidFill>
            <a:srgbClr val="FFFFFF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USART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916" name="CustomShape 24"/>
          <p:cNvSpPr/>
          <p:nvPr/>
        </p:nvSpPr>
        <p:spPr>
          <a:xfrm>
            <a:off x="719640" y="3816000"/>
            <a:ext cx="8568000" cy="2952000"/>
          </a:xfrm>
          <a:custGeom>
            <a:avLst/>
            <a:gdLst/>
            <a:ahLst/>
            <a:cxnLst/>
            <a:rect l="0" t="0" r="r" b="b"/>
            <a:pathLst>
              <a:path w="23802" h="8202">
                <a:moveTo>
                  <a:pt x="521" y="0"/>
                </a:moveTo>
                <a:lnTo>
                  <a:pt x="522" y="0"/>
                </a:lnTo>
                <a:cubicBezTo>
                  <a:pt x="430" y="0"/>
                  <a:pt x="340" y="24"/>
                  <a:pt x="261" y="70"/>
                </a:cubicBezTo>
                <a:cubicBezTo>
                  <a:pt x="182" y="116"/>
                  <a:pt x="116" y="182"/>
                  <a:pt x="70" y="261"/>
                </a:cubicBezTo>
                <a:cubicBezTo>
                  <a:pt x="24" y="340"/>
                  <a:pt x="0" y="430"/>
                  <a:pt x="0" y="522"/>
                </a:cubicBezTo>
                <a:lnTo>
                  <a:pt x="0" y="7679"/>
                </a:lnTo>
                <a:lnTo>
                  <a:pt x="0" y="7679"/>
                </a:lnTo>
                <a:cubicBezTo>
                  <a:pt x="0" y="7771"/>
                  <a:pt x="24" y="7861"/>
                  <a:pt x="70" y="7940"/>
                </a:cubicBezTo>
                <a:cubicBezTo>
                  <a:pt x="116" y="8019"/>
                  <a:pt x="182" y="8085"/>
                  <a:pt x="261" y="8131"/>
                </a:cubicBezTo>
                <a:cubicBezTo>
                  <a:pt x="340" y="8177"/>
                  <a:pt x="430" y="8201"/>
                  <a:pt x="522" y="8201"/>
                </a:cubicBezTo>
                <a:lnTo>
                  <a:pt x="23279" y="8201"/>
                </a:lnTo>
                <a:lnTo>
                  <a:pt x="23279" y="8201"/>
                </a:lnTo>
                <a:cubicBezTo>
                  <a:pt x="23371" y="8201"/>
                  <a:pt x="23461" y="8177"/>
                  <a:pt x="23540" y="8131"/>
                </a:cubicBezTo>
                <a:cubicBezTo>
                  <a:pt x="23619" y="8085"/>
                  <a:pt x="23685" y="8019"/>
                  <a:pt x="23731" y="7940"/>
                </a:cubicBezTo>
                <a:cubicBezTo>
                  <a:pt x="23777" y="7861"/>
                  <a:pt x="23801" y="7771"/>
                  <a:pt x="23801" y="7679"/>
                </a:cubicBezTo>
                <a:lnTo>
                  <a:pt x="23801" y="521"/>
                </a:lnTo>
                <a:lnTo>
                  <a:pt x="23801" y="522"/>
                </a:lnTo>
                <a:lnTo>
                  <a:pt x="23801" y="522"/>
                </a:lnTo>
                <a:cubicBezTo>
                  <a:pt x="23801" y="430"/>
                  <a:pt x="23777" y="340"/>
                  <a:pt x="23731" y="261"/>
                </a:cubicBezTo>
                <a:cubicBezTo>
                  <a:pt x="23685" y="182"/>
                  <a:pt x="23619" y="116"/>
                  <a:pt x="23540" y="70"/>
                </a:cubicBezTo>
                <a:cubicBezTo>
                  <a:pt x="23461" y="24"/>
                  <a:pt x="23371" y="0"/>
                  <a:pt x="23279" y="0"/>
                </a:cubicBezTo>
                <a:lnTo>
                  <a:pt x="521" y="0"/>
                </a:lnTo>
              </a:path>
            </a:pathLst>
          </a:custGeom>
          <a:solidFill>
            <a:srgbClr val="FFFFFF"/>
          </a:solidFill>
          <a:ln w="0">
            <a:solidFill>
              <a:srgbClr val="808080"/>
            </a:solidFill>
          </a:ln>
          <a:effectLst>
            <a:outerShdw dist="50911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17" name="CustomShape 25"/>
          <p:cNvSpPr/>
          <p:nvPr/>
        </p:nvSpPr>
        <p:spPr>
          <a:xfrm>
            <a:off x="4031640" y="3960000"/>
            <a:ext cx="1584000" cy="792000"/>
          </a:xfrm>
          <a:custGeom>
            <a:avLst/>
            <a:gdLst/>
            <a:ahLst/>
            <a:cxnLst/>
            <a:rect l="0" t="0" r="r" b="b"/>
            <a:pathLst>
              <a:path w="4402" h="2202">
                <a:moveTo>
                  <a:pt x="366" y="0"/>
                </a:moveTo>
                <a:lnTo>
                  <a:pt x="367" y="0"/>
                </a:lnTo>
                <a:cubicBezTo>
                  <a:pt x="302" y="0"/>
                  <a:pt x="239" y="17"/>
                  <a:pt x="183" y="49"/>
                </a:cubicBezTo>
                <a:cubicBezTo>
                  <a:pt x="128" y="81"/>
                  <a:pt x="81" y="128"/>
                  <a:pt x="49" y="183"/>
                </a:cubicBezTo>
                <a:cubicBezTo>
                  <a:pt x="17" y="239"/>
                  <a:pt x="0" y="302"/>
                  <a:pt x="0" y="367"/>
                </a:cubicBezTo>
                <a:lnTo>
                  <a:pt x="0" y="1834"/>
                </a:lnTo>
                <a:lnTo>
                  <a:pt x="0" y="1834"/>
                </a:lnTo>
                <a:cubicBezTo>
                  <a:pt x="0" y="1899"/>
                  <a:pt x="17" y="1962"/>
                  <a:pt x="49" y="2018"/>
                </a:cubicBezTo>
                <a:cubicBezTo>
                  <a:pt x="81" y="2073"/>
                  <a:pt x="128" y="2120"/>
                  <a:pt x="183" y="2152"/>
                </a:cubicBezTo>
                <a:cubicBezTo>
                  <a:pt x="239" y="2184"/>
                  <a:pt x="302" y="2201"/>
                  <a:pt x="367" y="2201"/>
                </a:cubicBezTo>
                <a:lnTo>
                  <a:pt x="4034" y="2201"/>
                </a:lnTo>
                <a:lnTo>
                  <a:pt x="4034" y="2201"/>
                </a:lnTo>
                <a:cubicBezTo>
                  <a:pt x="4099" y="2201"/>
                  <a:pt x="4162" y="2184"/>
                  <a:pt x="4218" y="2152"/>
                </a:cubicBezTo>
                <a:cubicBezTo>
                  <a:pt x="4273" y="2120"/>
                  <a:pt x="4320" y="2073"/>
                  <a:pt x="4352" y="2018"/>
                </a:cubicBezTo>
                <a:cubicBezTo>
                  <a:pt x="4384" y="1962"/>
                  <a:pt x="4401" y="1899"/>
                  <a:pt x="4401" y="1834"/>
                </a:cubicBezTo>
                <a:lnTo>
                  <a:pt x="4400" y="366"/>
                </a:lnTo>
                <a:lnTo>
                  <a:pt x="4401" y="367"/>
                </a:lnTo>
                <a:lnTo>
                  <a:pt x="4401" y="367"/>
                </a:lnTo>
                <a:cubicBezTo>
                  <a:pt x="4401" y="302"/>
                  <a:pt x="4384" y="239"/>
                  <a:pt x="4352" y="183"/>
                </a:cubicBezTo>
                <a:cubicBezTo>
                  <a:pt x="4320" y="128"/>
                  <a:pt x="4273" y="81"/>
                  <a:pt x="4218" y="49"/>
                </a:cubicBezTo>
                <a:cubicBezTo>
                  <a:pt x="4162" y="17"/>
                  <a:pt x="4099" y="0"/>
                  <a:pt x="4034" y="0"/>
                </a:cubicBezTo>
                <a:lnTo>
                  <a:pt x="366" y="0"/>
                </a:lnTo>
              </a:path>
            </a:pathLst>
          </a:custGeom>
          <a:solidFill>
            <a:srgbClr val="FF0000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PROGRAMME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918" name="CustomShape 26"/>
          <p:cNvSpPr/>
          <p:nvPr/>
        </p:nvSpPr>
        <p:spPr>
          <a:xfrm>
            <a:off x="4031640" y="6141960"/>
            <a:ext cx="3384000" cy="626040"/>
          </a:xfrm>
          <a:custGeom>
            <a:avLst/>
            <a:gdLst/>
            <a:ahLst/>
            <a:cxnLst/>
            <a:rect l="0" t="0" r="r" b="b"/>
            <a:pathLst>
              <a:path w="9402" h="1741">
                <a:moveTo>
                  <a:pt x="290" y="0"/>
                </a:moveTo>
                <a:lnTo>
                  <a:pt x="290" y="0"/>
                </a:lnTo>
                <a:cubicBezTo>
                  <a:pt x="239" y="0"/>
                  <a:pt x="189" y="13"/>
                  <a:pt x="145" y="39"/>
                </a:cubicBezTo>
                <a:cubicBezTo>
                  <a:pt x="101" y="64"/>
                  <a:pt x="64" y="101"/>
                  <a:pt x="39" y="145"/>
                </a:cubicBezTo>
                <a:cubicBezTo>
                  <a:pt x="13" y="189"/>
                  <a:pt x="0" y="239"/>
                  <a:pt x="0" y="290"/>
                </a:cubicBezTo>
                <a:lnTo>
                  <a:pt x="0" y="1450"/>
                </a:lnTo>
                <a:lnTo>
                  <a:pt x="0" y="1450"/>
                </a:lnTo>
                <a:cubicBezTo>
                  <a:pt x="0" y="1501"/>
                  <a:pt x="13" y="1551"/>
                  <a:pt x="39" y="1595"/>
                </a:cubicBezTo>
                <a:cubicBezTo>
                  <a:pt x="64" y="1639"/>
                  <a:pt x="101" y="1676"/>
                  <a:pt x="145" y="1701"/>
                </a:cubicBezTo>
                <a:cubicBezTo>
                  <a:pt x="189" y="1727"/>
                  <a:pt x="239" y="1740"/>
                  <a:pt x="290" y="1740"/>
                </a:cubicBezTo>
                <a:lnTo>
                  <a:pt x="9111" y="1740"/>
                </a:lnTo>
                <a:lnTo>
                  <a:pt x="9111" y="1740"/>
                </a:lnTo>
                <a:cubicBezTo>
                  <a:pt x="9162" y="1740"/>
                  <a:pt x="9212" y="1727"/>
                  <a:pt x="9256" y="1701"/>
                </a:cubicBezTo>
                <a:cubicBezTo>
                  <a:pt x="9300" y="1676"/>
                  <a:pt x="9337" y="1639"/>
                  <a:pt x="9362" y="1595"/>
                </a:cubicBezTo>
                <a:cubicBezTo>
                  <a:pt x="9388" y="1551"/>
                  <a:pt x="9401" y="1501"/>
                  <a:pt x="9401" y="1450"/>
                </a:cubicBezTo>
                <a:lnTo>
                  <a:pt x="9401" y="290"/>
                </a:lnTo>
                <a:lnTo>
                  <a:pt x="9401" y="290"/>
                </a:lnTo>
                <a:lnTo>
                  <a:pt x="9401" y="290"/>
                </a:lnTo>
                <a:cubicBezTo>
                  <a:pt x="9401" y="239"/>
                  <a:pt x="9388" y="189"/>
                  <a:pt x="9362" y="145"/>
                </a:cubicBezTo>
                <a:cubicBezTo>
                  <a:pt x="9337" y="101"/>
                  <a:pt x="9300" y="64"/>
                  <a:pt x="9256" y="39"/>
                </a:cubicBezTo>
                <a:cubicBezTo>
                  <a:pt x="9212" y="13"/>
                  <a:pt x="9162" y="0"/>
                  <a:pt x="9111" y="0"/>
                </a:cubicBezTo>
                <a:lnTo>
                  <a:pt x="290" y="0"/>
                </a:lnTo>
              </a:path>
            </a:pathLst>
          </a:custGeom>
          <a:solidFill>
            <a:srgbClr val="FFFFFF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ENTREES / SORTIES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919" name="CustomShape 27"/>
          <p:cNvSpPr/>
          <p:nvPr/>
        </p:nvSpPr>
        <p:spPr>
          <a:xfrm>
            <a:off x="863640" y="4320000"/>
            <a:ext cx="2916000" cy="2016000"/>
          </a:xfrm>
          <a:custGeom>
            <a:avLst/>
            <a:gdLst/>
            <a:ahLst/>
            <a:cxnLst/>
            <a:rect l="0" t="0" r="r" b="b"/>
            <a:pathLst>
              <a:path w="8102" h="5602">
                <a:moveTo>
                  <a:pt x="356" y="0"/>
                </a:moveTo>
                <a:lnTo>
                  <a:pt x="356" y="0"/>
                </a:lnTo>
                <a:cubicBezTo>
                  <a:pt x="294" y="0"/>
                  <a:pt x="232" y="16"/>
                  <a:pt x="178" y="48"/>
                </a:cubicBezTo>
                <a:cubicBezTo>
                  <a:pt x="124" y="79"/>
                  <a:pt x="79" y="124"/>
                  <a:pt x="48" y="178"/>
                </a:cubicBezTo>
                <a:cubicBezTo>
                  <a:pt x="16" y="232"/>
                  <a:pt x="0" y="294"/>
                  <a:pt x="0" y="356"/>
                </a:cubicBezTo>
                <a:lnTo>
                  <a:pt x="0" y="5244"/>
                </a:lnTo>
                <a:lnTo>
                  <a:pt x="0" y="5245"/>
                </a:lnTo>
                <a:cubicBezTo>
                  <a:pt x="0" y="5307"/>
                  <a:pt x="16" y="5369"/>
                  <a:pt x="48" y="5423"/>
                </a:cubicBezTo>
                <a:cubicBezTo>
                  <a:pt x="79" y="5477"/>
                  <a:pt x="124" y="5522"/>
                  <a:pt x="178" y="5553"/>
                </a:cubicBezTo>
                <a:cubicBezTo>
                  <a:pt x="232" y="5585"/>
                  <a:pt x="294" y="5601"/>
                  <a:pt x="356" y="5601"/>
                </a:cubicBezTo>
                <a:lnTo>
                  <a:pt x="7744" y="5601"/>
                </a:lnTo>
                <a:lnTo>
                  <a:pt x="7745" y="5601"/>
                </a:lnTo>
                <a:cubicBezTo>
                  <a:pt x="7807" y="5601"/>
                  <a:pt x="7869" y="5585"/>
                  <a:pt x="7923" y="5553"/>
                </a:cubicBezTo>
                <a:cubicBezTo>
                  <a:pt x="7977" y="5522"/>
                  <a:pt x="8022" y="5477"/>
                  <a:pt x="8053" y="5423"/>
                </a:cubicBezTo>
                <a:cubicBezTo>
                  <a:pt x="8085" y="5369"/>
                  <a:pt x="8101" y="5307"/>
                  <a:pt x="8101" y="5245"/>
                </a:cubicBezTo>
                <a:lnTo>
                  <a:pt x="8101" y="356"/>
                </a:lnTo>
                <a:lnTo>
                  <a:pt x="8101" y="356"/>
                </a:lnTo>
                <a:lnTo>
                  <a:pt x="8101" y="356"/>
                </a:lnTo>
                <a:cubicBezTo>
                  <a:pt x="8101" y="294"/>
                  <a:pt x="8085" y="232"/>
                  <a:pt x="8053" y="178"/>
                </a:cubicBezTo>
                <a:cubicBezTo>
                  <a:pt x="8022" y="124"/>
                  <a:pt x="7977" y="79"/>
                  <a:pt x="7923" y="48"/>
                </a:cubicBezTo>
                <a:cubicBezTo>
                  <a:pt x="7869" y="16"/>
                  <a:pt x="7807" y="0"/>
                  <a:pt x="7745" y="0"/>
                </a:cubicBezTo>
                <a:lnTo>
                  <a:pt x="356" y="0"/>
                </a:lnTo>
              </a:path>
            </a:pathLst>
          </a:custGeom>
          <a:solidFill>
            <a:srgbClr val="FFFFFF"/>
          </a:solidFill>
          <a:ln w="0">
            <a:solidFill>
              <a:srgbClr val="808080"/>
            </a:solidFill>
          </a:ln>
          <a:effectLst>
            <a:outerShdw dist="50911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20" name="CustomShape 28"/>
          <p:cNvSpPr/>
          <p:nvPr/>
        </p:nvSpPr>
        <p:spPr>
          <a:xfrm>
            <a:off x="1007640" y="5364000"/>
            <a:ext cx="2664000" cy="792000"/>
          </a:xfrm>
          <a:custGeom>
            <a:avLst/>
            <a:gdLst/>
            <a:ahLst/>
            <a:cxnLst/>
            <a:rect l="0" t="0" r="r" b="b"/>
            <a:pathLst>
              <a:path w="7402" h="2202">
                <a:moveTo>
                  <a:pt x="366" y="0"/>
                </a:moveTo>
                <a:lnTo>
                  <a:pt x="367" y="0"/>
                </a:lnTo>
                <a:cubicBezTo>
                  <a:pt x="302" y="0"/>
                  <a:pt x="239" y="17"/>
                  <a:pt x="183" y="49"/>
                </a:cubicBezTo>
                <a:cubicBezTo>
                  <a:pt x="128" y="81"/>
                  <a:pt x="81" y="128"/>
                  <a:pt x="49" y="183"/>
                </a:cubicBezTo>
                <a:cubicBezTo>
                  <a:pt x="17" y="239"/>
                  <a:pt x="0" y="302"/>
                  <a:pt x="0" y="367"/>
                </a:cubicBezTo>
                <a:lnTo>
                  <a:pt x="0" y="1834"/>
                </a:lnTo>
                <a:lnTo>
                  <a:pt x="0" y="1834"/>
                </a:lnTo>
                <a:cubicBezTo>
                  <a:pt x="0" y="1899"/>
                  <a:pt x="17" y="1962"/>
                  <a:pt x="49" y="2018"/>
                </a:cubicBezTo>
                <a:cubicBezTo>
                  <a:pt x="81" y="2073"/>
                  <a:pt x="128" y="2120"/>
                  <a:pt x="183" y="2152"/>
                </a:cubicBezTo>
                <a:cubicBezTo>
                  <a:pt x="239" y="2184"/>
                  <a:pt x="302" y="2201"/>
                  <a:pt x="367" y="2201"/>
                </a:cubicBezTo>
                <a:lnTo>
                  <a:pt x="7034" y="2201"/>
                </a:lnTo>
                <a:lnTo>
                  <a:pt x="7034" y="2201"/>
                </a:lnTo>
                <a:cubicBezTo>
                  <a:pt x="7099" y="2201"/>
                  <a:pt x="7162" y="2184"/>
                  <a:pt x="7218" y="2152"/>
                </a:cubicBezTo>
                <a:cubicBezTo>
                  <a:pt x="7273" y="2120"/>
                  <a:pt x="7320" y="2073"/>
                  <a:pt x="7352" y="2018"/>
                </a:cubicBezTo>
                <a:cubicBezTo>
                  <a:pt x="7384" y="1962"/>
                  <a:pt x="7401" y="1899"/>
                  <a:pt x="7401" y="1834"/>
                </a:cubicBezTo>
                <a:lnTo>
                  <a:pt x="7401" y="366"/>
                </a:lnTo>
                <a:lnTo>
                  <a:pt x="7401" y="367"/>
                </a:lnTo>
                <a:lnTo>
                  <a:pt x="7401" y="367"/>
                </a:lnTo>
                <a:cubicBezTo>
                  <a:pt x="7401" y="302"/>
                  <a:pt x="7384" y="239"/>
                  <a:pt x="7352" y="183"/>
                </a:cubicBezTo>
                <a:cubicBezTo>
                  <a:pt x="7320" y="128"/>
                  <a:pt x="7273" y="81"/>
                  <a:pt x="7218" y="49"/>
                </a:cubicBezTo>
                <a:cubicBezTo>
                  <a:pt x="7162" y="17"/>
                  <a:pt x="7099" y="0"/>
                  <a:pt x="7034" y="0"/>
                </a:cubicBezTo>
                <a:lnTo>
                  <a:pt x="366" y="0"/>
                </a:lnTo>
              </a:path>
            </a:pathLst>
          </a:custGeom>
          <a:solidFill>
            <a:srgbClr val="E6E6E6">
              <a:alpha val="3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1" strike="noStrike" spc="-1">
                <a:latin typeface="Arial"/>
              </a:rPr>
              <a:t>UNITE DE CALCUL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921" name="CustomShape 29"/>
          <p:cNvSpPr/>
          <p:nvPr/>
        </p:nvSpPr>
        <p:spPr>
          <a:xfrm>
            <a:off x="1007640" y="4752000"/>
            <a:ext cx="2664000" cy="576000"/>
          </a:xfrm>
          <a:custGeom>
            <a:avLst/>
            <a:gdLst/>
            <a:ahLst/>
            <a:cxnLst/>
            <a:rect l="0" t="0" r="r" b="b"/>
            <a:pathLst>
              <a:path w="7402" h="1602">
                <a:moveTo>
                  <a:pt x="266" y="0"/>
                </a:moveTo>
                <a:lnTo>
                  <a:pt x="267" y="0"/>
                </a:lnTo>
                <a:cubicBezTo>
                  <a:pt x="220" y="0"/>
                  <a:pt x="174" y="12"/>
                  <a:pt x="133" y="36"/>
                </a:cubicBezTo>
                <a:cubicBezTo>
                  <a:pt x="93" y="59"/>
                  <a:pt x="59" y="93"/>
                  <a:pt x="36" y="133"/>
                </a:cubicBezTo>
                <a:cubicBezTo>
                  <a:pt x="12" y="174"/>
                  <a:pt x="0" y="220"/>
                  <a:pt x="0" y="267"/>
                </a:cubicBezTo>
                <a:lnTo>
                  <a:pt x="0" y="1334"/>
                </a:lnTo>
                <a:lnTo>
                  <a:pt x="0" y="1334"/>
                </a:lnTo>
                <a:cubicBezTo>
                  <a:pt x="0" y="1381"/>
                  <a:pt x="12" y="1427"/>
                  <a:pt x="36" y="1468"/>
                </a:cubicBezTo>
                <a:cubicBezTo>
                  <a:pt x="59" y="1508"/>
                  <a:pt x="93" y="1542"/>
                  <a:pt x="133" y="1565"/>
                </a:cubicBezTo>
                <a:cubicBezTo>
                  <a:pt x="174" y="1589"/>
                  <a:pt x="220" y="1601"/>
                  <a:pt x="267" y="1601"/>
                </a:cubicBezTo>
                <a:lnTo>
                  <a:pt x="7134" y="1600"/>
                </a:lnTo>
                <a:lnTo>
                  <a:pt x="7134" y="1601"/>
                </a:lnTo>
                <a:cubicBezTo>
                  <a:pt x="7181" y="1601"/>
                  <a:pt x="7227" y="1589"/>
                  <a:pt x="7268" y="1565"/>
                </a:cubicBezTo>
                <a:cubicBezTo>
                  <a:pt x="7308" y="1542"/>
                  <a:pt x="7342" y="1508"/>
                  <a:pt x="7365" y="1468"/>
                </a:cubicBezTo>
                <a:cubicBezTo>
                  <a:pt x="7389" y="1427"/>
                  <a:pt x="7401" y="1381"/>
                  <a:pt x="7401" y="1334"/>
                </a:cubicBezTo>
                <a:lnTo>
                  <a:pt x="7400" y="266"/>
                </a:lnTo>
                <a:lnTo>
                  <a:pt x="7401" y="267"/>
                </a:lnTo>
                <a:lnTo>
                  <a:pt x="7401" y="267"/>
                </a:lnTo>
                <a:cubicBezTo>
                  <a:pt x="7401" y="220"/>
                  <a:pt x="7389" y="174"/>
                  <a:pt x="7365" y="133"/>
                </a:cubicBezTo>
                <a:cubicBezTo>
                  <a:pt x="7342" y="93"/>
                  <a:pt x="7308" y="59"/>
                  <a:pt x="7268" y="36"/>
                </a:cubicBezTo>
                <a:cubicBezTo>
                  <a:pt x="7227" y="12"/>
                  <a:pt x="7181" y="0"/>
                  <a:pt x="7134" y="0"/>
                </a:cubicBezTo>
                <a:lnTo>
                  <a:pt x="266" y="0"/>
                </a:lnTo>
              </a:path>
            </a:pathLst>
          </a:custGeom>
          <a:solidFill>
            <a:srgbClr val="E6E6E6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400" b="1" strike="noStrike" spc="-1">
                <a:latin typeface="Arial"/>
              </a:rPr>
              <a:t>UNITE DE CONTROLE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22" name="TextShape 30"/>
          <p:cNvSpPr txBox="1"/>
          <p:nvPr/>
        </p:nvSpPr>
        <p:spPr>
          <a:xfrm>
            <a:off x="1101240" y="6408000"/>
            <a:ext cx="156744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MicroControleur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23" name="TextShape 31"/>
          <p:cNvSpPr txBox="1"/>
          <p:nvPr/>
        </p:nvSpPr>
        <p:spPr>
          <a:xfrm>
            <a:off x="1591560" y="4389840"/>
            <a:ext cx="1432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PROCESSEUR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24" name="Line 32"/>
          <p:cNvSpPr/>
          <p:nvPr/>
        </p:nvSpPr>
        <p:spPr>
          <a:xfrm flipH="1">
            <a:off x="3671640" y="5220000"/>
            <a:ext cx="3384000" cy="0"/>
          </a:xfrm>
          <a:prstGeom prst="line">
            <a:avLst/>
          </a:prstGeom>
          <a:ln w="360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25" name="Line 33"/>
          <p:cNvSpPr/>
          <p:nvPr/>
        </p:nvSpPr>
        <p:spPr>
          <a:xfrm>
            <a:off x="6047640" y="5220000"/>
            <a:ext cx="0" cy="921960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26" name="Line 34"/>
          <p:cNvSpPr/>
          <p:nvPr/>
        </p:nvSpPr>
        <p:spPr>
          <a:xfrm flipH="1">
            <a:off x="3671640" y="5526000"/>
            <a:ext cx="3384000" cy="0"/>
          </a:xfrm>
          <a:prstGeom prst="line">
            <a:avLst/>
          </a:prstGeom>
          <a:ln w="72000">
            <a:solidFill>
              <a:srgbClr val="0000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27" name="Line 35"/>
          <p:cNvSpPr/>
          <p:nvPr/>
        </p:nvSpPr>
        <p:spPr>
          <a:xfrm>
            <a:off x="6479640" y="4752000"/>
            <a:ext cx="0" cy="774000"/>
          </a:xfrm>
          <a:prstGeom prst="line">
            <a:avLst/>
          </a:prstGeom>
          <a:ln w="36000">
            <a:solidFill>
              <a:srgbClr val="0000FF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28" name="Line 36"/>
          <p:cNvSpPr/>
          <p:nvPr/>
        </p:nvSpPr>
        <p:spPr>
          <a:xfrm>
            <a:off x="5759640" y="5526000"/>
            <a:ext cx="0" cy="615960"/>
          </a:xfrm>
          <a:prstGeom prst="line">
            <a:avLst/>
          </a:prstGeom>
          <a:ln w="36000">
            <a:solidFill>
              <a:srgbClr val="0000FF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29" name="Line 37"/>
          <p:cNvSpPr/>
          <p:nvPr/>
        </p:nvSpPr>
        <p:spPr>
          <a:xfrm flipV="1">
            <a:off x="5003640" y="4752000"/>
            <a:ext cx="0" cy="468000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30" name="Line 38"/>
          <p:cNvSpPr/>
          <p:nvPr/>
        </p:nvSpPr>
        <p:spPr>
          <a:xfrm flipV="1">
            <a:off x="6767640" y="4752000"/>
            <a:ext cx="0" cy="468000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31" name="Line 39"/>
          <p:cNvSpPr/>
          <p:nvPr/>
        </p:nvSpPr>
        <p:spPr>
          <a:xfrm>
            <a:off x="4679640" y="4752000"/>
            <a:ext cx="0" cy="774000"/>
          </a:xfrm>
          <a:prstGeom prst="line">
            <a:avLst/>
          </a:prstGeom>
          <a:ln w="36000">
            <a:solidFill>
              <a:srgbClr val="0000FF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32" name="TextShape 40"/>
          <p:cNvSpPr txBox="1"/>
          <p:nvPr/>
        </p:nvSpPr>
        <p:spPr>
          <a:xfrm>
            <a:off x="6443640" y="5580000"/>
            <a:ext cx="1387800" cy="27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300" b="1" strike="noStrike" spc="-1">
                <a:solidFill>
                  <a:srgbClr val="0000FF"/>
                </a:solidFill>
                <a:latin typeface="Arial"/>
              </a:rPr>
              <a:t>BUS DONNEES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2933" name="TextShape 41"/>
          <p:cNvSpPr txBox="1"/>
          <p:nvPr/>
        </p:nvSpPr>
        <p:spPr>
          <a:xfrm>
            <a:off x="6561360" y="5205240"/>
            <a:ext cx="1275120" cy="249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1" strike="noStrike" spc="-1">
                <a:solidFill>
                  <a:srgbClr val="FF0000"/>
                </a:solidFill>
                <a:latin typeface="Arial"/>
              </a:rPr>
              <a:t>BUS ADRESSES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2934" name="CustomShape 42"/>
          <p:cNvSpPr/>
          <p:nvPr/>
        </p:nvSpPr>
        <p:spPr>
          <a:xfrm>
            <a:off x="7992360" y="4148280"/>
            <a:ext cx="1152000" cy="482040"/>
          </a:xfrm>
          <a:custGeom>
            <a:avLst/>
            <a:gdLst/>
            <a:ahLst/>
            <a:cxnLst/>
            <a:rect l="0" t="0" r="r" b="b"/>
            <a:pathLst>
              <a:path w="3202" h="1341">
                <a:moveTo>
                  <a:pt x="223" y="0"/>
                </a:moveTo>
                <a:lnTo>
                  <a:pt x="223" y="0"/>
                </a:lnTo>
                <a:cubicBezTo>
                  <a:pt x="184" y="0"/>
                  <a:pt x="146" y="10"/>
                  <a:pt x="112" y="30"/>
                </a:cubicBezTo>
                <a:cubicBezTo>
                  <a:pt x="78" y="50"/>
                  <a:pt x="50" y="78"/>
                  <a:pt x="30" y="112"/>
                </a:cubicBezTo>
                <a:cubicBezTo>
                  <a:pt x="10" y="146"/>
                  <a:pt x="0" y="184"/>
                  <a:pt x="0" y="223"/>
                </a:cubicBezTo>
                <a:lnTo>
                  <a:pt x="0" y="1116"/>
                </a:lnTo>
                <a:lnTo>
                  <a:pt x="0" y="1117"/>
                </a:lnTo>
                <a:cubicBezTo>
                  <a:pt x="0" y="1156"/>
                  <a:pt x="10" y="1194"/>
                  <a:pt x="30" y="1228"/>
                </a:cubicBezTo>
                <a:cubicBezTo>
                  <a:pt x="50" y="1262"/>
                  <a:pt x="78" y="1290"/>
                  <a:pt x="112" y="1310"/>
                </a:cubicBezTo>
                <a:cubicBezTo>
                  <a:pt x="146" y="1330"/>
                  <a:pt x="184" y="1340"/>
                  <a:pt x="223" y="1340"/>
                </a:cubicBezTo>
                <a:lnTo>
                  <a:pt x="2977" y="1340"/>
                </a:lnTo>
                <a:lnTo>
                  <a:pt x="2978" y="1340"/>
                </a:lnTo>
                <a:cubicBezTo>
                  <a:pt x="3017" y="1340"/>
                  <a:pt x="3055" y="1330"/>
                  <a:pt x="3089" y="1310"/>
                </a:cubicBezTo>
                <a:cubicBezTo>
                  <a:pt x="3123" y="1290"/>
                  <a:pt x="3151" y="1262"/>
                  <a:pt x="3171" y="1228"/>
                </a:cubicBezTo>
                <a:cubicBezTo>
                  <a:pt x="3191" y="1194"/>
                  <a:pt x="3201" y="1156"/>
                  <a:pt x="3201" y="1117"/>
                </a:cubicBezTo>
                <a:lnTo>
                  <a:pt x="3200" y="223"/>
                </a:lnTo>
                <a:lnTo>
                  <a:pt x="3201" y="223"/>
                </a:lnTo>
                <a:lnTo>
                  <a:pt x="3201" y="223"/>
                </a:lnTo>
                <a:cubicBezTo>
                  <a:pt x="3201" y="184"/>
                  <a:pt x="3191" y="146"/>
                  <a:pt x="3171" y="112"/>
                </a:cubicBezTo>
                <a:cubicBezTo>
                  <a:pt x="3151" y="78"/>
                  <a:pt x="3123" y="50"/>
                  <a:pt x="3089" y="30"/>
                </a:cubicBezTo>
                <a:cubicBezTo>
                  <a:pt x="3055" y="10"/>
                  <a:pt x="3017" y="0"/>
                  <a:pt x="2978" y="0"/>
                </a:cubicBezTo>
                <a:lnTo>
                  <a:pt x="223" y="0"/>
                </a:lnTo>
              </a:path>
            </a:pathLst>
          </a:custGeom>
          <a:solidFill>
            <a:srgbClr val="FFFFFF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TIMERS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935" name="CustomShape 43"/>
          <p:cNvSpPr/>
          <p:nvPr/>
        </p:nvSpPr>
        <p:spPr>
          <a:xfrm>
            <a:off x="7992000" y="4759920"/>
            <a:ext cx="1152000" cy="482040"/>
          </a:xfrm>
          <a:custGeom>
            <a:avLst/>
            <a:gdLst/>
            <a:ahLst/>
            <a:cxnLst/>
            <a:rect l="0" t="0" r="r" b="b"/>
            <a:pathLst>
              <a:path w="3202" h="1341">
                <a:moveTo>
                  <a:pt x="223" y="0"/>
                </a:moveTo>
                <a:lnTo>
                  <a:pt x="223" y="0"/>
                </a:lnTo>
                <a:cubicBezTo>
                  <a:pt x="184" y="0"/>
                  <a:pt x="146" y="10"/>
                  <a:pt x="112" y="30"/>
                </a:cubicBezTo>
                <a:cubicBezTo>
                  <a:pt x="78" y="50"/>
                  <a:pt x="50" y="78"/>
                  <a:pt x="30" y="112"/>
                </a:cubicBezTo>
                <a:cubicBezTo>
                  <a:pt x="10" y="146"/>
                  <a:pt x="0" y="184"/>
                  <a:pt x="0" y="223"/>
                </a:cubicBezTo>
                <a:lnTo>
                  <a:pt x="0" y="1116"/>
                </a:lnTo>
                <a:lnTo>
                  <a:pt x="0" y="1117"/>
                </a:lnTo>
                <a:cubicBezTo>
                  <a:pt x="0" y="1156"/>
                  <a:pt x="10" y="1194"/>
                  <a:pt x="30" y="1228"/>
                </a:cubicBezTo>
                <a:cubicBezTo>
                  <a:pt x="50" y="1262"/>
                  <a:pt x="78" y="1290"/>
                  <a:pt x="112" y="1310"/>
                </a:cubicBezTo>
                <a:cubicBezTo>
                  <a:pt x="146" y="1330"/>
                  <a:pt x="184" y="1340"/>
                  <a:pt x="223" y="1340"/>
                </a:cubicBezTo>
                <a:lnTo>
                  <a:pt x="2977" y="1340"/>
                </a:lnTo>
                <a:lnTo>
                  <a:pt x="2978" y="1340"/>
                </a:lnTo>
                <a:cubicBezTo>
                  <a:pt x="3017" y="1340"/>
                  <a:pt x="3055" y="1330"/>
                  <a:pt x="3089" y="1310"/>
                </a:cubicBezTo>
                <a:cubicBezTo>
                  <a:pt x="3123" y="1290"/>
                  <a:pt x="3151" y="1262"/>
                  <a:pt x="3171" y="1228"/>
                </a:cubicBezTo>
                <a:cubicBezTo>
                  <a:pt x="3191" y="1194"/>
                  <a:pt x="3201" y="1156"/>
                  <a:pt x="3201" y="1117"/>
                </a:cubicBezTo>
                <a:lnTo>
                  <a:pt x="3200" y="223"/>
                </a:lnTo>
                <a:lnTo>
                  <a:pt x="3201" y="223"/>
                </a:lnTo>
                <a:lnTo>
                  <a:pt x="3201" y="223"/>
                </a:lnTo>
                <a:cubicBezTo>
                  <a:pt x="3201" y="184"/>
                  <a:pt x="3191" y="146"/>
                  <a:pt x="3171" y="112"/>
                </a:cubicBezTo>
                <a:cubicBezTo>
                  <a:pt x="3151" y="78"/>
                  <a:pt x="3123" y="50"/>
                  <a:pt x="3089" y="30"/>
                </a:cubicBezTo>
                <a:cubicBezTo>
                  <a:pt x="3055" y="10"/>
                  <a:pt x="3017" y="0"/>
                  <a:pt x="2978" y="0"/>
                </a:cubicBezTo>
                <a:lnTo>
                  <a:pt x="223" y="0"/>
                </a:lnTo>
              </a:path>
            </a:pathLst>
          </a:custGeom>
          <a:solidFill>
            <a:srgbClr val="FFFFFF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solidFill>
                  <a:srgbClr val="000000"/>
                </a:solidFill>
                <a:latin typeface="Arial"/>
              </a:rPr>
              <a:t>ADC / DAC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936" name="CustomShape 44"/>
          <p:cNvSpPr/>
          <p:nvPr/>
        </p:nvSpPr>
        <p:spPr>
          <a:xfrm>
            <a:off x="7992360" y="5350320"/>
            <a:ext cx="1152000" cy="482040"/>
          </a:xfrm>
          <a:custGeom>
            <a:avLst/>
            <a:gdLst/>
            <a:ahLst/>
            <a:cxnLst/>
            <a:rect l="0" t="0" r="r" b="b"/>
            <a:pathLst>
              <a:path w="3202" h="1341">
                <a:moveTo>
                  <a:pt x="223" y="0"/>
                </a:moveTo>
                <a:lnTo>
                  <a:pt x="223" y="0"/>
                </a:lnTo>
                <a:cubicBezTo>
                  <a:pt x="184" y="0"/>
                  <a:pt x="146" y="10"/>
                  <a:pt x="112" y="30"/>
                </a:cubicBezTo>
                <a:cubicBezTo>
                  <a:pt x="78" y="50"/>
                  <a:pt x="50" y="78"/>
                  <a:pt x="30" y="112"/>
                </a:cubicBezTo>
                <a:cubicBezTo>
                  <a:pt x="10" y="146"/>
                  <a:pt x="0" y="184"/>
                  <a:pt x="0" y="223"/>
                </a:cubicBezTo>
                <a:lnTo>
                  <a:pt x="0" y="1116"/>
                </a:lnTo>
                <a:lnTo>
                  <a:pt x="0" y="1117"/>
                </a:lnTo>
                <a:cubicBezTo>
                  <a:pt x="0" y="1156"/>
                  <a:pt x="10" y="1194"/>
                  <a:pt x="30" y="1228"/>
                </a:cubicBezTo>
                <a:cubicBezTo>
                  <a:pt x="50" y="1262"/>
                  <a:pt x="78" y="1290"/>
                  <a:pt x="112" y="1310"/>
                </a:cubicBezTo>
                <a:cubicBezTo>
                  <a:pt x="146" y="1330"/>
                  <a:pt x="184" y="1340"/>
                  <a:pt x="223" y="1340"/>
                </a:cubicBezTo>
                <a:lnTo>
                  <a:pt x="2977" y="1340"/>
                </a:lnTo>
                <a:lnTo>
                  <a:pt x="2978" y="1340"/>
                </a:lnTo>
                <a:cubicBezTo>
                  <a:pt x="3017" y="1340"/>
                  <a:pt x="3055" y="1330"/>
                  <a:pt x="3089" y="1310"/>
                </a:cubicBezTo>
                <a:cubicBezTo>
                  <a:pt x="3123" y="1290"/>
                  <a:pt x="3151" y="1262"/>
                  <a:pt x="3171" y="1228"/>
                </a:cubicBezTo>
                <a:cubicBezTo>
                  <a:pt x="3191" y="1194"/>
                  <a:pt x="3201" y="1156"/>
                  <a:pt x="3201" y="1117"/>
                </a:cubicBezTo>
                <a:lnTo>
                  <a:pt x="3200" y="223"/>
                </a:lnTo>
                <a:lnTo>
                  <a:pt x="3201" y="223"/>
                </a:lnTo>
                <a:lnTo>
                  <a:pt x="3201" y="223"/>
                </a:lnTo>
                <a:cubicBezTo>
                  <a:pt x="3201" y="184"/>
                  <a:pt x="3191" y="146"/>
                  <a:pt x="3171" y="112"/>
                </a:cubicBezTo>
                <a:cubicBezTo>
                  <a:pt x="3151" y="78"/>
                  <a:pt x="3123" y="50"/>
                  <a:pt x="3089" y="30"/>
                </a:cubicBezTo>
                <a:cubicBezTo>
                  <a:pt x="3055" y="10"/>
                  <a:pt x="3017" y="0"/>
                  <a:pt x="2978" y="0"/>
                </a:cubicBezTo>
                <a:lnTo>
                  <a:pt x="223" y="0"/>
                </a:lnTo>
              </a:path>
            </a:pathLst>
          </a:custGeom>
          <a:solidFill>
            <a:srgbClr val="FFFFFF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PWM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937" name="CustomShape 45"/>
          <p:cNvSpPr/>
          <p:nvPr/>
        </p:nvSpPr>
        <p:spPr>
          <a:xfrm>
            <a:off x="7992000" y="5961960"/>
            <a:ext cx="1152000" cy="482040"/>
          </a:xfrm>
          <a:custGeom>
            <a:avLst/>
            <a:gdLst/>
            <a:ahLst/>
            <a:cxnLst/>
            <a:rect l="0" t="0" r="r" b="b"/>
            <a:pathLst>
              <a:path w="3202" h="1341">
                <a:moveTo>
                  <a:pt x="223" y="0"/>
                </a:moveTo>
                <a:lnTo>
                  <a:pt x="223" y="0"/>
                </a:lnTo>
                <a:cubicBezTo>
                  <a:pt x="184" y="0"/>
                  <a:pt x="146" y="10"/>
                  <a:pt x="112" y="30"/>
                </a:cubicBezTo>
                <a:cubicBezTo>
                  <a:pt x="78" y="50"/>
                  <a:pt x="50" y="78"/>
                  <a:pt x="30" y="112"/>
                </a:cubicBezTo>
                <a:cubicBezTo>
                  <a:pt x="10" y="146"/>
                  <a:pt x="0" y="184"/>
                  <a:pt x="0" y="223"/>
                </a:cubicBezTo>
                <a:lnTo>
                  <a:pt x="0" y="1116"/>
                </a:lnTo>
                <a:lnTo>
                  <a:pt x="0" y="1117"/>
                </a:lnTo>
                <a:cubicBezTo>
                  <a:pt x="0" y="1156"/>
                  <a:pt x="10" y="1194"/>
                  <a:pt x="30" y="1228"/>
                </a:cubicBezTo>
                <a:cubicBezTo>
                  <a:pt x="50" y="1262"/>
                  <a:pt x="78" y="1290"/>
                  <a:pt x="112" y="1310"/>
                </a:cubicBezTo>
                <a:cubicBezTo>
                  <a:pt x="146" y="1330"/>
                  <a:pt x="184" y="1340"/>
                  <a:pt x="223" y="1340"/>
                </a:cubicBezTo>
                <a:lnTo>
                  <a:pt x="2977" y="1340"/>
                </a:lnTo>
                <a:lnTo>
                  <a:pt x="2978" y="1340"/>
                </a:lnTo>
                <a:cubicBezTo>
                  <a:pt x="3017" y="1340"/>
                  <a:pt x="3055" y="1330"/>
                  <a:pt x="3089" y="1310"/>
                </a:cubicBezTo>
                <a:cubicBezTo>
                  <a:pt x="3123" y="1290"/>
                  <a:pt x="3151" y="1262"/>
                  <a:pt x="3171" y="1228"/>
                </a:cubicBezTo>
                <a:cubicBezTo>
                  <a:pt x="3191" y="1194"/>
                  <a:pt x="3201" y="1156"/>
                  <a:pt x="3201" y="1117"/>
                </a:cubicBezTo>
                <a:lnTo>
                  <a:pt x="3200" y="223"/>
                </a:lnTo>
                <a:lnTo>
                  <a:pt x="3201" y="223"/>
                </a:lnTo>
                <a:lnTo>
                  <a:pt x="3201" y="223"/>
                </a:lnTo>
                <a:cubicBezTo>
                  <a:pt x="3201" y="184"/>
                  <a:pt x="3191" y="146"/>
                  <a:pt x="3171" y="112"/>
                </a:cubicBezTo>
                <a:cubicBezTo>
                  <a:pt x="3151" y="78"/>
                  <a:pt x="3123" y="50"/>
                  <a:pt x="3089" y="30"/>
                </a:cubicBezTo>
                <a:cubicBezTo>
                  <a:pt x="3055" y="10"/>
                  <a:pt x="3017" y="0"/>
                  <a:pt x="2978" y="0"/>
                </a:cubicBezTo>
                <a:lnTo>
                  <a:pt x="223" y="0"/>
                </a:lnTo>
              </a:path>
            </a:pathLst>
          </a:custGeom>
          <a:solidFill>
            <a:srgbClr val="FFFFFF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USART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938" name="CustomShape 46"/>
          <p:cNvSpPr/>
          <p:nvPr/>
        </p:nvSpPr>
        <p:spPr>
          <a:xfrm>
            <a:off x="5831640" y="3909240"/>
            <a:ext cx="1584000" cy="806400"/>
          </a:xfrm>
          <a:custGeom>
            <a:avLst/>
            <a:gdLst/>
            <a:ahLst/>
            <a:cxnLst/>
            <a:rect l="0" t="0" r="r" b="b"/>
            <a:pathLst>
              <a:path w="4402" h="2242">
                <a:moveTo>
                  <a:pt x="373" y="0"/>
                </a:moveTo>
                <a:lnTo>
                  <a:pt x="374" y="0"/>
                </a:lnTo>
                <a:cubicBezTo>
                  <a:pt x="308" y="0"/>
                  <a:pt x="244" y="17"/>
                  <a:pt x="187" y="50"/>
                </a:cubicBezTo>
                <a:cubicBezTo>
                  <a:pt x="130" y="83"/>
                  <a:pt x="83" y="130"/>
                  <a:pt x="50" y="187"/>
                </a:cubicBezTo>
                <a:cubicBezTo>
                  <a:pt x="17" y="244"/>
                  <a:pt x="0" y="308"/>
                  <a:pt x="0" y="374"/>
                </a:cubicBezTo>
                <a:lnTo>
                  <a:pt x="0" y="1867"/>
                </a:lnTo>
                <a:lnTo>
                  <a:pt x="0" y="1868"/>
                </a:lnTo>
                <a:cubicBezTo>
                  <a:pt x="0" y="1933"/>
                  <a:pt x="17" y="1997"/>
                  <a:pt x="50" y="2054"/>
                </a:cubicBezTo>
                <a:cubicBezTo>
                  <a:pt x="83" y="2111"/>
                  <a:pt x="130" y="2158"/>
                  <a:pt x="187" y="2191"/>
                </a:cubicBezTo>
                <a:cubicBezTo>
                  <a:pt x="244" y="2224"/>
                  <a:pt x="308" y="2241"/>
                  <a:pt x="374" y="2241"/>
                </a:cubicBezTo>
                <a:lnTo>
                  <a:pt x="4027" y="2241"/>
                </a:lnTo>
                <a:lnTo>
                  <a:pt x="4028" y="2241"/>
                </a:lnTo>
                <a:cubicBezTo>
                  <a:pt x="4093" y="2241"/>
                  <a:pt x="4157" y="2224"/>
                  <a:pt x="4214" y="2191"/>
                </a:cubicBezTo>
                <a:cubicBezTo>
                  <a:pt x="4271" y="2158"/>
                  <a:pt x="4318" y="2111"/>
                  <a:pt x="4351" y="2054"/>
                </a:cubicBezTo>
                <a:cubicBezTo>
                  <a:pt x="4384" y="1997"/>
                  <a:pt x="4401" y="1933"/>
                  <a:pt x="4401" y="1868"/>
                </a:cubicBezTo>
                <a:lnTo>
                  <a:pt x="4401" y="373"/>
                </a:lnTo>
                <a:lnTo>
                  <a:pt x="4401" y="374"/>
                </a:lnTo>
                <a:lnTo>
                  <a:pt x="4401" y="374"/>
                </a:lnTo>
                <a:cubicBezTo>
                  <a:pt x="4401" y="308"/>
                  <a:pt x="4384" y="244"/>
                  <a:pt x="4351" y="187"/>
                </a:cubicBezTo>
                <a:cubicBezTo>
                  <a:pt x="4318" y="130"/>
                  <a:pt x="4271" y="83"/>
                  <a:pt x="4214" y="50"/>
                </a:cubicBezTo>
                <a:cubicBezTo>
                  <a:pt x="4157" y="17"/>
                  <a:pt x="4093" y="0"/>
                  <a:pt x="4028" y="0"/>
                </a:cubicBezTo>
                <a:lnTo>
                  <a:pt x="373" y="0"/>
                </a:lnTo>
              </a:path>
            </a:pathLst>
          </a:custGeom>
          <a:solidFill>
            <a:srgbClr val="FFFF00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DONNEES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939" name="TextShape 47"/>
          <p:cNvSpPr txBox="1"/>
          <p:nvPr/>
        </p:nvSpPr>
        <p:spPr>
          <a:xfrm>
            <a:off x="188280" y="3290400"/>
            <a:ext cx="2352600" cy="885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800" b="1" strike="noStrike" spc="-1">
                <a:solidFill>
                  <a:srgbClr val="3333FF"/>
                </a:solidFill>
                <a:latin typeface="Arial"/>
              </a:rPr>
              <a:t>uC</a:t>
            </a:r>
            <a:endParaRPr lang="fr-F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0" name="CustomShape 1"/>
          <p:cNvSpPr/>
          <p:nvPr/>
        </p:nvSpPr>
        <p:spPr>
          <a:xfrm>
            <a:off x="719640" y="144000"/>
            <a:ext cx="8568000" cy="2952000"/>
          </a:xfrm>
          <a:custGeom>
            <a:avLst/>
            <a:gdLst/>
            <a:ahLst/>
            <a:cxnLst/>
            <a:rect l="0" t="0" r="r" b="b"/>
            <a:pathLst>
              <a:path w="23802" h="8202">
                <a:moveTo>
                  <a:pt x="521" y="0"/>
                </a:moveTo>
                <a:lnTo>
                  <a:pt x="522" y="0"/>
                </a:lnTo>
                <a:cubicBezTo>
                  <a:pt x="430" y="0"/>
                  <a:pt x="340" y="24"/>
                  <a:pt x="261" y="70"/>
                </a:cubicBezTo>
                <a:cubicBezTo>
                  <a:pt x="182" y="116"/>
                  <a:pt x="116" y="182"/>
                  <a:pt x="70" y="261"/>
                </a:cubicBezTo>
                <a:cubicBezTo>
                  <a:pt x="24" y="340"/>
                  <a:pt x="0" y="430"/>
                  <a:pt x="0" y="522"/>
                </a:cubicBezTo>
                <a:lnTo>
                  <a:pt x="0" y="7679"/>
                </a:lnTo>
                <a:lnTo>
                  <a:pt x="0" y="7679"/>
                </a:lnTo>
                <a:cubicBezTo>
                  <a:pt x="0" y="7771"/>
                  <a:pt x="24" y="7861"/>
                  <a:pt x="70" y="7940"/>
                </a:cubicBezTo>
                <a:cubicBezTo>
                  <a:pt x="116" y="8019"/>
                  <a:pt x="182" y="8085"/>
                  <a:pt x="261" y="8131"/>
                </a:cubicBezTo>
                <a:cubicBezTo>
                  <a:pt x="340" y="8177"/>
                  <a:pt x="430" y="8201"/>
                  <a:pt x="522" y="8201"/>
                </a:cubicBezTo>
                <a:lnTo>
                  <a:pt x="23279" y="8201"/>
                </a:lnTo>
                <a:lnTo>
                  <a:pt x="23279" y="8201"/>
                </a:lnTo>
                <a:cubicBezTo>
                  <a:pt x="23371" y="8201"/>
                  <a:pt x="23461" y="8177"/>
                  <a:pt x="23540" y="8131"/>
                </a:cubicBezTo>
                <a:cubicBezTo>
                  <a:pt x="23619" y="8085"/>
                  <a:pt x="23685" y="8019"/>
                  <a:pt x="23731" y="7940"/>
                </a:cubicBezTo>
                <a:cubicBezTo>
                  <a:pt x="23777" y="7861"/>
                  <a:pt x="23801" y="7771"/>
                  <a:pt x="23801" y="7679"/>
                </a:cubicBezTo>
                <a:lnTo>
                  <a:pt x="23801" y="521"/>
                </a:lnTo>
                <a:lnTo>
                  <a:pt x="23801" y="522"/>
                </a:lnTo>
                <a:lnTo>
                  <a:pt x="23801" y="522"/>
                </a:lnTo>
                <a:cubicBezTo>
                  <a:pt x="23801" y="430"/>
                  <a:pt x="23777" y="340"/>
                  <a:pt x="23731" y="261"/>
                </a:cubicBezTo>
                <a:cubicBezTo>
                  <a:pt x="23685" y="182"/>
                  <a:pt x="23619" y="116"/>
                  <a:pt x="23540" y="70"/>
                </a:cubicBezTo>
                <a:cubicBezTo>
                  <a:pt x="23461" y="24"/>
                  <a:pt x="23371" y="0"/>
                  <a:pt x="23279" y="0"/>
                </a:cubicBezTo>
                <a:lnTo>
                  <a:pt x="521" y="0"/>
                </a:lnTo>
              </a:path>
            </a:pathLst>
          </a:custGeom>
          <a:solidFill>
            <a:srgbClr val="FFFFFF"/>
          </a:solidFill>
          <a:ln w="0">
            <a:solidFill>
              <a:srgbClr val="808080"/>
            </a:solidFill>
          </a:ln>
          <a:effectLst>
            <a:outerShdw dist="50911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41" name="CustomShape 2"/>
          <p:cNvSpPr/>
          <p:nvPr/>
        </p:nvSpPr>
        <p:spPr>
          <a:xfrm>
            <a:off x="4031640" y="288000"/>
            <a:ext cx="1584000" cy="792000"/>
          </a:xfrm>
          <a:custGeom>
            <a:avLst/>
            <a:gdLst/>
            <a:ahLst/>
            <a:cxnLst/>
            <a:rect l="0" t="0" r="r" b="b"/>
            <a:pathLst>
              <a:path w="4402" h="2202">
                <a:moveTo>
                  <a:pt x="366" y="0"/>
                </a:moveTo>
                <a:lnTo>
                  <a:pt x="367" y="0"/>
                </a:lnTo>
                <a:cubicBezTo>
                  <a:pt x="302" y="0"/>
                  <a:pt x="239" y="17"/>
                  <a:pt x="183" y="49"/>
                </a:cubicBezTo>
                <a:cubicBezTo>
                  <a:pt x="128" y="81"/>
                  <a:pt x="81" y="128"/>
                  <a:pt x="49" y="183"/>
                </a:cubicBezTo>
                <a:cubicBezTo>
                  <a:pt x="17" y="239"/>
                  <a:pt x="0" y="302"/>
                  <a:pt x="0" y="367"/>
                </a:cubicBezTo>
                <a:lnTo>
                  <a:pt x="0" y="1834"/>
                </a:lnTo>
                <a:lnTo>
                  <a:pt x="0" y="1834"/>
                </a:lnTo>
                <a:cubicBezTo>
                  <a:pt x="0" y="1899"/>
                  <a:pt x="17" y="1962"/>
                  <a:pt x="49" y="2018"/>
                </a:cubicBezTo>
                <a:cubicBezTo>
                  <a:pt x="81" y="2073"/>
                  <a:pt x="128" y="2120"/>
                  <a:pt x="183" y="2152"/>
                </a:cubicBezTo>
                <a:cubicBezTo>
                  <a:pt x="239" y="2184"/>
                  <a:pt x="302" y="2201"/>
                  <a:pt x="367" y="2201"/>
                </a:cubicBezTo>
                <a:lnTo>
                  <a:pt x="4034" y="2201"/>
                </a:lnTo>
                <a:lnTo>
                  <a:pt x="4034" y="2201"/>
                </a:lnTo>
                <a:cubicBezTo>
                  <a:pt x="4099" y="2201"/>
                  <a:pt x="4162" y="2184"/>
                  <a:pt x="4218" y="2152"/>
                </a:cubicBezTo>
                <a:cubicBezTo>
                  <a:pt x="4273" y="2120"/>
                  <a:pt x="4320" y="2073"/>
                  <a:pt x="4352" y="2018"/>
                </a:cubicBezTo>
                <a:cubicBezTo>
                  <a:pt x="4384" y="1962"/>
                  <a:pt x="4401" y="1899"/>
                  <a:pt x="4401" y="1834"/>
                </a:cubicBezTo>
                <a:lnTo>
                  <a:pt x="4400" y="366"/>
                </a:lnTo>
                <a:lnTo>
                  <a:pt x="4401" y="367"/>
                </a:lnTo>
                <a:lnTo>
                  <a:pt x="4401" y="367"/>
                </a:lnTo>
                <a:cubicBezTo>
                  <a:pt x="4401" y="302"/>
                  <a:pt x="4384" y="239"/>
                  <a:pt x="4352" y="183"/>
                </a:cubicBezTo>
                <a:cubicBezTo>
                  <a:pt x="4320" y="128"/>
                  <a:pt x="4273" y="81"/>
                  <a:pt x="4218" y="49"/>
                </a:cubicBezTo>
                <a:cubicBezTo>
                  <a:pt x="4162" y="17"/>
                  <a:pt x="4099" y="0"/>
                  <a:pt x="4034" y="0"/>
                </a:cubicBezTo>
                <a:lnTo>
                  <a:pt x="366" y="0"/>
                </a:lnTo>
              </a:path>
            </a:pathLst>
          </a:custGeom>
          <a:solidFill>
            <a:srgbClr val="FFFFFF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PROGRAMME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942" name="CustomShape 3"/>
          <p:cNvSpPr/>
          <p:nvPr/>
        </p:nvSpPr>
        <p:spPr>
          <a:xfrm>
            <a:off x="4031640" y="2469960"/>
            <a:ext cx="3384000" cy="626040"/>
          </a:xfrm>
          <a:custGeom>
            <a:avLst/>
            <a:gdLst/>
            <a:ahLst/>
            <a:cxnLst/>
            <a:rect l="0" t="0" r="r" b="b"/>
            <a:pathLst>
              <a:path w="9402" h="1741">
                <a:moveTo>
                  <a:pt x="290" y="0"/>
                </a:moveTo>
                <a:lnTo>
                  <a:pt x="290" y="0"/>
                </a:lnTo>
                <a:cubicBezTo>
                  <a:pt x="239" y="0"/>
                  <a:pt x="189" y="13"/>
                  <a:pt x="145" y="39"/>
                </a:cubicBezTo>
                <a:cubicBezTo>
                  <a:pt x="101" y="64"/>
                  <a:pt x="64" y="101"/>
                  <a:pt x="39" y="145"/>
                </a:cubicBezTo>
                <a:cubicBezTo>
                  <a:pt x="13" y="189"/>
                  <a:pt x="0" y="239"/>
                  <a:pt x="0" y="290"/>
                </a:cubicBezTo>
                <a:lnTo>
                  <a:pt x="0" y="1450"/>
                </a:lnTo>
                <a:lnTo>
                  <a:pt x="0" y="1450"/>
                </a:lnTo>
                <a:cubicBezTo>
                  <a:pt x="0" y="1501"/>
                  <a:pt x="13" y="1551"/>
                  <a:pt x="39" y="1595"/>
                </a:cubicBezTo>
                <a:cubicBezTo>
                  <a:pt x="64" y="1639"/>
                  <a:pt x="101" y="1676"/>
                  <a:pt x="145" y="1701"/>
                </a:cubicBezTo>
                <a:cubicBezTo>
                  <a:pt x="189" y="1727"/>
                  <a:pt x="239" y="1740"/>
                  <a:pt x="290" y="1740"/>
                </a:cubicBezTo>
                <a:lnTo>
                  <a:pt x="9111" y="1740"/>
                </a:lnTo>
                <a:lnTo>
                  <a:pt x="9111" y="1740"/>
                </a:lnTo>
                <a:cubicBezTo>
                  <a:pt x="9162" y="1740"/>
                  <a:pt x="9212" y="1727"/>
                  <a:pt x="9256" y="1701"/>
                </a:cubicBezTo>
                <a:cubicBezTo>
                  <a:pt x="9300" y="1676"/>
                  <a:pt x="9337" y="1639"/>
                  <a:pt x="9362" y="1595"/>
                </a:cubicBezTo>
                <a:cubicBezTo>
                  <a:pt x="9388" y="1551"/>
                  <a:pt x="9401" y="1501"/>
                  <a:pt x="9401" y="1450"/>
                </a:cubicBezTo>
                <a:lnTo>
                  <a:pt x="9401" y="290"/>
                </a:lnTo>
                <a:lnTo>
                  <a:pt x="9401" y="290"/>
                </a:lnTo>
                <a:lnTo>
                  <a:pt x="9401" y="290"/>
                </a:lnTo>
                <a:cubicBezTo>
                  <a:pt x="9401" y="239"/>
                  <a:pt x="9388" y="189"/>
                  <a:pt x="9362" y="145"/>
                </a:cubicBezTo>
                <a:cubicBezTo>
                  <a:pt x="9337" y="101"/>
                  <a:pt x="9300" y="64"/>
                  <a:pt x="9256" y="39"/>
                </a:cubicBezTo>
                <a:cubicBezTo>
                  <a:pt x="9212" y="13"/>
                  <a:pt x="9162" y="0"/>
                  <a:pt x="9111" y="0"/>
                </a:cubicBezTo>
                <a:lnTo>
                  <a:pt x="290" y="0"/>
                </a:lnTo>
              </a:path>
            </a:pathLst>
          </a:custGeom>
          <a:solidFill>
            <a:srgbClr val="FFFFFF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ENTREES / SORTIES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943" name="CustomShape 4"/>
          <p:cNvSpPr/>
          <p:nvPr/>
        </p:nvSpPr>
        <p:spPr>
          <a:xfrm>
            <a:off x="5831640" y="273600"/>
            <a:ext cx="1584000" cy="806400"/>
          </a:xfrm>
          <a:custGeom>
            <a:avLst/>
            <a:gdLst/>
            <a:ahLst/>
            <a:cxnLst/>
            <a:rect l="0" t="0" r="r" b="b"/>
            <a:pathLst>
              <a:path w="4402" h="2242">
                <a:moveTo>
                  <a:pt x="373" y="0"/>
                </a:moveTo>
                <a:lnTo>
                  <a:pt x="374" y="0"/>
                </a:lnTo>
                <a:cubicBezTo>
                  <a:pt x="308" y="0"/>
                  <a:pt x="244" y="17"/>
                  <a:pt x="187" y="50"/>
                </a:cubicBezTo>
                <a:cubicBezTo>
                  <a:pt x="130" y="83"/>
                  <a:pt x="83" y="130"/>
                  <a:pt x="50" y="187"/>
                </a:cubicBezTo>
                <a:cubicBezTo>
                  <a:pt x="17" y="244"/>
                  <a:pt x="0" y="308"/>
                  <a:pt x="0" y="374"/>
                </a:cubicBezTo>
                <a:lnTo>
                  <a:pt x="0" y="1867"/>
                </a:lnTo>
                <a:lnTo>
                  <a:pt x="0" y="1868"/>
                </a:lnTo>
                <a:cubicBezTo>
                  <a:pt x="0" y="1933"/>
                  <a:pt x="17" y="1997"/>
                  <a:pt x="50" y="2054"/>
                </a:cubicBezTo>
                <a:cubicBezTo>
                  <a:pt x="83" y="2111"/>
                  <a:pt x="130" y="2158"/>
                  <a:pt x="187" y="2191"/>
                </a:cubicBezTo>
                <a:cubicBezTo>
                  <a:pt x="244" y="2224"/>
                  <a:pt x="308" y="2241"/>
                  <a:pt x="374" y="2241"/>
                </a:cubicBezTo>
                <a:lnTo>
                  <a:pt x="4027" y="2241"/>
                </a:lnTo>
                <a:lnTo>
                  <a:pt x="4028" y="2241"/>
                </a:lnTo>
                <a:cubicBezTo>
                  <a:pt x="4093" y="2241"/>
                  <a:pt x="4157" y="2224"/>
                  <a:pt x="4214" y="2191"/>
                </a:cubicBezTo>
                <a:cubicBezTo>
                  <a:pt x="4271" y="2158"/>
                  <a:pt x="4318" y="2111"/>
                  <a:pt x="4351" y="2054"/>
                </a:cubicBezTo>
                <a:cubicBezTo>
                  <a:pt x="4384" y="1997"/>
                  <a:pt x="4401" y="1933"/>
                  <a:pt x="4401" y="1868"/>
                </a:cubicBezTo>
                <a:lnTo>
                  <a:pt x="4401" y="373"/>
                </a:lnTo>
                <a:lnTo>
                  <a:pt x="4401" y="374"/>
                </a:lnTo>
                <a:lnTo>
                  <a:pt x="4401" y="374"/>
                </a:lnTo>
                <a:cubicBezTo>
                  <a:pt x="4401" y="308"/>
                  <a:pt x="4384" y="244"/>
                  <a:pt x="4351" y="187"/>
                </a:cubicBezTo>
                <a:cubicBezTo>
                  <a:pt x="4318" y="130"/>
                  <a:pt x="4271" y="83"/>
                  <a:pt x="4214" y="50"/>
                </a:cubicBezTo>
                <a:cubicBezTo>
                  <a:pt x="4157" y="17"/>
                  <a:pt x="4093" y="0"/>
                  <a:pt x="4028" y="0"/>
                </a:cubicBezTo>
                <a:lnTo>
                  <a:pt x="373" y="0"/>
                </a:lnTo>
              </a:path>
            </a:pathLst>
          </a:custGeom>
          <a:solidFill>
            <a:srgbClr val="FFFFFF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DONNEES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944" name="TextShape 5"/>
          <p:cNvSpPr txBox="1"/>
          <p:nvPr/>
        </p:nvSpPr>
        <p:spPr>
          <a:xfrm>
            <a:off x="1101240" y="2736000"/>
            <a:ext cx="156744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MicroControleur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45" name="CustomShape 6"/>
          <p:cNvSpPr/>
          <p:nvPr/>
        </p:nvSpPr>
        <p:spPr>
          <a:xfrm>
            <a:off x="864000" y="648000"/>
            <a:ext cx="2916000" cy="2016000"/>
          </a:xfrm>
          <a:custGeom>
            <a:avLst/>
            <a:gdLst/>
            <a:ahLst/>
            <a:cxnLst/>
            <a:rect l="0" t="0" r="r" b="b"/>
            <a:pathLst>
              <a:path w="8102" h="5602">
                <a:moveTo>
                  <a:pt x="356" y="0"/>
                </a:moveTo>
                <a:lnTo>
                  <a:pt x="356" y="0"/>
                </a:lnTo>
                <a:cubicBezTo>
                  <a:pt x="294" y="0"/>
                  <a:pt x="232" y="16"/>
                  <a:pt x="178" y="48"/>
                </a:cubicBezTo>
                <a:cubicBezTo>
                  <a:pt x="124" y="79"/>
                  <a:pt x="79" y="124"/>
                  <a:pt x="48" y="178"/>
                </a:cubicBezTo>
                <a:cubicBezTo>
                  <a:pt x="16" y="232"/>
                  <a:pt x="0" y="294"/>
                  <a:pt x="0" y="356"/>
                </a:cubicBezTo>
                <a:lnTo>
                  <a:pt x="0" y="5244"/>
                </a:lnTo>
                <a:lnTo>
                  <a:pt x="0" y="5245"/>
                </a:lnTo>
                <a:cubicBezTo>
                  <a:pt x="0" y="5307"/>
                  <a:pt x="16" y="5369"/>
                  <a:pt x="48" y="5423"/>
                </a:cubicBezTo>
                <a:cubicBezTo>
                  <a:pt x="79" y="5477"/>
                  <a:pt x="124" y="5522"/>
                  <a:pt x="178" y="5553"/>
                </a:cubicBezTo>
                <a:cubicBezTo>
                  <a:pt x="232" y="5585"/>
                  <a:pt x="294" y="5601"/>
                  <a:pt x="356" y="5601"/>
                </a:cubicBezTo>
                <a:lnTo>
                  <a:pt x="7744" y="5601"/>
                </a:lnTo>
                <a:lnTo>
                  <a:pt x="7745" y="5601"/>
                </a:lnTo>
                <a:cubicBezTo>
                  <a:pt x="7807" y="5601"/>
                  <a:pt x="7869" y="5585"/>
                  <a:pt x="7923" y="5553"/>
                </a:cubicBezTo>
                <a:cubicBezTo>
                  <a:pt x="7977" y="5522"/>
                  <a:pt x="8022" y="5477"/>
                  <a:pt x="8053" y="5423"/>
                </a:cubicBezTo>
                <a:cubicBezTo>
                  <a:pt x="8085" y="5369"/>
                  <a:pt x="8101" y="5307"/>
                  <a:pt x="8101" y="5245"/>
                </a:cubicBezTo>
                <a:lnTo>
                  <a:pt x="8101" y="356"/>
                </a:lnTo>
                <a:lnTo>
                  <a:pt x="8101" y="356"/>
                </a:lnTo>
                <a:lnTo>
                  <a:pt x="8101" y="356"/>
                </a:lnTo>
                <a:cubicBezTo>
                  <a:pt x="8101" y="294"/>
                  <a:pt x="8085" y="232"/>
                  <a:pt x="8053" y="178"/>
                </a:cubicBezTo>
                <a:cubicBezTo>
                  <a:pt x="8022" y="124"/>
                  <a:pt x="7977" y="79"/>
                  <a:pt x="7923" y="48"/>
                </a:cubicBezTo>
                <a:cubicBezTo>
                  <a:pt x="7869" y="16"/>
                  <a:pt x="7807" y="0"/>
                  <a:pt x="7745" y="0"/>
                </a:cubicBezTo>
                <a:lnTo>
                  <a:pt x="356" y="0"/>
                </a:lnTo>
              </a:path>
            </a:pathLst>
          </a:custGeom>
          <a:solidFill>
            <a:srgbClr val="FFFFFF"/>
          </a:solidFill>
          <a:ln w="0">
            <a:solidFill>
              <a:srgbClr val="808080"/>
            </a:solidFill>
          </a:ln>
          <a:effectLst>
            <a:outerShdw dist="50911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46" name="CustomShape 7"/>
          <p:cNvSpPr/>
          <p:nvPr/>
        </p:nvSpPr>
        <p:spPr>
          <a:xfrm>
            <a:off x="1008000" y="1692000"/>
            <a:ext cx="2664000" cy="792000"/>
          </a:xfrm>
          <a:custGeom>
            <a:avLst/>
            <a:gdLst/>
            <a:ahLst/>
            <a:cxnLst/>
            <a:rect l="0" t="0" r="r" b="b"/>
            <a:pathLst>
              <a:path w="7402" h="2202">
                <a:moveTo>
                  <a:pt x="366" y="0"/>
                </a:moveTo>
                <a:lnTo>
                  <a:pt x="367" y="0"/>
                </a:lnTo>
                <a:cubicBezTo>
                  <a:pt x="302" y="0"/>
                  <a:pt x="239" y="17"/>
                  <a:pt x="183" y="49"/>
                </a:cubicBezTo>
                <a:cubicBezTo>
                  <a:pt x="128" y="81"/>
                  <a:pt x="81" y="128"/>
                  <a:pt x="49" y="183"/>
                </a:cubicBezTo>
                <a:cubicBezTo>
                  <a:pt x="17" y="239"/>
                  <a:pt x="0" y="302"/>
                  <a:pt x="0" y="367"/>
                </a:cubicBezTo>
                <a:lnTo>
                  <a:pt x="0" y="1834"/>
                </a:lnTo>
                <a:lnTo>
                  <a:pt x="0" y="1834"/>
                </a:lnTo>
                <a:cubicBezTo>
                  <a:pt x="0" y="1899"/>
                  <a:pt x="17" y="1962"/>
                  <a:pt x="49" y="2018"/>
                </a:cubicBezTo>
                <a:cubicBezTo>
                  <a:pt x="81" y="2073"/>
                  <a:pt x="128" y="2120"/>
                  <a:pt x="183" y="2152"/>
                </a:cubicBezTo>
                <a:cubicBezTo>
                  <a:pt x="239" y="2184"/>
                  <a:pt x="302" y="2201"/>
                  <a:pt x="367" y="2201"/>
                </a:cubicBezTo>
                <a:lnTo>
                  <a:pt x="7034" y="2201"/>
                </a:lnTo>
                <a:lnTo>
                  <a:pt x="7034" y="2201"/>
                </a:lnTo>
                <a:cubicBezTo>
                  <a:pt x="7099" y="2201"/>
                  <a:pt x="7162" y="2184"/>
                  <a:pt x="7218" y="2152"/>
                </a:cubicBezTo>
                <a:cubicBezTo>
                  <a:pt x="7273" y="2120"/>
                  <a:pt x="7320" y="2073"/>
                  <a:pt x="7352" y="2018"/>
                </a:cubicBezTo>
                <a:cubicBezTo>
                  <a:pt x="7384" y="1962"/>
                  <a:pt x="7401" y="1899"/>
                  <a:pt x="7401" y="1834"/>
                </a:cubicBezTo>
                <a:lnTo>
                  <a:pt x="7401" y="366"/>
                </a:lnTo>
                <a:lnTo>
                  <a:pt x="7401" y="367"/>
                </a:lnTo>
                <a:lnTo>
                  <a:pt x="7401" y="367"/>
                </a:lnTo>
                <a:cubicBezTo>
                  <a:pt x="7401" y="302"/>
                  <a:pt x="7384" y="239"/>
                  <a:pt x="7352" y="183"/>
                </a:cubicBezTo>
                <a:cubicBezTo>
                  <a:pt x="7320" y="128"/>
                  <a:pt x="7273" y="81"/>
                  <a:pt x="7218" y="49"/>
                </a:cubicBezTo>
                <a:cubicBezTo>
                  <a:pt x="7162" y="17"/>
                  <a:pt x="7099" y="0"/>
                  <a:pt x="7034" y="0"/>
                </a:cubicBezTo>
                <a:lnTo>
                  <a:pt x="366" y="0"/>
                </a:lnTo>
              </a:path>
            </a:pathLst>
          </a:custGeom>
          <a:solidFill>
            <a:srgbClr val="E6E6E6">
              <a:alpha val="3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1" strike="noStrike" spc="-1">
                <a:latin typeface="Arial"/>
              </a:rPr>
              <a:t>UNITE DE CALCUL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947" name="CustomShape 8"/>
          <p:cNvSpPr/>
          <p:nvPr/>
        </p:nvSpPr>
        <p:spPr>
          <a:xfrm>
            <a:off x="1008000" y="1080000"/>
            <a:ext cx="2664000" cy="576000"/>
          </a:xfrm>
          <a:custGeom>
            <a:avLst/>
            <a:gdLst/>
            <a:ahLst/>
            <a:cxnLst/>
            <a:rect l="0" t="0" r="r" b="b"/>
            <a:pathLst>
              <a:path w="7402" h="1602">
                <a:moveTo>
                  <a:pt x="266" y="0"/>
                </a:moveTo>
                <a:lnTo>
                  <a:pt x="267" y="0"/>
                </a:lnTo>
                <a:cubicBezTo>
                  <a:pt x="220" y="0"/>
                  <a:pt x="174" y="12"/>
                  <a:pt x="133" y="36"/>
                </a:cubicBezTo>
                <a:cubicBezTo>
                  <a:pt x="93" y="59"/>
                  <a:pt x="59" y="93"/>
                  <a:pt x="36" y="133"/>
                </a:cubicBezTo>
                <a:cubicBezTo>
                  <a:pt x="12" y="174"/>
                  <a:pt x="0" y="220"/>
                  <a:pt x="0" y="267"/>
                </a:cubicBezTo>
                <a:lnTo>
                  <a:pt x="0" y="1334"/>
                </a:lnTo>
                <a:lnTo>
                  <a:pt x="0" y="1334"/>
                </a:lnTo>
                <a:cubicBezTo>
                  <a:pt x="0" y="1381"/>
                  <a:pt x="12" y="1427"/>
                  <a:pt x="36" y="1468"/>
                </a:cubicBezTo>
                <a:cubicBezTo>
                  <a:pt x="59" y="1508"/>
                  <a:pt x="93" y="1542"/>
                  <a:pt x="133" y="1565"/>
                </a:cubicBezTo>
                <a:cubicBezTo>
                  <a:pt x="174" y="1589"/>
                  <a:pt x="220" y="1601"/>
                  <a:pt x="267" y="1601"/>
                </a:cubicBezTo>
                <a:lnTo>
                  <a:pt x="7134" y="1600"/>
                </a:lnTo>
                <a:lnTo>
                  <a:pt x="7134" y="1601"/>
                </a:lnTo>
                <a:cubicBezTo>
                  <a:pt x="7181" y="1601"/>
                  <a:pt x="7227" y="1589"/>
                  <a:pt x="7268" y="1565"/>
                </a:cubicBezTo>
                <a:cubicBezTo>
                  <a:pt x="7308" y="1542"/>
                  <a:pt x="7342" y="1508"/>
                  <a:pt x="7365" y="1468"/>
                </a:cubicBezTo>
                <a:cubicBezTo>
                  <a:pt x="7389" y="1427"/>
                  <a:pt x="7401" y="1381"/>
                  <a:pt x="7401" y="1334"/>
                </a:cubicBezTo>
                <a:lnTo>
                  <a:pt x="7400" y="266"/>
                </a:lnTo>
                <a:lnTo>
                  <a:pt x="7401" y="267"/>
                </a:lnTo>
                <a:lnTo>
                  <a:pt x="7401" y="267"/>
                </a:lnTo>
                <a:cubicBezTo>
                  <a:pt x="7401" y="220"/>
                  <a:pt x="7389" y="174"/>
                  <a:pt x="7365" y="133"/>
                </a:cubicBezTo>
                <a:cubicBezTo>
                  <a:pt x="7342" y="93"/>
                  <a:pt x="7308" y="59"/>
                  <a:pt x="7268" y="36"/>
                </a:cubicBezTo>
                <a:cubicBezTo>
                  <a:pt x="7227" y="12"/>
                  <a:pt x="7181" y="0"/>
                  <a:pt x="7134" y="0"/>
                </a:cubicBezTo>
                <a:lnTo>
                  <a:pt x="266" y="0"/>
                </a:lnTo>
              </a:path>
            </a:pathLst>
          </a:custGeom>
          <a:solidFill>
            <a:srgbClr val="E6E6E6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400" b="1" strike="noStrike" spc="-1">
                <a:latin typeface="Arial"/>
              </a:rPr>
              <a:t>UNITE DE CONTROLE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48" name="TextShape 9"/>
          <p:cNvSpPr txBox="1"/>
          <p:nvPr/>
        </p:nvSpPr>
        <p:spPr>
          <a:xfrm>
            <a:off x="1591920" y="717840"/>
            <a:ext cx="1432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PROCESSEUR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49" name="Line 10"/>
          <p:cNvSpPr/>
          <p:nvPr/>
        </p:nvSpPr>
        <p:spPr>
          <a:xfrm flipH="1">
            <a:off x="3671640" y="1548000"/>
            <a:ext cx="3384000" cy="0"/>
          </a:xfrm>
          <a:prstGeom prst="line">
            <a:avLst/>
          </a:prstGeom>
          <a:ln w="360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50" name="Line 11"/>
          <p:cNvSpPr/>
          <p:nvPr/>
        </p:nvSpPr>
        <p:spPr>
          <a:xfrm>
            <a:off x="6047640" y="1548000"/>
            <a:ext cx="0" cy="921960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51" name="Line 12"/>
          <p:cNvSpPr/>
          <p:nvPr/>
        </p:nvSpPr>
        <p:spPr>
          <a:xfrm flipH="1">
            <a:off x="3671640" y="1854000"/>
            <a:ext cx="3384000" cy="0"/>
          </a:xfrm>
          <a:prstGeom prst="line">
            <a:avLst/>
          </a:prstGeom>
          <a:ln w="72000">
            <a:solidFill>
              <a:srgbClr val="0000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52" name="Line 13"/>
          <p:cNvSpPr/>
          <p:nvPr/>
        </p:nvSpPr>
        <p:spPr>
          <a:xfrm>
            <a:off x="6479640" y="1080000"/>
            <a:ext cx="0" cy="774000"/>
          </a:xfrm>
          <a:prstGeom prst="line">
            <a:avLst/>
          </a:prstGeom>
          <a:ln w="36000">
            <a:solidFill>
              <a:srgbClr val="0000FF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53" name="Line 14"/>
          <p:cNvSpPr/>
          <p:nvPr/>
        </p:nvSpPr>
        <p:spPr>
          <a:xfrm>
            <a:off x="5759640" y="1854000"/>
            <a:ext cx="0" cy="615960"/>
          </a:xfrm>
          <a:prstGeom prst="line">
            <a:avLst/>
          </a:prstGeom>
          <a:ln w="36000">
            <a:solidFill>
              <a:srgbClr val="0000FF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54" name="Line 15"/>
          <p:cNvSpPr/>
          <p:nvPr/>
        </p:nvSpPr>
        <p:spPr>
          <a:xfrm flipV="1">
            <a:off x="5003640" y="1080000"/>
            <a:ext cx="0" cy="468000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55" name="Line 16"/>
          <p:cNvSpPr/>
          <p:nvPr/>
        </p:nvSpPr>
        <p:spPr>
          <a:xfrm flipV="1">
            <a:off x="6767640" y="1080000"/>
            <a:ext cx="0" cy="468000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56" name="Line 17"/>
          <p:cNvSpPr/>
          <p:nvPr/>
        </p:nvSpPr>
        <p:spPr>
          <a:xfrm>
            <a:off x="4679640" y="1080000"/>
            <a:ext cx="0" cy="774000"/>
          </a:xfrm>
          <a:prstGeom prst="line">
            <a:avLst/>
          </a:prstGeom>
          <a:ln w="36000">
            <a:solidFill>
              <a:srgbClr val="0000FF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57" name="TextShape 18"/>
          <p:cNvSpPr txBox="1"/>
          <p:nvPr/>
        </p:nvSpPr>
        <p:spPr>
          <a:xfrm>
            <a:off x="6443640" y="1908000"/>
            <a:ext cx="1387800" cy="27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300" b="1" strike="noStrike" spc="-1">
                <a:solidFill>
                  <a:srgbClr val="0000FF"/>
                </a:solidFill>
                <a:latin typeface="Arial"/>
              </a:rPr>
              <a:t>BUS DONNEES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2958" name="TextShape 19"/>
          <p:cNvSpPr txBox="1"/>
          <p:nvPr/>
        </p:nvSpPr>
        <p:spPr>
          <a:xfrm>
            <a:off x="6561360" y="1533240"/>
            <a:ext cx="1275120" cy="249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1" strike="noStrike" spc="-1">
                <a:solidFill>
                  <a:srgbClr val="FF0000"/>
                </a:solidFill>
                <a:latin typeface="Arial"/>
              </a:rPr>
              <a:t>BUS ADRESSES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2959" name="CustomShape 20"/>
          <p:cNvSpPr/>
          <p:nvPr/>
        </p:nvSpPr>
        <p:spPr>
          <a:xfrm>
            <a:off x="7991640" y="417960"/>
            <a:ext cx="1152000" cy="482040"/>
          </a:xfrm>
          <a:custGeom>
            <a:avLst/>
            <a:gdLst/>
            <a:ahLst/>
            <a:cxnLst/>
            <a:rect l="0" t="0" r="r" b="b"/>
            <a:pathLst>
              <a:path w="3202" h="1341">
                <a:moveTo>
                  <a:pt x="223" y="0"/>
                </a:moveTo>
                <a:lnTo>
                  <a:pt x="223" y="0"/>
                </a:lnTo>
                <a:cubicBezTo>
                  <a:pt x="184" y="0"/>
                  <a:pt x="146" y="10"/>
                  <a:pt x="112" y="30"/>
                </a:cubicBezTo>
                <a:cubicBezTo>
                  <a:pt x="78" y="50"/>
                  <a:pt x="50" y="78"/>
                  <a:pt x="30" y="112"/>
                </a:cubicBezTo>
                <a:cubicBezTo>
                  <a:pt x="10" y="146"/>
                  <a:pt x="0" y="184"/>
                  <a:pt x="0" y="223"/>
                </a:cubicBezTo>
                <a:lnTo>
                  <a:pt x="0" y="1116"/>
                </a:lnTo>
                <a:lnTo>
                  <a:pt x="0" y="1117"/>
                </a:lnTo>
                <a:cubicBezTo>
                  <a:pt x="0" y="1156"/>
                  <a:pt x="10" y="1194"/>
                  <a:pt x="30" y="1228"/>
                </a:cubicBezTo>
                <a:cubicBezTo>
                  <a:pt x="50" y="1262"/>
                  <a:pt x="78" y="1290"/>
                  <a:pt x="112" y="1310"/>
                </a:cubicBezTo>
                <a:cubicBezTo>
                  <a:pt x="146" y="1330"/>
                  <a:pt x="184" y="1340"/>
                  <a:pt x="223" y="1340"/>
                </a:cubicBezTo>
                <a:lnTo>
                  <a:pt x="2977" y="1340"/>
                </a:lnTo>
                <a:lnTo>
                  <a:pt x="2978" y="1340"/>
                </a:lnTo>
                <a:cubicBezTo>
                  <a:pt x="3017" y="1340"/>
                  <a:pt x="3055" y="1330"/>
                  <a:pt x="3089" y="1310"/>
                </a:cubicBezTo>
                <a:cubicBezTo>
                  <a:pt x="3123" y="1290"/>
                  <a:pt x="3151" y="1262"/>
                  <a:pt x="3171" y="1228"/>
                </a:cubicBezTo>
                <a:cubicBezTo>
                  <a:pt x="3191" y="1194"/>
                  <a:pt x="3201" y="1156"/>
                  <a:pt x="3201" y="1117"/>
                </a:cubicBezTo>
                <a:lnTo>
                  <a:pt x="3200" y="223"/>
                </a:lnTo>
                <a:lnTo>
                  <a:pt x="3201" y="223"/>
                </a:lnTo>
                <a:lnTo>
                  <a:pt x="3201" y="223"/>
                </a:lnTo>
                <a:cubicBezTo>
                  <a:pt x="3201" y="184"/>
                  <a:pt x="3191" y="146"/>
                  <a:pt x="3171" y="112"/>
                </a:cubicBezTo>
                <a:cubicBezTo>
                  <a:pt x="3151" y="78"/>
                  <a:pt x="3123" y="50"/>
                  <a:pt x="3089" y="30"/>
                </a:cubicBezTo>
                <a:cubicBezTo>
                  <a:pt x="3055" y="10"/>
                  <a:pt x="3017" y="0"/>
                  <a:pt x="2978" y="0"/>
                </a:cubicBezTo>
                <a:lnTo>
                  <a:pt x="223" y="0"/>
                </a:lnTo>
              </a:path>
            </a:pathLst>
          </a:custGeom>
          <a:solidFill>
            <a:srgbClr val="0000FF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TIMERS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960" name="CustomShape 21"/>
          <p:cNvSpPr/>
          <p:nvPr/>
        </p:nvSpPr>
        <p:spPr>
          <a:xfrm>
            <a:off x="7991280" y="1029600"/>
            <a:ext cx="1152000" cy="482040"/>
          </a:xfrm>
          <a:custGeom>
            <a:avLst/>
            <a:gdLst/>
            <a:ahLst/>
            <a:cxnLst/>
            <a:rect l="0" t="0" r="r" b="b"/>
            <a:pathLst>
              <a:path w="3202" h="1341">
                <a:moveTo>
                  <a:pt x="223" y="0"/>
                </a:moveTo>
                <a:lnTo>
                  <a:pt x="223" y="0"/>
                </a:lnTo>
                <a:cubicBezTo>
                  <a:pt x="184" y="0"/>
                  <a:pt x="146" y="10"/>
                  <a:pt x="112" y="30"/>
                </a:cubicBezTo>
                <a:cubicBezTo>
                  <a:pt x="78" y="50"/>
                  <a:pt x="50" y="78"/>
                  <a:pt x="30" y="112"/>
                </a:cubicBezTo>
                <a:cubicBezTo>
                  <a:pt x="10" y="146"/>
                  <a:pt x="0" y="184"/>
                  <a:pt x="0" y="223"/>
                </a:cubicBezTo>
                <a:lnTo>
                  <a:pt x="0" y="1116"/>
                </a:lnTo>
                <a:lnTo>
                  <a:pt x="0" y="1117"/>
                </a:lnTo>
                <a:cubicBezTo>
                  <a:pt x="0" y="1156"/>
                  <a:pt x="10" y="1194"/>
                  <a:pt x="30" y="1228"/>
                </a:cubicBezTo>
                <a:cubicBezTo>
                  <a:pt x="50" y="1262"/>
                  <a:pt x="78" y="1290"/>
                  <a:pt x="112" y="1310"/>
                </a:cubicBezTo>
                <a:cubicBezTo>
                  <a:pt x="146" y="1330"/>
                  <a:pt x="184" y="1340"/>
                  <a:pt x="223" y="1340"/>
                </a:cubicBezTo>
                <a:lnTo>
                  <a:pt x="2977" y="1340"/>
                </a:lnTo>
                <a:lnTo>
                  <a:pt x="2978" y="1340"/>
                </a:lnTo>
                <a:cubicBezTo>
                  <a:pt x="3017" y="1340"/>
                  <a:pt x="3055" y="1330"/>
                  <a:pt x="3089" y="1310"/>
                </a:cubicBezTo>
                <a:cubicBezTo>
                  <a:pt x="3123" y="1290"/>
                  <a:pt x="3151" y="1262"/>
                  <a:pt x="3171" y="1228"/>
                </a:cubicBezTo>
                <a:cubicBezTo>
                  <a:pt x="3191" y="1194"/>
                  <a:pt x="3201" y="1156"/>
                  <a:pt x="3201" y="1117"/>
                </a:cubicBezTo>
                <a:lnTo>
                  <a:pt x="3200" y="223"/>
                </a:lnTo>
                <a:lnTo>
                  <a:pt x="3201" y="223"/>
                </a:lnTo>
                <a:lnTo>
                  <a:pt x="3201" y="223"/>
                </a:lnTo>
                <a:cubicBezTo>
                  <a:pt x="3201" y="184"/>
                  <a:pt x="3191" y="146"/>
                  <a:pt x="3171" y="112"/>
                </a:cubicBezTo>
                <a:cubicBezTo>
                  <a:pt x="3151" y="78"/>
                  <a:pt x="3123" y="50"/>
                  <a:pt x="3089" y="30"/>
                </a:cubicBezTo>
                <a:cubicBezTo>
                  <a:pt x="3055" y="10"/>
                  <a:pt x="3017" y="0"/>
                  <a:pt x="2978" y="0"/>
                </a:cubicBezTo>
                <a:lnTo>
                  <a:pt x="223" y="0"/>
                </a:lnTo>
              </a:path>
            </a:pathLst>
          </a:custGeom>
          <a:solidFill>
            <a:srgbClr val="0000FF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solidFill>
                  <a:srgbClr val="000000"/>
                </a:solidFill>
                <a:latin typeface="Arial"/>
              </a:rPr>
              <a:t>ADC / DAC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961" name="CustomShape 22"/>
          <p:cNvSpPr/>
          <p:nvPr/>
        </p:nvSpPr>
        <p:spPr>
          <a:xfrm>
            <a:off x="7991640" y="1620000"/>
            <a:ext cx="1152000" cy="482040"/>
          </a:xfrm>
          <a:custGeom>
            <a:avLst/>
            <a:gdLst/>
            <a:ahLst/>
            <a:cxnLst/>
            <a:rect l="0" t="0" r="r" b="b"/>
            <a:pathLst>
              <a:path w="3202" h="1341">
                <a:moveTo>
                  <a:pt x="223" y="0"/>
                </a:moveTo>
                <a:lnTo>
                  <a:pt x="223" y="0"/>
                </a:lnTo>
                <a:cubicBezTo>
                  <a:pt x="184" y="0"/>
                  <a:pt x="146" y="10"/>
                  <a:pt x="112" y="30"/>
                </a:cubicBezTo>
                <a:cubicBezTo>
                  <a:pt x="78" y="50"/>
                  <a:pt x="50" y="78"/>
                  <a:pt x="30" y="112"/>
                </a:cubicBezTo>
                <a:cubicBezTo>
                  <a:pt x="10" y="146"/>
                  <a:pt x="0" y="184"/>
                  <a:pt x="0" y="223"/>
                </a:cubicBezTo>
                <a:lnTo>
                  <a:pt x="0" y="1116"/>
                </a:lnTo>
                <a:lnTo>
                  <a:pt x="0" y="1117"/>
                </a:lnTo>
                <a:cubicBezTo>
                  <a:pt x="0" y="1156"/>
                  <a:pt x="10" y="1194"/>
                  <a:pt x="30" y="1228"/>
                </a:cubicBezTo>
                <a:cubicBezTo>
                  <a:pt x="50" y="1262"/>
                  <a:pt x="78" y="1290"/>
                  <a:pt x="112" y="1310"/>
                </a:cubicBezTo>
                <a:cubicBezTo>
                  <a:pt x="146" y="1330"/>
                  <a:pt x="184" y="1340"/>
                  <a:pt x="223" y="1340"/>
                </a:cubicBezTo>
                <a:lnTo>
                  <a:pt x="2977" y="1340"/>
                </a:lnTo>
                <a:lnTo>
                  <a:pt x="2978" y="1340"/>
                </a:lnTo>
                <a:cubicBezTo>
                  <a:pt x="3017" y="1340"/>
                  <a:pt x="3055" y="1330"/>
                  <a:pt x="3089" y="1310"/>
                </a:cubicBezTo>
                <a:cubicBezTo>
                  <a:pt x="3123" y="1290"/>
                  <a:pt x="3151" y="1262"/>
                  <a:pt x="3171" y="1228"/>
                </a:cubicBezTo>
                <a:cubicBezTo>
                  <a:pt x="3191" y="1194"/>
                  <a:pt x="3201" y="1156"/>
                  <a:pt x="3201" y="1117"/>
                </a:cubicBezTo>
                <a:lnTo>
                  <a:pt x="3200" y="223"/>
                </a:lnTo>
                <a:lnTo>
                  <a:pt x="3201" y="223"/>
                </a:lnTo>
                <a:lnTo>
                  <a:pt x="3201" y="223"/>
                </a:lnTo>
                <a:cubicBezTo>
                  <a:pt x="3201" y="184"/>
                  <a:pt x="3191" y="146"/>
                  <a:pt x="3171" y="112"/>
                </a:cubicBezTo>
                <a:cubicBezTo>
                  <a:pt x="3151" y="78"/>
                  <a:pt x="3123" y="50"/>
                  <a:pt x="3089" y="30"/>
                </a:cubicBezTo>
                <a:cubicBezTo>
                  <a:pt x="3055" y="10"/>
                  <a:pt x="3017" y="0"/>
                  <a:pt x="2978" y="0"/>
                </a:cubicBezTo>
                <a:lnTo>
                  <a:pt x="223" y="0"/>
                </a:lnTo>
              </a:path>
            </a:pathLst>
          </a:custGeom>
          <a:solidFill>
            <a:srgbClr val="0000FF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PWM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962" name="CustomShape 23"/>
          <p:cNvSpPr/>
          <p:nvPr/>
        </p:nvSpPr>
        <p:spPr>
          <a:xfrm>
            <a:off x="7991280" y="2231640"/>
            <a:ext cx="1152000" cy="482040"/>
          </a:xfrm>
          <a:custGeom>
            <a:avLst/>
            <a:gdLst/>
            <a:ahLst/>
            <a:cxnLst/>
            <a:rect l="0" t="0" r="r" b="b"/>
            <a:pathLst>
              <a:path w="3202" h="1341">
                <a:moveTo>
                  <a:pt x="223" y="0"/>
                </a:moveTo>
                <a:lnTo>
                  <a:pt x="223" y="0"/>
                </a:lnTo>
                <a:cubicBezTo>
                  <a:pt x="184" y="0"/>
                  <a:pt x="146" y="10"/>
                  <a:pt x="112" y="30"/>
                </a:cubicBezTo>
                <a:cubicBezTo>
                  <a:pt x="78" y="50"/>
                  <a:pt x="50" y="78"/>
                  <a:pt x="30" y="112"/>
                </a:cubicBezTo>
                <a:cubicBezTo>
                  <a:pt x="10" y="146"/>
                  <a:pt x="0" y="184"/>
                  <a:pt x="0" y="223"/>
                </a:cubicBezTo>
                <a:lnTo>
                  <a:pt x="0" y="1116"/>
                </a:lnTo>
                <a:lnTo>
                  <a:pt x="0" y="1117"/>
                </a:lnTo>
                <a:cubicBezTo>
                  <a:pt x="0" y="1156"/>
                  <a:pt x="10" y="1194"/>
                  <a:pt x="30" y="1228"/>
                </a:cubicBezTo>
                <a:cubicBezTo>
                  <a:pt x="50" y="1262"/>
                  <a:pt x="78" y="1290"/>
                  <a:pt x="112" y="1310"/>
                </a:cubicBezTo>
                <a:cubicBezTo>
                  <a:pt x="146" y="1330"/>
                  <a:pt x="184" y="1340"/>
                  <a:pt x="223" y="1340"/>
                </a:cubicBezTo>
                <a:lnTo>
                  <a:pt x="2977" y="1340"/>
                </a:lnTo>
                <a:lnTo>
                  <a:pt x="2978" y="1340"/>
                </a:lnTo>
                <a:cubicBezTo>
                  <a:pt x="3017" y="1340"/>
                  <a:pt x="3055" y="1330"/>
                  <a:pt x="3089" y="1310"/>
                </a:cubicBezTo>
                <a:cubicBezTo>
                  <a:pt x="3123" y="1290"/>
                  <a:pt x="3151" y="1262"/>
                  <a:pt x="3171" y="1228"/>
                </a:cubicBezTo>
                <a:cubicBezTo>
                  <a:pt x="3191" y="1194"/>
                  <a:pt x="3201" y="1156"/>
                  <a:pt x="3201" y="1117"/>
                </a:cubicBezTo>
                <a:lnTo>
                  <a:pt x="3200" y="223"/>
                </a:lnTo>
                <a:lnTo>
                  <a:pt x="3201" y="223"/>
                </a:lnTo>
                <a:lnTo>
                  <a:pt x="3201" y="223"/>
                </a:lnTo>
                <a:cubicBezTo>
                  <a:pt x="3201" y="184"/>
                  <a:pt x="3191" y="146"/>
                  <a:pt x="3171" y="112"/>
                </a:cubicBezTo>
                <a:cubicBezTo>
                  <a:pt x="3151" y="78"/>
                  <a:pt x="3123" y="50"/>
                  <a:pt x="3089" y="30"/>
                </a:cubicBezTo>
                <a:cubicBezTo>
                  <a:pt x="3055" y="10"/>
                  <a:pt x="3017" y="0"/>
                  <a:pt x="2978" y="0"/>
                </a:cubicBezTo>
                <a:lnTo>
                  <a:pt x="223" y="0"/>
                </a:lnTo>
              </a:path>
            </a:pathLst>
          </a:custGeom>
          <a:solidFill>
            <a:srgbClr val="0000FF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USART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963" name="CustomShape 24"/>
          <p:cNvSpPr/>
          <p:nvPr/>
        </p:nvSpPr>
        <p:spPr>
          <a:xfrm>
            <a:off x="720000" y="3672000"/>
            <a:ext cx="8568000" cy="2952000"/>
          </a:xfrm>
          <a:custGeom>
            <a:avLst/>
            <a:gdLst/>
            <a:ahLst/>
            <a:cxnLst/>
            <a:rect l="0" t="0" r="r" b="b"/>
            <a:pathLst>
              <a:path w="23802" h="8202">
                <a:moveTo>
                  <a:pt x="521" y="0"/>
                </a:moveTo>
                <a:lnTo>
                  <a:pt x="522" y="0"/>
                </a:lnTo>
                <a:cubicBezTo>
                  <a:pt x="430" y="0"/>
                  <a:pt x="340" y="24"/>
                  <a:pt x="261" y="70"/>
                </a:cubicBezTo>
                <a:cubicBezTo>
                  <a:pt x="182" y="116"/>
                  <a:pt x="116" y="182"/>
                  <a:pt x="70" y="261"/>
                </a:cubicBezTo>
                <a:cubicBezTo>
                  <a:pt x="24" y="340"/>
                  <a:pt x="0" y="430"/>
                  <a:pt x="0" y="522"/>
                </a:cubicBezTo>
                <a:lnTo>
                  <a:pt x="0" y="7679"/>
                </a:lnTo>
                <a:lnTo>
                  <a:pt x="0" y="7679"/>
                </a:lnTo>
                <a:cubicBezTo>
                  <a:pt x="0" y="7771"/>
                  <a:pt x="24" y="7861"/>
                  <a:pt x="70" y="7940"/>
                </a:cubicBezTo>
                <a:cubicBezTo>
                  <a:pt x="116" y="8019"/>
                  <a:pt x="182" y="8085"/>
                  <a:pt x="261" y="8131"/>
                </a:cubicBezTo>
                <a:cubicBezTo>
                  <a:pt x="340" y="8177"/>
                  <a:pt x="430" y="8201"/>
                  <a:pt x="522" y="8201"/>
                </a:cubicBezTo>
                <a:lnTo>
                  <a:pt x="23279" y="8201"/>
                </a:lnTo>
                <a:lnTo>
                  <a:pt x="23279" y="8201"/>
                </a:lnTo>
                <a:cubicBezTo>
                  <a:pt x="23371" y="8201"/>
                  <a:pt x="23461" y="8177"/>
                  <a:pt x="23540" y="8131"/>
                </a:cubicBezTo>
                <a:cubicBezTo>
                  <a:pt x="23619" y="8085"/>
                  <a:pt x="23685" y="8019"/>
                  <a:pt x="23731" y="7940"/>
                </a:cubicBezTo>
                <a:cubicBezTo>
                  <a:pt x="23777" y="7861"/>
                  <a:pt x="23801" y="7771"/>
                  <a:pt x="23801" y="7679"/>
                </a:cubicBezTo>
                <a:lnTo>
                  <a:pt x="23801" y="521"/>
                </a:lnTo>
                <a:lnTo>
                  <a:pt x="23801" y="522"/>
                </a:lnTo>
                <a:lnTo>
                  <a:pt x="23801" y="522"/>
                </a:lnTo>
                <a:cubicBezTo>
                  <a:pt x="23801" y="430"/>
                  <a:pt x="23777" y="340"/>
                  <a:pt x="23731" y="261"/>
                </a:cubicBezTo>
                <a:cubicBezTo>
                  <a:pt x="23685" y="182"/>
                  <a:pt x="23619" y="116"/>
                  <a:pt x="23540" y="70"/>
                </a:cubicBezTo>
                <a:cubicBezTo>
                  <a:pt x="23461" y="24"/>
                  <a:pt x="23371" y="0"/>
                  <a:pt x="23279" y="0"/>
                </a:cubicBezTo>
                <a:lnTo>
                  <a:pt x="521" y="0"/>
                </a:lnTo>
              </a:path>
            </a:pathLst>
          </a:custGeom>
          <a:solidFill>
            <a:srgbClr val="FFFFFF"/>
          </a:solidFill>
          <a:ln w="0">
            <a:solidFill>
              <a:srgbClr val="808080"/>
            </a:solidFill>
          </a:ln>
          <a:effectLst>
            <a:outerShdw dist="50911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64" name="CustomShape 25"/>
          <p:cNvSpPr/>
          <p:nvPr/>
        </p:nvSpPr>
        <p:spPr>
          <a:xfrm>
            <a:off x="4032000" y="3816000"/>
            <a:ext cx="1584000" cy="792000"/>
          </a:xfrm>
          <a:custGeom>
            <a:avLst/>
            <a:gdLst/>
            <a:ahLst/>
            <a:cxnLst/>
            <a:rect l="0" t="0" r="r" b="b"/>
            <a:pathLst>
              <a:path w="4402" h="2202">
                <a:moveTo>
                  <a:pt x="366" y="0"/>
                </a:moveTo>
                <a:lnTo>
                  <a:pt x="367" y="0"/>
                </a:lnTo>
                <a:cubicBezTo>
                  <a:pt x="302" y="0"/>
                  <a:pt x="239" y="17"/>
                  <a:pt x="183" y="49"/>
                </a:cubicBezTo>
                <a:cubicBezTo>
                  <a:pt x="128" y="81"/>
                  <a:pt x="81" y="128"/>
                  <a:pt x="49" y="183"/>
                </a:cubicBezTo>
                <a:cubicBezTo>
                  <a:pt x="17" y="239"/>
                  <a:pt x="0" y="302"/>
                  <a:pt x="0" y="367"/>
                </a:cubicBezTo>
                <a:lnTo>
                  <a:pt x="0" y="1834"/>
                </a:lnTo>
                <a:lnTo>
                  <a:pt x="0" y="1834"/>
                </a:lnTo>
                <a:cubicBezTo>
                  <a:pt x="0" y="1899"/>
                  <a:pt x="17" y="1962"/>
                  <a:pt x="49" y="2018"/>
                </a:cubicBezTo>
                <a:cubicBezTo>
                  <a:pt x="81" y="2073"/>
                  <a:pt x="128" y="2120"/>
                  <a:pt x="183" y="2152"/>
                </a:cubicBezTo>
                <a:cubicBezTo>
                  <a:pt x="239" y="2184"/>
                  <a:pt x="302" y="2201"/>
                  <a:pt x="367" y="2201"/>
                </a:cubicBezTo>
                <a:lnTo>
                  <a:pt x="4034" y="2201"/>
                </a:lnTo>
                <a:lnTo>
                  <a:pt x="4034" y="2201"/>
                </a:lnTo>
                <a:cubicBezTo>
                  <a:pt x="4099" y="2201"/>
                  <a:pt x="4162" y="2184"/>
                  <a:pt x="4218" y="2152"/>
                </a:cubicBezTo>
                <a:cubicBezTo>
                  <a:pt x="4273" y="2120"/>
                  <a:pt x="4320" y="2073"/>
                  <a:pt x="4352" y="2018"/>
                </a:cubicBezTo>
                <a:cubicBezTo>
                  <a:pt x="4384" y="1962"/>
                  <a:pt x="4401" y="1899"/>
                  <a:pt x="4401" y="1834"/>
                </a:cubicBezTo>
                <a:lnTo>
                  <a:pt x="4400" y="366"/>
                </a:lnTo>
                <a:lnTo>
                  <a:pt x="4401" y="367"/>
                </a:lnTo>
                <a:lnTo>
                  <a:pt x="4401" y="367"/>
                </a:lnTo>
                <a:cubicBezTo>
                  <a:pt x="4401" y="302"/>
                  <a:pt x="4384" y="239"/>
                  <a:pt x="4352" y="183"/>
                </a:cubicBezTo>
                <a:cubicBezTo>
                  <a:pt x="4320" y="128"/>
                  <a:pt x="4273" y="81"/>
                  <a:pt x="4218" y="49"/>
                </a:cubicBezTo>
                <a:cubicBezTo>
                  <a:pt x="4162" y="17"/>
                  <a:pt x="4099" y="0"/>
                  <a:pt x="4034" y="0"/>
                </a:cubicBezTo>
                <a:lnTo>
                  <a:pt x="366" y="0"/>
                </a:lnTo>
              </a:path>
            </a:pathLst>
          </a:custGeom>
          <a:solidFill>
            <a:srgbClr val="FFFFFF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PROGRAMME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965" name="CustomShape 26"/>
          <p:cNvSpPr/>
          <p:nvPr/>
        </p:nvSpPr>
        <p:spPr>
          <a:xfrm>
            <a:off x="4032000" y="5997960"/>
            <a:ext cx="3384000" cy="626040"/>
          </a:xfrm>
          <a:custGeom>
            <a:avLst/>
            <a:gdLst/>
            <a:ahLst/>
            <a:cxnLst/>
            <a:rect l="0" t="0" r="r" b="b"/>
            <a:pathLst>
              <a:path w="9402" h="1741">
                <a:moveTo>
                  <a:pt x="290" y="0"/>
                </a:moveTo>
                <a:lnTo>
                  <a:pt x="290" y="0"/>
                </a:lnTo>
                <a:cubicBezTo>
                  <a:pt x="239" y="0"/>
                  <a:pt x="189" y="13"/>
                  <a:pt x="145" y="39"/>
                </a:cubicBezTo>
                <a:cubicBezTo>
                  <a:pt x="101" y="64"/>
                  <a:pt x="64" y="101"/>
                  <a:pt x="39" y="145"/>
                </a:cubicBezTo>
                <a:cubicBezTo>
                  <a:pt x="13" y="189"/>
                  <a:pt x="0" y="239"/>
                  <a:pt x="0" y="290"/>
                </a:cubicBezTo>
                <a:lnTo>
                  <a:pt x="0" y="1450"/>
                </a:lnTo>
                <a:lnTo>
                  <a:pt x="0" y="1450"/>
                </a:lnTo>
                <a:cubicBezTo>
                  <a:pt x="0" y="1501"/>
                  <a:pt x="13" y="1551"/>
                  <a:pt x="39" y="1595"/>
                </a:cubicBezTo>
                <a:cubicBezTo>
                  <a:pt x="64" y="1639"/>
                  <a:pt x="101" y="1676"/>
                  <a:pt x="145" y="1701"/>
                </a:cubicBezTo>
                <a:cubicBezTo>
                  <a:pt x="189" y="1727"/>
                  <a:pt x="239" y="1740"/>
                  <a:pt x="290" y="1740"/>
                </a:cubicBezTo>
                <a:lnTo>
                  <a:pt x="9111" y="1740"/>
                </a:lnTo>
                <a:lnTo>
                  <a:pt x="9111" y="1740"/>
                </a:lnTo>
                <a:cubicBezTo>
                  <a:pt x="9162" y="1740"/>
                  <a:pt x="9212" y="1727"/>
                  <a:pt x="9256" y="1701"/>
                </a:cubicBezTo>
                <a:cubicBezTo>
                  <a:pt x="9300" y="1676"/>
                  <a:pt x="9337" y="1639"/>
                  <a:pt x="9362" y="1595"/>
                </a:cubicBezTo>
                <a:cubicBezTo>
                  <a:pt x="9388" y="1551"/>
                  <a:pt x="9401" y="1501"/>
                  <a:pt x="9401" y="1450"/>
                </a:cubicBezTo>
                <a:lnTo>
                  <a:pt x="9401" y="290"/>
                </a:lnTo>
                <a:lnTo>
                  <a:pt x="9401" y="290"/>
                </a:lnTo>
                <a:lnTo>
                  <a:pt x="9401" y="290"/>
                </a:lnTo>
                <a:cubicBezTo>
                  <a:pt x="9401" y="239"/>
                  <a:pt x="9388" y="189"/>
                  <a:pt x="9362" y="145"/>
                </a:cubicBezTo>
                <a:cubicBezTo>
                  <a:pt x="9337" y="101"/>
                  <a:pt x="9300" y="64"/>
                  <a:pt x="9256" y="39"/>
                </a:cubicBezTo>
                <a:cubicBezTo>
                  <a:pt x="9212" y="13"/>
                  <a:pt x="9162" y="0"/>
                  <a:pt x="9111" y="0"/>
                </a:cubicBezTo>
                <a:lnTo>
                  <a:pt x="290" y="0"/>
                </a:lnTo>
              </a:path>
            </a:pathLst>
          </a:custGeom>
          <a:solidFill>
            <a:srgbClr val="008000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ENTREES / SORTIES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966" name="CustomShape 27"/>
          <p:cNvSpPr/>
          <p:nvPr/>
        </p:nvSpPr>
        <p:spPr>
          <a:xfrm>
            <a:off x="5832000" y="3801600"/>
            <a:ext cx="1584000" cy="806400"/>
          </a:xfrm>
          <a:custGeom>
            <a:avLst/>
            <a:gdLst/>
            <a:ahLst/>
            <a:cxnLst/>
            <a:rect l="0" t="0" r="r" b="b"/>
            <a:pathLst>
              <a:path w="4402" h="2242">
                <a:moveTo>
                  <a:pt x="373" y="0"/>
                </a:moveTo>
                <a:lnTo>
                  <a:pt x="374" y="0"/>
                </a:lnTo>
                <a:cubicBezTo>
                  <a:pt x="308" y="0"/>
                  <a:pt x="244" y="17"/>
                  <a:pt x="187" y="50"/>
                </a:cubicBezTo>
                <a:cubicBezTo>
                  <a:pt x="130" y="83"/>
                  <a:pt x="83" y="130"/>
                  <a:pt x="50" y="187"/>
                </a:cubicBezTo>
                <a:cubicBezTo>
                  <a:pt x="17" y="244"/>
                  <a:pt x="0" y="308"/>
                  <a:pt x="0" y="374"/>
                </a:cubicBezTo>
                <a:lnTo>
                  <a:pt x="0" y="1867"/>
                </a:lnTo>
                <a:lnTo>
                  <a:pt x="0" y="1868"/>
                </a:lnTo>
                <a:cubicBezTo>
                  <a:pt x="0" y="1933"/>
                  <a:pt x="17" y="1997"/>
                  <a:pt x="50" y="2054"/>
                </a:cubicBezTo>
                <a:cubicBezTo>
                  <a:pt x="83" y="2111"/>
                  <a:pt x="130" y="2158"/>
                  <a:pt x="187" y="2191"/>
                </a:cubicBezTo>
                <a:cubicBezTo>
                  <a:pt x="244" y="2224"/>
                  <a:pt x="308" y="2241"/>
                  <a:pt x="374" y="2241"/>
                </a:cubicBezTo>
                <a:lnTo>
                  <a:pt x="4027" y="2241"/>
                </a:lnTo>
                <a:lnTo>
                  <a:pt x="4028" y="2241"/>
                </a:lnTo>
                <a:cubicBezTo>
                  <a:pt x="4093" y="2241"/>
                  <a:pt x="4157" y="2224"/>
                  <a:pt x="4214" y="2191"/>
                </a:cubicBezTo>
                <a:cubicBezTo>
                  <a:pt x="4271" y="2158"/>
                  <a:pt x="4318" y="2111"/>
                  <a:pt x="4351" y="2054"/>
                </a:cubicBezTo>
                <a:cubicBezTo>
                  <a:pt x="4384" y="1997"/>
                  <a:pt x="4401" y="1933"/>
                  <a:pt x="4401" y="1868"/>
                </a:cubicBezTo>
                <a:lnTo>
                  <a:pt x="4401" y="373"/>
                </a:lnTo>
                <a:lnTo>
                  <a:pt x="4401" y="374"/>
                </a:lnTo>
                <a:lnTo>
                  <a:pt x="4401" y="374"/>
                </a:lnTo>
                <a:cubicBezTo>
                  <a:pt x="4401" y="308"/>
                  <a:pt x="4384" y="244"/>
                  <a:pt x="4351" y="187"/>
                </a:cubicBezTo>
                <a:cubicBezTo>
                  <a:pt x="4318" y="130"/>
                  <a:pt x="4271" y="83"/>
                  <a:pt x="4214" y="50"/>
                </a:cubicBezTo>
                <a:cubicBezTo>
                  <a:pt x="4157" y="17"/>
                  <a:pt x="4093" y="0"/>
                  <a:pt x="4028" y="0"/>
                </a:cubicBezTo>
                <a:lnTo>
                  <a:pt x="373" y="0"/>
                </a:lnTo>
              </a:path>
            </a:pathLst>
          </a:custGeom>
          <a:solidFill>
            <a:srgbClr val="FFFFFF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DONNEES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967" name="TextShape 28"/>
          <p:cNvSpPr txBox="1"/>
          <p:nvPr/>
        </p:nvSpPr>
        <p:spPr>
          <a:xfrm>
            <a:off x="1101600" y="6264000"/>
            <a:ext cx="156744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MicroControleur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68" name="CustomShape 29"/>
          <p:cNvSpPr/>
          <p:nvPr/>
        </p:nvSpPr>
        <p:spPr>
          <a:xfrm>
            <a:off x="863280" y="4175640"/>
            <a:ext cx="2916000" cy="2016000"/>
          </a:xfrm>
          <a:custGeom>
            <a:avLst/>
            <a:gdLst/>
            <a:ahLst/>
            <a:cxnLst/>
            <a:rect l="0" t="0" r="r" b="b"/>
            <a:pathLst>
              <a:path w="8102" h="5602">
                <a:moveTo>
                  <a:pt x="356" y="0"/>
                </a:moveTo>
                <a:lnTo>
                  <a:pt x="356" y="0"/>
                </a:lnTo>
                <a:cubicBezTo>
                  <a:pt x="294" y="0"/>
                  <a:pt x="232" y="16"/>
                  <a:pt x="178" y="48"/>
                </a:cubicBezTo>
                <a:cubicBezTo>
                  <a:pt x="124" y="79"/>
                  <a:pt x="79" y="124"/>
                  <a:pt x="48" y="178"/>
                </a:cubicBezTo>
                <a:cubicBezTo>
                  <a:pt x="16" y="232"/>
                  <a:pt x="0" y="294"/>
                  <a:pt x="0" y="356"/>
                </a:cubicBezTo>
                <a:lnTo>
                  <a:pt x="0" y="5244"/>
                </a:lnTo>
                <a:lnTo>
                  <a:pt x="0" y="5245"/>
                </a:lnTo>
                <a:cubicBezTo>
                  <a:pt x="0" y="5307"/>
                  <a:pt x="16" y="5369"/>
                  <a:pt x="48" y="5423"/>
                </a:cubicBezTo>
                <a:cubicBezTo>
                  <a:pt x="79" y="5477"/>
                  <a:pt x="124" y="5522"/>
                  <a:pt x="178" y="5553"/>
                </a:cubicBezTo>
                <a:cubicBezTo>
                  <a:pt x="232" y="5585"/>
                  <a:pt x="294" y="5601"/>
                  <a:pt x="356" y="5601"/>
                </a:cubicBezTo>
                <a:lnTo>
                  <a:pt x="7744" y="5601"/>
                </a:lnTo>
                <a:lnTo>
                  <a:pt x="7745" y="5601"/>
                </a:lnTo>
                <a:cubicBezTo>
                  <a:pt x="7807" y="5601"/>
                  <a:pt x="7869" y="5585"/>
                  <a:pt x="7923" y="5553"/>
                </a:cubicBezTo>
                <a:cubicBezTo>
                  <a:pt x="7977" y="5522"/>
                  <a:pt x="8022" y="5477"/>
                  <a:pt x="8053" y="5423"/>
                </a:cubicBezTo>
                <a:cubicBezTo>
                  <a:pt x="8085" y="5369"/>
                  <a:pt x="8101" y="5307"/>
                  <a:pt x="8101" y="5245"/>
                </a:cubicBezTo>
                <a:lnTo>
                  <a:pt x="8101" y="356"/>
                </a:lnTo>
                <a:lnTo>
                  <a:pt x="8101" y="356"/>
                </a:lnTo>
                <a:lnTo>
                  <a:pt x="8101" y="356"/>
                </a:lnTo>
                <a:cubicBezTo>
                  <a:pt x="8101" y="294"/>
                  <a:pt x="8085" y="232"/>
                  <a:pt x="8053" y="178"/>
                </a:cubicBezTo>
                <a:cubicBezTo>
                  <a:pt x="8022" y="124"/>
                  <a:pt x="7977" y="79"/>
                  <a:pt x="7923" y="48"/>
                </a:cubicBezTo>
                <a:cubicBezTo>
                  <a:pt x="7869" y="16"/>
                  <a:pt x="7807" y="0"/>
                  <a:pt x="7745" y="0"/>
                </a:cubicBezTo>
                <a:lnTo>
                  <a:pt x="356" y="0"/>
                </a:lnTo>
              </a:path>
            </a:pathLst>
          </a:custGeom>
          <a:solidFill>
            <a:srgbClr val="FFFFFF"/>
          </a:solidFill>
          <a:ln w="0">
            <a:solidFill>
              <a:srgbClr val="808080"/>
            </a:solidFill>
          </a:ln>
          <a:effectLst>
            <a:outerShdw dist="50911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69" name="Line 30"/>
          <p:cNvSpPr/>
          <p:nvPr/>
        </p:nvSpPr>
        <p:spPr>
          <a:xfrm flipH="1">
            <a:off x="3672000" y="5076000"/>
            <a:ext cx="3384000" cy="0"/>
          </a:xfrm>
          <a:prstGeom prst="line">
            <a:avLst/>
          </a:prstGeom>
          <a:ln w="360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0" name="Line 31"/>
          <p:cNvSpPr/>
          <p:nvPr/>
        </p:nvSpPr>
        <p:spPr>
          <a:xfrm>
            <a:off x="6048000" y="5076000"/>
            <a:ext cx="0" cy="921960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1" name="Line 32"/>
          <p:cNvSpPr/>
          <p:nvPr/>
        </p:nvSpPr>
        <p:spPr>
          <a:xfrm flipH="1">
            <a:off x="3672000" y="5382000"/>
            <a:ext cx="3384000" cy="0"/>
          </a:xfrm>
          <a:prstGeom prst="line">
            <a:avLst/>
          </a:prstGeom>
          <a:ln w="72000">
            <a:solidFill>
              <a:srgbClr val="0000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2" name="Line 33"/>
          <p:cNvSpPr/>
          <p:nvPr/>
        </p:nvSpPr>
        <p:spPr>
          <a:xfrm>
            <a:off x="6480000" y="4608000"/>
            <a:ext cx="0" cy="774000"/>
          </a:xfrm>
          <a:prstGeom prst="line">
            <a:avLst/>
          </a:prstGeom>
          <a:ln w="36000">
            <a:solidFill>
              <a:srgbClr val="0000FF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3" name="Line 34"/>
          <p:cNvSpPr/>
          <p:nvPr/>
        </p:nvSpPr>
        <p:spPr>
          <a:xfrm>
            <a:off x="5760000" y="5382000"/>
            <a:ext cx="0" cy="615960"/>
          </a:xfrm>
          <a:prstGeom prst="line">
            <a:avLst/>
          </a:prstGeom>
          <a:ln w="36000">
            <a:solidFill>
              <a:srgbClr val="0000FF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4" name="Line 35"/>
          <p:cNvSpPr/>
          <p:nvPr/>
        </p:nvSpPr>
        <p:spPr>
          <a:xfrm flipV="1">
            <a:off x="5004000" y="4608000"/>
            <a:ext cx="0" cy="468000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5" name="Line 36"/>
          <p:cNvSpPr/>
          <p:nvPr/>
        </p:nvSpPr>
        <p:spPr>
          <a:xfrm flipV="1">
            <a:off x="6768000" y="4608000"/>
            <a:ext cx="0" cy="468000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6" name="Line 37"/>
          <p:cNvSpPr/>
          <p:nvPr/>
        </p:nvSpPr>
        <p:spPr>
          <a:xfrm>
            <a:off x="4680000" y="4608000"/>
            <a:ext cx="0" cy="774000"/>
          </a:xfrm>
          <a:prstGeom prst="line">
            <a:avLst/>
          </a:prstGeom>
          <a:ln w="36000">
            <a:solidFill>
              <a:srgbClr val="0000FF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7" name="TextShape 38"/>
          <p:cNvSpPr txBox="1"/>
          <p:nvPr/>
        </p:nvSpPr>
        <p:spPr>
          <a:xfrm>
            <a:off x="6444000" y="5436000"/>
            <a:ext cx="1387800" cy="27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300" b="1" strike="noStrike" spc="-1">
                <a:solidFill>
                  <a:srgbClr val="0000FF"/>
                </a:solidFill>
                <a:latin typeface="Arial"/>
              </a:rPr>
              <a:t>BUS DONNEES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2978" name="TextShape 39"/>
          <p:cNvSpPr txBox="1"/>
          <p:nvPr/>
        </p:nvSpPr>
        <p:spPr>
          <a:xfrm>
            <a:off x="6561720" y="5061240"/>
            <a:ext cx="1275120" cy="249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1" strike="noStrike" spc="-1">
                <a:solidFill>
                  <a:srgbClr val="FF0000"/>
                </a:solidFill>
                <a:latin typeface="Arial"/>
              </a:rPr>
              <a:t>BUS ADRESSES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2979" name="CustomShape 40"/>
          <p:cNvSpPr/>
          <p:nvPr/>
        </p:nvSpPr>
        <p:spPr>
          <a:xfrm>
            <a:off x="1007280" y="5219640"/>
            <a:ext cx="2664000" cy="792000"/>
          </a:xfrm>
          <a:custGeom>
            <a:avLst/>
            <a:gdLst/>
            <a:ahLst/>
            <a:cxnLst/>
            <a:rect l="0" t="0" r="r" b="b"/>
            <a:pathLst>
              <a:path w="7402" h="2202">
                <a:moveTo>
                  <a:pt x="366" y="0"/>
                </a:moveTo>
                <a:lnTo>
                  <a:pt x="367" y="0"/>
                </a:lnTo>
                <a:cubicBezTo>
                  <a:pt x="302" y="0"/>
                  <a:pt x="239" y="17"/>
                  <a:pt x="183" y="49"/>
                </a:cubicBezTo>
                <a:cubicBezTo>
                  <a:pt x="128" y="81"/>
                  <a:pt x="81" y="128"/>
                  <a:pt x="49" y="183"/>
                </a:cubicBezTo>
                <a:cubicBezTo>
                  <a:pt x="17" y="239"/>
                  <a:pt x="0" y="302"/>
                  <a:pt x="0" y="367"/>
                </a:cubicBezTo>
                <a:lnTo>
                  <a:pt x="0" y="1834"/>
                </a:lnTo>
                <a:lnTo>
                  <a:pt x="0" y="1834"/>
                </a:lnTo>
                <a:cubicBezTo>
                  <a:pt x="0" y="1899"/>
                  <a:pt x="17" y="1962"/>
                  <a:pt x="49" y="2018"/>
                </a:cubicBezTo>
                <a:cubicBezTo>
                  <a:pt x="81" y="2073"/>
                  <a:pt x="128" y="2120"/>
                  <a:pt x="183" y="2152"/>
                </a:cubicBezTo>
                <a:cubicBezTo>
                  <a:pt x="239" y="2184"/>
                  <a:pt x="302" y="2201"/>
                  <a:pt x="367" y="2201"/>
                </a:cubicBezTo>
                <a:lnTo>
                  <a:pt x="7034" y="2201"/>
                </a:lnTo>
                <a:lnTo>
                  <a:pt x="7034" y="2201"/>
                </a:lnTo>
                <a:cubicBezTo>
                  <a:pt x="7099" y="2201"/>
                  <a:pt x="7162" y="2184"/>
                  <a:pt x="7218" y="2152"/>
                </a:cubicBezTo>
                <a:cubicBezTo>
                  <a:pt x="7273" y="2120"/>
                  <a:pt x="7320" y="2073"/>
                  <a:pt x="7352" y="2018"/>
                </a:cubicBezTo>
                <a:cubicBezTo>
                  <a:pt x="7384" y="1962"/>
                  <a:pt x="7401" y="1899"/>
                  <a:pt x="7401" y="1834"/>
                </a:cubicBezTo>
                <a:lnTo>
                  <a:pt x="7401" y="366"/>
                </a:lnTo>
                <a:lnTo>
                  <a:pt x="7401" y="367"/>
                </a:lnTo>
                <a:lnTo>
                  <a:pt x="7401" y="367"/>
                </a:lnTo>
                <a:cubicBezTo>
                  <a:pt x="7401" y="302"/>
                  <a:pt x="7384" y="239"/>
                  <a:pt x="7352" y="183"/>
                </a:cubicBezTo>
                <a:cubicBezTo>
                  <a:pt x="7320" y="128"/>
                  <a:pt x="7273" y="81"/>
                  <a:pt x="7218" y="49"/>
                </a:cubicBezTo>
                <a:cubicBezTo>
                  <a:pt x="7162" y="17"/>
                  <a:pt x="7099" y="0"/>
                  <a:pt x="7034" y="0"/>
                </a:cubicBezTo>
                <a:lnTo>
                  <a:pt x="366" y="0"/>
                </a:lnTo>
              </a:path>
            </a:pathLst>
          </a:custGeom>
          <a:solidFill>
            <a:srgbClr val="E6E6E6">
              <a:alpha val="3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1" strike="noStrike" spc="-1">
                <a:latin typeface="Arial"/>
              </a:rPr>
              <a:t>UNITE DE CALCUL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980" name="CustomShape 41"/>
          <p:cNvSpPr/>
          <p:nvPr/>
        </p:nvSpPr>
        <p:spPr>
          <a:xfrm>
            <a:off x="1007280" y="4607640"/>
            <a:ext cx="2664000" cy="576000"/>
          </a:xfrm>
          <a:custGeom>
            <a:avLst/>
            <a:gdLst/>
            <a:ahLst/>
            <a:cxnLst/>
            <a:rect l="0" t="0" r="r" b="b"/>
            <a:pathLst>
              <a:path w="7402" h="1602">
                <a:moveTo>
                  <a:pt x="266" y="0"/>
                </a:moveTo>
                <a:lnTo>
                  <a:pt x="267" y="0"/>
                </a:lnTo>
                <a:cubicBezTo>
                  <a:pt x="220" y="0"/>
                  <a:pt x="174" y="12"/>
                  <a:pt x="133" y="36"/>
                </a:cubicBezTo>
                <a:cubicBezTo>
                  <a:pt x="93" y="59"/>
                  <a:pt x="59" y="93"/>
                  <a:pt x="36" y="133"/>
                </a:cubicBezTo>
                <a:cubicBezTo>
                  <a:pt x="12" y="174"/>
                  <a:pt x="0" y="220"/>
                  <a:pt x="0" y="267"/>
                </a:cubicBezTo>
                <a:lnTo>
                  <a:pt x="0" y="1334"/>
                </a:lnTo>
                <a:lnTo>
                  <a:pt x="0" y="1334"/>
                </a:lnTo>
                <a:cubicBezTo>
                  <a:pt x="0" y="1381"/>
                  <a:pt x="12" y="1427"/>
                  <a:pt x="36" y="1468"/>
                </a:cubicBezTo>
                <a:cubicBezTo>
                  <a:pt x="59" y="1508"/>
                  <a:pt x="93" y="1542"/>
                  <a:pt x="133" y="1565"/>
                </a:cubicBezTo>
                <a:cubicBezTo>
                  <a:pt x="174" y="1589"/>
                  <a:pt x="220" y="1601"/>
                  <a:pt x="267" y="1601"/>
                </a:cubicBezTo>
                <a:lnTo>
                  <a:pt x="7134" y="1600"/>
                </a:lnTo>
                <a:lnTo>
                  <a:pt x="7134" y="1601"/>
                </a:lnTo>
                <a:cubicBezTo>
                  <a:pt x="7181" y="1601"/>
                  <a:pt x="7227" y="1589"/>
                  <a:pt x="7268" y="1565"/>
                </a:cubicBezTo>
                <a:cubicBezTo>
                  <a:pt x="7308" y="1542"/>
                  <a:pt x="7342" y="1508"/>
                  <a:pt x="7365" y="1468"/>
                </a:cubicBezTo>
                <a:cubicBezTo>
                  <a:pt x="7389" y="1427"/>
                  <a:pt x="7401" y="1381"/>
                  <a:pt x="7401" y="1334"/>
                </a:cubicBezTo>
                <a:lnTo>
                  <a:pt x="7400" y="266"/>
                </a:lnTo>
                <a:lnTo>
                  <a:pt x="7401" y="267"/>
                </a:lnTo>
                <a:lnTo>
                  <a:pt x="7401" y="267"/>
                </a:lnTo>
                <a:cubicBezTo>
                  <a:pt x="7401" y="220"/>
                  <a:pt x="7389" y="174"/>
                  <a:pt x="7365" y="133"/>
                </a:cubicBezTo>
                <a:cubicBezTo>
                  <a:pt x="7342" y="93"/>
                  <a:pt x="7308" y="59"/>
                  <a:pt x="7268" y="36"/>
                </a:cubicBezTo>
                <a:cubicBezTo>
                  <a:pt x="7227" y="12"/>
                  <a:pt x="7181" y="0"/>
                  <a:pt x="7134" y="0"/>
                </a:cubicBezTo>
                <a:lnTo>
                  <a:pt x="266" y="0"/>
                </a:lnTo>
              </a:path>
            </a:pathLst>
          </a:custGeom>
          <a:solidFill>
            <a:srgbClr val="E6E6E6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400" b="1" strike="noStrike" spc="-1">
                <a:latin typeface="Arial"/>
              </a:rPr>
              <a:t>UNITE DE CONTROLE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81" name="TextShape 42"/>
          <p:cNvSpPr txBox="1"/>
          <p:nvPr/>
        </p:nvSpPr>
        <p:spPr>
          <a:xfrm>
            <a:off x="1591200" y="4245480"/>
            <a:ext cx="1432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PROCESSEUR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82" name="CustomShape 43"/>
          <p:cNvSpPr/>
          <p:nvPr/>
        </p:nvSpPr>
        <p:spPr>
          <a:xfrm>
            <a:off x="7992360" y="4003920"/>
            <a:ext cx="1152000" cy="482040"/>
          </a:xfrm>
          <a:custGeom>
            <a:avLst/>
            <a:gdLst/>
            <a:ahLst/>
            <a:cxnLst/>
            <a:rect l="0" t="0" r="r" b="b"/>
            <a:pathLst>
              <a:path w="3202" h="1341">
                <a:moveTo>
                  <a:pt x="223" y="0"/>
                </a:moveTo>
                <a:lnTo>
                  <a:pt x="223" y="0"/>
                </a:lnTo>
                <a:cubicBezTo>
                  <a:pt x="184" y="0"/>
                  <a:pt x="146" y="10"/>
                  <a:pt x="112" y="30"/>
                </a:cubicBezTo>
                <a:cubicBezTo>
                  <a:pt x="78" y="50"/>
                  <a:pt x="50" y="78"/>
                  <a:pt x="30" y="112"/>
                </a:cubicBezTo>
                <a:cubicBezTo>
                  <a:pt x="10" y="146"/>
                  <a:pt x="0" y="184"/>
                  <a:pt x="0" y="223"/>
                </a:cubicBezTo>
                <a:lnTo>
                  <a:pt x="0" y="1116"/>
                </a:lnTo>
                <a:lnTo>
                  <a:pt x="0" y="1117"/>
                </a:lnTo>
                <a:cubicBezTo>
                  <a:pt x="0" y="1156"/>
                  <a:pt x="10" y="1194"/>
                  <a:pt x="30" y="1228"/>
                </a:cubicBezTo>
                <a:cubicBezTo>
                  <a:pt x="50" y="1262"/>
                  <a:pt x="78" y="1290"/>
                  <a:pt x="112" y="1310"/>
                </a:cubicBezTo>
                <a:cubicBezTo>
                  <a:pt x="146" y="1330"/>
                  <a:pt x="184" y="1340"/>
                  <a:pt x="223" y="1340"/>
                </a:cubicBezTo>
                <a:lnTo>
                  <a:pt x="2977" y="1340"/>
                </a:lnTo>
                <a:lnTo>
                  <a:pt x="2978" y="1340"/>
                </a:lnTo>
                <a:cubicBezTo>
                  <a:pt x="3017" y="1340"/>
                  <a:pt x="3055" y="1330"/>
                  <a:pt x="3089" y="1310"/>
                </a:cubicBezTo>
                <a:cubicBezTo>
                  <a:pt x="3123" y="1290"/>
                  <a:pt x="3151" y="1262"/>
                  <a:pt x="3171" y="1228"/>
                </a:cubicBezTo>
                <a:cubicBezTo>
                  <a:pt x="3191" y="1194"/>
                  <a:pt x="3201" y="1156"/>
                  <a:pt x="3201" y="1117"/>
                </a:cubicBezTo>
                <a:lnTo>
                  <a:pt x="3200" y="223"/>
                </a:lnTo>
                <a:lnTo>
                  <a:pt x="3201" y="223"/>
                </a:lnTo>
                <a:lnTo>
                  <a:pt x="3201" y="223"/>
                </a:lnTo>
                <a:cubicBezTo>
                  <a:pt x="3201" y="184"/>
                  <a:pt x="3191" y="146"/>
                  <a:pt x="3171" y="112"/>
                </a:cubicBezTo>
                <a:cubicBezTo>
                  <a:pt x="3151" y="78"/>
                  <a:pt x="3123" y="50"/>
                  <a:pt x="3089" y="30"/>
                </a:cubicBezTo>
                <a:cubicBezTo>
                  <a:pt x="3055" y="10"/>
                  <a:pt x="3017" y="0"/>
                  <a:pt x="2978" y="0"/>
                </a:cubicBezTo>
                <a:lnTo>
                  <a:pt x="223" y="0"/>
                </a:lnTo>
              </a:path>
            </a:pathLst>
          </a:custGeom>
          <a:solidFill>
            <a:srgbClr val="FFFFFF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TIMERS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983" name="CustomShape 44"/>
          <p:cNvSpPr/>
          <p:nvPr/>
        </p:nvSpPr>
        <p:spPr>
          <a:xfrm>
            <a:off x="7992000" y="4615560"/>
            <a:ext cx="1152000" cy="482040"/>
          </a:xfrm>
          <a:custGeom>
            <a:avLst/>
            <a:gdLst/>
            <a:ahLst/>
            <a:cxnLst/>
            <a:rect l="0" t="0" r="r" b="b"/>
            <a:pathLst>
              <a:path w="3202" h="1341">
                <a:moveTo>
                  <a:pt x="223" y="0"/>
                </a:moveTo>
                <a:lnTo>
                  <a:pt x="223" y="0"/>
                </a:lnTo>
                <a:cubicBezTo>
                  <a:pt x="184" y="0"/>
                  <a:pt x="146" y="10"/>
                  <a:pt x="112" y="30"/>
                </a:cubicBezTo>
                <a:cubicBezTo>
                  <a:pt x="78" y="50"/>
                  <a:pt x="50" y="78"/>
                  <a:pt x="30" y="112"/>
                </a:cubicBezTo>
                <a:cubicBezTo>
                  <a:pt x="10" y="146"/>
                  <a:pt x="0" y="184"/>
                  <a:pt x="0" y="223"/>
                </a:cubicBezTo>
                <a:lnTo>
                  <a:pt x="0" y="1116"/>
                </a:lnTo>
                <a:lnTo>
                  <a:pt x="0" y="1117"/>
                </a:lnTo>
                <a:cubicBezTo>
                  <a:pt x="0" y="1156"/>
                  <a:pt x="10" y="1194"/>
                  <a:pt x="30" y="1228"/>
                </a:cubicBezTo>
                <a:cubicBezTo>
                  <a:pt x="50" y="1262"/>
                  <a:pt x="78" y="1290"/>
                  <a:pt x="112" y="1310"/>
                </a:cubicBezTo>
                <a:cubicBezTo>
                  <a:pt x="146" y="1330"/>
                  <a:pt x="184" y="1340"/>
                  <a:pt x="223" y="1340"/>
                </a:cubicBezTo>
                <a:lnTo>
                  <a:pt x="2977" y="1340"/>
                </a:lnTo>
                <a:lnTo>
                  <a:pt x="2978" y="1340"/>
                </a:lnTo>
                <a:cubicBezTo>
                  <a:pt x="3017" y="1340"/>
                  <a:pt x="3055" y="1330"/>
                  <a:pt x="3089" y="1310"/>
                </a:cubicBezTo>
                <a:cubicBezTo>
                  <a:pt x="3123" y="1290"/>
                  <a:pt x="3151" y="1262"/>
                  <a:pt x="3171" y="1228"/>
                </a:cubicBezTo>
                <a:cubicBezTo>
                  <a:pt x="3191" y="1194"/>
                  <a:pt x="3201" y="1156"/>
                  <a:pt x="3201" y="1117"/>
                </a:cubicBezTo>
                <a:lnTo>
                  <a:pt x="3200" y="223"/>
                </a:lnTo>
                <a:lnTo>
                  <a:pt x="3201" y="223"/>
                </a:lnTo>
                <a:lnTo>
                  <a:pt x="3201" y="223"/>
                </a:lnTo>
                <a:cubicBezTo>
                  <a:pt x="3201" y="184"/>
                  <a:pt x="3191" y="146"/>
                  <a:pt x="3171" y="112"/>
                </a:cubicBezTo>
                <a:cubicBezTo>
                  <a:pt x="3151" y="78"/>
                  <a:pt x="3123" y="50"/>
                  <a:pt x="3089" y="30"/>
                </a:cubicBezTo>
                <a:cubicBezTo>
                  <a:pt x="3055" y="10"/>
                  <a:pt x="3017" y="0"/>
                  <a:pt x="2978" y="0"/>
                </a:cubicBezTo>
                <a:lnTo>
                  <a:pt x="223" y="0"/>
                </a:lnTo>
              </a:path>
            </a:pathLst>
          </a:custGeom>
          <a:solidFill>
            <a:srgbClr val="FFFFFF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solidFill>
                  <a:srgbClr val="000000"/>
                </a:solidFill>
                <a:latin typeface="Arial"/>
              </a:rPr>
              <a:t>ADC / DAC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984" name="CustomShape 45"/>
          <p:cNvSpPr/>
          <p:nvPr/>
        </p:nvSpPr>
        <p:spPr>
          <a:xfrm>
            <a:off x="7992360" y="5205960"/>
            <a:ext cx="1152000" cy="482040"/>
          </a:xfrm>
          <a:custGeom>
            <a:avLst/>
            <a:gdLst/>
            <a:ahLst/>
            <a:cxnLst/>
            <a:rect l="0" t="0" r="r" b="b"/>
            <a:pathLst>
              <a:path w="3202" h="1341">
                <a:moveTo>
                  <a:pt x="223" y="0"/>
                </a:moveTo>
                <a:lnTo>
                  <a:pt x="223" y="0"/>
                </a:lnTo>
                <a:cubicBezTo>
                  <a:pt x="184" y="0"/>
                  <a:pt x="146" y="10"/>
                  <a:pt x="112" y="30"/>
                </a:cubicBezTo>
                <a:cubicBezTo>
                  <a:pt x="78" y="50"/>
                  <a:pt x="50" y="78"/>
                  <a:pt x="30" y="112"/>
                </a:cubicBezTo>
                <a:cubicBezTo>
                  <a:pt x="10" y="146"/>
                  <a:pt x="0" y="184"/>
                  <a:pt x="0" y="223"/>
                </a:cubicBezTo>
                <a:lnTo>
                  <a:pt x="0" y="1116"/>
                </a:lnTo>
                <a:lnTo>
                  <a:pt x="0" y="1117"/>
                </a:lnTo>
                <a:cubicBezTo>
                  <a:pt x="0" y="1156"/>
                  <a:pt x="10" y="1194"/>
                  <a:pt x="30" y="1228"/>
                </a:cubicBezTo>
                <a:cubicBezTo>
                  <a:pt x="50" y="1262"/>
                  <a:pt x="78" y="1290"/>
                  <a:pt x="112" y="1310"/>
                </a:cubicBezTo>
                <a:cubicBezTo>
                  <a:pt x="146" y="1330"/>
                  <a:pt x="184" y="1340"/>
                  <a:pt x="223" y="1340"/>
                </a:cubicBezTo>
                <a:lnTo>
                  <a:pt x="2977" y="1340"/>
                </a:lnTo>
                <a:lnTo>
                  <a:pt x="2978" y="1340"/>
                </a:lnTo>
                <a:cubicBezTo>
                  <a:pt x="3017" y="1340"/>
                  <a:pt x="3055" y="1330"/>
                  <a:pt x="3089" y="1310"/>
                </a:cubicBezTo>
                <a:cubicBezTo>
                  <a:pt x="3123" y="1290"/>
                  <a:pt x="3151" y="1262"/>
                  <a:pt x="3171" y="1228"/>
                </a:cubicBezTo>
                <a:cubicBezTo>
                  <a:pt x="3191" y="1194"/>
                  <a:pt x="3201" y="1156"/>
                  <a:pt x="3201" y="1117"/>
                </a:cubicBezTo>
                <a:lnTo>
                  <a:pt x="3200" y="223"/>
                </a:lnTo>
                <a:lnTo>
                  <a:pt x="3201" y="223"/>
                </a:lnTo>
                <a:lnTo>
                  <a:pt x="3201" y="223"/>
                </a:lnTo>
                <a:cubicBezTo>
                  <a:pt x="3201" y="184"/>
                  <a:pt x="3191" y="146"/>
                  <a:pt x="3171" y="112"/>
                </a:cubicBezTo>
                <a:cubicBezTo>
                  <a:pt x="3151" y="78"/>
                  <a:pt x="3123" y="50"/>
                  <a:pt x="3089" y="30"/>
                </a:cubicBezTo>
                <a:cubicBezTo>
                  <a:pt x="3055" y="10"/>
                  <a:pt x="3017" y="0"/>
                  <a:pt x="2978" y="0"/>
                </a:cubicBezTo>
                <a:lnTo>
                  <a:pt x="223" y="0"/>
                </a:lnTo>
              </a:path>
            </a:pathLst>
          </a:custGeom>
          <a:solidFill>
            <a:srgbClr val="FFFFFF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PWM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985" name="CustomShape 46"/>
          <p:cNvSpPr/>
          <p:nvPr/>
        </p:nvSpPr>
        <p:spPr>
          <a:xfrm>
            <a:off x="7992000" y="5817600"/>
            <a:ext cx="1152000" cy="482040"/>
          </a:xfrm>
          <a:custGeom>
            <a:avLst/>
            <a:gdLst/>
            <a:ahLst/>
            <a:cxnLst/>
            <a:rect l="0" t="0" r="r" b="b"/>
            <a:pathLst>
              <a:path w="3202" h="1341">
                <a:moveTo>
                  <a:pt x="223" y="0"/>
                </a:moveTo>
                <a:lnTo>
                  <a:pt x="223" y="0"/>
                </a:lnTo>
                <a:cubicBezTo>
                  <a:pt x="184" y="0"/>
                  <a:pt x="146" y="10"/>
                  <a:pt x="112" y="30"/>
                </a:cubicBezTo>
                <a:cubicBezTo>
                  <a:pt x="78" y="50"/>
                  <a:pt x="50" y="78"/>
                  <a:pt x="30" y="112"/>
                </a:cubicBezTo>
                <a:cubicBezTo>
                  <a:pt x="10" y="146"/>
                  <a:pt x="0" y="184"/>
                  <a:pt x="0" y="223"/>
                </a:cubicBezTo>
                <a:lnTo>
                  <a:pt x="0" y="1116"/>
                </a:lnTo>
                <a:lnTo>
                  <a:pt x="0" y="1117"/>
                </a:lnTo>
                <a:cubicBezTo>
                  <a:pt x="0" y="1156"/>
                  <a:pt x="10" y="1194"/>
                  <a:pt x="30" y="1228"/>
                </a:cubicBezTo>
                <a:cubicBezTo>
                  <a:pt x="50" y="1262"/>
                  <a:pt x="78" y="1290"/>
                  <a:pt x="112" y="1310"/>
                </a:cubicBezTo>
                <a:cubicBezTo>
                  <a:pt x="146" y="1330"/>
                  <a:pt x="184" y="1340"/>
                  <a:pt x="223" y="1340"/>
                </a:cubicBezTo>
                <a:lnTo>
                  <a:pt x="2977" y="1340"/>
                </a:lnTo>
                <a:lnTo>
                  <a:pt x="2978" y="1340"/>
                </a:lnTo>
                <a:cubicBezTo>
                  <a:pt x="3017" y="1340"/>
                  <a:pt x="3055" y="1330"/>
                  <a:pt x="3089" y="1310"/>
                </a:cubicBezTo>
                <a:cubicBezTo>
                  <a:pt x="3123" y="1290"/>
                  <a:pt x="3151" y="1262"/>
                  <a:pt x="3171" y="1228"/>
                </a:cubicBezTo>
                <a:cubicBezTo>
                  <a:pt x="3191" y="1194"/>
                  <a:pt x="3201" y="1156"/>
                  <a:pt x="3201" y="1117"/>
                </a:cubicBezTo>
                <a:lnTo>
                  <a:pt x="3200" y="223"/>
                </a:lnTo>
                <a:lnTo>
                  <a:pt x="3201" y="223"/>
                </a:lnTo>
                <a:lnTo>
                  <a:pt x="3201" y="223"/>
                </a:lnTo>
                <a:cubicBezTo>
                  <a:pt x="3201" y="184"/>
                  <a:pt x="3191" y="146"/>
                  <a:pt x="3171" y="112"/>
                </a:cubicBezTo>
                <a:cubicBezTo>
                  <a:pt x="3151" y="78"/>
                  <a:pt x="3123" y="50"/>
                  <a:pt x="3089" y="30"/>
                </a:cubicBezTo>
                <a:cubicBezTo>
                  <a:pt x="3055" y="10"/>
                  <a:pt x="3017" y="0"/>
                  <a:pt x="2978" y="0"/>
                </a:cubicBezTo>
                <a:lnTo>
                  <a:pt x="223" y="0"/>
                </a:lnTo>
              </a:path>
            </a:pathLst>
          </a:custGeom>
          <a:solidFill>
            <a:srgbClr val="FFFFFF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USART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986" name="TextShape 47"/>
          <p:cNvSpPr txBox="1"/>
          <p:nvPr/>
        </p:nvSpPr>
        <p:spPr>
          <a:xfrm>
            <a:off x="188280" y="3290400"/>
            <a:ext cx="2352600" cy="885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800" b="1" strike="noStrike" spc="-1">
                <a:solidFill>
                  <a:srgbClr val="3333FF"/>
                </a:solidFill>
                <a:latin typeface="Arial"/>
              </a:rPr>
              <a:t>uC</a:t>
            </a:r>
            <a:endParaRPr lang="fr-F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7" name="Line 1"/>
          <p:cNvSpPr/>
          <p:nvPr/>
        </p:nvSpPr>
        <p:spPr>
          <a:xfrm>
            <a:off x="828000" y="2160000"/>
            <a:ext cx="536400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88" name="Line 2"/>
          <p:cNvSpPr/>
          <p:nvPr/>
        </p:nvSpPr>
        <p:spPr>
          <a:xfrm flipV="1">
            <a:off x="936000" y="1188000"/>
            <a:ext cx="0" cy="108000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89" name="Line 3"/>
          <p:cNvSpPr/>
          <p:nvPr/>
        </p:nvSpPr>
        <p:spPr>
          <a:xfrm flipV="1">
            <a:off x="1296000" y="1764000"/>
            <a:ext cx="0" cy="396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90" name="Line 4"/>
          <p:cNvSpPr/>
          <p:nvPr/>
        </p:nvSpPr>
        <p:spPr>
          <a:xfrm flipV="1">
            <a:off x="2124000" y="1764000"/>
            <a:ext cx="0" cy="396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91" name="Line 5"/>
          <p:cNvSpPr/>
          <p:nvPr/>
        </p:nvSpPr>
        <p:spPr>
          <a:xfrm flipV="1">
            <a:off x="2952000" y="1764000"/>
            <a:ext cx="0" cy="396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92" name="Line 6"/>
          <p:cNvSpPr/>
          <p:nvPr/>
        </p:nvSpPr>
        <p:spPr>
          <a:xfrm flipV="1">
            <a:off x="3780000" y="1764000"/>
            <a:ext cx="0" cy="396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93" name="Line 7"/>
          <p:cNvSpPr/>
          <p:nvPr/>
        </p:nvSpPr>
        <p:spPr>
          <a:xfrm flipV="1">
            <a:off x="4608000" y="1764000"/>
            <a:ext cx="0" cy="396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94" name="Line 8"/>
          <p:cNvSpPr/>
          <p:nvPr/>
        </p:nvSpPr>
        <p:spPr>
          <a:xfrm flipV="1">
            <a:off x="5436000" y="1764000"/>
            <a:ext cx="0" cy="396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95" name="Line 9"/>
          <p:cNvSpPr/>
          <p:nvPr/>
        </p:nvSpPr>
        <p:spPr>
          <a:xfrm flipH="1">
            <a:off x="1296000" y="1764000"/>
            <a:ext cx="180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96" name="Line 10"/>
          <p:cNvSpPr/>
          <p:nvPr/>
        </p:nvSpPr>
        <p:spPr>
          <a:xfrm flipV="1">
            <a:off x="1476000" y="1764000"/>
            <a:ext cx="0" cy="396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97" name="Line 11"/>
          <p:cNvSpPr/>
          <p:nvPr/>
        </p:nvSpPr>
        <p:spPr>
          <a:xfrm>
            <a:off x="1476000" y="2160000"/>
            <a:ext cx="648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98" name="Line 12"/>
          <p:cNvSpPr/>
          <p:nvPr/>
        </p:nvSpPr>
        <p:spPr>
          <a:xfrm>
            <a:off x="936000" y="2160000"/>
            <a:ext cx="360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99" name="TextShape 13"/>
          <p:cNvSpPr txBox="1"/>
          <p:nvPr/>
        </p:nvSpPr>
        <p:spPr>
          <a:xfrm>
            <a:off x="360000" y="1273680"/>
            <a:ext cx="478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S(t)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000" name="TextShape 14"/>
          <p:cNvSpPr txBox="1"/>
          <p:nvPr/>
        </p:nvSpPr>
        <p:spPr>
          <a:xfrm>
            <a:off x="6084000" y="1872000"/>
            <a:ext cx="2401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t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001" name="Line 15"/>
          <p:cNvSpPr/>
          <p:nvPr/>
        </p:nvSpPr>
        <p:spPr>
          <a:xfrm>
            <a:off x="2520000" y="1764000"/>
            <a:ext cx="0" cy="396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02" name="Line 16"/>
          <p:cNvSpPr/>
          <p:nvPr/>
        </p:nvSpPr>
        <p:spPr>
          <a:xfrm flipH="1">
            <a:off x="2124000" y="1764000"/>
            <a:ext cx="396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03" name="Line 17"/>
          <p:cNvSpPr/>
          <p:nvPr/>
        </p:nvSpPr>
        <p:spPr>
          <a:xfrm flipH="1">
            <a:off x="2520000" y="2160000"/>
            <a:ext cx="432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04" name="Line 18"/>
          <p:cNvSpPr/>
          <p:nvPr/>
        </p:nvSpPr>
        <p:spPr>
          <a:xfrm>
            <a:off x="828000" y="3744360"/>
            <a:ext cx="363600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05" name="Line 19"/>
          <p:cNvSpPr/>
          <p:nvPr/>
        </p:nvSpPr>
        <p:spPr>
          <a:xfrm flipV="1">
            <a:off x="936000" y="2736360"/>
            <a:ext cx="0" cy="108000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06" name="Line 20"/>
          <p:cNvSpPr/>
          <p:nvPr/>
        </p:nvSpPr>
        <p:spPr>
          <a:xfrm flipV="1">
            <a:off x="972000" y="3348360"/>
            <a:ext cx="0" cy="39600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07" name="Line 21"/>
          <p:cNvSpPr/>
          <p:nvPr/>
        </p:nvSpPr>
        <p:spPr>
          <a:xfrm flipV="1">
            <a:off x="1188000" y="3348360"/>
            <a:ext cx="0" cy="39600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08" name="Line 22"/>
          <p:cNvSpPr/>
          <p:nvPr/>
        </p:nvSpPr>
        <p:spPr>
          <a:xfrm flipH="1">
            <a:off x="972000" y="3348360"/>
            <a:ext cx="36000" cy="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09" name="Line 23"/>
          <p:cNvSpPr/>
          <p:nvPr/>
        </p:nvSpPr>
        <p:spPr>
          <a:xfrm flipV="1">
            <a:off x="1008000" y="3348360"/>
            <a:ext cx="0" cy="39600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10" name="Line 24"/>
          <p:cNvSpPr/>
          <p:nvPr/>
        </p:nvSpPr>
        <p:spPr>
          <a:xfrm>
            <a:off x="1008000" y="3744360"/>
            <a:ext cx="180000" cy="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11" name="TextShape 25"/>
          <p:cNvSpPr txBox="1"/>
          <p:nvPr/>
        </p:nvSpPr>
        <p:spPr>
          <a:xfrm>
            <a:off x="360000" y="2822040"/>
            <a:ext cx="478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S(t)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012" name="TextShape 26"/>
          <p:cNvSpPr txBox="1"/>
          <p:nvPr/>
        </p:nvSpPr>
        <p:spPr>
          <a:xfrm>
            <a:off x="4320000" y="3456360"/>
            <a:ext cx="2401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t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013" name="Line 27"/>
          <p:cNvSpPr/>
          <p:nvPr/>
        </p:nvSpPr>
        <p:spPr>
          <a:xfrm flipH="1">
            <a:off x="1188000" y="3348360"/>
            <a:ext cx="72000" cy="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14" name="Line 28"/>
          <p:cNvSpPr/>
          <p:nvPr/>
        </p:nvSpPr>
        <p:spPr>
          <a:xfrm>
            <a:off x="1260000" y="3744360"/>
            <a:ext cx="144000" cy="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15" name="Line 29"/>
          <p:cNvSpPr/>
          <p:nvPr/>
        </p:nvSpPr>
        <p:spPr>
          <a:xfrm flipV="1">
            <a:off x="1260000" y="3348360"/>
            <a:ext cx="0" cy="39600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16" name="Line 30"/>
          <p:cNvSpPr/>
          <p:nvPr/>
        </p:nvSpPr>
        <p:spPr>
          <a:xfrm flipV="1">
            <a:off x="1404000" y="3348360"/>
            <a:ext cx="0" cy="39600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17" name="Line 31"/>
          <p:cNvSpPr/>
          <p:nvPr/>
        </p:nvSpPr>
        <p:spPr>
          <a:xfrm flipH="1">
            <a:off x="1404000" y="3348360"/>
            <a:ext cx="108000" cy="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18" name="Line 32"/>
          <p:cNvSpPr/>
          <p:nvPr/>
        </p:nvSpPr>
        <p:spPr>
          <a:xfrm>
            <a:off x="1512000" y="3744360"/>
            <a:ext cx="108000" cy="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19" name="Line 33"/>
          <p:cNvSpPr/>
          <p:nvPr/>
        </p:nvSpPr>
        <p:spPr>
          <a:xfrm flipV="1">
            <a:off x="1512000" y="3348360"/>
            <a:ext cx="0" cy="39600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20" name="Line 34"/>
          <p:cNvSpPr/>
          <p:nvPr/>
        </p:nvSpPr>
        <p:spPr>
          <a:xfrm flipV="1">
            <a:off x="1620000" y="3348360"/>
            <a:ext cx="0" cy="39600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21" name="Line 35"/>
          <p:cNvSpPr/>
          <p:nvPr/>
        </p:nvSpPr>
        <p:spPr>
          <a:xfrm flipH="1">
            <a:off x="1620000" y="3348360"/>
            <a:ext cx="144000" cy="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22" name="Line 36"/>
          <p:cNvSpPr/>
          <p:nvPr/>
        </p:nvSpPr>
        <p:spPr>
          <a:xfrm flipV="1">
            <a:off x="1764000" y="3348360"/>
            <a:ext cx="0" cy="39600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23" name="Line 37"/>
          <p:cNvSpPr/>
          <p:nvPr/>
        </p:nvSpPr>
        <p:spPr>
          <a:xfrm>
            <a:off x="1764000" y="3744360"/>
            <a:ext cx="72000" cy="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24" name="Line 38"/>
          <p:cNvSpPr/>
          <p:nvPr/>
        </p:nvSpPr>
        <p:spPr>
          <a:xfrm flipV="1">
            <a:off x="1836000" y="3348360"/>
            <a:ext cx="0" cy="39600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25" name="Line 39"/>
          <p:cNvSpPr/>
          <p:nvPr/>
        </p:nvSpPr>
        <p:spPr>
          <a:xfrm flipH="1">
            <a:off x="1836000" y="3348360"/>
            <a:ext cx="180000" cy="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26" name="Line 40"/>
          <p:cNvSpPr/>
          <p:nvPr/>
        </p:nvSpPr>
        <p:spPr>
          <a:xfrm flipV="1">
            <a:off x="2016000" y="3348360"/>
            <a:ext cx="0" cy="39600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27" name="Line 41"/>
          <p:cNvSpPr/>
          <p:nvPr/>
        </p:nvSpPr>
        <p:spPr>
          <a:xfrm>
            <a:off x="2016000" y="3744360"/>
            <a:ext cx="36000" cy="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28" name="Line 42"/>
          <p:cNvSpPr/>
          <p:nvPr/>
        </p:nvSpPr>
        <p:spPr>
          <a:xfrm flipV="1">
            <a:off x="2052000" y="3348360"/>
            <a:ext cx="0" cy="39600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29" name="Line 43"/>
          <p:cNvSpPr/>
          <p:nvPr/>
        </p:nvSpPr>
        <p:spPr>
          <a:xfrm flipH="1">
            <a:off x="2052000" y="3348360"/>
            <a:ext cx="144000" cy="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30" name="Line 44"/>
          <p:cNvSpPr/>
          <p:nvPr/>
        </p:nvSpPr>
        <p:spPr>
          <a:xfrm flipV="1">
            <a:off x="2196000" y="3348360"/>
            <a:ext cx="0" cy="39600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31" name="Line 45"/>
          <p:cNvSpPr/>
          <p:nvPr/>
        </p:nvSpPr>
        <p:spPr>
          <a:xfrm>
            <a:off x="2196000" y="3744360"/>
            <a:ext cx="72000" cy="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32" name="Line 46"/>
          <p:cNvSpPr/>
          <p:nvPr/>
        </p:nvSpPr>
        <p:spPr>
          <a:xfrm flipV="1">
            <a:off x="2268000" y="3348360"/>
            <a:ext cx="0" cy="39600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33" name="Line 47"/>
          <p:cNvSpPr/>
          <p:nvPr/>
        </p:nvSpPr>
        <p:spPr>
          <a:xfrm flipH="1">
            <a:off x="2268000" y="3348360"/>
            <a:ext cx="108000" cy="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34" name="Line 48"/>
          <p:cNvSpPr/>
          <p:nvPr/>
        </p:nvSpPr>
        <p:spPr>
          <a:xfrm>
            <a:off x="2376000" y="3744360"/>
            <a:ext cx="108000" cy="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35" name="Line 49"/>
          <p:cNvSpPr/>
          <p:nvPr/>
        </p:nvSpPr>
        <p:spPr>
          <a:xfrm flipV="1">
            <a:off x="2376000" y="3348360"/>
            <a:ext cx="0" cy="39600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36" name="Line 50"/>
          <p:cNvSpPr/>
          <p:nvPr/>
        </p:nvSpPr>
        <p:spPr>
          <a:xfrm flipV="1">
            <a:off x="2484000" y="3348360"/>
            <a:ext cx="0" cy="39600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37" name="Line 51"/>
          <p:cNvSpPr/>
          <p:nvPr/>
        </p:nvSpPr>
        <p:spPr>
          <a:xfrm flipH="1">
            <a:off x="2484000" y="3348360"/>
            <a:ext cx="108000" cy="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38" name="Line 52"/>
          <p:cNvSpPr/>
          <p:nvPr/>
        </p:nvSpPr>
        <p:spPr>
          <a:xfrm>
            <a:off x="2592000" y="3744360"/>
            <a:ext cx="108000" cy="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39" name="Line 53"/>
          <p:cNvSpPr/>
          <p:nvPr/>
        </p:nvSpPr>
        <p:spPr>
          <a:xfrm flipV="1">
            <a:off x="2592000" y="3348360"/>
            <a:ext cx="0" cy="39600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40" name="Line 54"/>
          <p:cNvSpPr/>
          <p:nvPr/>
        </p:nvSpPr>
        <p:spPr>
          <a:xfrm flipV="1">
            <a:off x="2700000" y="3348360"/>
            <a:ext cx="0" cy="39600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41" name="Line 55"/>
          <p:cNvSpPr/>
          <p:nvPr/>
        </p:nvSpPr>
        <p:spPr>
          <a:xfrm flipH="1">
            <a:off x="2700000" y="3348360"/>
            <a:ext cx="108000" cy="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42" name="Line 56"/>
          <p:cNvSpPr/>
          <p:nvPr/>
        </p:nvSpPr>
        <p:spPr>
          <a:xfrm>
            <a:off x="2808000" y="3744360"/>
            <a:ext cx="108000" cy="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43" name="Line 57"/>
          <p:cNvSpPr/>
          <p:nvPr/>
        </p:nvSpPr>
        <p:spPr>
          <a:xfrm flipV="1">
            <a:off x="2808000" y="3348360"/>
            <a:ext cx="0" cy="39600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44" name="Line 58"/>
          <p:cNvSpPr/>
          <p:nvPr/>
        </p:nvSpPr>
        <p:spPr>
          <a:xfrm flipV="1">
            <a:off x="2916000" y="3348360"/>
            <a:ext cx="0" cy="39600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45" name="Line 59"/>
          <p:cNvSpPr/>
          <p:nvPr/>
        </p:nvSpPr>
        <p:spPr>
          <a:xfrm flipH="1">
            <a:off x="2916000" y="3348360"/>
            <a:ext cx="108000" cy="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46" name="Line 60"/>
          <p:cNvSpPr/>
          <p:nvPr/>
        </p:nvSpPr>
        <p:spPr>
          <a:xfrm>
            <a:off x="3024000" y="3744360"/>
            <a:ext cx="108000" cy="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47" name="Line 61"/>
          <p:cNvSpPr/>
          <p:nvPr/>
        </p:nvSpPr>
        <p:spPr>
          <a:xfrm flipV="1">
            <a:off x="3024000" y="3348360"/>
            <a:ext cx="0" cy="39600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48" name="Line 62"/>
          <p:cNvSpPr/>
          <p:nvPr/>
        </p:nvSpPr>
        <p:spPr>
          <a:xfrm flipV="1">
            <a:off x="3132000" y="3348360"/>
            <a:ext cx="0" cy="39600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49" name="Line 63"/>
          <p:cNvSpPr/>
          <p:nvPr/>
        </p:nvSpPr>
        <p:spPr>
          <a:xfrm flipH="1">
            <a:off x="3132000" y="3348360"/>
            <a:ext cx="72000" cy="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50" name="Line 64"/>
          <p:cNvSpPr/>
          <p:nvPr/>
        </p:nvSpPr>
        <p:spPr>
          <a:xfrm>
            <a:off x="3204000" y="3744360"/>
            <a:ext cx="144000" cy="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51" name="Line 65"/>
          <p:cNvSpPr/>
          <p:nvPr/>
        </p:nvSpPr>
        <p:spPr>
          <a:xfrm flipV="1">
            <a:off x="3204000" y="3348360"/>
            <a:ext cx="0" cy="39600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52" name="Line 66"/>
          <p:cNvSpPr/>
          <p:nvPr/>
        </p:nvSpPr>
        <p:spPr>
          <a:xfrm flipV="1">
            <a:off x="3348000" y="3348360"/>
            <a:ext cx="0" cy="39600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53" name="Line 67"/>
          <p:cNvSpPr/>
          <p:nvPr/>
        </p:nvSpPr>
        <p:spPr>
          <a:xfrm flipH="1">
            <a:off x="3348000" y="3348360"/>
            <a:ext cx="72000" cy="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54" name="Line 68"/>
          <p:cNvSpPr/>
          <p:nvPr/>
        </p:nvSpPr>
        <p:spPr>
          <a:xfrm>
            <a:off x="3420000" y="3744360"/>
            <a:ext cx="144000" cy="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55" name="Line 69"/>
          <p:cNvSpPr/>
          <p:nvPr/>
        </p:nvSpPr>
        <p:spPr>
          <a:xfrm flipV="1">
            <a:off x="3420000" y="3348360"/>
            <a:ext cx="0" cy="39600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56" name="Line 70"/>
          <p:cNvSpPr/>
          <p:nvPr/>
        </p:nvSpPr>
        <p:spPr>
          <a:xfrm flipV="1">
            <a:off x="3564000" y="3348360"/>
            <a:ext cx="0" cy="39600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57" name="Line 71"/>
          <p:cNvSpPr/>
          <p:nvPr/>
        </p:nvSpPr>
        <p:spPr>
          <a:xfrm flipH="1">
            <a:off x="3564000" y="3348360"/>
            <a:ext cx="72000" cy="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58" name="Line 72"/>
          <p:cNvSpPr/>
          <p:nvPr/>
        </p:nvSpPr>
        <p:spPr>
          <a:xfrm>
            <a:off x="3636000" y="3744360"/>
            <a:ext cx="144000" cy="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59" name="Line 73"/>
          <p:cNvSpPr/>
          <p:nvPr/>
        </p:nvSpPr>
        <p:spPr>
          <a:xfrm flipV="1">
            <a:off x="3636000" y="3348360"/>
            <a:ext cx="0" cy="39600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60" name="Line 74"/>
          <p:cNvSpPr/>
          <p:nvPr/>
        </p:nvSpPr>
        <p:spPr>
          <a:xfrm flipV="1">
            <a:off x="3780000" y="3348360"/>
            <a:ext cx="0" cy="39600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61" name="Line 75"/>
          <p:cNvSpPr/>
          <p:nvPr/>
        </p:nvSpPr>
        <p:spPr>
          <a:xfrm flipH="1">
            <a:off x="3780000" y="3348360"/>
            <a:ext cx="72000" cy="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62" name="Line 76"/>
          <p:cNvSpPr/>
          <p:nvPr/>
        </p:nvSpPr>
        <p:spPr>
          <a:xfrm>
            <a:off x="3852000" y="3744360"/>
            <a:ext cx="144000" cy="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63" name="Line 77"/>
          <p:cNvSpPr/>
          <p:nvPr/>
        </p:nvSpPr>
        <p:spPr>
          <a:xfrm flipV="1">
            <a:off x="3852000" y="3348360"/>
            <a:ext cx="0" cy="39600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64" name="Line 78"/>
          <p:cNvSpPr/>
          <p:nvPr/>
        </p:nvSpPr>
        <p:spPr>
          <a:xfrm flipV="1">
            <a:off x="3996000" y="3348360"/>
            <a:ext cx="0" cy="39600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65" name="Line 79"/>
          <p:cNvSpPr/>
          <p:nvPr/>
        </p:nvSpPr>
        <p:spPr>
          <a:xfrm flipH="1">
            <a:off x="2952000" y="1764000"/>
            <a:ext cx="612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66" name="Line 80"/>
          <p:cNvSpPr/>
          <p:nvPr/>
        </p:nvSpPr>
        <p:spPr>
          <a:xfrm flipV="1">
            <a:off x="3564000" y="1764000"/>
            <a:ext cx="0" cy="396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67" name="Line 81"/>
          <p:cNvSpPr/>
          <p:nvPr/>
        </p:nvSpPr>
        <p:spPr>
          <a:xfrm flipH="1">
            <a:off x="3564000" y="2160000"/>
            <a:ext cx="216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68" name="Line 82"/>
          <p:cNvSpPr/>
          <p:nvPr/>
        </p:nvSpPr>
        <p:spPr>
          <a:xfrm flipH="1">
            <a:off x="3780000" y="1764000"/>
            <a:ext cx="828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69" name="Line 83"/>
          <p:cNvSpPr/>
          <p:nvPr/>
        </p:nvSpPr>
        <p:spPr>
          <a:xfrm>
            <a:off x="5004000" y="1764000"/>
            <a:ext cx="0" cy="396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70" name="Line 84"/>
          <p:cNvSpPr/>
          <p:nvPr/>
        </p:nvSpPr>
        <p:spPr>
          <a:xfrm flipH="1">
            <a:off x="4608000" y="1764000"/>
            <a:ext cx="396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71" name="Line 85"/>
          <p:cNvSpPr/>
          <p:nvPr/>
        </p:nvSpPr>
        <p:spPr>
          <a:xfrm flipH="1">
            <a:off x="5004000" y="2160000"/>
            <a:ext cx="432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72" name="Line 86"/>
          <p:cNvSpPr/>
          <p:nvPr/>
        </p:nvSpPr>
        <p:spPr>
          <a:xfrm>
            <a:off x="1296000" y="2196000"/>
            <a:ext cx="0" cy="360000"/>
          </a:xfrm>
          <a:prstGeom prst="line">
            <a:avLst/>
          </a:prstGeom>
          <a:ln w="19080">
            <a:solidFill>
              <a:srgbClr val="B2B2B2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73" name="Line 87"/>
          <p:cNvSpPr/>
          <p:nvPr/>
        </p:nvSpPr>
        <p:spPr>
          <a:xfrm>
            <a:off x="2124000" y="2196000"/>
            <a:ext cx="0" cy="360000"/>
          </a:xfrm>
          <a:prstGeom prst="line">
            <a:avLst/>
          </a:prstGeom>
          <a:ln w="19080">
            <a:solidFill>
              <a:srgbClr val="B2B2B2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74" name="Line 88"/>
          <p:cNvSpPr/>
          <p:nvPr/>
        </p:nvSpPr>
        <p:spPr>
          <a:xfrm>
            <a:off x="2952000" y="2196000"/>
            <a:ext cx="0" cy="360000"/>
          </a:xfrm>
          <a:prstGeom prst="line">
            <a:avLst/>
          </a:prstGeom>
          <a:ln w="19080">
            <a:solidFill>
              <a:srgbClr val="B2B2B2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75" name="Line 89"/>
          <p:cNvSpPr/>
          <p:nvPr/>
        </p:nvSpPr>
        <p:spPr>
          <a:xfrm>
            <a:off x="3780000" y="2196000"/>
            <a:ext cx="0" cy="360000"/>
          </a:xfrm>
          <a:prstGeom prst="line">
            <a:avLst/>
          </a:prstGeom>
          <a:ln w="19080">
            <a:solidFill>
              <a:srgbClr val="B2B2B2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76" name="Line 90"/>
          <p:cNvSpPr/>
          <p:nvPr/>
        </p:nvSpPr>
        <p:spPr>
          <a:xfrm>
            <a:off x="4608000" y="2196000"/>
            <a:ext cx="0" cy="360000"/>
          </a:xfrm>
          <a:prstGeom prst="line">
            <a:avLst/>
          </a:prstGeom>
          <a:ln w="19080">
            <a:solidFill>
              <a:srgbClr val="B2B2B2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77" name="Line 91"/>
          <p:cNvSpPr/>
          <p:nvPr/>
        </p:nvSpPr>
        <p:spPr>
          <a:xfrm>
            <a:off x="5436000" y="2196000"/>
            <a:ext cx="0" cy="360000"/>
          </a:xfrm>
          <a:prstGeom prst="line">
            <a:avLst/>
          </a:prstGeom>
          <a:ln w="19080">
            <a:solidFill>
              <a:srgbClr val="B2B2B2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78" name="Line 92"/>
          <p:cNvSpPr/>
          <p:nvPr/>
        </p:nvSpPr>
        <p:spPr>
          <a:xfrm>
            <a:off x="1296000" y="2412000"/>
            <a:ext cx="828000" cy="0"/>
          </a:xfrm>
          <a:prstGeom prst="line">
            <a:avLst/>
          </a:prstGeom>
          <a:ln w="18000">
            <a:solidFill>
              <a:srgbClr val="666666"/>
            </a:solidFill>
            <a:custDash>
              <a:ds d="100000" sp="50000"/>
            </a:custDash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79" name="Line 93"/>
          <p:cNvSpPr/>
          <p:nvPr/>
        </p:nvSpPr>
        <p:spPr>
          <a:xfrm>
            <a:off x="2124000" y="2412000"/>
            <a:ext cx="828000" cy="0"/>
          </a:xfrm>
          <a:prstGeom prst="line">
            <a:avLst/>
          </a:prstGeom>
          <a:ln w="18000">
            <a:solidFill>
              <a:srgbClr val="666666"/>
            </a:solidFill>
            <a:custDash>
              <a:ds d="100000" sp="50000"/>
            </a:custDash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80" name="Line 94"/>
          <p:cNvSpPr/>
          <p:nvPr/>
        </p:nvSpPr>
        <p:spPr>
          <a:xfrm>
            <a:off x="2952000" y="2412000"/>
            <a:ext cx="828000" cy="0"/>
          </a:xfrm>
          <a:prstGeom prst="line">
            <a:avLst/>
          </a:prstGeom>
          <a:ln w="18000">
            <a:solidFill>
              <a:srgbClr val="666666"/>
            </a:solidFill>
            <a:custDash>
              <a:ds d="100000" sp="50000"/>
            </a:custDash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81" name="Line 95"/>
          <p:cNvSpPr/>
          <p:nvPr/>
        </p:nvSpPr>
        <p:spPr>
          <a:xfrm>
            <a:off x="3780000" y="2412000"/>
            <a:ext cx="828000" cy="0"/>
          </a:xfrm>
          <a:prstGeom prst="line">
            <a:avLst/>
          </a:prstGeom>
          <a:ln w="18000">
            <a:solidFill>
              <a:srgbClr val="666666"/>
            </a:solidFill>
            <a:custDash>
              <a:ds d="100000" sp="50000"/>
            </a:custDash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82" name="Line 96"/>
          <p:cNvSpPr/>
          <p:nvPr/>
        </p:nvSpPr>
        <p:spPr>
          <a:xfrm>
            <a:off x="4608000" y="2412000"/>
            <a:ext cx="828000" cy="0"/>
          </a:xfrm>
          <a:prstGeom prst="line">
            <a:avLst/>
          </a:prstGeom>
          <a:ln w="18000">
            <a:solidFill>
              <a:srgbClr val="666666"/>
            </a:solidFill>
            <a:custDash>
              <a:ds d="100000" sp="50000"/>
            </a:custDash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83" name="TextShape 97"/>
          <p:cNvSpPr txBox="1"/>
          <p:nvPr/>
        </p:nvSpPr>
        <p:spPr>
          <a:xfrm>
            <a:off x="1584000" y="2124000"/>
            <a:ext cx="289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Arial"/>
              </a:rPr>
              <a:t>T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084" name="TextShape 98"/>
          <p:cNvSpPr txBox="1"/>
          <p:nvPr/>
        </p:nvSpPr>
        <p:spPr>
          <a:xfrm>
            <a:off x="2412360" y="2124000"/>
            <a:ext cx="289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Arial"/>
              </a:rPr>
              <a:t>T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085" name="TextShape 99"/>
          <p:cNvSpPr txBox="1"/>
          <p:nvPr/>
        </p:nvSpPr>
        <p:spPr>
          <a:xfrm>
            <a:off x="3204720" y="2124000"/>
            <a:ext cx="289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Arial"/>
              </a:rPr>
              <a:t>T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086" name="TextShape 100"/>
          <p:cNvSpPr txBox="1"/>
          <p:nvPr/>
        </p:nvSpPr>
        <p:spPr>
          <a:xfrm>
            <a:off x="4069080" y="2124000"/>
            <a:ext cx="289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Arial"/>
              </a:rPr>
              <a:t>T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087" name="TextShape 101"/>
          <p:cNvSpPr txBox="1"/>
          <p:nvPr/>
        </p:nvSpPr>
        <p:spPr>
          <a:xfrm>
            <a:off x="4861440" y="2124000"/>
            <a:ext cx="289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Arial"/>
              </a:rPr>
              <a:t>T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088" name="TextShape 102"/>
          <p:cNvSpPr txBox="1"/>
          <p:nvPr/>
        </p:nvSpPr>
        <p:spPr>
          <a:xfrm>
            <a:off x="2196360" y="1368000"/>
            <a:ext cx="284400" cy="298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Arial"/>
              </a:rPr>
              <a:t>t</a:t>
            </a:r>
            <a:r>
              <a:rPr lang="fr-FR" sz="1200" b="1" strike="noStrike" spc="-1" baseline="-33000">
                <a:solidFill>
                  <a:srgbClr val="666666"/>
                </a:solidFill>
                <a:latin typeface="Arial"/>
              </a:rPr>
              <a:t>h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089" name="Line 103"/>
          <p:cNvSpPr/>
          <p:nvPr/>
        </p:nvSpPr>
        <p:spPr>
          <a:xfrm>
            <a:off x="2124000" y="1656000"/>
            <a:ext cx="396000" cy="0"/>
          </a:xfrm>
          <a:prstGeom prst="line">
            <a:avLst/>
          </a:prstGeom>
          <a:ln w="18000">
            <a:solidFill>
              <a:srgbClr val="666666"/>
            </a:solidFill>
            <a:custDash>
              <a:ds d="100000" sp="50000"/>
            </a:custDash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90" name="Line 104"/>
          <p:cNvSpPr/>
          <p:nvPr/>
        </p:nvSpPr>
        <p:spPr>
          <a:xfrm>
            <a:off x="2124000" y="1548000"/>
            <a:ext cx="0" cy="216000"/>
          </a:xfrm>
          <a:prstGeom prst="line">
            <a:avLst/>
          </a:prstGeom>
          <a:ln w="19080">
            <a:solidFill>
              <a:srgbClr val="B2B2B2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91" name="Line 105"/>
          <p:cNvSpPr/>
          <p:nvPr/>
        </p:nvSpPr>
        <p:spPr>
          <a:xfrm>
            <a:off x="2520000" y="1548000"/>
            <a:ext cx="0" cy="216000"/>
          </a:xfrm>
          <a:prstGeom prst="line">
            <a:avLst/>
          </a:prstGeom>
          <a:ln w="19080">
            <a:solidFill>
              <a:srgbClr val="B2B2B2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92" name="TextShape 106"/>
          <p:cNvSpPr txBox="1"/>
          <p:nvPr/>
        </p:nvSpPr>
        <p:spPr>
          <a:xfrm>
            <a:off x="1368000" y="1148760"/>
            <a:ext cx="759960" cy="233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000" b="1" strike="noStrike" spc="-1">
                <a:solidFill>
                  <a:srgbClr val="999999"/>
                </a:solidFill>
                <a:latin typeface="Arial"/>
              </a:rPr>
              <a:t>RC = 25%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3093" name="TextShape 107"/>
          <p:cNvSpPr txBox="1"/>
          <p:nvPr/>
        </p:nvSpPr>
        <p:spPr>
          <a:xfrm>
            <a:off x="2124000" y="1149120"/>
            <a:ext cx="759960" cy="233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000" b="1" strike="noStrike" spc="-1">
                <a:solidFill>
                  <a:srgbClr val="999999"/>
                </a:solidFill>
                <a:latin typeface="Arial"/>
              </a:rPr>
              <a:t>RC = 50%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3094" name="TextShape 108"/>
          <p:cNvSpPr txBox="1"/>
          <p:nvPr/>
        </p:nvSpPr>
        <p:spPr>
          <a:xfrm>
            <a:off x="2988360" y="1149480"/>
            <a:ext cx="759960" cy="233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000" b="1" strike="noStrike" spc="-1">
                <a:solidFill>
                  <a:srgbClr val="999999"/>
                </a:solidFill>
                <a:latin typeface="Arial"/>
              </a:rPr>
              <a:t>RC = 75%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3095" name="TextShape 109"/>
          <p:cNvSpPr txBox="1"/>
          <p:nvPr/>
        </p:nvSpPr>
        <p:spPr>
          <a:xfrm>
            <a:off x="3780720" y="1149840"/>
            <a:ext cx="829800" cy="233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000" b="1" strike="noStrike" spc="-1">
                <a:solidFill>
                  <a:srgbClr val="999999"/>
                </a:solidFill>
                <a:latin typeface="Arial"/>
              </a:rPr>
              <a:t>RC = 100%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3096" name="Line 110"/>
          <p:cNvSpPr/>
          <p:nvPr/>
        </p:nvSpPr>
        <p:spPr>
          <a:xfrm>
            <a:off x="1296000" y="1368000"/>
            <a:ext cx="0" cy="360000"/>
          </a:xfrm>
          <a:prstGeom prst="line">
            <a:avLst/>
          </a:prstGeom>
          <a:ln w="19080">
            <a:solidFill>
              <a:srgbClr val="B2B2B2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97" name="Line 111"/>
          <p:cNvSpPr/>
          <p:nvPr/>
        </p:nvSpPr>
        <p:spPr>
          <a:xfrm>
            <a:off x="2952000" y="1368000"/>
            <a:ext cx="0" cy="360000"/>
          </a:xfrm>
          <a:prstGeom prst="line">
            <a:avLst/>
          </a:prstGeom>
          <a:ln w="19080">
            <a:solidFill>
              <a:srgbClr val="B2B2B2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98" name="Line 112"/>
          <p:cNvSpPr/>
          <p:nvPr/>
        </p:nvSpPr>
        <p:spPr>
          <a:xfrm>
            <a:off x="3780000" y="1368000"/>
            <a:ext cx="0" cy="360000"/>
          </a:xfrm>
          <a:prstGeom prst="line">
            <a:avLst/>
          </a:prstGeom>
          <a:ln w="19080">
            <a:solidFill>
              <a:srgbClr val="B2B2B2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99" name="Line 113"/>
          <p:cNvSpPr/>
          <p:nvPr/>
        </p:nvSpPr>
        <p:spPr>
          <a:xfrm>
            <a:off x="4608000" y="1368000"/>
            <a:ext cx="0" cy="360000"/>
          </a:xfrm>
          <a:prstGeom prst="line">
            <a:avLst/>
          </a:prstGeom>
          <a:ln w="19080">
            <a:solidFill>
              <a:srgbClr val="B2B2B2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00" name="Line 114"/>
          <p:cNvSpPr/>
          <p:nvPr/>
        </p:nvSpPr>
        <p:spPr>
          <a:xfrm>
            <a:off x="5436000" y="1368000"/>
            <a:ext cx="0" cy="360000"/>
          </a:xfrm>
          <a:prstGeom prst="line">
            <a:avLst/>
          </a:prstGeom>
          <a:ln w="19080">
            <a:solidFill>
              <a:srgbClr val="B2B2B2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01" name="Line 115"/>
          <p:cNvSpPr/>
          <p:nvPr/>
        </p:nvSpPr>
        <p:spPr>
          <a:xfrm>
            <a:off x="1188000" y="3229920"/>
            <a:ext cx="216000" cy="2160"/>
          </a:xfrm>
          <a:prstGeom prst="line">
            <a:avLst/>
          </a:prstGeom>
          <a:ln w="0">
            <a:solidFill>
              <a:srgbClr val="666666"/>
            </a:solidFill>
            <a:custDash>
              <a:ds d="100000" sp="50000"/>
            </a:custDash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02" name="TextShape 116"/>
          <p:cNvSpPr txBox="1"/>
          <p:nvPr/>
        </p:nvSpPr>
        <p:spPr>
          <a:xfrm>
            <a:off x="1152000" y="2941920"/>
            <a:ext cx="289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Arial"/>
              </a:rPr>
              <a:t>T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103" name="Line 117"/>
          <p:cNvSpPr/>
          <p:nvPr/>
        </p:nvSpPr>
        <p:spPr>
          <a:xfrm>
            <a:off x="1188000" y="2988360"/>
            <a:ext cx="0" cy="360000"/>
          </a:xfrm>
          <a:prstGeom prst="line">
            <a:avLst/>
          </a:prstGeom>
          <a:ln w="19080">
            <a:solidFill>
              <a:srgbClr val="B2B2B2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04" name="Line 118"/>
          <p:cNvSpPr/>
          <p:nvPr/>
        </p:nvSpPr>
        <p:spPr>
          <a:xfrm>
            <a:off x="1404000" y="2988360"/>
            <a:ext cx="0" cy="360000"/>
          </a:xfrm>
          <a:prstGeom prst="line">
            <a:avLst/>
          </a:prstGeom>
          <a:ln w="19080">
            <a:solidFill>
              <a:srgbClr val="B2B2B2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05" name="Line 119"/>
          <p:cNvSpPr/>
          <p:nvPr/>
        </p:nvSpPr>
        <p:spPr>
          <a:xfrm flipH="1">
            <a:off x="972000" y="3672000"/>
            <a:ext cx="216000" cy="0"/>
          </a:xfrm>
          <a:prstGeom prst="line">
            <a:avLst/>
          </a:prstGeom>
          <a:ln w="19080">
            <a:solidFill>
              <a:srgbClr val="990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06" name="Line 120"/>
          <p:cNvSpPr/>
          <p:nvPr/>
        </p:nvSpPr>
        <p:spPr>
          <a:xfrm flipH="1">
            <a:off x="1188000" y="3636000"/>
            <a:ext cx="216000" cy="0"/>
          </a:xfrm>
          <a:prstGeom prst="line">
            <a:avLst/>
          </a:prstGeom>
          <a:ln w="19080">
            <a:solidFill>
              <a:srgbClr val="990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07" name="Line 121"/>
          <p:cNvSpPr/>
          <p:nvPr/>
        </p:nvSpPr>
        <p:spPr>
          <a:xfrm flipH="1">
            <a:off x="1404000" y="3564000"/>
            <a:ext cx="216000" cy="0"/>
          </a:xfrm>
          <a:prstGeom prst="line">
            <a:avLst/>
          </a:prstGeom>
          <a:ln w="19080">
            <a:solidFill>
              <a:srgbClr val="990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08" name="Line 122"/>
          <p:cNvSpPr/>
          <p:nvPr/>
        </p:nvSpPr>
        <p:spPr>
          <a:xfrm flipH="1">
            <a:off x="1620000" y="3492000"/>
            <a:ext cx="216000" cy="0"/>
          </a:xfrm>
          <a:prstGeom prst="line">
            <a:avLst/>
          </a:prstGeom>
          <a:ln w="19080">
            <a:solidFill>
              <a:srgbClr val="990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09" name="Line 123"/>
          <p:cNvSpPr/>
          <p:nvPr/>
        </p:nvSpPr>
        <p:spPr>
          <a:xfrm flipH="1">
            <a:off x="1836000" y="3420000"/>
            <a:ext cx="216000" cy="0"/>
          </a:xfrm>
          <a:prstGeom prst="line">
            <a:avLst/>
          </a:prstGeom>
          <a:ln w="19080">
            <a:solidFill>
              <a:srgbClr val="990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10" name="Line 124"/>
          <p:cNvSpPr/>
          <p:nvPr/>
        </p:nvSpPr>
        <p:spPr>
          <a:xfrm flipH="1">
            <a:off x="2052000" y="3492000"/>
            <a:ext cx="216000" cy="0"/>
          </a:xfrm>
          <a:prstGeom prst="line">
            <a:avLst/>
          </a:prstGeom>
          <a:ln w="19080">
            <a:solidFill>
              <a:srgbClr val="990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11" name="Line 125"/>
          <p:cNvSpPr/>
          <p:nvPr/>
        </p:nvSpPr>
        <p:spPr>
          <a:xfrm flipH="1">
            <a:off x="2268000" y="3564000"/>
            <a:ext cx="216000" cy="0"/>
          </a:xfrm>
          <a:prstGeom prst="line">
            <a:avLst/>
          </a:prstGeom>
          <a:ln w="19080">
            <a:solidFill>
              <a:srgbClr val="990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12" name="Line 126"/>
          <p:cNvSpPr/>
          <p:nvPr/>
        </p:nvSpPr>
        <p:spPr>
          <a:xfrm flipH="1">
            <a:off x="2484000" y="3564000"/>
            <a:ext cx="216000" cy="0"/>
          </a:xfrm>
          <a:prstGeom prst="line">
            <a:avLst/>
          </a:prstGeom>
          <a:ln w="19080">
            <a:solidFill>
              <a:srgbClr val="990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13" name="Line 127"/>
          <p:cNvSpPr/>
          <p:nvPr/>
        </p:nvSpPr>
        <p:spPr>
          <a:xfrm flipH="1">
            <a:off x="2700000" y="3564000"/>
            <a:ext cx="216000" cy="0"/>
          </a:xfrm>
          <a:prstGeom prst="line">
            <a:avLst/>
          </a:prstGeom>
          <a:ln w="19080">
            <a:solidFill>
              <a:srgbClr val="990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14" name="Line 128"/>
          <p:cNvSpPr/>
          <p:nvPr/>
        </p:nvSpPr>
        <p:spPr>
          <a:xfrm flipH="1">
            <a:off x="2916000" y="3564000"/>
            <a:ext cx="216000" cy="0"/>
          </a:xfrm>
          <a:prstGeom prst="line">
            <a:avLst/>
          </a:prstGeom>
          <a:ln w="19080">
            <a:solidFill>
              <a:srgbClr val="990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15" name="Line 129"/>
          <p:cNvSpPr/>
          <p:nvPr/>
        </p:nvSpPr>
        <p:spPr>
          <a:xfrm flipH="1">
            <a:off x="3132000" y="3600000"/>
            <a:ext cx="216000" cy="0"/>
          </a:xfrm>
          <a:prstGeom prst="line">
            <a:avLst/>
          </a:prstGeom>
          <a:ln w="19080">
            <a:solidFill>
              <a:srgbClr val="990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16" name="Line 130"/>
          <p:cNvSpPr/>
          <p:nvPr/>
        </p:nvSpPr>
        <p:spPr>
          <a:xfrm flipH="1">
            <a:off x="3348000" y="3600000"/>
            <a:ext cx="216000" cy="0"/>
          </a:xfrm>
          <a:prstGeom prst="line">
            <a:avLst/>
          </a:prstGeom>
          <a:ln w="19080">
            <a:solidFill>
              <a:srgbClr val="990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17" name="Line 131"/>
          <p:cNvSpPr/>
          <p:nvPr/>
        </p:nvSpPr>
        <p:spPr>
          <a:xfrm flipH="1">
            <a:off x="3564000" y="3600000"/>
            <a:ext cx="216000" cy="0"/>
          </a:xfrm>
          <a:prstGeom prst="line">
            <a:avLst/>
          </a:prstGeom>
          <a:ln w="19080">
            <a:solidFill>
              <a:srgbClr val="990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18" name="Line 132"/>
          <p:cNvSpPr/>
          <p:nvPr/>
        </p:nvSpPr>
        <p:spPr>
          <a:xfrm flipH="1">
            <a:off x="3780000" y="3600000"/>
            <a:ext cx="216000" cy="0"/>
          </a:xfrm>
          <a:prstGeom prst="line">
            <a:avLst/>
          </a:prstGeom>
          <a:ln w="19080">
            <a:solidFill>
              <a:srgbClr val="990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19" name="TextShape 133"/>
          <p:cNvSpPr txBox="1"/>
          <p:nvPr/>
        </p:nvSpPr>
        <p:spPr>
          <a:xfrm>
            <a:off x="612000" y="1597680"/>
            <a:ext cx="2995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FF3333"/>
                </a:solidFill>
                <a:latin typeface="Arial"/>
              </a:rPr>
              <a:t>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120" name="Line 134"/>
          <p:cNvSpPr/>
          <p:nvPr/>
        </p:nvSpPr>
        <p:spPr>
          <a:xfrm>
            <a:off x="911520" y="1764000"/>
            <a:ext cx="384480" cy="0"/>
          </a:xfrm>
          <a:prstGeom prst="line">
            <a:avLst/>
          </a:prstGeom>
          <a:ln w="19080">
            <a:solidFill>
              <a:srgbClr val="FF6666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21" name="TextShape 135"/>
          <p:cNvSpPr txBox="1"/>
          <p:nvPr/>
        </p:nvSpPr>
        <p:spPr>
          <a:xfrm>
            <a:off x="617040" y="3181680"/>
            <a:ext cx="2995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FF3333"/>
                </a:solidFill>
                <a:latin typeface="Arial"/>
              </a:rPr>
              <a:t>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122" name="Line 136"/>
          <p:cNvSpPr/>
          <p:nvPr/>
        </p:nvSpPr>
        <p:spPr>
          <a:xfrm>
            <a:off x="916560" y="3348000"/>
            <a:ext cx="55440" cy="360"/>
          </a:xfrm>
          <a:prstGeom prst="line">
            <a:avLst/>
          </a:prstGeom>
          <a:ln w="19080">
            <a:solidFill>
              <a:srgbClr val="FF6666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23" name="TextShape 137"/>
          <p:cNvSpPr txBox="1"/>
          <p:nvPr/>
        </p:nvSpPr>
        <p:spPr>
          <a:xfrm>
            <a:off x="132120" y="145080"/>
            <a:ext cx="2352600" cy="885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800" b="1" strike="noStrike" spc="-1">
                <a:solidFill>
                  <a:srgbClr val="3333FF"/>
                </a:solidFill>
                <a:latin typeface="Arial"/>
              </a:rPr>
              <a:t>MLI</a:t>
            </a:r>
            <a:endParaRPr lang="fr-F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4" name="Line 1"/>
          <p:cNvSpPr/>
          <p:nvPr/>
        </p:nvSpPr>
        <p:spPr>
          <a:xfrm>
            <a:off x="828000" y="2160000"/>
            <a:ext cx="565200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25" name="Line 2"/>
          <p:cNvSpPr/>
          <p:nvPr/>
        </p:nvSpPr>
        <p:spPr>
          <a:xfrm flipV="1">
            <a:off x="936000" y="1188000"/>
            <a:ext cx="0" cy="108000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26" name="Line 3"/>
          <p:cNvSpPr/>
          <p:nvPr/>
        </p:nvSpPr>
        <p:spPr>
          <a:xfrm flipV="1">
            <a:off x="1296000" y="1764000"/>
            <a:ext cx="0" cy="396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27" name="Line 4"/>
          <p:cNvSpPr/>
          <p:nvPr/>
        </p:nvSpPr>
        <p:spPr>
          <a:xfrm flipH="1">
            <a:off x="1296000" y="1764000"/>
            <a:ext cx="180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28" name="Line 5"/>
          <p:cNvSpPr/>
          <p:nvPr/>
        </p:nvSpPr>
        <p:spPr>
          <a:xfrm flipV="1">
            <a:off x="1476000" y="1764000"/>
            <a:ext cx="0" cy="396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29" name="Line 6"/>
          <p:cNvSpPr/>
          <p:nvPr/>
        </p:nvSpPr>
        <p:spPr>
          <a:xfrm flipV="1">
            <a:off x="1476000" y="2157480"/>
            <a:ext cx="972000" cy="252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30" name="Line 7"/>
          <p:cNvSpPr/>
          <p:nvPr/>
        </p:nvSpPr>
        <p:spPr>
          <a:xfrm>
            <a:off x="936000" y="2160000"/>
            <a:ext cx="360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31" name="TextShape 8"/>
          <p:cNvSpPr txBox="1"/>
          <p:nvPr/>
        </p:nvSpPr>
        <p:spPr>
          <a:xfrm>
            <a:off x="360000" y="1273680"/>
            <a:ext cx="478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S(t)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132" name="TextShape 9"/>
          <p:cNvSpPr txBox="1"/>
          <p:nvPr/>
        </p:nvSpPr>
        <p:spPr>
          <a:xfrm>
            <a:off x="6084000" y="1872000"/>
            <a:ext cx="2401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t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133" name="Line 10"/>
          <p:cNvSpPr/>
          <p:nvPr/>
        </p:nvSpPr>
        <p:spPr>
          <a:xfrm>
            <a:off x="1296000" y="2196000"/>
            <a:ext cx="0" cy="360000"/>
          </a:xfrm>
          <a:prstGeom prst="line">
            <a:avLst/>
          </a:prstGeom>
          <a:ln w="19080">
            <a:solidFill>
              <a:srgbClr val="B2B2B2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34" name="Line 11"/>
          <p:cNvSpPr/>
          <p:nvPr/>
        </p:nvSpPr>
        <p:spPr>
          <a:xfrm>
            <a:off x="1296000" y="2412000"/>
            <a:ext cx="1152000" cy="0"/>
          </a:xfrm>
          <a:prstGeom prst="line">
            <a:avLst/>
          </a:prstGeom>
          <a:ln w="18000">
            <a:solidFill>
              <a:srgbClr val="666666"/>
            </a:solidFill>
            <a:custDash>
              <a:ds d="100000" sp="50000"/>
            </a:custDash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35" name="TextShape 12"/>
          <p:cNvSpPr txBox="1"/>
          <p:nvPr/>
        </p:nvSpPr>
        <p:spPr>
          <a:xfrm>
            <a:off x="1368000" y="2124000"/>
            <a:ext cx="99900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Arial"/>
              </a:rPr>
              <a:t>T = 20 ms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136" name="TextShape 13"/>
          <p:cNvSpPr txBox="1"/>
          <p:nvPr/>
        </p:nvSpPr>
        <p:spPr>
          <a:xfrm>
            <a:off x="1368000" y="1278360"/>
            <a:ext cx="837720" cy="233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000" b="1" strike="noStrike" spc="-1">
                <a:solidFill>
                  <a:srgbClr val="999999"/>
                </a:solidFill>
                <a:latin typeface="Arial"/>
              </a:rPr>
              <a:t>th = 1.5 ms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3137" name="Line 14"/>
          <p:cNvSpPr/>
          <p:nvPr/>
        </p:nvSpPr>
        <p:spPr>
          <a:xfrm>
            <a:off x="1296000" y="1368000"/>
            <a:ext cx="0" cy="360000"/>
          </a:xfrm>
          <a:prstGeom prst="line">
            <a:avLst/>
          </a:prstGeom>
          <a:ln w="19080">
            <a:solidFill>
              <a:srgbClr val="B2B2B2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38" name="TextShape 15"/>
          <p:cNvSpPr txBox="1"/>
          <p:nvPr/>
        </p:nvSpPr>
        <p:spPr>
          <a:xfrm>
            <a:off x="612000" y="1597680"/>
            <a:ext cx="2995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FF3333"/>
                </a:solidFill>
                <a:latin typeface="Arial"/>
              </a:rPr>
              <a:t>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139" name="Line 16"/>
          <p:cNvSpPr/>
          <p:nvPr/>
        </p:nvSpPr>
        <p:spPr>
          <a:xfrm>
            <a:off x="911520" y="1764000"/>
            <a:ext cx="384480" cy="0"/>
          </a:xfrm>
          <a:prstGeom prst="line">
            <a:avLst/>
          </a:prstGeom>
          <a:ln w="19080">
            <a:solidFill>
              <a:srgbClr val="FF6666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40" name="TextShape 17"/>
          <p:cNvSpPr txBox="1"/>
          <p:nvPr/>
        </p:nvSpPr>
        <p:spPr>
          <a:xfrm>
            <a:off x="132120" y="145080"/>
            <a:ext cx="3300480" cy="885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800" b="1" strike="noStrike" spc="-1">
                <a:solidFill>
                  <a:srgbClr val="3333FF"/>
                </a:solidFill>
                <a:latin typeface="Arial"/>
              </a:rPr>
              <a:t>MLI - Servomoteur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3141" name="Line 18"/>
          <p:cNvSpPr/>
          <p:nvPr/>
        </p:nvSpPr>
        <p:spPr>
          <a:xfrm>
            <a:off x="2448000" y="1368000"/>
            <a:ext cx="0" cy="360000"/>
          </a:xfrm>
          <a:prstGeom prst="line">
            <a:avLst/>
          </a:prstGeom>
          <a:ln w="19080">
            <a:solidFill>
              <a:srgbClr val="B2B2B2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42" name="Line 19"/>
          <p:cNvSpPr/>
          <p:nvPr/>
        </p:nvSpPr>
        <p:spPr>
          <a:xfrm flipV="1">
            <a:off x="2448000" y="1761480"/>
            <a:ext cx="0" cy="396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43" name="Line 20"/>
          <p:cNvSpPr/>
          <p:nvPr/>
        </p:nvSpPr>
        <p:spPr>
          <a:xfrm>
            <a:off x="2448000" y="2193480"/>
            <a:ext cx="0" cy="360000"/>
          </a:xfrm>
          <a:prstGeom prst="line">
            <a:avLst/>
          </a:prstGeom>
          <a:ln w="19080">
            <a:solidFill>
              <a:srgbClr val="B2B2B2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44" name="Line 21"/>
          <p:cNvSpPr/>
          <p:nvPr/>
        </p:nvSpPr>
        <p:spPr>
          <a:xfrm flipH="1">
            <a:off x="2448000" y="1764000"/>
            <a:ext cx="144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45" name="Line 22"/>
          <p:cNvSpPr/>
          <p:nvPr/>
        </p:nvSpPr>
        <p:spPr>
          <a:xfrm flipV="1">
            <a:off x="2592000" y="1764000"/>
            <a:ext cx="0" cy="396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46" name="Line 23"/>
          <p:cNvSpPr/>
          <p:nvPr/>
        </p:nvSpPr>
        <p:spPr>
          <a:xfrm>
            <a:off x="1476000" y="1512000"/>
            <a:ext cx="0" cy="216000"/>
          </a:xfrm>
          <a:prstGeom prst="line">
            <a:avLst/>
          </a:prstGeom>
          <a:ln w="19080">
            <a:solidFill>
              <a:srgbClr val="B2B2B2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47" name="Line 24"/>
          <p:cNvSpPr/>
          <p:nvPr/>
        </p:nvSpPr>
        <p:spPr>
          <a:xfrm flipV="1">
            <a:off x="2592000" y="2159640"/>
            <a:ext cx="1008000" cy="36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48" name="Line 25"/>
          <p:cNvSpPr/>
          <p:nvPr/>
        </p:nvSpPr>
        <p:spPr>
          <a:xfrm flipV="1">
            <a:off x="4752000" y="1761840"/>
            <a:ext cx="0" cy="396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49" name="Line 26"/>
          <p:cNvSpPr/>
          <p:nvPr/>
        </p:nvSpPr>
        <p:spPr>
          <a:xfrm flipH="1">
            <a:off x="4752000" y="1764360"/>
            <a:ext cx="288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50" name="Line 27"/>
          <p:cNvSpPr/>
          <p:nvPr/>
        </p:nvSpPr>
        <p:spPr>
          <a:xfrm flipV="1">
            <a:off x="5040000" y="1764000"/>
            <a:ext cx="0" cy="396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51" name="Line 28"/>
          <p:cNvSpPr/>
          <p:nvPr/>
        </p:nvSpPr>
        <p:spPr>
          <a:xfrm flipV="1">
            <a:off x="5040000" y="2157840"/>
            <a:ext cx="864000" cy="216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52" name="Line 29"/>
          <p:cNvSpPr/>
          <p:nvPr/>
        </p:nvSpPr>
        <p:spPr>
          <a:xfrm>
            <a:off x="3600000" y="2193480"/>
            <a:ext cx="0" cy="360000"/>
          </a:xfrm>
          <a:prstGeom prst="line">
            <a:avLst/>
          </a:prstGeom>
          <a:ln w="19080">
            <a:solidFill>
              <a:srgbClr val="B2B2B2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53" name="TextShape 30"/>
          <p:cNvSpPr txBox="1"/>
          <p:nvPr/>
        </p:nvSpPr>
        <p:spPr>
          <a:xfrm>
            <a:off x="2448360" y="1283400"/>
            <a:ext cx="907560" cy="233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000" b="1" strike="noStrike" spc="-1">
                <a:solidFill>
                  <a:srgbClr val="999999"/>
                </a:solidFill>
                <a:latin typeface="Arial"/>
              </a:rPr>
              <a:t>th = 1.25 ms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3154" name="Line 31"/>
          <p:cNvSpPr/>
          <p:nvPr/>
        </p:nvSpPr>
        <p:spPr>
          <a:xfrm>
            <a:off x="2556360" y="1517040"/>
            <a:ext cx="0" cy="216000"/>
          </a:xfrm>
          <a:prstGeom prst="line">
            <a:avLst/>
          </a:prstGeom>
          <a:ln w="19080">
            <a:solidFill>
              <a:srgbClr val="B2B2B2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55" name="TextShape 32"/>
          <p:cNvSpPr txBox="1"/>
          <p:nvPr/>
        </p:nvSpPr>
        <p:spPr>
          <a:xfrm>
            <a:off x="4788720" y="1288440"/>
            <a:ext cx="759960" cy="233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000" b="1" strike="noStrike" spc="-1">
                <a:solidFill>
                  <a:srgbClr val="999999"/>
                </a:solidFill>
                <a:latin typeface="Arial"/>
              </a:rPr>
              <a:t>th = 2 ms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3156" name="Line 33"/>
          <p:cNvSpPr/>
          <p:nvPr/>
        </p:nvSpPr>
        <p:spPr>
          <a:xfrm>
            <a:off x="5076720" y="1522080"/>
            <a:ext cx="0" cy="216000"/>
          </a:xfrm>
          <a:prstGeom prst="line">
            <a:avLst/>
          </a:prstGeom>
          <a:ln w="19080">
            <a:solidFill>
              <a:srgbClr val="B2B2B2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57" name="Line 34"/>
          <p:cNvSpPr/>
          <p:nvPr/>
        </p:nvSpPr>
        <p:spPr>
          <a:xfrm>
            <a:off x="4752000" y="1368000"/>
            <a:ext cx="0" cy="360000"/>
          </a:xfrm>
          <a:prstGeom prst="line">
            <a:avLst/>
          </a:prstGeom>
          <a:ln w="19080">
            <a:solidFill>
              <a:srgbClr val="B2B2B2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58" name="CustomShape 35"/>
          <p:cNvSpPr/>
          <p:nvPr/>
        </p:nvSpPr>
        <p:spPr>
          <a:xfrm>
            <a:off x="1368000" y="2952000"/>
            <a:ext cx="216000" cy="504000"/>
          </a:xfrm>
          <a:prstGeom prst="rect">
            <a:avLst/>
          </a:prstGeom>
          <a:solidFill>
            <a:srgbClr val="DDDDDD"/>
          </a:solidFill>
          <a:ln w="0">
            <a:solidFill>
              <a:srgbClr val="33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59" name="Line 36"/>
          <p:cNvSpPr/>
          <p:nvPr/>
        </p:nvSpPr>
        <p:spPr>
          <a:xfrm>
            <a:off x="1476000" y="2592000"/>
            <a:ext cx="0" cy="504000"/>
          </a:xfrm>
          <a:prstGeom prst="line">
            <a:avLst/>
          </a:prstGeom>
          <a:ln w="19080">
            <a:solidFill>
              <a:srgbClr val="B2B2B2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60" name="TextShape 37"/>
          <p:cNvSpPr txBox="1"/>
          <p:nvPr/>
        </p:nvSpPr>
        <p:spPr>
          <a:xfrm>
            <a:off x="1584360" y="2646720"/>
            <a:ext cx="759960" cy="233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000" b="1" strike="noStrike" spc="-1">
                <a:solidFill>
                  <a:srgbClr val="999999"/>
                </a:solidFill>
                <a:latin typeface="Arial"/>
              </a:rPr>
              <a:t>0°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3161" name="Line 38"/>
          <p:cNvSpPr/>
          <p:nvPr/>
        </p:nvSpPr>
        <p:spPr>
          <a:xfrm flipV="1">
            <a:off x="1476000" y="2736000"/>
            <a:ext cx="0" cy="396000"/>
          </a:xfrm>
          <a:prstGeom prst="line">
            <a:avLst/>
          </a:prstGeom>
          <a:ln w="29160">
            <a:solidFill>
              <a:srgbClr val="3333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62" name="Line 39"/>
          <p:cNvSpPr/>
          <p:nvPr/>
        </p:nvSpPr>
        <p:spPr>
          <a:xfrm>
            <a:off x="1476000" y="3132000"/>
            <a:ext cx="324000" cy="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63" name="Line 40"/>
          <p:cNvSpPr/>
          <p:nvPr/>
        </p:nvSpPr>
        <p:spPr>
          <a:xfrm>
            <a:off x="1152000" y="3132000"/>
            <a:ext cx="324000" cy="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64" name="Line 41"/>
          <p:cNvSpPr/>
          <p:nvPr/>
        </p:nvSpPr>
        <p:spPr>
          <a:xfrm>
            <a:off x="2448000" y="2412000"/>
            <a:ext cx="1152000" cy="0"/>
          </a:xfrm>
          <a:prstGeom prst="line">
            <a:avLst/>
          </a:prstGeom>
          <a:ln w="18000">
            <a:solidFill>
              <a:srgbClr val="666666"/>
            </a:solidFill>
            <a:custDash>
              <a:ds d="100000" sp="50000"/>
            </a:custDash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65" name="Line 42"/>
          <p:cNvSpPr/>
          <p:nvPr/>
        </p:nvSpPr>
        <p:spPr>
          <a:xfrm>
            <a:off x="3600000" y="1375560"/>
            <a:ext cx="0" cy="360000"/>
          </a:xfrm>
          <a:prstGeom prst="line">
            <a:avLst/>
          </a:prstGeom>
          <a:ln w="19080">
            <a:solidFill>
              <a:srgbClr val="B2B2B2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66" name="Line 43"/>
          <p:cNvSpPr/>
          <p:nvPr/>
        </p:nvSpPr>
        <p:spPr>
          <a:xfrm flipV="1">
            <a:off x="3600000" y="1764000"/>
            <a:ext cx="0" cy="396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67" name="Line 44"/>
          <p:cNvSpPr/>
          <p:nvPr/>
        </p:nvSpPr>
        <p:spPr>
          <a:xfrm flipH="1">
            <a:off x="3600000" y="1764000"/>
            <a:ext cx="72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68" name="Line 45"/>
          <p:cNvSpPr/>
          <p:nvPr/>
        </p:nvSpPr>
        <p:spPr>
          <a:xfrm flipV="1">
            <a:off x="3672000" y="1764000"/>
            <a:ext cx="0" cy="396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69" name="Line 46"/>
          <p:cNvSpPr/>
          <p:nvPr/>
        </p:nvSpPr>
        <p:spPr>
          <a:xfrm>
            <a:off x="3672000" y="2160000"/>
            <a:ext cx="1080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70" name="TextShape 47"/>
          <p:cNvSpPr txBox="1"/>
          <p:nvPr/>
        </p:nvSpPr>
        <p:spPr>
          <a:xfrm>
            <a:off x="3600360" y="1290960"/>
            <a:ext cx="759960" cy="233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000" b="1" strike="noStrike" spc="-1">
                <a:solidFill>
                  <a:srgbClr val="999999"/>
                </a:solidFill>
                <a:latin typeface="Arial"/>
              </a:rPr>
              <a:t>th = 1 ms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3171" name="Line 48"/>
          <p:cNvSpPr/>
          <p:nvPr/>
        </p:nvSpPr>
        <p:spPr>
          <a:xfrm>
            <a:off x="3708360" y="1524600"/>
            <a:ext cx="0" cy="216000"/>
          </a:xfrm>
          <a:prstGeom prst="line">
            <a:avLst/>
          </a:prstGeom>
          <a:ln w="19080">
            <a:solidFill>
              <a:srgbClr val="B2B2B2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72" name="Line 49"/>
          <p:cNvSpPr/>
          <p:nvPr/>
        </p:nvSpPr>
        <p:spPr>
          <a:xfrm>
            <a:off x="3600000" y="2412000"/>
            <a:ext cx="1152000" cy="0"/>
          </a:xfrm>
          <a:prstGeom prst="line">
            <a:avLst/>
          </a:prstGeom>
          <a:ln w="18000">
            <a:solidFill>
              <a:srgbClr val="666666"/>
            </a:solidFill>
            <a:custDash>
              <a:ds d="100000" sp="50000"/>
            </a:custDash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73" name="Line 50"/>
          <p:cNvSpPr/>
          <p:nvPr/>
        </p:nvSpPr>
        <p:spPr>
          <a:xfrm>
            <a:off x="4752000" y="2193480"/>
            <a:ext cx="0" cy="360000"/>
          </a:xfrm>
          <a:prstGeom prst="line">
            <a:avLst/>
          </a:prstGeom>
          <a:ln w="19080">
            <a:solidFill>
              <a:srgbClr val="B2B2B2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74" name="Line 51"/>
          <p:cNvSpPr/>
          <p:nvPr/>
        </p:nvSpPr>
        <p:spPr>
          <a:xfrm>
            <a:off x="5904000" y="2193480"/>
            <a:ext cx="0" cy="360000"/>
          </a:xfrm>
          <a:prstGeom prst="line">
            <a:avLst/>
          </a:prstGeom>
          <a:ln w="19080">
            <a:solidFill>
              <a:srgbClr val="B2B2B2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75" name="Line 52"/>
          <p:cNvSpPr/>
          <p:nvPr/>
        </p:nvSpPr>
        <p:spPr>
          <a:xfrm>
            <a:off x="4752000" y="2412000"/>
            <a:ext cx="1152000" cy="0"/>
          </a:xfrm>
          <a:prstGeom prst="line">
            <a:avLst/>
          </a:prstGeom>
          <a:ln w="18000">
            <a:solidFill>
              <a:srgbClr val="666666"/>
            </a:solidFill>
            <a:custDash>
              <a:ds d="100000" sp="50000"/>
            </a:custDash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76" name="Line 53"/>
          <p:cNvSpPr/>
          <p:nvPr/>
        </p:nvSpPr>
        <p:spPr>
          <a:xfrm flipV="1">
            <a:off x="5904000" y="1761840"/>
            <a:ext cx="0" cy="396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77" name="Line 54"/>
          <p:cNvSpPr/>
          <p:nvPr/>
        </p:nvSpPr>
        <p:spPr>
          <a:xfrm flipH="1">
            <a:off x="5904000" y="1764360"/>
            <a:ext cx="72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78" name="CustomShape 55"/>
          <p:cNvSpPr/>
          <p:nvPr/>
        </p:nvSpPr>
        <p:spPr>
          <a:xfrm>
            <a:off x="2736000" y="2944800"/>
            <a:ext cx="216000" cy="504000"/>
          </a:xfrm>
          <a:prstGeom prst="rect">
            <a:avLst/>
          </a:prstGeom>
          <a:solidFill>
            <a:srgbClr val="DDDDDD"/>
          </a:solidFill>
          <a:ln w="0">
            <a:solidFill>
              <a:srgbClr val="33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79" name="Line 56"/>
          <p:cNvSpPr/>
          <p:nvPr/>
        </p:nvSpPr>
        <p:spPr>
          <a:xfrm>
            <a:off x="2844000" y="2728800"/>
            <a:ext cx="0" cy="360000"/>
          </a:xfrm>
          <a:prstGeom prst="line">
            <a:avLst/>
          </a:prstGeom>
          <a:ln w="19080">
            <a:solidFill>
              <a:srgbClr val="B2B2B2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180" name="Group 57"/>
          <p:cNvGrpSpPr/>
          <p:nvPr/>
        </p:nvGrpSpPr>
        <p:grpSpPr>
          <a:xfrm>
            <a:off x="2559960" y="2800080"/>
            <a:ext cx="509040" cy="509040"/>
            <a:chOff x="2559960" y="2800080"/>
            <a:chExt cx="509040" cy="509040"/>
          </a:xfrm>
        </p:grpSpPr>
        <p:sp>
          <p:nvSpPr>
            <p:cNvPr id="3181" name="Line 58"/>
            <p:cNvSpPr/>
            <p:nvPr/>
          </p:nvSpPr>
          <p:spPr>
            <a:xfrm flipH="1" flipV="1">
              <a:off x="2559960" y="2800080"/>
              <a:ext cx="280080" cy="280080"/>
            </a:xfrm>
            <a:prstGeom prst="line">
              <a:avLst/>
            </a:prstGeom>
            <a:ln w="29160">
              <a:solidFill>
                <a:srgbClr val="3333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82" name="Line 59"/>
            <p:cNvSpPr/>
            <p:nvPr/>
          </p:nvSpPr>
          <p:spPr>
            <a:xfrm flipV="1">
              <a:off x="2840040" y="2850840"/>
              <a:ext cx="228960" cy="228960"/>
            </a:xfrm>
            <a:prstGeom prst="line">
              <a:avLst/>
            </a:prstGeom>
            <a:ln w="291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83" name="Line 60"/>
            <p:cNvSpPr/>
            <p:nvPr/>
          </p:nvSpPr>
          <p:spPr>
            <a:xfrm flipV="1">
              <a:off x="2610720" y="3080160"/>
              <a:ext cx="228960" cy="228960"/>
            </a:xfrm>
            <a:prstGeom prst="line">
              <a:avLst/>
            </a:prstGeom>
            <a:ln w="291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184" name="TextShape 61"/>
          <p:cNvSpPr txBox="1"/>
          <p:nvPr/>
        </p:nvSpPr>
        <p:spPr>
          <a:xfrm>
            <a:off x="3024720" y="2647080"/>
            <a:ext cx="759960" cy="233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000" b="1" strike="noStrike" spc="-1">
                <a:solidFill>
                  <a:srgbClr val="999999"/>
                </a:solidFill>
                <a:latin typeface="Arial"/>
              </a:rPr>
              <a:t>-45°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3185" name="CustomShape 62"/>
          <p:cNvSpPr/>
          <p:nvPr/>
        </p:nvSpPr>
        <p:spPr>
          <a:xfrm>
            <a:off x="3952800" y="2945160"/>
            <a:ext cx="216000" cy="504000"/>
          </a:xfrm>
          <a:prstGeom prst="rect">
            <a:avLst/>
          </a:prstGeom>
          <a:solidFill>
            <a:srgbClr val="DDDDDD"/>
          </a:solidFill>
          <a:ln w="0">
            <a:solidFill>
              <a:srgbClr val="33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86" name="Line 63"/>
          <p:cNvSpPr/>
          <p:nvPr/>
        </p:nvSpPr>
        <p:spPr>
          <a:xfrm>
            <a:off x="4060800" y="2729160"/>
            <a:ext cx="0" cy="360000"/>
          </a:xfrm>
          <a:prstGeom prst="line">
            <a:avLst/>
          </a:prstGeom>
          <a:ln w="19080">
            <a:solidFill>
              <a:srgbClr val="B2B2B2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187" name="Group 64"/>
          <p:cNvGrpSpPr/>
          <p:nvPr/>
        </p:nvGrpSpPr>
        <p:grpSpPr>
          <a:xfrm>
            <a:off x="3673440" y="2729160"/>
            <a:ext cx="397080" cy="645840"/>
            <a:chOff x="3673440" y="2729160"/>
            <a:chExt cx="397080" cy="645840"/>
          </a:xfrm>
        </p:grpSpPr>
        <p:sp>
          <p:nvSpPr>
            <p:cNvPr id="3188" name="Line 65"/>
            <p:cNvSpPr/>
            <p:nvPr/>
          </p:nvSpPr>
          <p:spPr>
            <a:xfrm flipH="1">
              <a:off x="3673440" y="3052080"/>
              <a:ext cx="394920" cy="2880"/>
            </a:xfrm>
            <a:prstGeom prst="line">
              <a:avLst/>
            </a:prstGeom>
            <a:ln w="29160">
              <a:solidFill>
                <a:srgbClr val="3333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89" name="Line 66"/>
            <p:cNvSpPr/>
            <p:nvPr/>
          </p:nvSpPr>
          <p:spPr>
            <a:xfrm flipV="1">
              <a:off x="4068360" y="2729160"/>
              <a:ext cx="2160" cy="322920"/>
            </a:xfrm>
            <a:prstGeom prst="line">
              <a:avLst/>
            </a:prstGeom>
            <a:ln w="291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90" name="Line 67"/>
            <p:cNvSpPr/>
            <p:nvPr/>
          </p:nvSpPr>
          <p:spPr>
            <a:xfrm flipV="1">
              <a:off x="4065840" y="3052080"/>
              <a:ext cx="2160" cy="322920"/>
            </a:xfrm>
            <a:prstGeom prst="line">
              <a:avLst/>
            </a:prstGeom>
            <a:ln w="291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191" name="TextShape 68"/>
          <p:cNvSpPr txBox="1"/>
          <p:nvPr/>
        </p:nvSpPr>
        <p:spPr>
          <a:xfrm>
            <a:off x="4241520" y="2647440"/>
            <a:ext cx="759960" cy="233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000" b="1" strike="noStrike" spc="-1">
                <a:solidFill>
                  <a:srgbClr val="999999"/>
                </a:solidFill>
                <a:latin typeface="Arial"/>
              </a:rPr>
              <a:t>-90°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3192" name="Line 69"/>
          <p:cNvSpPr/>
          <p:nvPr/>
        </p:nvSpPr>
        <p:spPr>
          <a:xfrm>
            <a:off x="4068000" y="2592000"/>
            <a:ext cx="0" cy="504000"/>
          </a:xfrm>
          <a:prstGeom prst="line">
            <a:avLst/>
          </a:prstGeom>
          <a:ln w="19080">
            <a:solidFill>
              <a:srgbClr val="B2B2B2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93" name="CustomShape 70"/>
          <p:cNvSpPr/>
          <p:nvPr/>
        </p:nvSpPr>
        <p:spPr>
          <a:xfrm>
            <a:off x="5025600" y="2940840"/>
            <a:ext cx="216000" cy="504000"/>
          </a:xfrm>
          <a:prstGeom prst="rect">
            <a:avLst/>
          </a:prstGeom>
          <a:solidFill>
            <a:srgbClr val="DDDDDD"/>
          </a:solidFill>
          <a:ln w="0">
            <a:solidFill>
              <a:srgbClr val="33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194" name="Group 71"/>
          <p:cNvGrpSpPr/>
          <p:nvPr/>
        </p:nvGrpSpPr>
        <p:grpSpPr>
          <a:xfrm>
            <a:off x="5128200" y="2719440"/>
            <a:ext cx="397440" cy="645840"/>
            <a:chOff x="5128200" y="2719440"/>
            <a:chExt cx="397440" cy="645840"/>
          </a:xfrm>
        </p:grpSpPr>
        <p:sp>
          <p:nvSpPr>
            <p:cNvPr id="3195" name="Line 72"/>
            <p:cNvSpPr/>
            <p:nvPr/>
          </p:nvSpPr>
          <p:spPr>
            <a:xfrm flipV="1">
              <a:off x="5130720" y="3039840"/>
              <a:ext cx="394920" cy="2880"/>
            </a:xfrm>
            <a:prstGeom prst="line">
              <a:avLst/>
            </a:prstGeom>
            <a:ln w="29160">
              <a:solidFill>
                <a:srgbClr val="3333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96" name="Line 73"/>
            <p:cNvSpPr/>
            <p:nvPr/>
          </p:nvSpPr>
          <p:spPr>
            <a:xfrm flipH="1">
              <a:off x="5128200" y="3042360"/>
              <a:ext cx="2160" cy="322920"/>
            </a:xfrm>
            <a:prstGeom prst="line">
              <a:avLst/>
            </a:prstGeom>
            <a:ln w="291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97" name="Line 74"/>
            <p:cNvSpPr/>
            <p:nvPr/>
          </p:nvSpPr>
          <p:spPr>
            <a:xfrm flipH="1">
              <a:off x="5130720" y="2719440"/>
              <a:ext cx="2160" cy="322920"/>
            </a:xfrm>
            <a:prstGeom prst="line">
              <a:avLst/>
            </a:prstGeom>
            <a:ln w="291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198" name="Line 75"/>
          <p:cNvSpPr/>
          <p:nvPr/>
        </p:nvSpPr>
        <p:spPr>
          <a:xfrm>
            <a:off x="5140800" y="2587680"/>
            <a:ext cx="0" cy="504000"/>
          </a:xfrm>
          <a:prstGeom prst="line">
            <a:avLst/>
          </a:prstGeom>
          <a:ln w="19080">
            <a:solidFill>
              <a:srgbClr val="B2B2B2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99" name="TextShape 76"/>
          <p:cNvSpPr txBox="1"/>
          <p:nvPr/>
        </p:nvSpPr>
        <p:spPr>
          <a:xfrm>
            <a:off x="5357880" y="2647800"/>
            <a:ext cx="759960" cy="233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000" b="1" strike="noStrike" spc="-1">
                <a:solidFill>
                  <a:srgbClr val="999999"/>
                </a:solidFill>
                <a:latin typeface="Arial"/>
              </a:rPr>
              <a:t>+90°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3200" name="CustomShape 77"/>
          <p:cNvSpPr/>
          <p:nvPr/>
        </p:nvSpPr>
        <p:spPr>
          <a:xfrm>
            <a:off x="7500960" y="5433840"/>
            <a:ext cx="432000" cy="720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01" name="CustomShape 78"/>
          <p:cNvSpPr/>
          <p:nvPr/>
        </p:nvSpPr>
        <p:spPr>
          <a:xfrm>
            <a:off x="7500960" y="5289840"/>
            <a:ext cx="432000" cy="72000"/>
          </a:xfrm>
          <a:prstGeom prst="rect">
            <a:avLst/>
          </a:prstGeom>
          <a:solidFill>
            <a:srgbClr val="FF3333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02" name="CustomShape 79"/>
          <p:cNvSpPr/>
          <p:nvPr/>
        </p:nvSpPr>
        <p:spPr>
          <a:xfrm>
            <a:off x="7500960" y="5145840"/>
            <a:ext cx="432000" cy="72000"/>
          </a:xfrm>
          <a:prstGeom prst="rect">
            <a:avLst/>
          </a:prstGeom>
          <a:solidFill>
            <a:srgbClr val="FFFF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03" name="TextShape 80"/>
          <p:cNvSpPr txBox="1"/>
          <p:nvPr/>
        </p:nvSpPr>
        <p:spPr>
          <a:xfrm>
            <a:off x="8112960" y="5325840"/>
            <a:ext cx="5191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Arial"/>
              </a:rPr>
              <a:t>GND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204" name="TextShape 81"/>
          <p:cNvSpPr txBox="1"/>
          <p:nvPr/>
        </p:nvSpPr>
        <p:spPr>
          <a:xfrm>
            <a:off x="8112960" y="5181840"/>
            <a:ext cx="50220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Arial"/>
              </a:rPr>
              <a:t>VCC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205" name="TextShape 82"/>
          <p:cNvSpPr txBox="1"/>
          <p:nvPr/>
        </p:nvSpPr>
        <p:spPr>
          <a:xfrm>
            <a:off x="8113320" y="5037840"/>
            <a:ext cx="5266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Arial"/>
              </a:rPr>
              <a:t>CMD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206" name="CustomShape 83"/>
          <p:cNvSpPr/>
          <p:nvPr/>
        </p:nvSpPr>
        <p:spPr>
          <a:xfrm>
            <a:off x="7068960" y="5073840"/>
            <a:ext cx="432000" cy="5040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07" name="Line 84"/>
          <p:cNvSpPr/>
          <p:nvPr/>
        </p:nvSpPr>
        <p:spPr>
          <a:xfrm>
            <a:off x="6349680" y="5147280"/>
            <a:ext cx="720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08" name="Line 85"/>
          <p:cNvSpPr/>
          <p:nvPr/>
        </p:nvSpPr>
        <p:spPr>
          <a:xfrm>
            <a:off x="6606000" y="5327280"/>
            <a:ext cx="355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09" name="CustomShape 86"/>
          <p:cNvSpPr/>
          <p:nvPr/>
        </p:nvSpPr>
        <p:spPr>
          <a:xfrm>
            <a:off x="5454000" y="4032000"/>
            <a:ext cx="1080000" cy="1656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6120" tIns="51120" rIns="96120" bIns="51120" anchor="ctr">
            <a:noAutofit/>
          </a:bodyPr>
          <a:lstStyle/>
          <a:p>
            <a:pPr algn="ctr"/>
            <a:r>
              <a:rPr lang="fr-FR" sz="1400" b="1" strike="noStrike" spc="-1">
                <a:latin typeface="Arial"/>
              </a:rPr>
              <a:t>NUCLEO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210" name="Line 87"/>
          <p:cNvSpPr/>
          <p:nvPr/>
        </p:nvSpPr>
        <p:spPr>
          <a:xfrm flipV="1">
            <a:off x="5994360" y="568728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211" name="Group 88"/>
          <p:cNvGrpSpPr/>
          <p:nvPr/>
        </p:nvGrpSpPr>
        <p:grpSpPr>
          <a:xfrm>
            <a:off x="5822640" y="5852520"/>
            <a:ext cx="326520" cy="123480"/>
            <a:chOff x="5822640" y="5852520"/>
            <a:chExt cx="326520" cy="123480"/>
          </a:xfrm>
        </p:grpSpPr>
        <p:sp>
          <p:nvSpPr>
            <p:cNvPr id="3212" name="Line 89"/>
            <p:cNvSpPr/>
            <p:nvPr/>
          </p:nvSpPr>
          <p:spPr>
            <a:xfrm>
              <a:off x="5822640" y="58525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13" name="Line 90"/>
            <p:cNvSpPr/>
            <p:nvPr/>
          </p:nvSpPr>
          <p:spPr>
            <a:xfrm>
              <a:off x="5904000" y="59252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14" name="Line 91"/>
            <p:cNvSpPr/>
            <p:nvPr/>
          </p:nvSpPr>
          <p:spPr>
            <a:xfrm>
              <a:off x="5958720" y="59756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15" name="Line 92"/>
            <p:cNvSpPr/>
            <p:nvPr/>
          </p:nvSpPr>
          <p:spPr>
            <a:xfrm>
              <a:off x="5822640" y="58528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16" name="Line 93"/>
            <p:cNvSpPr/>
            <p:nvPr/>
          </p:nvSpPr>
          <p:spPr>
            <a:xfrm>
              <a:off x="5904000" y="59256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17" name="Line 94"/>
            <p:cNvSpPr/>
            <p:nvPr/>
          </p:nvSpPr>
          <p:spPr>
            <a:xfrm>
              <a:off x="5958720" y="59760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218" name="TextShape 95"/>
          <p:cNvSpPr txBox="1"/>
          <p:nvPr/>
        </p:nvSpPr>
        <p:spPr>
          <a:xfrm>
            <a:off x="6534000" y="5112000"/>
            <a:ext cx="54000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VCC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219" name="Line 96"/>
          <p:cNvSpPr/>
          <p:nvPr/>
        </p:nvSpPr>
        <p:spPr>
          <a:xfrm>
            <a:off x="5814000" y="3887640"/>
            <a:ext cx="355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20" name="TextShape 97"/>
          <p:cNvSpPr txBox="1"/>
          <p:nvPr/>
        </p:nvSpPr>
        <p:spPr>
          <a:xfrm>
            <a:off x="5742000" y="3672360"/>
            <a:ext cx="54000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VDD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221" name="Line 98"/>
          <p:cNvSpPr/>
          <p:nvPr/>
        </p:nvSpPr>
        <p:spPr>
          <a:xfrm flipV="1">
            <a:off x="5994360" y="388728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22" name="CustomShape 99"/>
          <p:cNvSpPr/>
          <p:nvPr/>
        </p:nvSpPr>
        <p:spPr>
          <a:xfrm>
            <a:off x="6138000" y="507636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00CC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D10</a:t>
            </a:r>
            <a:endParaRPr lang="fr-FR" sz="1100" b="0" strike="noStrike" spc="-1">
              <a:latin typeface="Arial"/>
            </a:endParaRPr>
          </a:p>
        </p:txBody>
      </p:sp>
      <p:grpSp>
        <p:nvGrpSpPr>
          <p:cNvPr id="3223" name="Group 100"/>
          <p:cNvGrpSpPr/>
          <p:nvPr/>
        </p:nvGrpSpPr>
        <p:grpSpPr>
          <a:xfrm>
            <a:off x="6585480" y="5852520"/>
            <a:ext cx="326520" cy="123480"/>
            <a:chOff x="6585480" y="5852520"/>
            <a:chExt cx="326520" cy="123480"/>
          </a:xfrm>
        </p:grpSpPr>
        <p:sp>
          <p:nvSpPr>
            <p:cNvPr id="3224" name="Line 101"/>
            <p:cNvSpPr/>
            <p:nvPr/>
          </p:nvSpPr>
          <p:spPr>
            <a:xfrm>
              <a:off x="6585480" y="58525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25" name="Line 102"/>
            <p:cNvSpPr/>
            <p:nvPr/>
          </p:nvSpPr>
          <p:spPr>
            <a:xfrm>
              <a:off x="6666840" y="59252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26" name="Line 103"/>
            <p:cNvSpPr/>
            <p:nvPr/>
          </p:nvSpPr>
          <p:spPr>
            <a:xfrm>
              <a:off x="6721560" y="59756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27" name="Line 104"/>
            <p:cNvSpPr/>
            <p:nvPr/>
          </p:nvSpPr>
          <p:spPr>
            <a:xfrm>
              <a:off x="6585480" y="58528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28" name="Line 105"/>
            <p:cNvSpPr/>
            <p:nvPr/>
          </p:nvSpPr>
          <p:spPr>
            <a:xfrm>
              <a:off x="6666840" y="59256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29" name="Line 106"/>
            <p:cNvSpPr/>
            <p:nvPr/>
          </p:nvSpPr>
          <p:spPr>
            <a:xfrm>
              <a:off x="6721560" y="59760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230" name="Line 107"/>
          <p:cNvSpPr/>
          <p:nvPr/>
        </p:nvSpPr>
        <p:spPr>
          <a:xfrm>
            <a:off x="6768000" y="5471280"/>
            <a:ext cx="301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31" name="Line 108"/>
          <p:cNvSpPr/>
          <p:nvPr/>
        </p:nvSpPr>
        <p:spPr>
          <a:xfrm>
            <a:off x="6768000" y="5471280"/>
            <a:ext cx="0" cy="38124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32" name="Line 109"/>
          <p:cNvSpPr/>
          <p:nvPr/>
        </p:nvSpPr>
        <p:spPr>
          <a:xfrm>
            <a:off x="6768000" y="5327280"/>
            <a:ext cx="301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3" name="Line 1"/>
          <p:cNvSpPr/>
          <p:nvPr/>
        </p:nvSpPr>
        <p:spPr>
          <a:xfrm flipH="1" flipV="1">
            <a:off x="2371680" y="1007280"/>
            <a:ext cx="4320" cy="17647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34" name="TextShape 2"/>
          <p:cNvSpPr txBox="1"/>
          <p:nvPr/>
        </p:nvSpPr>
        <p:spPr>
          <a:xfrm>
            <a:off x="132120" y="145080"/>
            <a:ext cx="2352600" cy="885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800" b="1" strike="noStrike" spc="-1">
                <a:solidFill>
                  <a:srgbClr val="3333FF"/>
                </a:solidFill>
                <a:latin typeface="Arial"/>
              </a:rPr>
              <a:t>Moteur MCC</a:t>
            </a:r>
            <a:endParaRPr lang="fr-FR" sz="2800" b="0" strike="noStrike" spc="-1">
              <a:latin typeface="Arial"/>
            </a:endParaRPr>
          </a:p>
        </p:txBody>
      </p:sp>
      <p:grpSp>
        <p:nvGrpSpPr>
          <p:cNvPr id="3235" name="Group 3"/>
          <p:cNvGrpSpPr/>
          <p:nvPr/>
        </p:nvGrpSpPr>
        <p:grpSpPr>
          <a:xfrm>
            <a:off x="3705480" y="6500160"/>
            <a:ext cx="326520" cy="123480"/>
            <a:chOff x="3705480" y="6500160"/>
            <a:chExt cx="326520" cy="123480"/>
          </a:xfrm>
        </p:grpSpPr>
        <p:sp>
          <p:nvSpPr>
            <p:cNvPr id="3236" name="Line 4"/>
            <p:cNvSpPr/>
            <p:nvPr/>
          </p:nvSpPr>
          <p:spPr>
            <a:xfrm>
              <a:off x="3705480" y="650016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37" name="Line 5"/>
            <p:cNvSpPr/>
            <p:nvPr/>
          </p:nvSpPr>
          <p:spPr>
            <a:xfrm>
              <a:off x="3786840" y="657288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38" name="Line 6"/>
            <p:cNvSpPr/>
            <p:nvPr/>
          </p:nvSpPr>
          <p:spPr>
            <a:xfrm>
              <a:off x="3841560" y="662328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39" name="Line 7"/>
            <p:cNvSpPr/>
            <p:nvPr/>
          </p:nvSpPr>
          <p:spPr>
            <a:xfrm>
              <a:off x="3705480" y="65005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40" name="Line 8"/>
            <p:cNvSpPr/>
            <p:nvPr/>
          </p:nvSpPr>
          <p:spPr>
            <a:xfrm>
              <a:off x="3786840" y="65732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41" name="Line 9"/>
            <p:cNvSpPr/>
            <p:nvPr/>
          </p:nvSpPr>
          <p:spPr>
            <a:xfrm>
              <a:off x="3841560" y="66236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242" name="Line 10"/>
          <p:cNvSpPr/>
          <p:nvPr/>
        </p:nvSpPr>
        <p:spPr>
          <a:xfrm>
            <a:off x="3888000" y="6011640"/>
            <a:ext cx="0" cy="48888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43" name="Line 11"/>
          <p:cNvSpPr/>
          <p:nvPr/>
        </p:nvSpPr>
        <p:spPr>
          <a:xfrm>
            <a:off x="3888000" y="4586400"/>
            <a:ext cx="0" cy="38124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44" name="Line 12"/>
          <p:cNvSpPr/>
          <p:nvPr/>
        </p:nvSpPr>
        <p:spPr>
          <a:xfrm flipH="1">
            <a:off x="2880000" y="4586760"/>
            <a:ext cx="1008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45" name="Line 13"/>
          <p:cNvSpPr/>
          <p:nvPr/>
        </p:nvSpPr>
        <p:spPr>
          <a:xfrm flipV="1">
            <a:off x="3024000" y="4679640"/>
            <a:ext cx="0" cy="172800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46" name="TextShape 14"/>
          <p:cNvSpPr txBox="1"/>
          <p:nvPr/>
        </p:nvSpPr>
        <p:spPr>
          <a:xfrm>
            <a:off x="2664000" y="5388480"/>
            <a:ext cx="36000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U</a:t>
            </a:r>
            <a:endParaRPr lang="fr-FR" sz="1400" b="0" strike="noStrike" spc="-1">
              <a:latin typeface="Arial"/>
            </a:endParaRPr>
          </a:p>
        </p:txBody>
      </p:sp>
      <p:grpSp>
        <p:nvGrpSpPr>
          <p:cNvPr id="3247" name="Group 15"/>
          <p:cNvGrpSpPr/>
          <p:nvPr/>
        </p:nvGrpSpPr>
        <p:grpSpPr>
          <a:xfrm>
            <a:off x="2841840" y="6500520"/>
            <a:ext cx="326520" cy="123480"/>
            <a:chOff x="2841840" y="6500520"/>
            <a:chExt cx="326520" cy="123480"/>
          </a:xfrm>
        </p:grpSpPr>
        <p:sp>
          <p:nvSpPr>
            <p:cNvPr id="3248" name="Line 16"/>
            <p:cNvSpPr/>
            <p:nvPr/>
          </p:nvSpPr>
          <p:spPr>
            <a:xfrm>
              <a:off x="2841840" y="65005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49" name="Line 17"/>
            <p:cNvSpPr/>
            <p:nvPr/>
          </p:nvSpPr>
          <p:spPr>
            <a:xfrm>
              <a:off x="2923200" y="65732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50" name="Line 18"/>
            <p:cNvSpPr/>
            <p:nvPr/>
          </p:nvSpPr>
          <p:spPr>
            <a:xfrm>
              <a:off x="2977920" y="66236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51" name="Line 19"/>
            <p:cNvSpPr/>
            <p:nvPr/>
          </p:nvSpPr>
          <p:spPr>
            <a:xfrm>
              <a:off x="2841840" y="65008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52" name="Line 20"/>
            <p:cNvSpPr/>
            <p:nvPr/>
          </p:nvSpPr>
          <p:spPr>
            <a:xfrm>
              <a:off x="2923200" y="65736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53" name="Line 21"/>
            <p:cNvSpPr/>
            <p:nvPr/>
          </p:nvSpPr>
          <p:spPr>
            <a:xfrm>
              <a:off x="2977920" y="66240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254" name="CustomShape 22"/>
          <p:cNvSpPr/>
          <p:nvPr/>
        </p:nvSpPr>
        <p:spPr>
          <a:xfrm>
            <a:off x="2178000" y="1224000"/>
            <a:ext cx="432000" cy="2160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55" name="CustomShape 23"/>
          <p:cNvSpPr/>
          <p:nvPr/>
        </p:nvSpPr>
        <p:spPr>
          <a:xfrm>
            <a:off x="2178000" y="2160000"/>
            <a:ext cx="432000" cy="2160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256" name="Group 24"/>
          <p:cNvGrpSpPr/>
          <p:nvPr/>
        </p:nvGrpSpPr>
        <p:grpSpPr>
          <a:xfrm>
            <a:off x="1545480" y="6427800"/>
            <a:ext cx="326520" cy="123480"/>
            <a:chOff x="1545480" y="6427800"/>
            <a:chExt cx="326520" cy="123480"/>
          </a:xfrm>
        </p:grpSpPr>
        <p:sp>
          <p:nvSpPr>
            <p:cNvPr id="3257" name="Line 25"/>
            <p:cNvSpPr/>
            <p:nvPr/>
          </p:nvSpPr>
          <p:spPr>
            <a:xfrm>
              <a:off x="1545480" y="642780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58" name="Line 26"/>
            <p:cNvSpPr/>
            <p:nvPr/>
          </p:nvSpPr>
          <p:spPr>
            <a:xfrm>
              <a:off x="1626840" y="650052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59" name="Line 27"/>
            <p:cNvSpPr/>
            <p:nvPr/>
          </p:nvSpPr>
          <p:spPr>
            <a:xfrm>
              <a:off x="1681560" y="655092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60" name="Line 28"/>
            <p:cNvSpPr/>
            <p:nvPr/>
          </p:nvSpPr>
          <p:spPr>
            <a:xfrm>
              <a:off x="1545480" y="642816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61" name="Line 29"/>
            <p:cNvSpPr/>
            <p:nvPr/>
          </p:nvSpPr>
          <p:spPr>
            <a:xfrm>
              <a:off x="1626840" y="650088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62" name="Line 30"/>
            <p:cNvSpPr/>
            <p:nvPr/>
          </p:nvSpPr>
          <p:spPr>
            <a:xfrm>
              <a:off x="1681560" y="655128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263" name="Line 31"/>
          <p:cNvSpPr/>
          <p:nvPr/>
        </p:nvSpPr>
        <p:spPr>
          <a:xfrm>
            <a:off x="1728000" y="6046920"/>
            <a:ext cx="0" cy="38124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64" name="CustomShape 32"/>
          <p:cNvSpPr/>
          <p:nvPr/>
        </p:nvSpPr>
        <p:spPr>
          <a:xfrm>
            <a:off x="1962000" y="1368000"/>
            <a:ext cx="864000" cy="864000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600" b="0" strike="noStrike" spc="-1">
                <a:latin typeface="Arial"/>
              </a:rPr>
              <a:t>M</a:t>
            </a:r>
          </a:p>
        </p:txBody>
      </p:sp>
      <p:sp>
        <p:nvSpPr>
          <p:cNvPr id="3265" name="Line 33"/>
          <p:cNvSpPr/>
          <p:nvPr/>
        </p:nvSpPr>
        <p:spPr>
          <a:xfrm>
            <a:off x="1728000" y="4514040"/>
            <a:ext cx="0" cy="38124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66" name="Line 34"/>
          <p:cNvSpPr/>
          <p:nvPr/>
        </p:nvSpPr>
        <p:spPr>
          <a:xfrm flipH="1">
            <a:off x="720000" y="4514400"/>
            <a:ext cx="1008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67" name="Line 35"/>
          <p:cNvSpPr/>
          <p:nvPr/>
        </p:nvSpPr>
        <p:spPr>
          <a:xfrm flipV="1">
            <a:off x="864000" y="4607280"/>
            <a:ext cx="0" cy="172800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68" name="TextShape 36"/>
          <p:cNvSpPr txBox="1"/>
          <p:nvPr/>
        </p:nvSpPr>
        <p:spPr>
          <a:xfrm>
            <a:off x="504000" y="5316120"/>
            <a:ext cx="36000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U</a:t>
            </a:r>
            <a:endParaRPr lang="fr-FR" sz="1400" b="0" strike="noStrike" spc="-1">
              <a:latin typeface="Arial"/>
            </a:endParaRPr>
          </a:p>
        </p:txBody>
      </p:sp>
      <p:grpSp>
        <p:nvGrpSpPr>
          <p:cNvPr id="3269" name="Group 37"/>
          <p:cNvGrpSpPr/>
          <p:nvPr/>
        </p:nvGrpSpPr>
        <p:grpSpPr>
          <a:xfrm>
            <a:off x="681840" y="6428160"/>
            <a:ext cx="326520" cy="123480"/>
            <a:chOff x="681840" y="6428160"/>
            <a:chExt cx="326520" cy="123480"/>
          </a:xfrm>
        </p:grpSpPr>
        <p:sp>
          <p:nvSpPr>
            <p:cNvPr id="3270" name="Line 38"/>
            <p:cNvSpPr/>
            <p:nvPr/>
          </p:nvSpPr>
          <p:spPr>
            <a:xfrm>
              <a:off x="681840" y="642816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71" name="Line 39"/>
            <p:cNvSpPr/>
            <p:nvPr/>
          </p:nvSpPr>
          <p:spPr>
            <a:xfrm>
              <a:off x="763200" y="650088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72" name="Line 40"/>
            <p:cNvSpPr/>
            <p:nvPr/>
          </p:nvSpPr>
          <p:spPr>
            <a:xfrm>
              <a:off x="817920" y="655128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73" name="Line 41"/>
            <p:cNvSpPr/>
            <p:nvPr/>
          </p:nvSpPr>
          <p:spPr>
            <a:xfrm>
              <a:off x="681840" y="64285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74" name="Line 42"/>
            <p:cNvSpPr/>
            <p:nvPr/>
          </p:nvSpPr>
          <p:spPr>
            <a:xfrm>
              <a:off x="763200" y="65012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75" name="Line 43"/>
            <p:cNvSpPr/>
            <p:nvPr/>
          </p:nvSpPr>
          <p:spPr>
            <a:xfrm>
              <a:off x="817920" y="65516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276" name="CustomShape 44"/>
          <p:cNvSpPr/>
          <p:nvPr/>
        </p:nvSpPr>
        <p:spPr>
          <a:xfrm>
            <a:off x="3780000" y="4931640"/>
            <a:ext cx="216000" cy="504000"/>
          </a:xfrm>
          <a:custGeom>
            <a:avLst/>
            <a:gdLst/>
            <a:ahLst/>
            <a:cxnLst/>
            <a:rect l="0" t="0" r="r" b="b"/>
            <a:pathLst>
              <a:path w="602" h="1402">
                <a:moveTo>
                  <a:pt x="100" y="0"/>
                </a:moveTo>
                <a:lnTo>
                  <a:pt x="100" y="0"/>
                </a:lnTo>
                <a:cubicBezTo>
                  <a:pt x="83" y="0"/>
                  <a:pt x="65" y="5"/>
                  <a:pt x="50" y="13"/>
                </a:cubicBezTo>
                <a:cubicBezTo>
                  <a:pt x="35" y="22"/>
                  <a:pt x="22" y="35"/>
                  <a:pt x="13" y="50"/>
                </a:cubicBezTo>
                <a:cubicBezTo>
                  <a:pt x="5" y="65"/>
                  <a:pt x="0" y="83"/>
                  <a:pt x="0" y="100"/>
                </a:cubicBezTo>
                <a:lnTo>
                  <a:pt x="0" y="1300"/>
                </a:lnTo>
                <a:lnTo>
                  <a:pt x="0" y="1301"/>
                </a:lnTo>
                <a:cubicBezTo>
                  <a:pt x="0" y="1318"/>
                  <a:pt x="5" y="1336"/>
                  <a:pt x="13" y="1351"/>
                </a:cubicBezTo>
                <a:cubicBezTo>
                  <a:pt x="22" y="1366"/>
                  <a:pt x="35" y="1379"/>
                  <a:pt x="50" y="1388"/>
                </a:cubicBezTo>
                <a:cubicBezTo>
                  <a:pt x="65" y="1396"/>
                  <a:pt x="83" y="1401"/>
                  <a:pt x="100" y="1401"/>
                </a:cubicBezTo>
                <a:lnTo>
                  <a:pt x="500" y="1401"/>
                </a:lnTo>
                <a:lnTo>
                  <a:pt x="501" y="1401"/>
                </a:lnTo>
                <a:cubicBezTo>
                  <a:pt x="518" y="1401"/>
                  <a:pt x="536" y="1396"/>
                  <a:pt x="551" y="1388"/>
                </a:cubicBezTo>
                <a:cubicBezTo>
                  <a:pt x="566" y="1379"/>
                  <a:pt x="579" y="1366"/>
                  <a:pt x="588" y="1351"/>
                </a:cubicBezTo>
                <a:cubicBezTo>
                  <a:pt x="596" y="1336"/>
                  <a:pt x="601" y="1318"/>
                  <a:pt x="601" y="1301"/>
                </a:cubicBezTo>
                <a:lnTo>
                  <a:pt x="601" y="100"/>
                </a:lnTo>
                <a:lnTo>
                  <a:pt x="601" y="100"/>
                </a:lnTo>
                <a:lnTo>
                  <a:pt x="601" y="100"/>
                </a:lnTo>
                <a:cubicBezTo>
                  <a:pt x="601" y="83"/>
                  <a:pt x="596" y="65"/>
                  <a:pt x="588" y="50"/>
                </a:cubicBezTo>
                <a:cubicBezTo>
                  <a:pt x="579" y="35"/>
                  <a:pt x="566" y="22"/>
                  <a:pt x="551" y="13"/>
                </a:cubicBezTo>
                <a:cubicBezTo>
                  <a:pt x="536" y="5"/>
                  <a:pt x="518" y="0"/>
                  <a:pt x="501" y="0"/>
                </a:cubicBezTo>
                <a:lnTo>
                  <a:pt x="100" y="0"/>
                </a:lnTo>
              </a:path>
            </a:pathLst>
          </a:custGeom>
          <a:solidFill>
            <a:srgbClr val="FFFFFF"/>
          </a:solidFill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77" name="Line 45"/>
          <p:cNvSpPr/>
          <p:nvPr/>
        </p:nvSpPr>
        <p:spPr>
          <a:xfrm flipH="1">
            <a:off x="3600000" y="5903640"/>
            <a:ext cx="576000" cy="0"/>
          </a:xfrm>
          <a:prstGeom prst="line">
            <a:avLst/>
          </a:prstGeom>
          <a:ln w="572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78" name="Line 46"/>
          <p:cNvSpPr/>
          <p:nvPr/>
        </p:nvSpPr>
        <p:spPr>
          <a:xfrm flipH="1">
            <a:off x="3780000" y="6011640"/>
            <a:ext cx="2160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79" name="TextShape 47"/>
          <p:cNvSpPr txBox="1"/>
          <p:nvPr/>
        </p:nvSpPr>
        <p:spPr>
          <a:xfrm>
            <a:off x="4248000" y="5856840"/>
            <a:ext cx="36000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280" name="TextShape 48"/>
          <p:cNvSpPr txBox="1"/>
          <p:nvPr/>
        </p:nvSpPr>
        <p:spPr>
          <a:xfrm>
            <a:off x="4248000" y="5173200"/>
            <a:ext cx="36000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281" name="Line 49"/>
          <p:cNvSpPr/>
          <p:nvPr/>
        </p:nvSpPr>
        <p:spPr>
          <a:xfrm>
            <a:off x="3888000" y="5414760"/>
            <a:ext cx="0" cy="48888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82" name="Line 50"/>
          <p:cNvSpPr/>
          <p:nvPr/>
        </p:nvSpPr>
        <p:spPr>
          <a:xfrm>
            <a:off x="3024000" y="4586760"/>
            <a:ext cx="36000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83" name="Line 51"/>
          <p:cNvSpPr/>
          <p:nvPr/>
        </p:nvSpPr>
        <p:spPr>
          <a:xfrm flipV="1">
            <a:off x="3024000" y="4680000"/>
            <a:ext cx="0" cy="172800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84" name="TextShape 52"/>
          <p:cNvSpPr txBox="1"/>
          <p:nvPr/>
        </p:nvSpPr>
        <p:spPr>
          <a:xfrm>
            <a:off x="3096000" y="4175640"/>
            <a:ext cx="36000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285" name="Line 53"/>
          <p:cNvSpPr/>
          <p:nvPr/>
        </p:nvSpPr>
        <p:spPr>
          <a:xfrm>
            <a:off x="791640" y="4506120"/>
            <a:ext cx="36000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86" name="TextShape 54"/>
          <p:cNvSpPr txBox="1"/>
          <p:nvPr/>
        </p:nvSpPr>
        <p:spPr>
          <a:xfrm>
            <a:off x="2682000" y="2376000"/>
            <a:ext cx="36000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287" name="Rectangle 55"/>
          <p:cNvSpPr/>
          <p:nvPr/>
        </p:nvSpPr>
        <p:spPr>
          <a:xfrm>
            <a:off x="1677600" y="1912680"/>
            <a:ext cx="541800" cy="270000"/>
          </a:xfrm>
          <a:prstGeom prst="rect">
            <a:avLst/>
          </a:prstGeom>
          <a:noFill/>
          <a:ln w="9000">
            <a:noFill/>
          </a:ln>
        </p:spPr>
      </p:sp>
      <p:sp>
        <p:nvSpPr>
          <p:cNvPr id="3288" name="Line 56"/>
          <p:cNvSpPr/>
          <p:nvPr/>
        </p:nvSpPr>
        <p:spPr>
          <a:xfrm>
            <a:off x="1399680" y="2879280"/>
            <a:ext cx="720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89" name="Line 57"/>
          <p:cNvSpPr/>
          <p:nvPr/>
        </p:nvSpPr>
        <p:spPr>
          <a:xfrm>
            <a:off x="2196000" y="1007280"/>
            <a:ext cx="355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90" name="CustomShape 58"/>
          <p:cNvSpPr/>
          <p:nvPr/>
        </p:nvSpPr>
        <p:spPr>
          <a:xfrm>
            <a:off x="504000" y="1476000"/>
            <a:ext cx="1080000" cy="1656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6120" tIns="51120" rIns="96120" bIns="51120" anchor="ctr">
            <a:noAutofit/>
          </a:bodyPr>
          <a:lstStyle/>
          <a:p>
            <a:pPr algn="ctr"/>
            <a:r>
              <a:rPr lang="fr-FR" sz="1400" b="1" strike="noStrike" spc="-1">
                <a:latin typeface="Arial"/>
              </a:rPr>
              <a:t>PIC16F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291" name="Line 59"/>
          <p:cNvSpPr/>
          <p:nvPr/>
        </p:nvSpPr>
        <p:spPr>
          <a:xfrm flipV="1">
            <a:off x="1044360" y="313128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292" name="Group 60"/>
          <p:cNvGrpSpPr/>
          <p:nvPr/>
        </p:nvGrpSpPr>
        <p:grpSpPr>
          <a:xfrm>
            <a:off x="872640" y="3296520"/>
            <a:ext cx="326520" cy="123480"/>
            <a:chOff x="872640" y="3296520"/>
            <a:chExt cx="326520" cy="123480"/>
          </a:xfrm>
        </p:grpSpPr>
        <p:sp>
          <p:nvSpPr>
            <p:cNvPr id="3293" name="Line 61"/>
            <p:cNvSpPr/>
            <p:nvPr/>
          </p:nvSpPr>
          <p:spPr>
            <a:xfrm>
              <a:off x="872640" y="32965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94" name="Line 62"/>
            <p:cNvSpPr/>
            <p:nvPr/>
          </p:nvSpPr>
          <p:spPr>
            <a:xfrm>
              <a:off x="954000" y="33692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95" name="Line 63"/>
            <p:cNvSpPr/>
            <p:nvPr/>
          </p:nvSpPr>
          <p:spPr>
            <a:xfrm>
              <a:off x="1008720" y="34196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96" name="Line 64"/>
            <p:cNvSpPr/>
            <p:nvPr/>
          </p:nvSpPr>
          <p:spPr>
            <a:xfrm>
              <a:off x="872640" y="32968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97" name="Line 65"/>
            <p:cNvSpPr/>
            <p:nvPr/>
          </p:nvSpPr>
          <p:spPr>
            <a:xfrm>
              <a:off x="954000" y="33696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98" name="Line 66"/>
            <p:cNvSpPr/>
            <p:nvPr/>
          </p:nvSpPr>
          <p:spPr>
            <a:xfrm>
              <a:off x="1008720" y="34200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299" name="TextShape 67"/>
          <p:cNvSpPr txBox="1"/>
          <p:nvPr/>
        </p:nvSpPr>
        <p:spPr>
          <a:xfrm>
            <a:off x="2124000" y="792000"/>
            <a:ext cx="54000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VCC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300" name="Line 68"/>
          <p:cNvSpPr/>
          <p:nvPr/>
        </p:nvSpPr>
        <p:spPr>
          <a:xfrm>
            <a:off x="864000" y="1331640"/>
            <a:ext cx="355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01" name="TextShape 69"/>
          <p:cNvSpPr txBox="1"/>
          <p:nvPr/>
        </p:nvSpPr>
        <p:spPr>
          <a:xfrm>
            <a:off x="792000" y="1116360"/>
            <a:ext cx="54000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VDD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302" name="Line 70"/>
          <p:cNvSpPr/>
          <p:nvPr/>
        </p:nvSpPr>
        <p:spPr>
          <a:xfrm flipV="1">
            <a:off x="1044360" y="133128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03" name="CustomShape 71"/>
          <p:cNvSpPr/>
          <p:nvPr/>
        </p:nvSpPr>
        <p:spPr>
          <a:xfrm>
            <a:off x="1080000" y="2808360"/>
            <a:ext cx="518040" cy="144000"/>
          </a:xfrm>
          <a:custGeom>
            <a:avLst/>
            <a:gdLst/>
            <a:ahLst/>
            <a:cxnLst/>
            <a:rect l="0" t="0" r="r" b="b"/>
            <a:pathLst>
              <a:path w="14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373" y="401"/>
                </a:lnTo>
                <a:lnTo>
                  <a:pt x="1373" y="401"/>
                </a:lnTo>
                <a:cubicBezTo>
                  <a:pt x="1385" y="401"/>
                  <a:pt x="1396" y="398"/>
                  <a:pt x="1407" y="392"/>
                </a:cubicBezTo>
                <a:cubicBezTo>
                  <a:pt x="1417" y="386"/>
                  <a:pt x="1425" y="378"/>
                  <a:pt x="1431" y="368"/>
                </a:cubicBezTo>
                <a:cubicBezTo>
                  <a:pt x="1437" y="357"/>
                  <a:pt x="1440" y="346"/>
                  <a:pt x="1440" y="334"/>
                </a:cubicBezTo>
                <a:lnTo>
                  <a:pt x="1440" y="66"/>
                </a:lnTo>
                <a:lnTo>
                  <a:pt x="1440" y="67"/>
                </a:lnTo>
                <a:lnTo>
                  <a:pt x="1440" y="67"/>
                </a:lnTo>
                <a:cubicBezTo>
                  <a:pt x="1440" y="55"/>
                  <a:pt x="1437" y="44"/>
                  <a:pt x="1431" y="33"/>
                </a:cubicBezTo>
                <a:cubicBezTo>
                  <a:pt x="1425" y="23"/>
                  <a:pt x="1417" y="15"/>
                  <a:pt x="1407" y="9"/>
                </a:cubicBezTo>
                <a:cubicBezTo>
                  <a:pt x="1396" y="3"/>
                  <a:pt x="1385" y="0"/>
                  <a:pt x="1373" y="0"/>
                </a:cubicBezTo>
                <a:lnTo>
                  <a:pt x="66" y="0"/>
                </a:lnTo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PWM1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304" name="Line 72"/>
          <p:cNvSpPr/>
          <p:nvPr/>
        </p:nvSpPr>
        <p:spPr>
          <a:xfrm flipV="1">
            <a:off x="2124000" y="2700000"/>
            <a:ext cx="0" cy="36000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05" name="Line 73"/>
          <p:cNvSpPr/>
          <p:nvPr/>
        </p:nvSpPr>
        <p:spPr>
          <a:xfrm flipV="1">
            <a:off x="2196000" y="2700000"/>
            <a:ext cx="0" cy="36000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06" name="Line 74"/>
          <p:cNvSpPr/>
          <p:nvPr/>
        </p:nvSpPr>
        <p:spPr>
          <a:xfrm flipH="1" flipV="1">
            <a:off x="2371680" y="2987640"/>
            <a:ext cx="4320" cy="72036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307" name="Group 75"/>
          <p:cNvGrpSpPr/>
          <p:nvPr/>
        </p:nvGrpSpPr>
        <p:grpSpPr>
          <a:xfrm>
            <a:off x="2205000" y="3728880"/>
            <a:ext cx="326520" cy="123480"/>
            <a:chOff x="2205000" y="3728880"/>
            <a:chExt cx="326520" cy="123480"/>
          </a:xfrm>
        </p:grpSpPr>
        <p:sp>
          <p:nvSpPr>
            <p:cNvPr id="3308" name="Line 76"/>
            <p:cNvSpPr/>
            <p:nvPr/>
          </p:nvSpPr>
          <p:spPr>
            <a:xfrm>
              <a:off x="2205000" y="37288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09" name="Line 77"/>
            <p:cNvSpPr/>
            <p:nvPr/>
          </p:nvSpPr>
          <p:spPr>
            <a:xfrm>
              <a:off x="2286360" y="38016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10" name="Line 78"/>
            <p:cNvSpPr/>
            <p:nvPr/>
          </p:nvSpPr>
          <p:spPr>
            <a:xfrm>
              <a:off x="2341080" y="38520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11" name="Line 79"/>
            <p:cNvSpPr/>
            <p:nvPr/>
          </p:nvSpPr>
          <p:spPr>
            <a:xfrm>
              <a:off x="2205000" y="372924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12" name="Line 80"/>
            <p:cNvSpPr/>
            <p:nvPr/>
          </p:nvSpPr>
          <p:spPr>
            <a:xfrm>
              <a:off x="2286360" y="380196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13" name="Line 81"/>
            <p:cNvSpPr/>
            <p:nvPr/>
          </p:nvSpPr>
          <p:spPr>
            <a:xfrm>
              <a:off x="2341080" y="385236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314" name="Line 82"/>
          <p:cNvSpPr/>
          <p:nvPr/>
        </p:nvSpPr>
        <p:spPr>
          <a:xfrm>
            <a:off x="2196000" y="2988000"/>
            <a:ext cx="175680" cy="0"/>
          </a:xfrm>
          <a:prstGeom prst="line">
            <a:avLst/>
          </a:prstGeom>
          <a:ln w="18000">
            <a:solidFill>
              <a:srgbClr val="000000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15" name="Line 83"/>
          <p:cNvSpPr/>
          <p:nvPr/>
        </p:nvSpPr>
        <p:spPr>
          <a:xfrm flipH="1">
            <a:off x="2196000" y="2772000"/>
            <a:ext cx="180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16" name="TextShape 84"/>
          <p:cNvSpPr txBox="1"/>
          <p:nvPr/>
        </p:nvSpPr>
        <p:spPr>
          <a:xfrm>
            <a:off x="2376000" y="2520000"/>
            <a:ext cx="3103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latin typeface="Arial"/>
              </a:rPr>
              <a:t>D</a:t>
            </a:r>
          </a:p>
        </p:txBody>
      </p:sp>
      <p:sp>
        <p:nvSpPr>
          <p:cNvPr id="3317" name="TextShape 85"/>
          <p:cNvSpPr txBox="1"/>
          <p:nvPr/>
        </p:nvSpPr>
        <p:spPr>
          <a:xfrm>
            <a:off x="2376000" y="2952000"/>
            <a:ext cx="2995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latin typeface="Arial"/>
              </a:rPr>
              <a:t>S</a:t>
            </a:r>
          </a:p>
        </p:txBody>
      </p:sp>
      <p:sp>
        <p:nvSpPr>
          <p:cNvPr id="3318" name="TextShape 86"/>
          <p:cNvSpPr txBox="1"/>
          <p:nvPr/>
        </p:nvSpPr>
        <p:spPr>
          <a:xfrm>
            <a:off x="1728000" y="2592000"/>
            <a:ext cx="3193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latin typeface="Arial"/>
              </a:rPr>
              <a:t>G</a:t>
            </a:r>
          </a:p>
        </p:txBody>
      </p:sp>
      <p:sp>
        <p:nvSpPr>
          <p:cNvPr id="3319" name="Line 87"/>
          <p:cNvSpPr/>
          <p:nvPr/>
        </p:nvSpPr>
        <p:spPr>
          <a:xfrm flipH="1">
            <a:off x="1872000" y="3636000"/>
            <a:ext cx="499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20" name="Line 88"/>
          <p:cNvSpPr/>
          <p:nvPr/>
        </p:nvSpPr>
        <p:spPr>
          <a:xfrm>
            <a:off x="1872000" y="2882160"/>
            <a:ext cx="0" cy="75384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21" name="CustomShape 89"/>
          <p:cNvSpPr/>
          <p:nvPr/>
        </p:nvSpPr>
        <p:spPr>
          <a:xfrm>
            <a:off x="1791720" y="303228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22" name="TextShape 90"/>
          <p:cNvSpPr txBox="1"/>
          <p:nvPr/>
        </p:nvSpPr>
        <p:spPr>
          <a:xfrm>
            <a:off x="1908360" y="3240000"/>
            <a:ext cx="3103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latin typeface="Arial"/>
              </a:rPr>
              <a:t>R</a:t>
            </a:r>
          </a:p>
        </p:txBody>
      </p:sp>
      <p:sp>
        <p:nvSpPr>
          <p:cNvPr id="3323" name="Line 91"/>
          <p:cNvSpPr/>
          <p:nvPr/>
        </p:nvSpPr>
        <p:spPr>
          <a:xfrm>
            <a:off x="2371680" y="2520000"/>
            <a:ext cx="0" cy="14400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24" name="CustomShape 92"/>
          <p:cNvSpPr/>
          <p:nvPr/>
        </p:nvSpPr>
        <p:spPr>
          <a:xfrm>
            <a:off x="1511640" y="4896000"/>
            <a:ext cx="432000" cy="2160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25" name="CustomShape 93"/>
          <p:cNvSpPr/>
          <p:nvPr/>
        </p:nvSpPr>
        <p:spPr>
          <a:xfrm>
            <a:off x="1511640" y="5832000"/>
            <a:ext cx="432000" cy="2160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26" name="CustomShape 94"/>
          <p:cNvSpPr/>
          <p:nvPr/>
        </p:nvSpPr>
        <p:spPr>
          <a:xfrm>
            <a:off x="1295640" y="5040000"/>
            <a:ext cx="864000" cy="864000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600" b="0" strike="noStrike" spc="-1">
                <a:latin typeface="Arial"/>
              </a:rPr>
              <a:t>M</a:t>
            </a:r>
          </a:p>
        </p:txBody>
      </p:sp>
      <p:sp>
        <p:nvSpPr>
          <p:cNvPr id="3327" name="TextShape 95"/>
          <p:cNvSpPr txBox="1"/>
          <p:nvPr/>
        </p:nvSpPr>
        <p:spPr>
          <a:xfrm>
            <a:off x="827640" y="4104000"/>
            <a:ext cx="36000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328" name="Line 96"/>
          <p:cNvSpPr/>
          <p:nvPr/>
        </p:nvSpPr>
        <p:spPr>
          <a:xfrm flipH="1" flipV="1">
            <a:off x="4248000" y="1367640"/>
            <a:ext cx="4320" cy="72036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29" name="CustomShape 97"/>
          <p:cNvSpPr/>
          <p:nvPr/>
        </p:nvSpPr>
        <p:spPr>
          <a:xfrm rot="16200000">
            <a:off x="4500000" y="1620000"/>
            <a:ext cx="432000" cy="2160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30" name="CustomShape 98"/>
          <p:cNvSpPr/>
          <p:nvPr/>
        </p:nvSpPr>
        <p:spPr>
          <a:xfrm rot="16200000">
            <a:off x="5436000" y="1620000"/>
            <a:ext cx="432000" cy="2160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31" name="CustomShape 99"/>
          <p:cNvSpPr/>
          <p:nvPr/>
        </p:nvSpPr>
        <p:spPr>
          <a:xfrm>
            <a:off x="4752000" y="1296000"/>
            <a:ext cx="864000" cy="864000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600" b="0" strike="noStrike" spc="-1">
                <a:latin typeface="Arial"/>
              </a:rPr>
              <a:t>M</a:t>
            </a:r>
          </a:p>
        </p:txBody>
      </p:sp>
      <p:sp>
        <p:nvSpPr>
          <p:cNvPr id="3332" name="Line 100"/>
          <p:cNvSpPr/>
          <p:nvPr/>
        </p:nvSpPr>
        <p:spPr>
          <a:xfrm>
            <a:off x="4248000" y="1728000"/>
            <a:ext cx="360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33" name="Line 101"/>
          <p:cNvSpPr/>
          <p:nvPr/>
        </p:nvSpPr>
        <p:spPr>
          <a:xfrm>
            <a:off x="5764320" y="1728000"/>
            <a:ext cx="427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34" name="Line 102"/>
          <p:cNvSpPr/>
          <p:nvPr/>
        </p:nvSpPr>
        <p:spPr>
          <a:xfrm flipH="1" flipV="1">
            <a:off x="6192000" y="1368000"/>
            <a:ext cx="4320" cy="72036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35" name="Line 103"/>
          <p:cNvSpPr/>
          <p:nvPr/>
        </p:nvSpPr>
        <p:spPr>
          <a:xfrm flipV="1">
            <a:off x="4248000" y="576000"/>
            <a:ext cx="0" cy="43236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36" name="Line 104"/>
          <p:cNvSpPr/>
          <p:nvPr/>
        </p:nvSpPr>
        <p:spPr>
          <a:xfrm flipH="1">
            <a:off x="4248000" y="576000"/>
            <a:ext cx="1944000" cy="36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37" name="Line 105"/>
          <p:cNvSpPr/>
          <p:nvPr/>
        </p:nvSpPr>
        <p:spPr>
          <a:xfrm flipV="1">
            <a:off x="6192000" y="576360"/>
            <a:ext cx="0" cy="43236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38" name="Line 106"/>
          <p:cNvSpPr/>
          <p:nvPr/>
        </p:nvSpPr>
        <p:spPr>
          <a:xfrm>
            <a:off x="6192000" y="1009080"/>
            <a:ext cx="144000" cy="2869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39" name="Line 107"/>
          <p:cNvSpPr/>
          <p:nvPr/>
        </p:nvSpPr>
        <p:spPr>
          <a:xfrm flipV="1">
            <a:off x="4248000" y="2412360"/>
            <a:ext cx="0" cy="43236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40" name="Line 108"/>
          <p:cNvSpPr/>
          <p:nvPr/>
        </p:nvSpPr>
        <p:spPr>
          <a:xfrm flipH="1">
            <a:off x="4248000" y="2844360"/>
            <a:ext cx="1944000" cy="36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41" name="Line 109"/>
          <p:cNvSpPr/>
          <p:nvPr/>
        </p:nvSpPr>
        <p:spPr>
          <a:xfrm flipV="1">
            <a:off x="6192000" y="2412720"/>
            <a:ext cx="0" cy="43236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42" name="Line 110"/>
          <p:cNvSpPr/>
          <p:nvPr/>
        </p:nvSpPr>
        <p:spPr>
          <a:xfrm>
            <a:off x="6228000" y="2088360"/>
            <a:ext cx="0" cy="35964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43" name="Line 111"/>
          <p:cNvSpPr/>
          <p:nvPr/>
        </p:nvSpPr>
        <p:spPr>
          <a:xfrm>
            <a:off x="4248000" y="2089800"/>
            <a:ext cx="144000" cy="2869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344" name="Group 112"/>
          <p:cNvGrpSpPr/>
          <p:nvPr/>
        </p:nvGrpSpPr>
        <p:grpSpPr>
          <a:xfrm>
            <a:off x="5040000" y="3044520"/>
            <a:ext cx="326520" cy="123480"/>
            <a:chOff x="5040000" y="3044520"/>
            <a:chExt cx="326520" cy="123480"/>
          </a:xfrm>
        </p:grpSpPr>
        <p:sp>
          <p:nvSpPr>
            <p:cNvPr id="3345" name="Line 113"/>
            <p:cNvSpPr/>
            <p:nvPr/>
          </p:nvSpPr>
          <p:spPr>
            <a:xfrm>
              <a:off x="5040000" y="30445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46" name="Line 114"/>
            <p:cNvSpPr/>
            <p:nvPr/>
          </p:nvSpPr>
          <p:spPr>
            <a:xfrm>
              <a:off x="5121360" y="31172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47" name="Line 115"/>
            <p:cNvSpPr/>
            <p:nvPr/>
          </p:nvSpPr>
          <p:spPr>
            <a:xfrm>
              <a:off x="5176080" y="31676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48" name="Line 116"/>
            <p:cNvSpPr/>
            <p:nvPr/>
          </p:nvSpPr>
          <p:spPr>
            <a:xfrm>
              <a:off x="5040000" y="30448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49" name="Line 117"/>
            <p:cNvSpPr/>
            <p:nvPr/>
          </p:nvSpPr>
          <p:spPr>
            <a:xfrm>
              <a:off x="5121360" y="31176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50" name="Line 118"/>
            <p:cNvSpPr/>
            <p:nvPr/>
          </p:nvSpPr>
          <p:spPr>
            <a:xfrm>
              <a:off x="5176080" y="31680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351" name="Line 119"/>
          <p:cNvSpPr/>
          <p:nvPr/>
        </p:nvSpPr>
        <p:spPr>
          <a:xfrm>
            <a:off x="5040000" y="359280"/>
            <a:ext cx="355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52" name="TextShape 120"/>
          <p:cNvSpPr txBox="1"/>
          <p:nvPr/>
        </p:nvSpPr>
        <p:spPr>
          <a:xfrm>
            <a:off x="4968000" y="144000"/>
            <a:ext cx="54000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VCC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353" name="Line 121"/>
          <p:cNvSpPr/>
          <p:nvPr/>
        </p:nvSpPr>
        <p:spPr>
          <a:xfrm flipV="1">
            <a:off x="5220000" y="359640"/>
            <a:ext cx="0" cy="2167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54" name="Line 122"/>
          <p:cNvSpPr/>
          <p:nvPr/>
        </p:nvSpPr>
        <p:spPr>
          <a:xfrm flipV="1">
            <a:off x="5184000" y="2844360"/>
            <a:ext cx="0" cy="2167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55" name="TextShape 123"/>
          <p:cNvSpPr txBox="1"/>
          <p:nvPr/>
        </p:nvSpPr>
        <p:spPr>
          <a:xfrm>
            <a:off x="3888000" y="1009440"/>
            <a:ext cx="388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T1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356" name="TextShape 124"/>
          <p:cNvSpPr txBox="1"/>
          <p:nvPr/>
        </p:nvSpPr>
        <p:spPr>
          <a:xfrm>
            <a:off x="3888000" y="2197440"/>
            <a:ext cx="388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latin typeface="Arial"/>
              </a:rPr>
              <a:t>T2</a:t>
            </a:r>
          </a:p>
        </p:txBody>
      </p:sp>
      <p:sp>
        <p:nvSpPr>
          <p:cNvPr id="3357" name="TextShape 125"/>
          <p:cNvSpPr txBox="1"/>
          <p:nvPr/>
        </p:nvSpPr>
        <p:spPr>
          <a:xfrm>
            <a:off x="5832000" y="2197440"/>
            <a:ext cx="388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T4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358" name="TextShape 126"/>
          <p:cNvSpPr txBox="1"/>
          <p:nvPr/>
        </p:nvSpPr>
        <p:spPr>
          <a:xfrm>
            <a:off x="5832000" y="1009440"/>
            <a:ext cx="388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latin typeface="Arial"/>
              </a:rPr>
              <a:t>T3</a:t>
            </a:r>
          </a:p>
        </p:txBody>
      </p:sp>
      <p:sp>
        <p:nvSpPr>
          <p:cNvPr id="3359" name="Line 127"/>
          <p:cNvSpPr/>
          <p:nvPr/>
        </p:nvSpPr>
        <p:spPr>
          <a:xfrm flipH="1" flipV="1">
            <a:off x="7204680" y="1371240"/>
            <a:ext cx="4320" cy="72036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60" name="CustomShape 128"/>
          <p:cNvSpPr/>
          <p:nvPr/>
        </p:nvSpPr>
        <p:spPr>
          <a:xfrm rot="16200000">
            <a:off x="7456680" y="1623600"/>
            <a:ext cx="432000" cy="2160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61" name="CustomShape 129"/>
          <p:cNvSpPr/>
          <p:nvPr/>
        </p:nvSpPr>
        <p:spPr>
          <a:xfrm rot="16200000">
            <a:off x="8392680" y="1623600"/>
            <a:ext cx="432000" cy="2160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62" name="CustomShape 130"/>
          <p:cNvSpPr/>
          <p:nvPr/>
        </p:nvSpPr>
        <p:spPr>
          <a:xfrm>
            <a:off x="7708680" y="1299600"/>
            <a:ext cx="864000" cy="864000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600" b="0" strike="noStrike" spc="-1">
                <a:latin typeface="Arial"/>
              </a:rPr>
              <a:t>M</a:t>
            </a:r>
          </a:p>
        </p:txBody>
      </p:sp>
      <p:sp>
        <p:nvSpPr>
          <p:cNvPr id="3363" name="Line 131"/>
          <p:cNvSpPr/>
          <p:nvPr/>
        </p:nvSpPr>
        <p:spPr>
          <a:xfrm>
            <a:off x="7204680" y="1731600"/>
            <a:ext cx="360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64" name="Line 132"/>
          <p:cNvSpPr/>
          <p:nvPr/>
        </p:nvSpPr>
        <p:spPr>
          <a:xfrm>
            <a:off x="8721000" y="1731600"/>
            <a:ext cx="427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65" name="Line 133"/>
          <p:cNvSpPr/>
          <p:nvPr/>
        </p:nvSpPr>
        <p:spPr>
          <a:xfrm flipH="1" flipV="1">
            <a:off x="9148680" y="1371600"/>
            <a:ext cx="4320" cy="72036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66" name="Line 134"/>
          <p:cNvSpPr/>
          <p:nvPr/>
        </p:nvSpPr>
        <p:spPr>
          <a:xfrm flipV="1">
            <a:off x="7204680" y="579600"/>
            <a:ext cx="0" cy="43236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67" name="Line 135"/>
          <p:cNvSpPr/>
          <p:nvPr/>
        </p:nvSpPr>
        <p:spPr>
          <a:xfrm flipH="1">
            <a:off x="7204680" y="579600"/>
            <a:ext cx="1944000" cy="36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68" name="Line 136"/>
          <p:cNvSpPr/>
          <p:nvPr/>
        </p:nvSpPr>
        <p:spPr>
          <a:xfrm flipV="1">
            <a:off x="9148680" y="579960"/>
            <a:ext cx="0" cy="43236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69" name="Line 137"/>
          <p:cNvSpPr/>
          <p:nvPr/>
        </p:nvSpPr>
        <p:spPr>
          <a:xfrm>
            <a:off x="7204680" y="1013040"/>
            <a:ext cx="144000" cy="2869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70" name="Line 138"/>
          <p:cNvSpPr/>
          <p:nvPr/>
        </p:nvSpPr>
        <p:spPr>
          <a:xfrm flipV="1">
            <a:off x="7204680" y="2415960"/>
            <a:ext cx="0" cy="43236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71" name="Line 139"/>
          <p:cNvSpPr/>
          <p:nvPr/>
        </p:nvSpPr>
        <p:spPr>
          <a:xfrm flipH="1">
            <a:off x="7204680" y="2847960"/>
            <a:ext cx="1944000" cy="36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72" name="Line 140"/>
          <p:cNvSpPr/>
          <p:nvPr/>
        </p:nvSpPr>
        <p:spPr>
          <a:xfrm flipV="1">
            <a:off x="9148680" y="2416320"/>
            <a:ext cx="0" cy="43236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73" name="Line 141"/>
          <p:cNvSpPr/>
          <p:nvPr/>
        </p:nvSpPr>
        <p:spPr>
          <a:xfrm>
            <a:off x="9148680" y="2093040"/>
            <a:ext cx="144000" cy="2869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374" name="Group 142"/>
          <p:cNvGrpSpPr/>
          <p:nvPr/>
        </p:nvGrpSpPr>
        <p:grpSpPr>
          <a:xfrm>
            <a:off x="7996680" y="3048120"/>
            <a:ext cx="326520" cy="123480"/>
            <a:chOff x="7996680" y="3048120"/>
            <a:chExt cx="326520" cy="123480"/>
          </a:xfrm>
        </p:grpSpPr>
        <p:sp>
          <p:nvSpPr>
            <p:cNvPr id="3375" name="Line 143"/>
            <p:cNvSpPr/>
            <p:nvPr/>
          </p:nvSpPr>
          <p:spPr>
            <a:xfrm>
              <a:off x="7996680" y="30481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76" name="Line 144"/>
            <p:cNvSpPr/>
            <p:nvPr/>
          </p:nvSpPr>
          <p:spPr>
            <a:xfrm>
              <a:off x="8078040" y="31208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77" name="Line 145"/>
            <p:cNvSpPr/>
            <p:nvPr/>
          </p:nvSpPr>
          <p:spPr>
            <a:xfrm>
              <a:off x="8132760" y="31712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78" name="Line 146"/>
            <p:cNvSpPr/>
            <p:nvPr/>
          </p:nvSpPr>
          <p:spPr>
            <a:xfrm>
              <a:off x="7996680" y="30484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79" name="Line 147"/>
            <p:cNvSpPr/>
            <p:nvPr/>
          </p:nvSpPr>
          <p:spPr>
            <a:xfrm>
              <a:off x="8078040" y="31212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80" name="Line 148"/>
            <p:cNvSpPr/>
            <p:nvPr/>
          </p:nvSpPr>
          <p:spPr>
            <a:xfrm>
              <a:off x="8132760" y="31716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381" name="Line 149"/>
          <p:cNvSpPr/>
          <p:nvPr/>
        </p:nvSpPr>
        <p:spPr>
          <a:xfrm>
            <a:off x="7996680" y="362880"/>
            <a:ext cx="355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82" name="TextShape 150"/>
          <p:cNvSpPr txBox="1"/>
          <p:nvPr/>
        </p:nvSpPr>
        <p:spPr>
          <a:xfrm>
            <a:off x="7924680" y="147600"/>
            <a:ext cx="54000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VCC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383" name="Line 151"/>
          <p:cNvSpPr/>
          <p:nvPr/>
        </p:nvSpPr>
        <p:spPr>
          <a:xfrm flipV="1">
            <a:off x="8176680" y="363240"/>
            <a:ext cx="0" cy="2167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84" name="Line 152"/>
          <p:cNvSpPr/>
          <p:nvPr/>
        </p:nvSpPr>
        <p:spPr>
          <a:xfrm flipV="1">
            <a:off x="8140680" y="2847960"/>
            <a:ext cx="0" cy="2167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85" name="TextShape 153"/>
          <p:cNvSpPr txBox="1"/>
          <p:nvPr/>
        </p:nvSpPr>
        <p:spPr>
          <a:xfrm>
            <a:off x="6844680" y="1013040"/>
            <a:ext cx="388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latin typeface="Arial"/>
              </a:rPr>
              <a:t>T1</a:t>
            </a:r>
          </a:p>
        </p:txBody>
      </p:sp>
      <p:sp>
        <p:nvSpPr>
          <p:cNvPr id="3386" name="TextShape 154"/>
          <p:cNvSpPr txBox="1"/>
          <p:nvPr/>
        </p:nvSpPr>
        <p:spPr>
          <a:xfrm>
            <a:off x="6844680" y="2201040"/>
            <a:ext cx="388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T2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387" name="TextShape 155"/>
          <p:cNvSpPr txBox="1"/>
          <p:nvPr/>
        </p:nvSpPr>
        <p:spPr>
          <a:xfrm>
            <a:off x="8788680" y="2201040"/>
            <a:ext cx="388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latin typeface="Arial"/>
              </a:rPr>
              <a:t>T4</a:t>
            </a:r>
          </a:p>
        </p:txBody>
      </p:sp>
      <p:sp>
        <p:nvSpPr>
          <p:cNvPr id="3388" name="TextShape 156"/>
          <p:cNvSpPr txBox="1"/>
          <p:nvPr/>
        </p:nvSpPr>
        <p:spPr>
          <a:xfrm>
            <a:off x="8788680" y="1013040"/>
            <a:ext cx="388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T3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389" name="Line 157"/>
          <p:cNvSpPr/>
          <p:nvPr/>
        </p:nvSpPr>
        <p:spPr>
          <a:xfrm flipH="1" flipV="1">
            <a:off x="7209360" y="5298840"/>
            <a:ext cx="4320" cy="72036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90" name="CustomShape 158"/>
          <p:cNvSpPr/>
          <p:nvPr/>
        </p:nvSpPr>
        <p:spPr>
          <a:xfrm rot="16200000">
            <a:off x="7461360" y="5551200"/>
            <a:ext cx="432000" cy="2160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91" name="CustomShape 159"/>
          <p:cNvSpPr/>
          <p:nvPr/>
        </p:nvSpPr>
        <p:spPr>
          <a:xfrm rot="16200000">
            <a:off x="8397360" y="5551200"/>
            <a:ext cx="432000" cy="2160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92" name="CustomShape 160"/>
          <p:cNvSpPr/>
          <p:nvPr/>
        </p:nvSpPr>
        <p:spPr>
          <a:xfrm>
            <a:off x="7713360" y="5227200"/>
            <a:ext cx="864000" cy="864000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600" b="0" strike="noStrike" spc="-1">
                <a:latin typeface="Arial"/>
              </a:rPr>
              <a:t>M</a:t>
            </a:r>
          </a:p>
        </p:txBody>
      </p:sp>
      <p:sp>
        <p:nvSpPr>
          <p:cNvPr id="3393" name="Line 161"/>
          <p:cNvSpPr/>
          <p:nvPr/>
        </p:nvSpPr>
        <p:spPr>
          <a:xfrm>
            <a:off x="7209360" y="5659200"/>
            <a:ext cx="360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94" name="Line 162"/>
          <p:cNvSpPr/>
          <p:nvPr/>
        </p:nvSpPr>
        <p:spPr>
          <a:xfrm>
            <a:off x="8725680" y="5659200"/>
            <a:ext cx="427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95" name="Line 163"/>
          <p:cNvSpPr/>
          <p:nvPr/>
        </p:nvSpPr>
        <p:spPr>
          <a:xfrm flipH="1" flipV="1">
            <a:off x="9153360" y="5299200"/>
            <a:ext cx="4320" cy="72036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96" name="Line 164"/>
          <p:cNvSpPr/>
          <p:nvPr/>
        </p:nvSpPr>
        <p:spPr>
          <a:xfrm flipV="1">
            <a:off x="7209360" y="4507200"/>
            <a:ext cx="0" cy="43236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97" name="Line 165"/>
          <p:cNvSpPr/>
          <p:nvPr/>
        </p:nvSpPr>
        <p:spPr>
          <a:xfrm flipH="1">
            <a:off x="7209360" y="4507200"/>
            <a:ext cx="1944000" cy="36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98" name="Line 166"/>
          <p:cNvSpPr/>
          <p:nvPr/>
        </p:nvSpPr>
        <p:spPr>
          <a:xfrm flipV="1">
            <a:off x="9153360" y="4507560"/>
            <a:ext cx="0" cy="43236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99" name="Line 167"/>
          <p:cNvSpPr/>
          <p:nvPr/>
        </p:nvSpPr>
        <p:spPr>
          <a:xfrm>
            <a:off x="9153360" y="4940280"/>
            <a:ext cx="144000" cy="2869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00" name="Line 168"/>
          <p:cNvSpPr/>
          <p:nvPr/>
        </p:nvSpPr>
        <p:spPr>
          <a:xfrm>
            <a:off x="7209360" y="4940640"/>
            <a:ext cx="144000" cy="2869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01" name="Line 169"/>
          <p:cNvSpPr/>
          <p:nvPr/>
        </p:nvSpPr>
        <p:spPr>
          <a:xfrm flipV="1">
            <a:off x="7209360" y="6343560"/>
            <a:ext cx="0" cy="43236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02" name="Line 170"/>
          <p:cNvSpPr/>
          <p:nvPr/>
        </p:nvSpPr>
        <p:spPr>
          <a:xfrm flipH="1">
            <a:off x="7209360" y="6775560"/>
            <a:ext cx="1944000" cy="36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03" name="Line 171"/>
          <p:cNvSpPr/>
          <p:nvPr/>
        </p:nvSpPr>
        <p:spPr>
          <a:xfrm flipV="1">
            <a:off x="9153360" y="6343920"/>
            <a:ext cx="0" cy="43236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04" name="Line 172"/>
          <p:cNvSpPr/>
          <p:nvPr/>
        </p:nvSpPr>
        <p:spPr>
          <a:xfrm>
            <a:off x="9153360" y="6020640"/>
            <a:ext cx="144000" cy="2869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05" name="Line 173"/>
          <p:cNvSpPr/>
          <p:nvPr/>
        </p:nvSpPr>
        <p:spPr>
          <a:xfrm>
            <a:off x="7209360" y="6021000"/>
            <a:ext cx="144000" cy="2869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406" name="Group 174"/>
          <p:cNvGrpSpPr/>
          <p:nvPr/>
        </p:nvGrpSpPr>
        <p:grpSpPr>
          <a:xfrm>
            <a:off x="8001360" y="6975720"/>
            <a:ext cx="326520" cy="123480"/>
            <a:chOff x="8001360" y="6975720"/>
            <a:chExt cx="326520" cy="123480"/>
          </a:xfrm>
        </p:grpSpPr>
        <p:sp>
          <p:nvSpPr>
            <p:cNvPr id="3407" name="Line 175"/>
            <p:cNvSpPr/>
            <p:nvPr/>
          </p:nvSpPr>
          <p:spPr>
            <a:xfrm>
              <a:off x="8001360" y="69757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08" name="Line 176"/>
            <p:cNvSpPr/>
            <p:nvPr/>
          </p:nvSpPr>
          <p:spPr>
            <a:xfrm>
              <a:off x="8082720" y="70484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09" name="Line 177"/>
            <p:cNvSpPr/>
            <p:nvPr/>
          </p:nvSpPr>
          <p:spPr>
            <a:xfrm>
              <a:off x="8137440" y="70988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10" name="Line 178"/>
            <p:cNvSpPr/>
            <p:nvPr/>
          </p:nvSpPr>
          <p:spPr>
            <a:xfrm>
              <a:off x="8001360" y="69760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11" name="Line 179"/>
            <p:cNvSpPr/>
            <p:nvPr/>
          </p:nvSpPr>
          <p:spPr>
            <a:xfrm>
              <a:off x="8082720" y="70488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12" name="Line 180"/>
            <p:cNvSpPr/>
            <p:nvPr/>
          </p:nvSpPr>
          <p:spPr>
            <a:xfrm>
              <a:off x="8137440" y="70992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413" name="Line 181"/>
          <p:cNvSpPr/>
          <p:nvPr/>
        </p:nvSpPr>
        <p:spPr>
          <a:xfrm>
            <a:off x="8001360" y="4290480"/>
            <a:ext cx="355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14" name="TextShape 182"/>
          <p:cNvSpPr txBox="1"/>
          <p:nvPr/>
        </p:nvSpPr>
        <p:spPr>
          <a:xfrm>
            <a:off x="7929360" y="4075200"/>
            <a:ext cx="54000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VCC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415" name="Line 183"/>
          <p:cNvSpPr/>
          <p:nvPr/>
        </p:nvSpPr>
        <p:spPr>
          <a:xfrm flipV="1">
            <a:off x="8181360" y="4290840"/>
            <a:ext cx="0" cy="2167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16" name="Line 184"/>
          <p:cNvSpPr/>
          <p:nvPr/>
        </p:nvSpPr>
        <p:spPr>
          <a:xfrm flipV="1">
            <a:off x="8145360" y="6775560"/>
            <a:ext cx="0" cy="2167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17" name="TextShape 185"/>
          <p:cNvSpPr txBox="1"/>
          <p:nvPr/>
        </p:nvSpPr>
        <p:spPr>
          <a:xfrm>
            <a:off x="6849360" y="4940640"/>
            <a:ext cx="388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latin typeface="Arial"/>
              </a:rPr>
              <a:t>T1</a:t>
            </a:r>
          </a:p>
        </p:txBody>
      </p:sp>
      <p:sp>
        <p:nvSpPr>
          <p:cNvPr id="3418" name="TextShape 186"/>
          <p:cNvSpPr txBox="1"/>
          <p:nvPr/>
        </p:nvSpPr>
        <p:spPr>
          <a:xfrm>
            <a:off x="6849360" y="6128640"/>
            <a:ext cx="388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latin typeface="Arial"/>
              </a:rPr>
              <a:t>T2</a:t>
            </a:r>
          </a:p>
        </p:txBody>
      </p:sp>
      <p:sp>
        <p:nvSpPr>
          <p:cNvPr id="3419" name="TextShape 187"/>
          <p:cNvSpPr txBox="1"/>
          <p:nvPr/>
        </p:nvSpPr>
        <p:spPr>
          <a:xfrm>
            <a:off x="8793360" y="6128640"/>
            <a:ext cx="388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latin typeface="Arial"/>
              </a:rPr>
              <a:t>T4</a:t>
            </a:r>
          </a:p>
        </p:txBody>
      </p:sp>
      <p:sp>
        <p:nvSpPr>
          <p:cNvPr id="3420" name="TextShape 188"/>
          <p:cNvSpPr txBox="1"/>
          <p:nvPr/>
        </p:nvSpPr>
        <p:spPr>
          <a:xfrm>
            <a:off x="8793360" y="4940640"/>
            <a:ext cx="388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latin typeface="Arial"/>
              </a:rPr>
              <a:t>T3</a:t>
            </a:r>
          </a:p>
        </p:txBody>
      </p:sp>
      <p:sp>
        <p:nvSpPr>
          <p:cNvPr id="3421" name="Line 189"/>
          <p:cNvSpPr/>
          <p:nvPr/>
        </p:nvSpPr>
        <p:spPr>
          <a:xfrm flipH="1">
            <a:off x="4608000" y="2304000"/>
            <a:ext cx="115200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22" name="Line 190"/>
          <p:cNvSpPr/>
          <p:nvPr/>
        </p:nvSpPr>
        <p:spPr>
          <a:xfrm>
            <a:off x="4276080" y="1008000"/>
            <a:ext cx="0" cy="35964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23" name="TextShape 191"/>
          <p:cNvSpPr txBox="1"/>
          <p:nvPr/>
        </p:nvSpPr>
        <p:spPr>
          <a:xfrm>
            <a:off x="5040000" y="2364840"/>
            <a:ext cx="36000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U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424" name="Line 192"/>
          <p:cNvSpPr/>
          <p:nvPr/>
        </p:nvSpPr>
        <p:spPr>
          <a:xfrm>
            <a:off x="4248000" y="1728000"/>
            <a:ext cx="36000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25" name="TextShape 193"/>
          <p:cNvSpPr txBox="1"/>
          <p:nvPr/>
        </p:nvSpPr>
        <p:spPr>
          <a:xfrm>
            <a:off x="4392000" y="1296000"/>
            <a:ext cx="36000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426" name="Line 194"/>
          <p:cNvSpPr/>
          <p:nvPr/>
        </p:nvSpPr>
        <p:spPr>
          <a:xfrm>
            <a:off x="9176760" y="1013040"/>
            <a:ext cx="0" cy="35964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27" name="Line 195"/>
          <p:cNvSpPr/>
          <p:nvPr/>
        </p:nvSpPr>
        <p:spPr>
          <a:xfrm>
            <a:off x="7236000" y="2088000"/>
            <a:ext cx="0" cy="35964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28" name="TextShape 196"/>
          <p:cNvSpPr txBox="1"/>
          <p:nvPr/>
        </p:nvSpPr>
        <p:spPr>
          <a:xfrm>
            <a:off x="8793000" y="1432440"/>
            <a:ext cx="36000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429" name="Line 197"/>
          <p:cNvSpPr/>
          <p:nvPr/>
        </p:nvSpPr>
        <p:spPr>
          <a:xfrm flipH="1" flipV="1">
            <a:off x="8784000" y="1728000"/>
            <a:ext cx="216000" cy="360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30" name="Line 198"/>
          <p:cNvSpPr/>
          <p:nvPr/>
        </p:nvSpPr>
        <p:spPr>
          <a:xfrm>
            <a:off x="7632000" y="2201040"/>
            <a:ext cx="115200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31" name="TextShape 199"/>
          <p:cNvSpPr txBox="1"/>
          <p:nvPr/>
        </p:nvSpPr>
        <p:spPr>
          <a:xfrm>
            <a:off x="7992000" y="2292840"/>
            <a:ext cx="36000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U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432" name="TextShape 200"/>
          <p:cNvSpPr txBox="1"/>
          <p:nvPr/>
        </p:nvSpPr>
        <p:spPr>
          <a:xfrm>
            <a:off x="3600000" y="429840"/>
            <a:ext cx="3391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latin typeface="Arial"/>
              </a:rPr>
              <a:t>a)</a:t>
            </a:r>
          </a:p>
        </p:txBody>
      </p:sp>
      <p:sp>
        <p:nvSpPr>
          <p:cNvPr id="3433" name="TextShape 201"/>
          <p:cNvSpPr txBox="1"/>
          <p:nvPr/>
        </p:nvSpPr>
        <p:spPr>
          <a:xfrm>
            <a:off x="6480000" y="432000"/>
            <a:ext cx="3391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latin typeface="Arial"/>
              </a:rPr>
              <a:t>b)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4" name="Line 1"/>
          <p:cNvSpPr/>
          <p:nvPr/>
        </p:nvSpPr>
        <p:spPr>
          <a:xfrm>
            <a:off x="936000" y="1584000"/>
            <a:ext cx="864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35" name="Line 2"/>
          <p:cNvSpPr/>
          <p:nvPr/>
        </p:nvSpPr>
        <p:spPr>
          <a:xfrm flipV="1">
            <a:off x="1800000" y="1584000"/>
            <a:ext cx="0" cy="360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36" name="Line 3"/>
          <p:cNvSpPr/>
          <p:nvPr/>
        </p:nvSpPr>
        <p:spPr>
          <a:xfrm flipV="1">
            <a:off x="2520000" y="1584000"/>
            <a:ext cx="0" cy="360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37" name="CustomShape 4"/>
          <p:cNvSpPr/>
          <p:nvPr/>
        </p:nvSpPr>
        <p:spPr>
          <a:xfrm>
            <a:off x="3240000" y="1584000"/>
            <a:ext cx="1440000" cy="360000"/>
          </a:xfrm>
          <a:prstGeom prst="rect">
            <a:avLst/>
          </a:prstGeom>
          <a:noFill/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4400" tIns="59400" rIns="104400" bIns="5940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AD</a:t>
            </a:r>
          </a:p>
        </p:txBody>
      </p:sp>
      <p:sp>
        <p:nvSpPr>
          <p:cNvPr id="3438" name="Line 5"/>
          <p:cNvSpPr/>
          <p:nvPr/>
        </p:nvSpPr>
        <p:spPr>
          <a:xfrm>
            <a:off x="1806480" y="1944000"/>
            <a:ext cx="71352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39" name="Line 6"/>
          <p:cNvSpPr/>
          <p:nvPr/>
        </p:nvSpPr>
        <p:spPr>
          <a:xfrm flipV="1">
            <a:off x="2880000" y="1620000"/>
            <a:ext cx="0" cy="108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40" name="Line 7"/>
          <p:cNvSpPr/>
          <p:nvPr/>
        </p:nvSpPr>
        <p:spPr>
          <a:xfrm flipV="1">
            <a:off x="2700000" y="1620000"/>
            <a:ext cx="0" cy="108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41" name="Line 8"/>
          <p:cNvSpPr/>
          <p:nvPr/>
        </p:nvSpPr>
        <p:spPr>
          <a:xfrm flipV="1">
            <a:off x="3060000" y="1620000"/>
            <a:ext cx="0" cy="108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42" name="Line 9"/>
          <p:cNvSpPr/>
          <p:nvPr/>
        </p:nvSpPr>
        <p:spPr>
          <a:xfrm flipV="1">
            <a:off x="2160000" y="1800000"/>
            <a:ext cx="0" cy="108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43" name="Line 10"/>
          <p:cNvSpPr/>
          <p:nvPr/>
        </p:nvSpPr>
        <p:spPr>
          <a:xfrm flipV="1">
            <a:off x="1980000" y="1800000"/>
            <a:ext cx="0" cy="108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44" name="Line 11"/>
          <p:cNvSpPr/>
          <p:nvPr/>
        </p:nvSpPr>
        <p:spPr>
          <a:xfrm flipV="1">
            <a:off x="2340000" y="1800000"/>
            <a:ext cx="0" cy="108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45" name="Line 12"/>
          <p:cNvSpPr/>
          <p:nvPr/>
        </p:nvSpPr>
        <p:spPr>
          <a:xfrm>
            <a:off x="2526480" y="1584000"/>
            <a:ext cx="71352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46" name="Line 13"/>
          <p:cNvSpPr/>
          <p:nvPr/>
        </p:nvSpPr>
        <p:spPr>
          <a:xfrm flipV="1">
            <a:off x="4860000" y="1800000"/>
            <a:ext cx="0" cy="108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47" name="CustomShape 14"/>
          <p:cNvSpPr/>
          <p:nvPr/>
        </p:nvSpPr>
        <p:spPr>
          <a:xfrm>
            <a:off x="5040000" y="1584000"/>
            <a:ext cx="1440000" cy="360000"/>
          </a:xfrm>
          <a:prstGeom prst="rect">
            <a:avLst/>
          </a:prstGeom>
          <a:noFill/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4400" tIns="59400" rIns="104400" bIns="5940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NB</a:t>
            </a:r>
          </a:p>
        </p:txBody>
      </p:sp>
      <p:sp>
        <p:nvSpPr>
          <p:cNvPr id="3448" name="Line 15"/>
          <p:cNvSpPr/>
          <p:nvPr/>
        </p:nvSpPr>
        <p:spPr>
          <a:xfrm>
            <a:off x="4680000" y="1944000"/>
            <a:ext cx="360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49" name="Line 16"/>
          <p:cNvSpPr/>
          <p:nvPr/>
        </p:nvSpPr>
        <p:spPr>
          <a:xfrm>
            <a:off x="4680000" y="1512000"/>
            <a:ext cx="360000" cy="0"/>
          </a:xfrm>
          <a:prstGeom prst="line">
            <a:avLst/>
          </a:prstGeom>
          <a:ln w="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50" name="TextShape 17"/>
          <p:cNvSpPr txBox="1"/>
          <p:nvPr/>
        </p:nvSpPr>
        <p:spPr>
          <a:xfrm>
            <a:off x="4579560" y="1260000"/>
            <a:ext cx="6091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latin typeface="Arial"/>
              </a:rPr>
              <a:t>2 bits</a:t>
            </a:r>
          </a:p>
        </p:txBody>
      </p:sp>
      <p:sp>
        <p:nvSpPr>
          <p:cNvPr id="3451" name="Line 18"/>
          <p:cNvSpPr/>
          <p:nvPr/>
        </p:nvSpPr>
        <p:spPr>
          <a:xfrm>
            <a:off x="2520360" y="1512000"/>
            <a:ext cx="719640" cy="0"/>
          </a:xfrm>
          <a:prstGeom prst="line">
            <a:avLst/>
          </a:prstGeom>
          <a:ln w="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52" name="TextShape 19"/>
          <p:cNvSpPr txBox="1"/>
          <p:nvPr/>
        </p:nvSpPr>
        <p:spPr>
          <a:xfrm>
            <a:off x="2563920" y="1242000"/>
            <a:ext cx="6091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latin typeface="Arial"/>
              </a:rPr>
              <a:t>4 bits</a:t>
            </a:r>
          </a:p>
        </p:txBody>
      </p:sp>
      <p:sp>
        <p:nvSpPr>
          <p:cNvPr id="3453" name="Line 20"/>
          <p:cNvSpPr/>
          <p:nvPr/>
        </p:nvSpPr>
        <p:spPr>
          <a:xfrm>
            <a:off x="1800720" y="1512000"/>
            <a:ext cx="719640" cy="0"/>
          </a:xfrm>
          <a:prstGeom prst="line">
            <a:avLst/>
          </a:prstGeom>
          <a:ln w="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54" name="TextShape 21"/>
          <p:cNvSpPr txBox="1"/>
          <p:nvPr/>
        </p:nvSpPr>
        <p:spPr>
          <a:xfrm>
            <a:off x="1844280" y="1242000"/>
            <a:ext cx="6091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latin typeface="Arial"/>
              </a:rPr>
              <a:t>4 bits</a:t>
            </a:r>
          </a:p>
        </p:txBody>
      </p:sp>
      <p:sp>
        <p:nvSpPr>
          <p:cNvPr id="3455" name="TextShape 22"/>
          <p:cNvSpPr txBox="1"/>
          <p:nvPr/>
        </p:nvSpPr>
        <p:spPr>
          <a:xfrm>
            <a:off x="900000" y="1584000"/>
            <a:ext cx="68832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latin typeface="Arial"/>
              </a:rPr>
              <a:t>IDLE</a:t>
            </a:r>
          </a:p>
        </p:txBody>
      </p:sp>
      <p:sp>
        <p:nvSpPr>
          <p:cNvPr id="3456" name="CustomShape 23"/>
          <p:cNvSpPr/>
          <p:nvPr/>
        </p:nvSpPr>
        <p:spPr>
          <a:xfrm>
            <a:off x="1332000" y="2664000"/>
            <a:ext cx="1440000" cy="360000"/>
          </a:xfrm>
          <a:prstGeom prst="rect">
            <a:avLst/>
          </a:prstGeom>
          <a:noFill/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4400" tIns="59400" rIns="104400" bIns="5940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DATA_1</a:t>
            </a:r>
          </a:p>
        </p:txBody>
      </p:sp>
      <p:sp>
        <p:nvSpPr>
          <p:cNvPr id="3457" name="Line 24"/>
          <p:cNvSpPr/>
          <p:nvPr/>
        </p:nvSpPr>
        <p:spPr>
          <a:xfrm flipV="1">
            <a:off x="6660000" y="1800000"/>
            <a:ext cx="0" cy="108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58" name="Line 25"/>
          <p:cNvSpPr/>
          <p:nvPr/>
        </p:nvSpPr>
        <p:spPr>
          <a:xfrm>
            <a:off x="6480000" y="1944000"/>
            <a:ext cx="360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59" name="Line 26"/>
          <p:cNvSpPr/>
          <p:nvPr/>
        </p:nvSpPr>
        <p:spPr>
          <a:xfrm flipV="1">
            <a:off x="2952000" y="2880000"/>
            <a:ext cx="0" cy="108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60" name="Line 27"/>
          <p:cNvSpPr/>
          <p:nvPr/>
        </p:nvSpPr>
        <p:spPr>
          <a:xfrm>
            <a:off x="2772000" y="3024000"/>
            <a:ext cx="360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61" name="TextShape 28"/>
          <p:cNvSpPr txBox="1"/>
          <p:nvPr/>
        </p:nvSpPr>
        <p:spPr>
          <a:xfrm>
            <a:off x="2088000" y="1980000"/>
            <a:ext cx="90936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latin typeface="Arial"/>
              </a:rPr>
              <a:t>START</a:t>
            </a:r>
          </a:p>
        </p:txBody>
      </p:sp>
      <p:sp>
        <p:nvSpPr>
          <p:cNvPr id="3462" name="CustomShape 29"/>
          <p:cNvSpPr/>
          <p:nvPr/>
        </p:nvSpPr>
        <p:spPr>
          <a:xfrm>
            <a:off x="3132000" y="2664000"/>
            <a:ext cx="1440000" cy="360000"/>
          </a:xfrm>
          <a:prstGeom prst="rect">
            <a:avLst/>
          </a:prstGeom>
          <a:noFill/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4400" tIns="59400" rIns="104400" bIns="5940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DATA_2</a:t>
            </a:r>
          </a:p>
        </p:txBody>
      </p:sp>
      <p:sp>
        <p:nvSpPr>
          <p:cNvPr id="3463" name="Line 30"/>
          <p:cNvSpPr/>
          <p:nvPr/>
        </p:nvSpPr>
        <p:spPr>
          <a:xfrm flipV="1">
            <a:off x="4752000" y="2880000"/>
            <a:ext cx="0" cy="108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64" name="Line 31"/>
          <p:cNvSpPr/>
          <p:nvPr/>
        </p:nvSpPr>
        <p:spPr>
          <a:xfrm>
            <a:off x="4572000" y="3024000"/>
            <a:ext cx="360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65" name="CustomShape 32"/>
          <p:cNvSpPr/>
          <p:nvPr/>
        </p:nvSpPr>
        <p:spPr>
          <a:xfrm>
            <a:off x="5256000" y="2664000"/>
            <a:ext cx="1440000" cy="360000"/>
          </a:xfrm>
          <a:prstGeom prst="rect">
            <a:avLst/>
          </a:prstGeom>
          <a:noFill/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4400" tIns="59400" rIns="104400" bIns="5940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DATA_N</a:t>
            </a:r>
          </a:p>
        </p:txBody>
      </p:sp>
      <p:sp>
        <p:nvSpPr>
          <p:cNvPr id="3466" name="Line 33"/>
          <p:cNvSpPr/>
          <p:nvPr/>
        </p:nvSpPr>
        <p:spPr>
          <a:xfrm flipV="1">
            <a:off x="6876000" y="2880000"/>
            <a:ext cx="0" cy="108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67" name="Line 34"/>
          <p:cNvSpPr/>
          <p:nvPr/>
        </p:nvSpPr>
        <p:spPr>
          <a:xfrm>
            <a:off x="6696000" y="3024000"/>
            <a:ext cx="360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68" name="Line 35"/>
          <p:cNvSpPr/>
          <p:nvPr/>
        </p:nvSpPr>
        <p:spPr>
          <a:xfrm flipV="1">
            <a:off x="7776000" y="2664000"/>
            <a:ext cx="0" cy="360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69" name="Line 36"/>
          <p:cNvSpPr/>
          <p:nvPr/>
        </p:nvSpPr>
        <p:spPr>
          <a:xfrm>
            <a:off x="7062480" y="3024000"/>
            <a:ext cx="71352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70" name="Line 37"/>
          <p:cNvSpPr/>
          <p:nvPr/>
        </p:nvSpPr>
        <p:spPr>
          <a:xfrm flipV="1">
            <a:off x="8136000" y="2700000"/>
            <a:ext cx="0" cy="108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71" name="Line 38"/>
          <p:cNvSpPr/>
          <p:nvPr/>
        </p:nvSpPr>
        <p:spPr>
          <a:xfrm flipV="1">
            <a:off x="7956000" y="2700000"/>
            <a:ext cx="0" cy="108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72" name="Line 39"/>
          <p:cNvSpPr/>
          <p:nvPr/>
        </p:nvSpPr>
        <p:spPr>
          <a:xfrm flipV="1">
            <a:off x="8316000" y="2700000"/>
            <a:ext cx="0" cy="108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73" name="Line 40"/>
          <p:cNvSpPr/>
          <p:nvPr/>
        </p:nvSpPr>
        <p:spPr>
          <a:xfrm flipV="1">
            <a:off x="7416000" y="2880000"/>
            <a:ext cx="0" cy="108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74" name="Line 41"/>
          <p:cNvSpPr/>
          <p:nvPr/>
        </p:nvSpPr>
        <p:spPr>
          <a:xfrm flipV="1">
            <a:off x="7236000" y="2880000"/>
            <a:ext cx="0" cy="108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75" name="Line 42"/>
          <p:cNvSpPr/>
          <p:nvPr/>
        </p:nvSpPr>
        <p:spPr>
          <a:xfrm flipV="1">
            <a:off x="7596000" y="2880000"/>
            <a:ext cx="0" cy="108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76" name="Line 43"/>
          <p:cNvSpPr/>
          <p:nvPr/>
        </p:nvSpPr>
        <p:spPr>
          <a:xfrm>
            <a:off x="7782480" y="2664000"/>
            <a:ext cx="71352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77" name="Line 44"/>
          <p:cNvSpPr/>
          <p:nvPr/>
        </p:nvSpPr>
        <p:spPr>
          <a:xfrm>
            <a:off x="7776360" y="2592000"/>
            <a:ext cx="719640" cy="0"/>
          </a:xfrm>
          <a:prstGeom prst="line">
            <a:avLst/>
          </a:prstGeom>
          <a:ln w="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78" name="TextShape 45"/>
          <p:cNvSpPr txBox="1"/>
          <p:nvPr/>
        </p:nvSpPr>
        <p:spPr>
          <a:xfrm>
            <a:off x="7819920" y="2322000"/>
            <a:ext cx="6091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latin typeface="Arial"/>
              </a:rPr>
              <a:t>4 bits</a:t>
            </a:r>
          </a:p>
        </p:txBody>
      </p:sp>
      <p:sp>
        <p:nvSpPr>
          <p:cNvPr id="3479" name="Line 46"/>
          <p:cNvSpPr/>
          <p:nvPr/>
        </p:nvSpPr>
        <p:spPr>
          <a:xfrm>
            <a:off x="6696000" y="2592000"/>
            <a:ext cx="1080360" cy="0"/>
          </a:xfrm>
          <a:prstGeom prst="line">
            <a:avLst/>
          </a:prstGeom>
          <a:ln w="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80" name="TextShape 47"/>
          <p:cNvSpPr txBox="1"/>
          <p:nvPr/>
        </p:nvSpPr>
        <p:spPr>
          <a:xfrm>
            <a:off x="6920280" y="2322000"/>
            <a:ext cx="6091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latin typeface="Arial"/>
              </a:rPr>
              <a:t>6 bits</a:t>
            </a:r>
          </a:p>
        </p:txBody>
      </p:sp>
      <p:sp>
        <p:nvSpPr>
          <p:cNvPr id="3481" name="TextShape 48"/>
          <p:cNvSpPr txBox="1"/>
          <p:nvPr/>
        </p:nvSpPr>
        <p:spPr>
          <a:xfrm>
            <a:off x="7344000" y="3060000"/>
            <a:ext cx="79956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latin typeface="Arial"/>
              </a:rPr>
              <a:t>STOP</a:t>
            </a:r>
          </a:p>
        </p:txBody>
      </p:sp>
      <p:sp>
        <p:nvSpPr>
          <p:cNvPr id="3482" name="Line 49"/>
          <p:cNvSpPr/>
          <p:nvPr/>
        </p:nvSpPr>
        <p:spPr>
          <a:xfrm>
            <a:off x="6516360" y="1530000"/>
            <a:ext cx="360000" cy="0"/>
          </a:xfrm>
          <a:prstGeom prst="line">
            <a:avLst/>
          </a:prstGeom>
          <a:ln w="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83" name="TextShape 50"/>
          <p:cNvSpPr txBox="1"/>
          <p:nvPr/>
        </p:nvSpPr>
        <p:spPr>
          <a:xfrm>
            <a:off x="6415920" y="1278000"/>
            <a:ext cx="6091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latin typeface="Arial"/>
              </a:rPr>
              <a:t>2 bits</a:t>
            </a:r>
          </a:p>
        </p:txBody>
      </p:sp>
      <p:sp>
        <p:nvSpPr>
          <p:cNvPr id="3484" name="Line 51"/>
          <p:cNvSpPr/>
          <p:nvPr/>
        </p:nvSpPr>
        <p:spPr>
          <a:xfrm>
            <a:off x="4572720" y="2592000"/>
            <a:ext cx="360000" cy="0"/>
          </a:xfrm>
          <a:prstGeom prst="line">
            <a:avLst/>
          </a:prstGeom>
          <a:ln w="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85" name="TextShape 52"/>
          <p:cNvSpPr txBox="1"/>
          <p:nvPr/>
        </p:nvSpPr>
        <p:spPr>
          <a:xfrm>
            <a:off x="4472280" y="2304000"/>
            <a:ext cx="6091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latin typeface="Arial"/>
              </a:rPr>
              <a:t>2 bits</a:t>
            </a:r>
          </a:p>
        </p:txBody>
      </p:sp>
      <p:sp>
        <p:nvSpPr>
          <p:cNvPr id="3486" name="Line 53"/>
          <p:cNvSpPr/>
          <p:nvPr/>
        </p:nvSpPr>
        <p:spPr>
          <a:xfrm>
            <a:off x="2773080" y="2574000"/>
            <a:ext cx="360000" cy="0"/>
          </a:xfrm>
          <a:prstGeom prst="line">
            <a:avLst/>
          </a:prstGeom>
          <a:ln w="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87" name="TextShape 54"/>
          <p:cNvSpPr txBox="1"/>
          <p:nvPr/>
        </p:nvSpPr>
        <p:spPr>
          <a:xfrm>
            <a:off x="2672640" y="2286000"/>
            <a:ext cx="6091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latin typeface="Arial"/>
              </a:rPr>
              <a:t>2 bits</a:t>
            </a:r>
          </a:p>
        </p:txBody>
      </p:sp>
      <p:sp>
        <p:nvSpPr>
          <p:cNvPr id="3488" name="Line 55"/>
          <p:cNvSpPr/>
          <p:nvPr/>
        </p:nvSpPr>
        <p:spPr>
          <a:xfrm flipV="1">
            <a:off x="7056000" y="2880000"/>
            <a:ext cx="0" cy="108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89" name="Line 56"/>
          <p:cNvSpPr/>
          <p:nvPr/>
        </p:nvSpPr>
        <p:spPr>
          <a:xfrm flipV="1">
            <a:off x="792000" y="4572720"/>
            <a:ext cx="0" cy="57600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90" name="Line 57"/>
          <p:cNvSpPr/>
          <p:nvPr/>
        </p:nvSpPr>
        <p:spPr>
          <a:xfrm>
            <a:off x="648000" y="5004720"/>
            <a:ext cx="309600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91" name="TextShape 58"/>
          <p:cNvSpPr txBox="1"/>
          <p:nvPr/>
        </p:nvSpPr>
        <p:spPr>
          <a:xfrm>
            <a:off x="252720" y="4752720"/>
            <a:ext cx="5281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latin typeface="Arial"/>
              </a:rPr>
              <a:t>CLK</a:t>
            </a:r>
          </a:p>
        </p:txBody>
      </p:sp>
      <p:sp>
        <p:nvSpPr>
          <p:cNvPr id="3492" name="Line 59"/>
          <p:cNvSpPr/>
          <p:nvPr/>
        </p:nvSpPr>
        <p:spPr>
          <a:xfrm>
            <a:off x="792000" y="5004720"/>
            <a:ext cx="216000" cy="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93" name="Line 60"/>
          <p:cNvSpPr/>
          <p:nvPr/>
        </p:nvSpPr>
        <p:spPr>
          <a:xfrm>
            <a:off x="1008000" y="4788720"/>
            <a:ext cx="216000" cy="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94" name="Line 61"/>
          <p:cNvSpPr/>
          <p:nvPr/>
        </p:nvSpPr>
        <p:spPr>
          <a:xfrm flipV="1">
            <a:off x="1224000" y="4788720"/>
            <a:ext cx="0" cy="21600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95" name="Line 62"/>
          <p:cNvSpPr/>
          <p:nvPr/>
        </p:nvSpPr>
        <p:spPr>
          <a:xfrm flipV="1">
            <a:off x="1008000" y="4788720"/>
            <a:ext cx="0" cy="21600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96" name="Line 63"/>
          <p:cNvSpPr/>
          <p:nvPr/>
        </p:nvSpPr>
        <p:spPr>
          <a:xfrm>
            <a:off x="1224000" y="5004720"/>
            <a:ext cx="216000" cy="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97" name="Line 64"/>
          <p:cNvSpPr/>
          <p:nvPr/>
        </p:nvSpPr>
        <p:spPr>
          <a:xfrm>
            <a:off x="1440000" y="4788720"/>
            <a:ext cx="216000" cy="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98" name="Line 65"/>
          <p:cNvSpPr/>
          <p:nvPr/>
        </p:nvSpPr>
        <p:spPr>
          <a:xfrm flipV="1">
            <a:off x="1656000" y="4788720"/>
            <a:ext cx="0" cy="21600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99" name="Line 66"/>
          <p:cNvSpPr/>
          <p:nvPr/>
        </p:nvSpPr>
        <p:spPr>
          <a:xfrm flipV="1">
            <a:off x="1440000" y="4788720"/>
            <a:ext cx="0" cy="21600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00" name="Line 67"/>
          <p:cNvSpPr/>
          <p:nvPr/>
        </p:nvSpPr>
        <p:spPr>
          <a:xfrm>
            <a:off x="1656000" y="5004720"/>
            <a:ext cx="216000" cy="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01" name="Line 68"/>
          <p:cNvSpPr/>
          <p:nvPr/>
        </p:nvSpPr>
        <p:spPr>
          <a:xfrm>
            <a:off x="1872000" y="4788720"/>
            <a:ext cx="216000" cy="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02" name="Line 69"/>
          <p:cNvSpPr/>
          <p:nvPr/>
        </p:nvSpPr>
        <p:spPr>
          <a:xfrm flipV="1">
            <a:off x="2088000" y="4788720"/>
            <a:ext cx="0" cy="21600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03" name="Line 70"/>
          <p:cNvSpPr/>
          <p:nvPr/>
        </p:nvSpPr>
        <p:spPr>
          <a:xfrm flipV="1">
            <a:off x="1872000" y="4788720"/>
            <a:ext cx="0" cy="21600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04" name="Line 71"/>
          <p:cNvSpPr/>
          <p:nvPr/>
        </p:nvSpPr>
        <p:spPr>
          <a:xfrm>
            <a:off x="2088000" y="5004720"/>
            <a:ext cx="216000" cy="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05" name="Line 72"/>
          <p:cNvSpPr/>
          <p:nvPr/>
        </p:nvSpPr>
        <p:spPr>
          <a:xfrm>
            <a:off x="2304000" y="4788720"/>
            <a:ext cx="216000" cy="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06" name="Line 73"/>
          <p:cNvSpPr/>
          <p:nvPr/>
        </p:nvSpPr>
        <p:spPr>
          <a:xfrm flipV="1">
            <a:off x="2520000" y="4788720"/>
            <a:ext cx="0" cy="21600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07" name="Line 74"/>
          <p:cNvSpPr/>
          <p:nvPr/>
        </p:nvSpPr>
        <p:spPr>
          <a:xfrm flipV="1">
            <a:off x="2304000" y="4788720"/>
            <a:ext cx="0" cy="21600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08" name="Line 75"/>
          <p:cNvSpPr/>
          <p:nvPr/>
        </p:nvSpPr>
        <p:spPr>
          <a:xfrm>
            <a:off x="2520000" y="5004720"/>
            <a:ext cx="216000" cy="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09" name="Line 76"/>
          <p:cNvSpPr/>
          <p:nvPr/>
        </p:nvSpPr>
        <p:spPr>
          <a:xfrm>
            <a:off x="2736000" y="4788720"/>
            <a:ext cx="216000" cy="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10" name="Line 77"/>
          <p:cNvSpPr/>
          <p:nvPr/>
        </p:nvSpPr>
        <p:spPr>
          <a:xfrm flipV="1">
            <a:off x="2952000" y="4788720"/>
            <a:ext cx="0" cy="21600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11" name="Line 78"/>
          <p:cNvSpPr/>
          <p:nvPr/>
        </p:nvSpPr>
        <p:spPr>
          <a:xfrm flipV="1">
            <a:off x="2736000" y="4788720"/>
            <a:ext cx="0" cy="21600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12" name="Line 79"/>
          <p:cNvSpPr/>
          <p:nvPr/>
        </p:nvSpPr>
        <p:spPr>
          <a:xfrm>
            <a:off x="2952000" y="5004720"/>
            <a:ext cx="216000" cy="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13" name="Line 80"/>
          <p:cNvSpPr/>
          <p:nvPr/>
        </p:nvSpPr>
        <p:spPr>
          <a:xfrm>
            <a:off x="3168000" y="4788720"/>
            <a:ext cx="216000" cy="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14" name="Line 81"/>
          <p:cNvSpPr/>
          <p:nvPr/>
        </p:nvSpPr>
        <p:spPr>
          <a:xfrm flipV="1">
            <a:off x="3384000" y="4788720"/>
            <a:ext cx="0" cy="21600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15" name="Line 82"/>
          <p:cNvSpPr/>
          <p:nvPr/>
        </p:nvSpPr>
        <p:spPr>
          <a:xfrm flipV="1">
            <a:off x="3168000" y="4788720"/>
            <a:ext cx="0" cy="21600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16" name="Line 83"/>
          <p:cNvSpPr/>
          <p:nvPr/>
        </p:nvSpPr>
        <p:spPr>
          <a:xfrm flipV="1">
            <a:off x="792000" y="5041080"/>
            <a:ext cx="0" cy="57600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17" name="Line 84"/>
          <p:cNvSpPr/>
          <p:nvPr/>
        </p:nvSpPr>
        <p:spPr>
          <a:xfrm>
            <a:off x="648000" y="5473080"/>
            <a:ext cx="309600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18" name="TextShape 85"/>
          <p:cNvSpPr txBox="1"/>
          <p:nvPr/>
        </p:nvSpPr>
        <p:spPr>
          <a:xfrm>
            <a:off x="504720" y="5221080"/>
            <a:ext cx="3103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latin typeface="Arial"/>
              </a:rPr>
              <a:t>D</a:t>
            </a:r>
          </a:p>
        </p:txBody>
      </p:sp>
      <p:sp>
        <p:nvSpPr>
          <p:cNvPr id="3519" name="Line 86"/>
          <p:cNvSpPr/>
          <p:nvPr/>
        </p:nvSpPr>
        <p:spPr>
          <a:xfrm>
            <a:off x="792000" y="5473080"/>
            <a:ext cx="504000" cy="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20" name="Line 87"/>
          <p:cNvSpPr/>
          <p:nvPr/>
        </p:nvSpPr>
        <p:spPr>
          <a:xfrm>
            <a:off x="1296000" y="5257080"/>
            <a:ext cx="360000" cy="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21" name="Line 88"/>
          <p:cNvSpPr/>
          <p:nvPr/>
        </p:nvSpPr>
        <p:spPr>
          <a:xfrm flipV="1">
            <a:off x="1656000" y="5257080"/>
            <a:ext cx="0" cy="21600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22" name="Line 89"/>
          <p:cNvSpPr/>
          <p:nvPr/>
        </p:nvSpPr>
        <p:spPr>
          <a:xfrm flipV="1">
            <a:off x="1296000" y="5257080"/>
            <a:ext cx="0" cy="21600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23" name="Line 90"/>
          <p:cNvSpPr/>
          <p:nvPr/>
        </p:nvSpPr>
        <p:spPr>
          <a:xfrm>
            <a:off x="1656000" y="5473080"/>
            <a:ext cx="792000" cy="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24" name="Line 91"/>
          <p:cNvSpPr/>
          <p:nvPr/>
        </p:nvSpPr>
        <p:spPr>
          <a:xfrm flipV="1">
            <a:off x="2448000" y="5257080"/>
            <a:ext cx="0" cy="21600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25" name="Line 92"/>
          <p:cNvSpPr/>
          <p:nvPr/>
        </p:nvSpPr>
        <p:spPr>
          <a:xfrm flipV="1">
            <a:off x="2448000" y="5256720"/>
            <a:ext cx="792000" cy="36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26" name="Line 93"/>
          <p:cNvSpPr/>
          <p:nvPr/>
        </p:nvSpPr>
        <p:spPr>
          <a:xfrm flipV="1">
            <a:off x="3240000" y="5257080"/>
            <a:ext cx="0" cy="21600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27" name="Line 94"/>
          <p:cNvSpPr/>
          <p:nvPr/>
        </p:nvSpPr>
        <p:spPr>
          <a:xfrm flipV="1">
            <a:off x="792000" y="5509440"/>
            <a:ext cx="0" cy="57600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28" name="Line 95"/>
          <p:cNvSpPr/>
          <p:nvPr/>
        </p:nvSpPr>
        <p:spPr>
          <a:xfrm>
            <a:off x="360000" y="5941440"/>
            <a:ext cx="338400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29" name="TextShape 96"/>
          <p:cNvSpPr txBox="1"/>
          <p:nvPr/>
        </p:nvSpPr>
        <p:spPr>
          <a:xfrm>
            <a:off x="504720" y="5689440"/>
            <a:ext cx="3193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latin typeface="Arial"/>
              </a:rPr>
              <a:t>Q</a:t>
            </a:r>
          </a:p>
        </p:txBody>
      </p:sp>
      <p:sp>
        <p:nvSpPr>
          <p:cNvPr id="3530" name="Line 97"/>
          <p:cNvSpPr/>
          <p:nvPr/>
        </p:nvSpPr>
        <p:spPr>
          <a:xfrm>
            <a:off x="792000" y="5941440"/>
            <a:ext cx="648000" cy="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31" name="Line 98"/>
          <p:cNvSpPr/>
          <p:nvPr/>
        </p:nvSpPr>
        <p:spPr>
          <a:xfrm>
            <a:off x="1440000" y="5725440"/>
            <a:ext cx="432000" cy="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32" name="Line 99"/>
          <p:cNvSpPr/>
          <p:nvPr/>
        </p:nvSpPr>
        <p:spPr>
          <a:xfrm flipV="1">
            <a:off x="1440000" y="5725440"/>
            <a:ext cx="0" cy="21600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33" name="Line 100"/>
          <p:cNvSpPr/>
          <p:nvPr/>
        </p:nvSpPr>
        <p:spPr>
          <a:xfrm flipV="1">
            <a:off x="1872000" y="5725440"/>
            <a:ext cx="0" cy="21600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34" name="Line 101"/>
          <p:cNvSpPr/>
          <p:nvPr/>
        </p:nvSpPr>
        <p:spPr>
          <a:xfrm>
            <a:off x="1008000" y="5040720"/>
            <a:ext cx="0" cy="936000"/>
          </a:xfrm>
          <a:prstGeom prst="line">
            <a:avLst/>
          </a:prstGeom>
          <a:ln w="0">
            <a:solidFill>
              <a:srgbClr val="808080"/>
            </a:solidFill>
            <a:custDash>
              <a:ds d="197000" sp="197000"/>
            </a:custDash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35" name="Line 102"/>
          <p:cNvSpPr/>
          <p:nvPr/>
        </p:nvSpPr>
        <p:spPr>
          <a:xfrm>
            <a:off x="1440000" y="5040720"/>
            <a:ext cx="0" cy="936000"/>
          </a:xfrm>
          <a:prstGeom prst="line">
            <a:avLst/>
          </a:prstGeom>
          <a:ln w="0">
            <a:solidFill>
              <a:srgbClr val="808080"/>
            </a:solidFill>
            <a:custDash>
              <a:ds d="197000" sp="197000"/>
            </a:custDash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36" name="Line 103"/>
          <p:cNvSpPr/>
          <p:nvPr/>
        </p:nvSpPr>
        <p:spPr>
          <a:xfrm>
            <a:off x="1872000" y="5040720"/>
            <a:ext cx="0" cy="936000"/>
          </a:xfrm>
          <a:prstGeom prst="line">
            <a:avLst/>
          </a:prstGeom>
          <a:ln w="0">
            <a:solidFill>
              <a:srgbClr val="808080"/>
            </a:solidFill>
            <a:custDash>
              <a:ds d="197000" sp="197000"/>
            </a:custDash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37" name="Line 104"/>
          <p:cNvSpPr/>
          <p:nvPr/>
        </p:nvSpPr>
        <p:spPr>
          <a:xfrm>
            <a:off x="2304000" y="5040720"/>
            <a:ext cx="0" cy="936000"/>
          </a:xfrm>
          <a:prstGeom prst="line">
            <a:avLst/>
          </a:prstGeom>
          <a:ln w="0">
            <a:solidFill>
              <a:srgbClr val="808080"/>
            </a:solidFill>
            <a:custDash>
              <a:ds d="197000" sp="197000"/>
            </a:custDash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38" name="Line 105"/>
          <p:cNvSpPr/>
          <p:nvPr/>
        </p:nvSpPr>
        <p:spPr>
          <a:xfrm>
            <a:off x="2736000" y="5040720"/>
            <a:ext cx="0" cy="936000"/>
          </a:xfrm>
          <a:prstGeom prst="line">
            <a:avLst/>
          </a:prstGeom>
          <a:ln w="0">
            <a:solidFill>
              <a:srgbClr val="808080"/>
            </a:solidFill>
            <a:custDash>
              <a:ds d="197000" sp="197000"/>
            </a:custDash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39" name="Line 106"/>
          <p:cNvSpPr/>
          <p:nvPr/>
        </p:nvSpPr>
        <p:spPr>
          <a:xfrm>
            <a:off x="3168000" y="5040720"/>
            <a:ext cx="0" cy="936000"/>
          </a:xfrm>
          <a:prstGeom prst="line">
            <a:avLst/>
          </a:prstGeom>
          <a:ln w="0">
            <a:solidFill>
              <a:srgbClr val="808080"/>
            </a:solidFill>
            <a:custDash>
              <a:ds d="197000" sp="197000"/>
            </a:custDash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40" name="Line 107"/>
          <p:cNvSpPr/>
          <p:nvPr/>
        </p:nvSpPr>
        <p:spPr>
          <a:xfrm>
            <a:off x="3240000" y="5473080"/>
            <a:ext cx="144000" cy="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41" name="Line 108"/>
          <p:cNvSpPr/>
          <p:nvPr/>
        </p:nvSpPr>
        <p:spPr>
          <a:xfrm flipV="1">
            <a:off x="2736000" y="5725440"/>
            <a:ext cx="0" cy="21600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42" name="Line 109"/>
          <p:cNvSpPr/>
          <p:nvPr/>
        </p:nvSpPr>
        <p:spPr>
          <a:xfrm>
            <a:off x="1872000" y="5941440"/>
            <a:ext cx="864000" cy="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43" name="Line 110"/>
          <p:cNvSpPr/>
          <p:nvPr/>
        </p:nvSpPr>
        <p:spPr>
          <a:xfrm>
            <a:off x="2736000" y="5724720"/>
            <a:ext cx="576000" cy="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44" name="TextShape 111"/>
          <p:cNvSpPr txBox="1"/>
          <p:nvPr/>
        </p:nvSpPr>
        <p:spPr>
          <a:xfrm>
            <a:off x="132480" y="145440"/>
            <a:ext cx="2352600" cy="885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800" b="1" strike="noStrike" spc="-1">
                <a:solidFill>
                  <a:srgbClr val="3333FF"/>
                </a:solidFill>
                <a:latin typeface="Arial"/>
              </a:rPr>
              <a:t>I2C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3545" name="TextShape 112"/>
          <p:cNvSpPr txBox="1"/>
          <p:nvPr/>
        </p:nvSpPr>
        <p:spPr>
          <a:xfrm>
            <a:off x="132840" y="3709800"/>
            <a:ext cx="2352600" cy="885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800" b="1" strike="noStrike" spc="-1">
                <a:solidFill>
                  <a:srgbClr val="3333FF"/>
                </a:solidFill>
                <a:latin typeface="Arial"/>
              </a:rPr>
              <a:t>Bascule</a:t>
            </a:r>
            <a:endParaRPr lang="fr-F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6" name="CustomShape 1"/>
          <p:cNvSpPr/>
          <p:nvPr/>
        </p:nvSpPr>
        <p:spPr>
          <a:xfrm>
            <a:off x="108000" y="1404000"/>
            <a:ext cx="2376000" cy="432000"/>
          </a:xfrm>
          <a:custGeom>
            <a:avLst/>
            <a:gdLst/>
            <a:ahLst/>
            <a:cxnLst/>
            <a:rect l="0" t="0" r="r" b="b"/>
            <a:pathLst>
              <a:path w="6602" h="120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825"/>
                </a:lnTo>
                <a:lnTo>
                  <a:pt x="0" y="825"/>
                </a:lnTo>
                <a:cubicBezTo>
                  <a:pt x="0" y="891"/>
                  <a:pt x="17" y="956"/>
                  <a:pt x="50" y="1013"/>
                </a:cubicBezTo>
                <a:cubicBezTo>
                  <a:pt x="83" y="1070"/>
                  <a:pt x="131" y="1118"/>
                  <a:pt x="188" y="1151"/>
                </a:cubicBezTo>
                <a:cubicBezTo>
                  <a:pt x="245" y="1184"/>
                  <a:pt x="310" y="1201"/>
                  <a:pt x="376" y="1201"/>
                </a:cubicBezTo>
                <a:lnTo>
                  <a:pt x="6225" y="1201"/>
                </a:lnTo>
                <a:lnTo>
                  <a:pt x="6225" y="1201"/>
                </a:lnTo>
                <a:cubicBezTo>
                  <a:pt x="6291" y="1201"/>
                  <a:pt x="6356" y="1184"/>
                  <a:pt x="6413" y="1151"/>
                </a:cubicBezTo>
                <a:cubicBezTo>
                  <a:pt x="6470" y="1118"/>
                  <a:pt x="6518" y="1070"/>
                  <a:pt x="6551" y="1013"/>
                </a:cubicBezTo>
                <a:cubicBezTo>
                  <a:pt x="6584" y="956"/>
                  <a:pt x="6601" y="891"/>
                  <a:pt x="6601" y="825"/>
                </a:cubicBezTo>
                <a:lnTo>
                  <a:pt x="6601" y="375"/>
                </a:lnTo>
                <a:lnTo>
                  <a:pt x="6601" y="376"/>
                </a:lnTo>
                <a:lnTo>
                  <a:pt x="6601" y="376"/>
                </a:lnTo>
                <a:cubicBezTo>
                  <a:pt x="6601" y="310"/>
                  <a:pt x="6584" y="245"/>
                  <a:pt x="6551" y="188"/>
                </a:cubicBezTo>
                <a:cubicBezTo>
                  <a:pt x="6518" y="131"/>
                  <a:pt x="6470" y="83"/>
                  <a:pt x="6413" y="50"/>
                </a:cubicBezTo>
                <a:cubicBezTo>
                  <a:pt x="6356" y="17"/>
                  <a:pt x="6291" y="0"/>
                  <a:pt x="6225" y="0"/>
                </a:cubicBezTo>
                <a:lnTo>
                  <a:pt x="375" y="0"/>
                </a:lnTo>
              </a:path>
            </a:pathLst>
          </a:custGeom>
          <a:solidFill>
            <a:srgbClr val="198A8A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1" strike="noStrike" spc="-1">
                <a:solidFill>
                  <a:srgbClr val="FFFFFF"/>
                </a:solidFill>
                <a:latin typeface="Arial"/>
              </a:rPr>
              <a:t>LANGAGE C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3547" name="CustomShape 2"/>
          <p:cNvSpPr/>
          <p:nvPr/>
        </p:nvSpPr>
        <p:spPr>
          <a:xfrm>
            <a:off x="3852000" y="1440000"/>
            <a:ext cx="2232000" cy="432000"/>
          </a:xfrm>
          <a:custGeom>
            <a:avLst/>
            <a:gdLst/>
            <a:ahLst/>
            <a:cxnLst/>
            <a:rect l="0" t="0" r="r" b="b"/>
            <a:pathLst>
              <a:path w="6202" h="1202">
                <a:moveTo>
                  <a:pt x="200" y="0"/>
                </a:moveTo>
                <a:lnTo>
                  <a:pt x="200" y="0"/>
                </a:lnTo>
                <a:cubicBezTo>
                  <a:pt x="165" y="0"/>
                  <a:pt x="131" y="9"/>
                  <a:pt x="100" y="27"/>
                </a:cubicBezTo>
                <a:cubicBezTo>
                  <a:pt x="70" y="44"/>
                  <a:pt x="44" y="70"/>
                  <a:pt x="27" y="100"/>
                </a:cubicBezTo>
                <a:cubicBezTo>
                  <a:pt x="9" y="131"/>
                  <a:pt x="0" y="165"/>
                  <a:pt x="0" y="200"/>
                </a:cubicBezTo>
                <a:lnTo>
                  <a:pt x="0" y="1000"/>
                </a:lnTo>
                <a:lnTo>
                  <a:pt x="0" y="1001"/>
                </a:lnTo>
                <a:cubicBezTo>
                  <a:pt x="0" y="1036"/>
                  <a:pt x="9" y="1070"/>
                  <a:pt x="27" y="1101"/>
                </a:cubicBezTo>
                <a:cubicBezTo>
                  <a:pt x="44" y="1131"/>
                  <a:pt x="70" y="1157"/>
                  <a:pt x="100" y="1174"/>
                </a:cubicBezTo>
                <a:cubicBezTo>
                  <a:pt x="131" y="1192"/>
                  <a:pt x="165" y="1201"/>
                  <a:pt x="200" y="1201"/>
                </a:cubicBezTo>
                <a:lnTo>
                  <a:pt x="6000" y="1201"/>
                </a:lnTo>
                <a:lnTo>
                  <a:pt x="6001" y="1201"/>
                </a:lnTo>
                <a:cubicBezTo>
                  <a:pt x="6036" y="1201"/>
                  <a:pt x="6070" y="1192"/>
                  <a:pt x="6101" y="1174"/>
                </a:cubicBezTo>
                <a:cubicBezTo>
                  <a:pt x="6131" y="1157"/>
                  <a:pt x="6157" y="1131"/>
                  <a:pt x="6174" y="1101"/>
                </a:cubicBezTo>
                <a:cubicBezTo>
                  <a:pt x="6192" y="1070"/>
                  <a:pt x="6201" y="1036"/>
                  <a:pt x="6201" y="1001"/>
                </a:cubicBezTo>
                <a:lnTo>
                  <a:pt x="6201" y="200"/>
                </a:lnTo>
                <a:lnTo>
                  <a:pt x="6201" y="200"/>
                </a:lnTo>
                <a:lnTo>
                  <a:pt x="6201" y="200"/>
                </a:lnTo>
                <a:cubicBezTo>
                  <a:pt x="6201" y="165"/>
                  <a:pt x="6192" y="131"/>
                  <a:pt x="6174" y="100"/>
                </a:cubicBezTo>
                <a:cubicBezTo>
                  <a:pt x="6157" y="70"/>
                  <a:pt x="6131" y="44"/>
                  <a:pt x="6101" y="27"/>
                </a:cubicBezTo>
                <a:cubicBezTo>
                  <a:pt x="6070" y="9"/>
                  <a:pt x="6036" y="0"/>
                  <a:pt x="6001" y="0"/>
                </a:cubicBezTo>
                <a:lnTo>
                  <a:pt x="200" y="0"/>
                </a:lnTo>
              </a:path>
            </a:pathLst>
          </a:custGeom>
          <a:solidFill>
            <a:srgbClr val="004A4A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1" strike="noStrike" spc="-1">
                <a:solidFill>
                  <a:srgbClr val="FFFFFF"/>
                </a:solidFill>
                <a:latin typeface="Arial"/>
              </a:rPr>
              <a:t>ASSEMBLEUR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3548" name="CustomShape 3"/>
          <p:cNvSpPr/>
          <p:nvPr/>
        </p:nvSpPr>
        <p:spPr>
          <a:xfrm>
            <a:off x="7452000" y="1440000"/>
            <a:ext cx="2520000" cy="1080000"/>
          </a:xfrm>
          <a:custGeom>
            <a:avLst/>
            <a:gdLst/>
            <a:ahLst/>
            <a:cxnLst/>
            <a:rect l="0" t="0" r="r" b="b"/>
            <a:pathLst>
              <a:path w="7002" h="3002">
                <a:moveTo>
                  <a:pt x="500" y="0"/>
                </a:moveTo>
                <a:lnTo>
                  <a:pt x="500" y="0"/>
                </a:lnTo>
                <a:cubicBezTo>
                  <a:pt x="412" y="0"/>
                  <a:pt x="326" y="23"/>
                  <a:pt x="250" y="67"/>
                </a:cubicBezTo>
                <a:cubicBezTo>
                  <a:pt x="174" y="111"/>
                  <a:pt x="111" y="174"/>
                  <a:pt x="67" y="250"/>
                </a:cubicBezTo>
                <a:cubicBezTo>
                  <a:pt x="23" y="326"/>
                  <a:pt x="0" y="412"/>
                  <a:pt x="0" y="500"/>
                </a:cubicBezTo>
                <a:lnTo>
                  <a:pt x="0" y="2500"/>
                </a:lnTo>
                <a:lnTo>
                  <a:pt x="0" y="2501"/>
                </a:lnTo>
                <a:cubicBezTo>
                  <a:pt x="0" y="2589"/>
                  <a:pt x="23" y="2675"/>
                  <a:pt x="67" y="2751"/>
                </a:cubicBezTo>
                <a:cubicBezTo>
                  <a:pt x="111" y="2827"/>
                  <a:pt x="174" y="2890"/>
                  <a:pt x="250" y="2934"/>
                </a:cubicBezTo>
                <a:cubicBezTo>
                  <a:pt x="326" y="2978"/>
                  <a:pt x="412" y="3001"/>
                  <a:pt x="500" y="3001"/>
                </a:cubicBezTo>
                <a:lnTo>
                  <a:pt x="6500" y="3001"/>
                </a:lnTo>
                <a:lnTo>
                  <a:pt x="6501" y="3001"/>
                </a:lnTo>
                <a:cubicBezTo>
                  <a:pt x="6589" y="3001"/>
                  <a:pt x="6675" y="2978"/>
                  <a:pt x="6751" y="2934"/>
                </a:cubicBezTo>
                <a:cubicBezTo>
                  <a:pt x="6827" y="2890"/>
                  <a:pt x="6890" y="2827"/>
                  <a:pt x="6934" y="2751"/>
                </a:cubicBezTo>
                <a:cubicBezTo>
                  <a:pt x="6978" y="2675"/>
                  <a:pt x="7001" y="2589"/>
                  <a:pt x="7001" y="2501"/>
                </a:cubicBezTo>
                <a:lnTo>
                  <a:pt x="7001" y="500"/>
                </a:lnTo>
                <a:lnTo>
                  <a:pt x="7001" y="500"/>
                </a:lnTo>
                <a:lnTo>
                  <a:pt x="7001" y="500"/>
                </a:lnTo>
                <a:cubicBezTo>
                  <a:pt x="7001" y="412"/>
                  <a:pt x="6978" y="326"/>
                  <a:pt x="6934" y="250"/>
                </a:cubicBezTo>
                <a:cubicBezTo>
                  <a:pt x="6890" y="174"/>
                  <a:pt x="6827" y="111"/>
                  <a:pt x="6751" y="67"/>
                </a:cubicBezTo>
                <a:cubicBezTo>
                  <a:pt x="6675" y="23"/>
                  <a:pt x="6589" y="0"/>
                  <a:pt x="6501" y="0"/>
                </a:cubicBezTo>
                <a:lnTo>
                  <a:pt x="500" y="0"/>
                </a:lnTo>
              </a:path>
            </a:pathLst>
          </a:cu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400" b="1" strike="noStrike" spc="-1">
                <a:solidFill>
                  <a:srgbClr val="FFFFFF"/>
                </a:solidFill>
                <a:latin typeface="Arial"/>
              </a:rPr>
              <a:t>MICROCONTROLEUR</a:t>
            </a:r>
            <a:endParaRPr lang="fr-FR" sz="1400" b="0" strike="noStrike" spc="-1">
              <a:latin typeface="Arial"/>
            </a:endParaRPr>
          </a:p>
          <a:p>
            <a:pPr algn="ctr"/>
            <a:endParaRPr lang="fr-FR" sz="1400" b="0" strike="noStrike" spc="-1">
              <a:latin typeface="Arial"/>
            </a:endParaRPr>
          </a:p>
          <a:p>
            <a:pPr algn="ctr"/>
            <a:endParaRPr lang="fr-FR" sz="1400" b="0" strike="noStrike" spc="-1">
              <a:latin typeface="Arial"/>
            </a:endParaRPr>
          </a:p>
          <a:p>
            <a:pPr algn="ctr"/>
            <a:endParaRPr lang="fr-FR" sz="1400" b="0" strike="noStrike" spc="-1">
              <a:latin typeface="Arial"/>
            </a:endParaRPr>
          </a:p>
        </p:txBody>
      </p:sp>
      <p:sp>
        <p:nvSpPr>
          <p:cNvPr id="3549" name="CustomShape 4"/>
          <p:cNvSpPr/>
          <p:nvPr/>
        </p:nvSpPr>
        <p:spPr>
          <a:xfrm>
            <a:off x="7452000" y="1944000"/>
            <a:ext cx="1213200" cy="590400"/>
          </a:xfrm>
          <a:custGeom>
            <a:avLst/>
            <a:gdLst/>
            <a:ahLst/>
            <a:cxnLst/>
            <a:rect l="0" t="0" r="r" b="b"/>
            <a:pathLst>
              <a:path w="3372" h="1642">
                <a:moveTo>
                  <a:pt x="273" y="0"/>
                </a:moveTo>
                <a:lnTo>
                  <a:pt x="274" y="0"/>
                </a:lnTo>
                <a:cubicBezTo>
                  <a:pt x="225" y="0"/>
                  <a:pt x="178" y="13"/>
                  <a:pt x="137" y="37"/>
                </a:cubicBezTo>
                <a:cubicBezTo>
                  <a:pt x="95" y="61"/>
                  <a:pt x="61" y="95"/>
                  <a:pt x="37" y="137"/>
                </a:cubicBezTo>
                <a:cubicBezTo>
                  <a:pt x="13" y="178"/>
                  <a:pt x="0" y="225"/>
                  <a:pt x="0" y="274"/>
                </a:cubicBezTo>
                <a:lnTo>
                  <a:pt x="0" y="1367"/>
                </a:lnTo>
                <a:lnTo>
                  <a:pt x="0" y="1368"/>
                </a:lnTo>
                <a:cubicBezTo>
                  <a:pt x="0" y="1416"/>
                  <a:pt x="13" y="1463"/>
                  <a:pt x="37" y="1504"/>
                </a:cubicBezTo>
                <a:cubicBezTo>
                  <a:pt x="61" y="1546"/>
                  <a:pt x="95" y="1580"/>
                  <a:pt x="137" y="1604"/>
                </a:cubicBezTo>
                <a:cubicBezTo>
                  <a:pt x="178" y="1628"/>
                  <a:pt x="225" y="1641"/>
                  <a:pt x="274" y="1641"/>
                </a:cubicBezTo>
                <a:lnTo>
                  <a:pt x="3097" y="1641"/>
                </a:lnTo>
                <a:lnTo>
                  <a:pt x="3098" y="1641"/>
                </a:lnTo>
                <a:cubicBezTo>
                  <a:pt x="3146" y="1641"/>
                  <a:pt x="3193" y="1628"/>
                  <a:pt x="3234" y="1604"/>
                </a:cubicBezTo>
                <a:cubicBezTo>
                  <a:pt x="3276" y="1580"/>
                  <a:pt x="3310" y="1546"/>
                  <a:pt x="3334" y="1504"/>
                </a:cubicBezTo>
                <a:cubicBezTo>
                  <a:pt x="3358" y="1463"/>
                  <a:pt x="3371" y="1416"/>
                  <a:pt x="3371" y="1368"/>
                </a:cubicBezTo>
                <a:lnTo>
                  <a:pt x="3371" y="273"/>
                </a:lnTo>
                <a:lnTo>
                  <a:pt x="3371" y="274"/>
                </a:lnTo>
                <a:lnTo>
                  <a:pt x="3371" y="274"/>
                </a:lnTo>
                <a:cubicBezTo>
                  <a:pt x="3371" y="225"/>
                  <a:pt x="3358" y="178"/>
                  <a:pt x="3334" y="137"/>
                </a:cubicBezTo>
                <a:cubicBezTo>
                  <a:pt x="3310" y="95"/>
                  <a:pt x="3276" y="61"/>
                  <a:pt x="3234" y="37"/>
                </a:cubicBezTo>
                <a:cubicBezTo>
                  <a:pt x="3193" y="13"/>
                  <a:pt x="3146" y="0"/>
                  <a:pt x="3098" y="0"/>
                </a:cubicBezTo>
                <a:lnTo>
                  <a:pt x="273" y="0"/>
                </a:lnTo>
              </a:path>
            </a:pathLst>
          </a:custGeom>
          <a:solidFill>
            <a:srgbClr val="004A4A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solidFill>
                  <a:srgbClr val="FFFFFF"/>
                </a:solidFill>
                <a:latin typeface="Arial"/>
              </a:rPr>
              <a:t>ROM</a:t>
            </a:r>
            <a:endParaRPr lang="fr-FR" sz="1600" b="0" strike="noStrike" spc="-1">
              <a:latin typeface="Arial"/>
            </a:endParaRPr>
          </a:p>
          <a:p>
            <a:pPr algn="ctr"/>
            <a:r>
              <a:rPr lang="fr-FR" sz="1200" b="1" strike="noStrike" spc="-1">
                <a:solidFill>
                  <a:srgbClr val="FFFFFF"/>
                </a:solidFill>
                <a:latin typeface="Arial"/>
              </a:rPr>
              <a:t>PROGRAMME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550" name="CustomShape 5"/>
          <p:cNvSpPr/>
          <p:nvPr/>
        </p:nvSpPr>
        <p:spPr>
          <a:xfrm>
            <a:off x="8856000" y="1929600"/>
            <a:ext cx="1141200" cy="590400"/>
          </a:xfrm>
          <a:custGeom>
            <a:avLst/>
            <a:gdLst/>
            <a:ahLst/>
            <a:cxnLst/>
            <a:rect l="0" t="0" r="r" b="b"/>
            <a:pathLst>
              <a:path w="3172" h="1642">
                <a:moveTo>
                  <a:pt x="273" y="0"/>
                </a:moveTo>
                <a:lnTo>
                  <a:pt x="274" y="0"/>
                </a:lnTo>
                <a:cubicBezTo>
                  <a:pt x="225" y="0"/>
                  <a:pt x="178" y="13"/>
                  <a:pt x="137" y="37"/>
                </a:cubicBezTo>
                <a:cubicBezTo>
                  <a:pt x="95" y="61"/>
                  <a:pt x="61" y="95"/>
                  <a:pt x="37" y="137"/>
                </a:cubicBezTo>
                <a:cubicBezTo>
                  <a:pt x="13" y="178"/>
                  <a:pt x="0" y="225"/>
                  <a:pt x="0" y="274"/>
                </a:cubicBezTo>
                <a:lnTo>
                  <a:pt x="0" y="1367"/>
                </a:lnTo>
                <a:lnTo>
                  <a:pt x="0" y="1368"/>
                </a:lnTo>
                <a:cubicBezTo>
                  <a:pt x="0" y="1416"/>
                  <a:pt x="13" y="1463"/>
                  <a:pt x="37" y="1504"/>
                </a:cubicBezTo>
                <a:cubicBezTo>
                  <a:pt x="61" y="1546"/>
                  <a:pt x="95" y="1580"/>
                  <a:pt x="137" y="1604"/>
                </a:cubicBezTo>
                <a:cubicBezTo>
                  <a:pt x="178" y="1628"/>
                  <a:pt x="225" y="1641"/>
                  <a:pt x="274" y="1641"/>
                </a:cubicBezTo>
                <a:lnTo>
                  <a:pt x="2897" y="1641"/>
                </a:lnTo>
                <a:lnTo>
                  <a:pt x="2898" y="1641"/>
                </a:lnTo>
                <a:cubicBezTo>
                  <a:pt x="2946" y="1641"/>
                  <a:pt x="2993" y="1628"/>
                  <a:pt x="3034" y="1604"/>
                </a:cubicBezTo>
                <a:cubicBezTo>
                  <a:pt x="3076" y="1580"/>
                  <a:pt x="3110" y="1546"/>
                  <a:pt x="3134" y="1504"/>
                </a:cubicBezTo>
                <a:cubicBezTo>
                  <a:pt x="3158" y="1463"/>
                  <a:pt x="3171" y="1416"/>
                  <a:pt x="3171" y="1368"/>
                </a:cubicBezTo>
                <a:lnTo>
                  <a:pt x="3170" y="273"/>
                </a:lnTo>
                <a:lnTo>
                  <a:pt x="3171" y="274"/>
                </a:lnTo>
                <a:lnTo>
                  <a:pt x="3171" y="274"/>
                </a:lnTo>
                <a:cubicBezTo>
                  <a:pt x="3171" y="225"/>
                  <a:pt x="3158" y="178"/>
                  <a:pt x="3134" y="137"/>
                </a:cubicBezTo>
                <a:cubicBezTo>
                  <a:pt x="3110" y="95"/>
                  <a:pt x="3076" y="61"/>
                  <a:pt x="3034" y="37"/>
                </a:cubicBezTo>
                <a:cubicBezTo>
                  <a:pt x="2993" y="13"/>
                  <a:pt x="2946" y="0"/>
                  <a:pt x="2898" y="0"/>
                </a:cubicBezTo>
                <a:lnTo>
                  <a:pt x="273" y="0"/>
                </a:lnTo>
              </a:path>
            </a:pathLst>
          </a:custGeom>
          <a:solidFill>
            <a:srgbClr val="004A4A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solidFill>
                  <a:srgbClr val="FFFFFF"/>
                </a:solidFill>
                <a:latin typeface="Arial"/>
              </a:rPr>
              <a:t>RAM</a:t>
            </a:r>
            <a:endParaRPr lang="fr-FR" sz="1600" b="0" strike="noStrike" spc="-1">
              <a:latin typeface="Arial"/>
            </a:endParaRPr>
          </a:p>
          <a:p>
            <a:pPr algn="ctr"/>
            <a:r>
              <a:rPr lang="fr-FR" sz="1200" b="1" strike="noStrike" spc="-1">
                <a:solidFill>
                  <a:srgbClr val="FFFFFF"/>
                </a:solidFill>
                <a:latin typeface="Arial"/>
              </a:rPr>
              <a:t>VARIABLES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551" name="Line 6"/>
          <p:cNvSpPr/>
          <p:nvPr/>
        </p:nvSpPr>
        <p:spPr>
          <a:xfrm>
            <a:off x="2556000" y="1656000"/>
            <a:ext cx="122400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52" name="Line 7"/>
          <p:cNvSpPr/>
          <p:nvPr/>
        </p:nvSpPr>
        <p:spPr>
          <a:xfrm>
            <a:off x="6156000" y="1656000"/>
            <a:ext cx="122400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53" name="TextShape 8"/>
          <p:cNvSpPr txBox="1"/>
          <p:nvPr/>
        </p:nvSpPr>
        <p:spPr>
          <a:xfrm>
            <a:off x="2232000" y="1008000"/>
            <a:ext cx="17658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1" strike="noStrike" spc="-1">
                <a:latin typeface="Arial"/>
              </a:rPr>
              <a:t>COMPILATION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3554" name="TextShape 9"/>
          <p:cNvSpPr txBox="1"/>
          <p:nvPr/>
        </p:nvSpPr>
        <p:spPr>
          <a:xfrm>
            <a:off x="5976000" y="1021680"/>
            <a:ext cx="156456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1" strike="noStrike" spc="-1">
                <a:latin typeface="Arial"/>
              </a:rPr>
              <a:t>TRANSFERT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3555" name="TextShape 10"/>
          <p:cNvSpPr txBox="1"/>
          <p:nvPr/>
        </p:nvSpPr>
        <p:spPr>
          <a:xfrm>
            <a:off x="383400" y="2281680"/>
            <a:ext cx="1712520" cy="60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PROGRAMME</a:t>
            </a:r>
          </a:p>
          <a:p>
            <a:pPr algn="ctr"/>
            <a:r>
              <a:rPr lang="fr-FR" sz="1800" b="0" strike="noStrike" spc="-1">
                <a:latin typeface="Arial"/>
              </a:rPr>
              <a:t>HAUT NIVEAU</a:t>
            </a:r>
          </a:p>
        </p:txBody>
      </p:sp>
      <p:sp>
        <p:nvSpPr>
          <p:cNvPr id="3556" name="TextShape 11"/>
          <p:cNvSpPr txBox="1"/>
          <p:nvPr/>
        </p:nvSpPr>
        <p:spPr>
          <a:xfrm>
            <a:off x="468000" y="3253680"/>
            <a:ext cx="143352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latin typeface="Arial"/>
              </a:rPr>
              <a:t>VARIABLES</a:t>
            </a:r>
          </a:p>
        </p:txBody>
      </p:sp>
      <p:sp>
        <p:nvSpPr>
          <p:cNvPr id="3557" name="Line 12"/>
          <p:cNvSpPr/>
          <p:nvPr/>
        </p:nvSpPr>
        <p:spPr>
          <a:xfrm>
            <a:off x="2555640" y="2574000"/>
            <a:ext cx="122400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58" name="TextShape 13"/>
          <p:cNvSpPr txBox="1"/>
          <p:nvPr/>
        </p:nvSpPr>
        <p:spPr>
          <a:xfrm>
            <a:off x="2436120" y="2245680"/>
            <a:ext cx="13633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TRADUCTION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559" name="TextShape 14"/>
          <p:cNvSpPr txBox="1"/>
          <p:nvPr/>
        </p:nvSpPr>
        <p:spPr>
          <a:xfrm>
            <a:off x="4140000" y="2281680"/>
            <a:ext cx="1704600" cy="60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PROGRAMME</a:t>
            </a:r>
          </a:p>
          <a:p>
            <a:pPr algn="ctr"/>
            <a:r>
              <a:rPr lang="fr-FR" sz="1800" b="0" strike="noStrike" spc="-1">
                <a:latin typeface="Arial"/>
              </a:rPr>
              <a:t>BAS NIVEAU</a:t>
            </a:r>
          </a:p>
        </p:txBody>
      </p:sp>
      <p:sp>
        <p:nvSpPr>
          <p:cNvPr id="3560" name="TextShape 15"/>
          <p:cNvSpPr txBox="1"/>
          <p:nvPr/>
        </p:nvSpPr>
        <p:spPr>
          <a:xfrm>
            <a:off x="3960360" y="3254040"/>
            <a:ext cx="211176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CASES MEMOIRE</a:t>
            </a:r>
          </a:p>
        </p:txBody>
      </p:sp>
      <p:sp>
        <p:nvSpPr>
          <p:cNvPr id="3561" name="Line 16"/>
          <p:cNvSpPr/>
          <p:nvPr/>
        </p:nvSpPr>
        <p:spPr>
          <a:xfrm>
            <a:off x="2555280" y="3384000"/>
            <a:ext cx="122400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62" name="TextShape 17"/>
          <p:cNvSpPr txBox="1"/>
          <p:nvPr/>
        </p:nvSpPr>
        <p:spPr>
          <a:xfrm>
            <a:off x="2436480" y="3037680"/>
            <a:ext cx="137844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ATTRIBUTION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563" name="Line 18"/>
          <p:cNvSpPr/>
          <p:nvPr/>
        </p:nvSpPr>
        <p:spPr>
          <a:xfrm flipV="1">
            <a:off x="6192000" y="2304000"/>
            <a:ext cx="1152000" cy="28800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64" name="Line 19"/>
          <p:cNvSpPr/>
          <p:nvPr/>
        </p:nvSpPr>
        <p:spPr>
          <a:xfrm flipV="1">
            <a:off x="6192000" y="2664000"/>
            <a:ext cx="3024000" cy="79200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65" name="TextShape 20"/>
          <p:cNvSpPr txBox="1"/>
          <p:nvPr/>
        </p:nvSpPr>
        <p:spPr>
          <a:xfrm>
            <a:off x="7128000" y="2821680"/>
            <a:ext cx="4122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latin typeface="Arial"/>
              </a:rPr>
              <a:t>@</a:t>
            </a:r>
          </a:p>
        </p:txBody>
      </p:sp>
      <p:sp>
        <p:nvSpPr>
          <p:cNvPr id="3566" name="TextShape 21"/>
          <p:cNvSpPr txBox="1"/>
          <p:nvPr/>
        </p:nvSpPr>
        <p:spPr>
          <a:xfrm>
            <a:off x="6427800" y="2101680"/>
            <a:ext cx="4122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latin typeface="Arial"/>
              </a:rPr>
              <a:t>@</a:t>
            </a:r>
          </a:p>
        </p:txBody>
      </p:sp>
      <p:pic>
        <p:nvPicPr>
          <p:cNvPr id="3567" name="Image 3566"/>
          <p:cNvPicPr/>
          <p:nvPr/>
        </p:nvPicPr>
        <p:blipFill>
          <a:blip r:embed="rId2"/>
          <a:stretch/>
        </p:blipFill>
        <p:spPr>
          <a:xfrm>
            <a:off x="2376000" y="3798000"/>
            <a:ext cx="5400000" cy="2970000"/>
          </a:xfrm>
          <a:prstGeom prst="rect">
            <a:avLst/>
          </a:prstGeom>
          <a:ln w="0">
            <a:noFill/>
          </a:ln>
        </p:spPr>
      </p:pic>
      <p:sp>
        <p:nvSpPr>
          <p:cNvPr id="3568" name="TextShape 22"/>
          <p:cNvSpPr txBox="1"/>
          <p:nvPr/>
        </p:nvSpPr>
        <p:spPr>
          <a:xfrm>
            <a:off x="132840" y="145800"/>
            <a:ext cx="2352600" cy="885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800" b="1" strike="noStrike" spc="-1">
                <a:solidFill>
                  <a:srgbClr val="3333FF"/>
                </a:solidFill>
                <a:latin typeface="Arial"/>
              </a:rPr>
              <a:t>Chaîne uC</a:t>
            </a:r>
            <a:endParaRPr lang="fr-F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CustomShape 1"/>
          <p:cNvSpPr/>
          <p:nvPr/>
        </p:nvSpPr>
        <p:spPr>
          <a:xfrm flipH="1">
            <a:off x="3816360" y="1700280"/>
            <a:ext cx="1224000" cy="1724040"/>
          </a:xfrm>
          <a:prstGeom prst="rect">
            <a:avLst/>
          </a:prstGeom>
          <a:noFill/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4" name="CustomShape 2"/>
          <p:cNvSpPr/>
          <p:nvPr/>
        </p:nvSpPr>
        <p:spPr>
          <a:xfrm>
            <a:off x="1800720" y="1700280"/>
            <a:ext cx="647640" cy="1724040"/>
          </a:xfrm>
          <a:prstGeom prst="rect">
            <a:avLst/>
          </a:prstGeom>
          <a:noFill/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5" name="CustomShape 3"/>
          <p:cNvSpPr/>
          <p:nvPr/>
        </p:nvSpPr>
        <p:spPr>
          <a:xfrm flipH="1">
            <a:off x="3772440" y="1700280"/>
            <a:ext cx="2304360" cy="1724040"/>
          </a:xfrm>
          <a:prstGeom prst="rect">
            <a:avLst/>
          </a:prstGeom>
          <a:noFill/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6" name="CustomShape 4"/>
          <p:cNvSpPr/>
          <p:nvPr/>
        </p:nvSpPr>
        <p:spPr>
          <a:xfrm>
            <a:off x="1008720" y="1700280"/>
            <a:ext cx="791640" cy="1724040"/>
          </a:xfrm>
          <a:prstGeom prst="rect">
            <a:avLst/>
          </a:prstGeom>
          <a:noFill/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7" name="Rectangle 5"/>
          <p:cNvSpPr/>
          <p:nvPr/>
        </p:nvSpPr>
        <p:spPr>
          <a:xfrm>
            <a:off x="2227320" y="1748520"/>
            <a:ext cx="541800" cy="270000"/>
          </a:xfrm>
          <a:prstGeom prst="rect">
            <a:avLst/>
          </a:prstGeom>
          <a:noFill/>
          <a:ln w="9000">
            <a:noFill/>
          </a:ln>
        </p:spPr>
      </p:sp>
      <p:sp>
        <p:nvSpPr>
          <p:cNvPr id="468" name="TextShape 6"/>
          <p:cNvSpPr txBox="1"/>
          <p:nvPr/>
        </p:nvSpPr>
        <p:spPr>
          <a:xfrm>
            <a:off x="712800" y="2737080"/>
            <a:ext cx="23724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grpSp>
        <p:nvGrpSpPr>
          <p:cNvPr id="469" name="Group 7"/>
          <p:cNvGrpSpPr/>
          <p:nvPr/>
        </p:nvGrpSpPr>
        <p:grpSpPr>
          <a:xfrm>
            <a:off x="3634200" y="3589200"/>
            <a:ext cx="326520" cy="123120"/>
            <a:chOff x="3634200" y="3589200"/>
            <a:chExt cx="326520" cy="123120"/>
          </a:xfrm>
        </p:grpSpPr>
        <p:sp>
          <p:nvSpPr>
            <p:cNvPr id="470" name="Line 8"/>
            <p:cNvSpPr/>
            <p:nvPr/>
          </p:nvSpPr>
          <p:spPr>
            <a:xfrm>
              <a:off x="3634200" y="358920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1" name="Line 9"/>
            <p:cNvSpPr/>
            <p:nvPr/>
          </p:nvSpPr>
          <p:spPr>
            <a:xfrm>
              <a:off x="3715560" y="366156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2" name="Line 10"/>
            <p:cNvSpPr/>
            <p:nvPr/>
          </p:nvSpPr>
          <p:spPr>
            <a:xfrm>
              <a:off x="3770280" y="371196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3" name="Line 11"/>
            <p:cNvSpPr/>
            <p:nvPr/>
          </p:nvSpPr>
          <p:spPr>
            <a:xfrm>
              <a:off x="3634200" y="358956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4" name="Line 12"/>
            <p:cNvSpPr/>
            <p:nvPr/>
          </p:nvSpPr>
          <p:spPr>
            <a:xfrm>
              <a:off x="3715560" y="366192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5" name="Line 13"/>
            <p:cNvSpPr/>
            <p:nvPr/>
          </p:nvSpPr>
          <p:spPr>
            <a:xfrm>
              <a:off x="3770280" y="371232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76" name="CustomShape 14"/>
          <p:cNvSpPr/>
          <p:nvPr/>
        </p:nvSpPr>
        <p:spPr>
          <a:xfrm>
            <a:off x="827640" y="2782800"/>
            <a:ext cx="374400" cy="390960"/>
          </a:xfrm>
          <a:prstGeom prst="ellipse">
            <a:avLst/>
          </a:pr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7" name="Line 15"/>
          <p:cNvSpPr/>
          <p:nvPr/>
        </p:nvSpPr>
        <p:spPr>
          <a:xfrm flipV="1">
            <a:off x="1008720" y="2803680"/>
            <a:ext cx="2160" cy="316440"/>
          </a:xfrm>
          <a:prstGeom prst="line">
            <a:avLst/>
          </a:prstGeom>
          <a:ln w="1440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8" name="TextShape 16"/>
          <p:cNvSpPr txBox="1"/>
          <p:nvPr/>
        </p:nvSpPr>
        <p:spPr>
          <a:xfrm>
            <a:off x="1625400" y="253548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79" name="Line 17"/>
          <p:cNvSpPr/>
          <p:nvPr/>
        </p:nvSpPr>
        <p:spPr>
          <a:xfrm>
            <a:off x="3807360" y="3461040"/>
            <a:ext cx="0" cy="13644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0" name="TextShape 18"/>
          <p:cNvSpPr txBox="1"/>
          <p:nvPr/>
        </p:nvSpPr>
        <p:spPr>
          <a:xfrm>
            <a:off x="442080" y="278280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81" name="CustomShape 19"/>
          <p:cNvSpPr/>
          <p:nvPr/>
        </p:nvSpPr>
        <p:spPr>
          <a:xfrm>
            <a:off x="3781080" y="338904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2" name="Line 20"/>
          <p:cNvSpPr/>
          <p:nvPr/>
        </p:nvSpPr>
        <p:spPr>
          <a:xfrm flipV="1">
            <a:off x="5616720" y="1768320"/>
            <a:ext cx="0" cy="151200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3" name="TextShape 21"/>
          <p:cNvSpPr txBox="1"/>
          <p:nvPr/>
        </p:nvSpPr>
        <p:spPr>
          <a:xfrm>
            <a:off x="5599440" y="238320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84" name="CustomShape 22"/>
          <p:cNvSpPr/>
          <p:nvPr/>
        </p:nvSpPr>
        <p:spPr>
          <a:xfrm>
            <a:off x="1729440" y="240012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5" name="TextShape 23"/>
          <p:cNvSpPr txBox="1"/>
          <p:nvPr/>
        </p:nvSpPr>
        <p:spPr>
          <a:xfrm>
            <a:off x="1841400" y="249948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r>
              <a:rPr lang="fr-FR" sz="14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2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86" name="CustomShape 24"/>
          <p:cNvSpPr/>
          <p:nvPr/>
        </p:nvSpPr>
        <p:spPr>
          <a:xfrm>
            <a:off x="6046200" y="232488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7" name="TextShape 25"/>
          <p:cNvSpPr txBox="1"/>
          <p:nvPr/>
        </p:nvSpPr>
        <p:spPr>
          <a:xfrm>
            <a:off x="6209640" y="2451960"/>
            <a:ext cx="558720" cy="480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r>
              <a:rPr lang="fr-FR" sz="14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L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88" name="CustomShape 26"/>
          <p:cNvSpPr/>
          <p:nvPr/>
        </p:nvSpPr>
        <p:spPr>
          <a:xfrm>
            <a:off x="5581440" y="338940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9" name="CustomShape 27"/>
          <p:cNvSpPr/>
          <p:nvPr/>
        </p:nvSpPr>
        <p:spPr>
          <a:xfrm>
            <a:off x="5581800" y="166176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0" name="TextShape 28"/>
          <p:cNvSpPr txBox="1"/>
          <p:nvPr/>
        </p:nvSpPr>
        <p:spPr>
          <a:xfrm>
            <a:off x="2372760" y="2737080"/>
            <a:ext cx="23724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91" name="CustomShape 29"/>
          <p:cNvSpPr/>
          <p:nvPr/>
        </p:nvSpPr>
        <p:spPr>
          <a:xfrm>
            <a:off x="934200" y="200088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2" name="TextShape 30"/>
          <p:cNvSpPr txBox="1"/>
          <p:nvPr/>
        </p:nvSpPr>
        <p:spPr>
          <a:xfrm>
            <a:off x="1046160" y="210024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r>
              <a:rPr lang="fr-FR" sz="14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1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93" name="TextShape 31"/>
          <p:cNvSpPr txBox="1"/>
          <p:nvPr/>
        </p:nvSpPr>
        <p:spPr>
          <a:xfrm>
            <a:off x="2273400" y="253224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94" name="CustomShape 32"/>
          <p:cNvSpPr/>
          <p:nvPr/>
        </p:nvSpPr>
        <p:spPr>
          <a:xfrm>
            <a:off x="2377440" y="239688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5" name="TextShape 33"/>
          <p:cNvSpPr txBox="1"/>
          <p:nvPr/>
        </p:nvSpPr>
        <p:spPr>
          <a:xfrm>
            <a:off x="2489400" y="249624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r>
              <a:rPr lang="fr-FR" sz="14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G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96" name="Line 34"/>
          <p:cNvSpPr/>
          <p:nvPr/>
        </p:nvSpPr>
        <p:spPr>
          <a:xfrm flipV="1">
            <a:off x="2862360" y="1768680"/>
            <a:ext cx="0" cy="151200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7" name="TextShape 35"/>
          <p:cNvSpPr txBox="1"/>
          <p:nvPr/>
        </p:nvSpPr>
        <p:spPr>
          <a:xfrm>
            <a:off x="2845080" y="238356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GS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98" name="CustomShape 36"/>
          <p:cNvSpPr/>
          <p:nvPr/>
        </p:nvSpPr>
        <p:spPr>
          <a:xfrm rot="5400000">
            <a:off x="3650400" y="2336040"/>
            <a:ext cx="374400" cy="390960"/>
          </a:xfrm>
          <a:prstGeom prst="ellipse">
            <a:avLst/>
          </a:pr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9" name="Line 37"/>
          <p:cNvSpPr/>
          <p:nvPr/>
        </p:nvSpPr>
        <p:spPr>
          <a:xfrm>
            <a:off x="3695760" y="2525400"/>
            <a:ext cx="316440" cy="216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0" name="Line 38"/>
          <p:cNvSpPr/>
          <p:nvPr/>
        </p:nvSpPr>
        <p:spPr>
          <a:xfrm>
            <a:off x="3820320" y="2733480"/>
            <a:ext cx="0" cy="216000"/>
          </a:xfrm>
          <a:prstGeom prst="line">
            <a:avLst/>
          </a:prstGeom>
          <a:ln w="1440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1" name="CustomShape 39"/>
          <p:cNvSpPr/>
          <p:nvPr/>
        </p:nvSpPr>
        <p:spPr>
          <a:xfrm>
            <a:off x="4962600" y="232164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2" name="TextShape 40"/>
          <p:cNvSpPr txBox="1"/>
          <p:nvPr/>
        </p:nvSpPr>
        <p:spPr>
          <a:xfrm>
            <a:off x="5126040" y="2448720"/>
            <a:ext cx="558720" cy="480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r>
              <a:rPr lang="fr-FR" sz="14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D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03" name="CustomShape 41"/>
          <p:cNvSpPr/>
          <p:nvPr/>
        </p:nvSpPr>
        <p:spPr>
          <a:xfrm rot="16200000">
            <a:off x="4358160" y="147816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4" name="TextShape 42"/>
          <p:cNvSpPr txBox="1"/>
          <p:nvPr/>
        </p:nvSpPr>
        <p:spPr>
          <a:xfrm>
            <a:off x="4248360" y="1803960"/>
            <a:ext cx="558720" cy="480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r>
              <a:rPr lang="fr-FR" sz="14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05" name="CustomShape 43"/>
          <p:cNvSpPr/>
          <p:nvPr/>
        </p:nvSpPr>
        <p:spPr>
          <a:xfrm>
            <a:off x="1800720" y="3424320"/>
            <a:ext cx="2015640" cy="360"/>
          </a:xfrm>
          <a:prstGeom prst="rect">
            <a:avLst/>
          </a:prstGeom>
          <a:noFill/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6" name="TextShape 44"/>
          <p:cNvSpPr txBox="1"/>
          <p:nvPr/>
        </p:nvSpPr>
        <p:spPr>
          <a:xfrm>
            <a:off x="3997080" y="2671920"/>
            <a:ext cx="74124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g.V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GS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507" name="TextShape 45"/>
          <p:cNvSpPr txBox="1"/>
          <p:nvPr/>
        </p:nvSpPr>
        <p:spPr>
          <a:xfrm>
            <a:off x="1800360" y="881640"/>
            <a:ext cx="251532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latin typeface="Arial"/>
              </a:rPr>
              <a:t>Modèle transistor MOS</a:t>
            </a:r>
          </a:p>
        </p:txBody>
      </p:sp>
      <p:sp>
        <p:nvSpPr>
          <p:cNvPr id="508" name="TextShape 46"/>
          <p:cNvSpPr txBox="1"/>
          <p:nvPr/>
        </p:nvSpPr>
        <p:spPr>
          <a:xfrm>
            <a:off x="131040" y="144000"/>
            <a:ext cx="1899720" cy="488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800" b="1" strike="noStrike" spc="-1">
                <a:solidFill>
                  <a:srgbClr val="3333FF"/>
                </a:solidFill>
                <a:latin typeface="Arial"/>
              </a:rPr>
              <a:t>Transistor</a:t>
            </a:r>
            <a:endParaRPr lang="fr-F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9" name="CustomShape 1"/>
          <p:cNvSpPr/>
          <p:nvPr/>
        </p:nvSpPr>
        <p:spPr>
          <a:xfrm>
            <a:off x="576000" y="395640"/>
            <a:ext cx="1584000" cy="1188360"/>
          </a:xfrm>
          <a:custGeom>
            <a:avLst/>
            <a:gdLst/>
            <a:ahLst/>
            <a:cxnLst/>
            <a:rect l="0" t="0" r="r" b="b"/>
            <a:pathLst>
              <a:path w="4402" h="3303">
                <a:moveTo>
                  <a:pt x="256" y="0"/>
                </a:moveTo>
                <a:lnTo>
                  <a:pt x="257" y="0"/>
                </a:lnTo>
                <a:cubicBezTo>
                  <a:pt x="212" y="0"/>
                  <a:pt x="168" y="12"/>
                  <a:pt x="128" y="34"/>
                </a:cubicBezTo>
                <a:cubicBezTo>
                  <a:pt x="89" y="57"/>
                  <a:pt x="57" y="89"/>
                  <a:pt x="34" y="129"/>
                </a:cubicBezTo>
                <a:cubicBezTo>
                  <a:pt x="12" y="168"/>
                  <a:pt x="0" y="212"/>
                  <a:pt x="0" y="257"/>
                </a:cubicBezTo>
                <a:lnTo>
                  <a:pt x="0" y="3045"/>
                </a:lnTo>
                <a:lnTo>
                  <a:pt x="0" y="3045"/>
                </a:lnTo>
                <a:cubicBezTo>
                  <a:pt x="0" y="3090"/>
                  <a:pt x="12" y="3134"/>
                  <a:pt x="34" y="3174"/>
                </a:cubicBezTo>
                <a:cubicBezTo>
                  <a:pt x="57" y="3213"/>
                  <a:pt x="89" y="3245"/>
                  <a:pt x="129" y="3268"/>
                </a:cubicBezTo>
                <a:cubicBezTo>
                  <a:pt x="168" y="3290"/>
                  <a:pt x="212" y="3302"/>
                  <a:pt x="257" y="3302"/>
                </a:cubicBezTo>
                <a:lnTo>
                  <a:pt x="4144" y="3302"/>
                </a:lnTo>
                <a:lnTo>
                  <a:pt x="4144" y="3302"/>
                </a:lnTo>
                <a:cubicBezTo>
                  <a:pt x="4189" y="3302"/>
                  <a:pt x="4233" y="3290"/>
                  <a:pt x="4273" y="3268"/>
                </a:cubicBezTo>
                <a:cubicBezTo>
                  <a:pt x="4312" y="3245"/>
                  <a:pt x="4344" y="3213"/>
                  <a:pt x="4367" y="3174"/>
                </a:cubicBezTo>
                <a:cubicBezTo>
                  <a:pt x="4389" y="3134"/>
                  <a:pt x="4401" y="3090"/>
                  <a:pt x="4401" y="3045"/>
                </a:cubicBezTo>
                <a:lnTo>
                  <a:pt x="4401" y="256"/>
                </a:lnTo>
                <a:lnTo>
                  <a:pt x="4401" y="257"/>
                </a:lnTo>
                <a:lnTo>
                  <a:pt x="4401" y="257"/>
                </a:lnTo>
                <a:cubicBezTo>
                  <a:pt x="4401" y="212"/>
                  <a:pt x="4389" y="168"/>
                  <a:pt x="4367" y="128"/>
                </a:cubicBezTo>
                <a:cubicBezTo>
                  <a:pt x="4344" y="89"/>
                  <a:pt x="4312" y="57"/>
                  <a:pt x="4273" y="34"/>
                </a:cubicBezTo>
                <a:cubicBezTo>
                  <a:pt x="4233" y="12"/>
                  <a:pt x="4189" y="0"/>
                  <a:pt x="4144" y="0"/>
                </a:cubicBezTo>
                <a:lnTo>
                  <a:pt x="256" y="0"/>
                </a:lnTo>
              </a:path>
            </a:pathLst>
          </a:custGeom>
          <a:solidFill>
            <a:srgbClr val="FFFFFF">
              <a:alpha val="40000"/>
            </a:srgbClr>
          </a:solidFill>
          <a:ln w="19080">
            <a:solidFill>
              <a:srgbClr val="1C1C1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70" name="CustomShape 2"/>
          <p:cNvSpPr/>
          <p:nvPr/>
        </p:nvSpPr>
        <p:spPr>
          <a:xfrm>
            <a:off x="2880000" y="360000"/>
            <a:ext cx="1944000" cy="1944000"/>
          </a:xfrm>
          <a:prstGeom prst="rect">
            <a:avLst/>
          </a:prstGeom>
          <a:solidFill>
            <a:srgbClr val="FFFFFF"/>
          </a:solidFill>
          <a:ln w="10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71" name="CustomShape 3"/>
          <p:cNvSpPr/>
          <p:nvPr/>
        </p:nvSpPr>
        <p:spPr>
          <a:xfrm>
            <a:off x="2880000" y="194400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111111"/>
          </a:solidFill>
          <a:ln w="0">
            <a:solidFill>
              <a:srgbClr val="1C1C1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GND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572" name="CustomShape 4"/>
          <p:cNvSpPr/>
          <p:nvPr/>
        </p:nvSpPr>
        <p:spPr>
          <a:xfrm>
            <a:off x="2880000" y="154836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0000FF"/>
          </a:solidFill>
          <a:ln w="0">
            <a:solidFill>
              <a:srgbClr val="1C1C1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A0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573" name="CustomShape 5"/>
          <p:cNvSpPr/>
          <p:nvPr/>
        </p:nvSpPr>
        <p:spPr>
          <a:xfrm>
            <a:off x="792000" y="720000"/>
            <a:ext cx="720000" cy="43200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74" name="CustomShape 6"/>
          <p:cNvSpPr/>
          <p:nvPr/>
        </p:nvSpPr>
        <p:spPr>
          <a:xfrm>
            <a:off x="792000" y="1224000"/>
            <a:ext cx="288000" cy="288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75" name="CustomShape 7"/>
          <p:cNvSpPr/>
          <p:nvPr/>
        </p:nvSpPr>
        <p:spPr>
          <a:xfrm>
            <a:off x="864000" y="1296000"/>
            <a:ext cx="144000" cy="144000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76" name="CustomShape 8"/>
          <p:cNvSpPr/>
          <p:nvPr/>
        </p:nvSpPr>
        <p:spPr>
          <a:xfrm>
            <a:off x="1188360" y="1224360"/>
            <a:ext cx="288000" cy="288000"/>
          </a:xfrm>
          <a:prstGeom prst="ellipse">
            <a:avLst/>
          </a:prstGeom>
          <a:solidFill>
            <a:srgbClr val="FF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77" name="CustomShape 9"/>
          <p:cNvSpPr/>
          <p:nvPr/>
        </p:nvSpPr>
        <p:spPr>
          <a:xfrm>
            <a:off x="1260360" y="1296360"/>
            <a:ext cx="144000" cy="144000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78" name="TextShape 10"/>
          <p:cNvSpPr txBox="1"/>
          <p:nvPr/>
        </p:nvSpPr>
        <p:spPr>
          <a:xfrm>
            <a:off x="3188160" y="373320"/>
            <a:ext cx="1131840" cy="346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1400" b="0" strike="noStrike" spc="-1">
                <a:latin typeface="Arial"/>
              </a:rPr>
              <a:t>NUCLEO</a:t>
            </a:r>
          </a:p>
        </p:txBody>
      </p:sp>
      <p:sp>
        <p:nvSpPr>
          <p:cNvPr id="3579" name="TextShape 11"/>
          <p:cNvSpPr txBox="1"/>
          <p:nvPr/>
        </p:nvSpPr>
        <p:spPr>
          <a:xfrm>
            <a:off x="596160" y="373680"/>
            <a:ext cx="156384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1400" b="0" strike="noStrike" spc="-1">
                <a:latin typeface="Arial"/>
              </a:rPr>
              <a:t>ALIMENTATION</a:t>
            </a:r>
          </a:p>
        </p:txBody>
      </p:sp>
      <p:pic>
        <p:nvPicPr>
          <p:cNvPr id="3580" name="Image 3579"/>
          <p:cNvPicPr/>
          <p:nvPr/>
        </p:nvPicPr>
        <p:blipFill>
          <a:blip r:embed="rId2"/>
          <a:stretch/>
        </p:blipFill>
        <p:spPr>
          <a:xfrm>
            <a:off x="834120" y="792000"/>
            <a:ext cx="192960" cy="334080"/>
          </a:xfrm>
          <a:prstGeom prst="rect">
            <a:avLst/>
          </a:prstGeom>
          <a:ln w="0">
            <a:noFill/>
          </a:ln>
        </p:spPr>
      </p:pic>
      <p:pic>
        <p:nvPicPr>
          <p:cNvPr id="3581" name="Image 3580"/>
          <p:cNvPicPr/>
          <p:nvPr/>
        </p:nvPicPr>
        <p:blipFill>
          <a:blip r:embed="rId2"/>
          <a:stretch/>
        </p:blipFill>
        <p:spPr>
          <a:xfrm>
            <a:off x="1086120" y="792000"/>
            <a:ext cx="192960" cy="334080"/>
          </a:xfrm>
          <a:prstGeom prst="rect">
            <a:avLst/>
          </a:prstGeom>
          <a:ln w="0">
            <a:noFill/>
          </a:ln>
        </p:spPr>
      </p:pic>
      <p:sp>
        <p:nvSpPr>
          <p:cNvPr id="3582" name="TextShape 12"/>
          <p:cNvSpPr txBox="1"/>
          <p:nvPr/>
        </p:nvSpPr>
        <p:spPr>
          <a:xfrm>
            <a:off x="848160" y="792000"/>
            <a:ext cx="394920" cy="402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2200" b="0" strike="noStrike" spc="-1">
                <a:latin typeface="Arial"/>
              </a:rPr>
              <a:t>.</a:t>
            </a:r>
          </a:p>
        </p:txBody>
      </p:sp>
      <p:sp>
        <p:nvSpPr>
          <p:cNvPr id="3583" name="TextShape 13"/>
          <p:cNvSpPr txBox="1"/>
          <p:nvPr/>
        </p:nvSpPr>
        <p:spPr>
          <a:xfrm>
            <a:off x="1582920" y="789840"/>
            <a:ext cx="577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FF3333"/>
                </a:solidFill>
                <a:latin typeface="Arial"/>
              </a:rPr>
              <a:t>MAX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584" name="TextShape 14"/>
          <p:cNvSpPr txBox="1"/>
          <p:nvPr/>
        </p:nvSpPr>
        <p:spPr>
          <a:xfrm>
            <a:off x="1244160" y="877680"/>
            <a:ext cx="33984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1400" b="0" strike="noStrike" spc="-1">
                <a:latin typeface="Arial"/>
              </a:rPr>
              <a:t>V</a:t>
            </a:r>
          </a:p>
        </p:txBody>
      </p:sp>
      <p:pic>
        <p:nvPicPr>
          <p:cNvPr id="3585" name="Image 3584"/>
          <p:cNvPicPr/>
          <p:nvPr/>
        </p:nvPicPr>
        <p:blipFill>
          <a:blip r:embed="rId3"/>
          <a:stretch/>
        </p:blipFill>
        <p:spPr>
          <a:xfrm>
            <a:off x="1663920" y="1120680"/>
            <a:ext cx="280080" cy="319320"/>
          </a:xfrm>
          <a:prstGeom prst="rect">
            <a:avLst/>
          </a:prstGeom>
          <a:ln w="0">
            <a:noFill/>
          </a:ln>
        </p:spPr>
      </p:pic>
      <p:sp>
        <p:nvSpPr>
          <p:cNvPr id="3586" name="Freeform 15"/>
          <p:cNvSpPr/>
          <p:nvPr/>
        </p:nvSpPr>
        <p:spPr>
          <a:xfrm>
            <a:off x="914040" y="1392480"/>
            <a:ext cx="1974240" cy="621720"/>
          </a:xfrm>
          <a:custGeom>
            <a:avLst/>
            <a:gdLst/>
            <a:ahLst/>
            <a:cxnLst/>
            <a:rect l="0" t="0" r="r" b="b"/>
            <a:pathLst>
              <a:path w="5484" h="1727">
                <a:moveTo>
                  <a:pt x="74" y="0"/>
                </a:moveTo>
                <a:cubicBezTo>
                  <a:pt x="13" y="230"/>
                  <a:pt x="0" y="470"/>
                  <a:pt x="3" y="709"/>
                </a:cubicBezTo>
                <a:cubicBezTo>
                  <a:pt x="7" y="964"/>
                  <a:pt x="100" y="1232"/>
                  <a:pt x="357" y="1370"/>
                </a:cubicBezTo>
                <a:cubicBezTo>
                  <a:pt x="577" y="1488"/>
                  <a:pt x="809" y="1603"/>
                  <a:pt x="1066" y="1583"/>
                </a:cubicBezTo>
                <a:cubicBezTo>
                  <a:pt x="1317" y="1564"/>
                  <a:pt x="1570" y="1574"/>
                  <a:pt x="1822" y="1583"/>
                </a:cubicBezTo>
                <a:cubicBezTo>
                  <a:pt x="2064" y="1592"/>
                  <a:pt x="2309" y="1647"/>
                  <a:pt x="2554" y="1630"/>
                </a:cubicBezTo>
                <a:cubicBezTo>
                  <a:pt x="2804" y="1613"/>
                  <a:pt x="3032" y="1725"/>
                  <a:pt x="3287" y="1701"/>
                </a:cubicBezTo>
                <a:cubicBezTo>
                  <a:pt x="3528" y="1678"/>
                  <a:pt x="3777" y="1726"/>
                  <a:pt x="4019" y="1701"/>
                </a:cubicBezTo>
                <a:cubicBezTo>
                  <a:pt x="4280" y="1674"/>
                  <a:pt x="4540" y="1705"/>
                  <a:pt x="4798" y="1654"/>
                </a:cubicBezTo>
                <a:lnTo>
                  <a:pt x="5035" y="1654"/>
                </a:lnTo>
                <a:lnTo>
                  <a:pt x="5271" y="1701"/>
                </a:lnTo>
                <a:lnTo>
                  <a:pt x="5483" y="1724"/>
                </a:lnTo>
              </a:path>
            </a:pathLst>
          </a:custGeom>
          <a:ln w="38160">
            <a:solidFill>
              <a:srgbClr val="000000"/>
            </a:solidFill>
            <a:round/>
          </a:ln>
        </p:spPr>
      </p:sp>
      <p:sp>
        <p:nvSpPr>
          <p:cNvPr id="3587" name="Freeform 16"/>
          <p:cNvSpPr/>
          <p:nvPr/>
        </p:nvSpPr>
        <p:spPr>
          <a:xfrm>
            <a:off x="1319040" y="1401120"/>
            <a:ext cx="1603440" cy="388440"/>
          </a:xfrm>
          <a:custGeom>
            <a:avLst/>
            <a:gdLst/>
            <a:ahLst/>
            <a:cxnLst/>
            <a:rect l="0" t="0" r="r" b="b"/>
            <a:pathLst>
              <a:path w="4454" h="1079">
                <a:moveTo>
                  <a:pt x="83" y="0"/>
                </a:moveTo>
                <a:cubicBezTo>
                  <a:pt x="105" y="236"/>
                  <a:pt x="0" y="505"/>
                  <a:pt x="154" y="708"/>
                </a:cubicBezTo>
                <a:cubicBezTo>
                  <a:pt x="321" y="928"/>
                  <a:pt x="610" y="1049"/>
                  <a:pt x="886" y="1063"/>
                </a:cubicBezTo>
                <a:cubicBezTo>
                  <a:pt x="1137" y="1075"/>
                  <a:pt x="1389" y="1063"/>
                  <a:pt x="1642" y="1063"/>
                </a:cubicBezTo>
                <a:cubicBezTo>
                  <a:pt x="1893" y="1063"/>
                  <a:pt x="2147" y="1078"/>
                  <a:pt x="2398" y="1063"/>
                </a:cubicBezTo>
                <a:cubicBezTo>
                  <a:pt x="2643" y="1049"/>
                  <a:pt x="2892" y="1034"/>
                  <a:pt x="3130" y="968"/>
                </a:cubicBezTo>
                <a:cubicBezTo>
                  <a:pt x="3367" y="903"/>
                  <a:pt x="3602" y="825"/>
                  <a:pt x="3839" y="756"/>
                </a:cubicBezTo>
                <a:lnTo>
                  <a:pt x="4075" y="708"/>
                </a:lnTo>
                <a:lnTo>
                  <a:pt x="4311" y="685"/>
                </a:lnTo>
                <a:lnTo>
                  <a:pt x="4453" y="637"/>
                </a:lnTo>
              </a:path>
            </a:pathLst>
          </a:custGeom>
          <a:ln w="38160">
            <a:solidFill>
              <a:srgbClr val="FF3333"/>
            </a:solidFill>
            <a:round/>
          </a:ln>
        </p:spPr>
      </p:sp>
      <p:pic>
        <p:nvPicPr>
          <p:cNvPr id="3588" name="Image 3587"/>
          <p:cNvPicPr/>
          <p:nvPr/>
        </p:nvPicPr>
        <p:blipFill>
          <a:blip r:embed="rId4"/>
          <a:stretch/>
        </p:blipFill>
        <p:spPr>
          <a:xfrm rot="16200000">
            <a:off x="3184200" y="755280"/>
            <a:ext cx="1676520" cy="1420920"/>
          </a:xfrm>
          <a:prstGeom prst="rect">
            <a:avLst/>
          </a:prstGeom>
          <a:ln w="0">
            <a:noFill/>
          </a:ln>
        </p:spPr>
      </p:pic>
      <p:sp>
        <p:nvSpPr>
          <p:cNvPr id="3589" name="Line 17"/>
          <p:cNvSpPr/>
          <p:nvPr/>
        </p:nvSpPr>
        <p:spPr>
          <a:xfrm>
            <a:off x="7128000" y="647280"/>
            <a:ext cx="0" cy="14407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90" name="CustomShape 18"/>
          <p:cNvSpPr/>
          <p:nvPr/>
        </p:nvSpPr>
        <p:spPr>
          <a:xfrm>
            <a:off x="7056000" y="82800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91" name="CustomShape 19"/>
          <p:cNvSpPr/>
          <p:nvPr/>
        </p:nvSpPr>
        <p:spPr>
          <a:xfrm>
            <a:off x="7056360" y="147636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92" name="Line 20"/>
          <p:cNvSpPr/>
          <p:nvPr/>
        </p:nvSpPr>
        <p:spPr>
          <a:xfrm>
            <a:off x="7128000" y="1367280"/>
            <a:ext cx="360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93" name="Line 21"/>
          <p:cNvSpPr/>
          <p:nvPr/>
        </p:nvSpPr>
        <p:spPr>
          <a:xfrm flipH="1">
            <a:off x="5688000" y="2087280"/>
            <a:ext cx="1440000" cy="7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94" name="TextShape 22"/>
          <p:cNvSpPr txBox="1"/>
          <p:nvPr/>
        </p:nvSpPr>
        <p:spPr>
          <a:xfrm>
            <a:off x="6753960" y="385560"/>
            <a:ext cx="26604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3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595" name="TextShape 23"/>
          <p:cNvSpPr txBox="1"/>
          <p:nvPr/>
        </p:nvSpPr>
        <p:spPr>
          <a:xfrm>
            <a:off x="7294320" y="1105920"/>
            <a:ext cx="26604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2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596" name="TextShape 24"/>
          <p:cNvSpPr txBox="1"/>
          <p:nvPr/>
        </p:nvSpPr>
        <p:spPr>
          <a:xfrm>
            <a:off x="6754680" y="1862280"/>
            <a:ext cx="26604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1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597" name="TextShape 25"/>
          <p:cNvSpPr txBox="1"/>
          <p:nvPr/>
        </p:nvSpPr>
        <p:spPr>
          <a:xfrm>
            <a:off x="6502680" y="1545840"/>
            <a:ext cx="4705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FF0000"/>
                </a:solidFill>
                <a:latin typeface="Arial"/>
                <a:ea typeface="Arial"/>
              </a:rPr>
              <a:t>α</a:t>
            </a:r>
            <a:r>
              <a:rPr lang="fr-FR" sz="1400" b="1" strike="noStrike" spc="-1">
                <a:latin typeface="Arial"/>
                <a:ea typeface="Arial"/>
              </a:rPr>
              <a:t>.</a:t>
            </a:r>
            <a:r>
              <a:rPr lang="fr-FR" sz="1400" b="1" strike="noStrike" spc="-1">
                <a:latin typeface="Arial"/>
              </a:rPr>
              <a:t>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598" name="TextShape 26"/>
          <p:cNvSpPr txBox="1"/>
          <p:nvPr/>
        </p:nvSpPr>
        <p:spPr>
          <a:xfrm>
            <a:off x="6251040" y="861840"/>
            <a:ext cx="7477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(1-</a:t>
            </a:r>
            <a:r>
              <a:rPr lang="fr-FR" sz="1400" b="1" strike="noStrike" spc="-1">
                <a:solidFill>
                  <a:srgbClr val="FF0000"/>
                </a:solidFill>
                <a:latin typeface="Arial"/>
                <a:ea typeface="Arial"/>
              </a:rPr>
              <a:t>α</a:t>
            </a:r>
            <a:r>
              <a:rPr lang="fr-FR" sz="1400" b="1" strike="noStrike" spc="-1">
                <a:latin typeface="Arial"/>
              </a:rPr>
              <a:t>).R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599" name="Line 27"/>
          <p:cNvSpPr/>
          <p:nvPr/>
        </p:nvSpPr>
        <p:spPr>
          <a:xfrm flipH="1">
            <a:off x="5688000" y="647280"/>
            <a:ext cx="1440000" cy="7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00" name="CustomShape 28"/>
          <p:cNvSpPr/>
          <p:nvPr/>
        </p:nvSpPr>
        <p:spPr>
          <a:xfrm>
            <a:off x="6696000" y="61128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01" name="CustomShape 29"/>
          <p:cNvSpPr/>
          <p:nvPr/>
        </p:nvSpPr>
        <p:spPr>
          <a:xfrm>
            <a:off x="6696000" y="205164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02" name="CustomShape 30"/>
          <p:cNvSpPr/>
          <p:nvPr/>
        </p:nvSpPr>
        <p:spPr>
          <a:xfrm>
            <a:off x="7452000" y="133236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03" name="Line 31"/>
          <p:cNvSpPr/>
          <p:nvPr/>
        </p:nvSpPr>
        <p:spPr>
          <a:xfrm>
            <a:off x="1596960" y="2709720"/>
            <a:ext cx="0" cy="14407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04" name="CustomShape 32"/>
          <p:cNvSpPr/>
          <p:nvPr/>
        </p:nvSpPr>
        <p:spPr>
          <a:xfrm>
            <a:off x="1524960" y="289044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05" name="CustomShape 33"/>
          <p:cNvSpPr/>
          <p:nvPr/>
        </p:nvSpPr>
        <p:spPr>
          <a:xfrm>
            <a:off x="1525320" y="353880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06" name="Line 34"/>
          <p:cNvSpPr/>
          <p:nvPr/>
        </p:nvSpPr>
        <p:spPr>
          <a:xfrm>
            <a:off x="1596960" y="3429720"/>
            <a:ext cx="360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07" name="TextShape 35"/>
          <p:cNvSpPr txBox="1"/>
          <p:nvPr/>
        </p:nvSpPr>
        <p:spPr>
          <a:xfrm>
            <a:off x="1762920" y="2448000"/>
            <a:ext cx="26604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3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608" name="TextShape 36"/>
          <p:cNvSpPr txBox="1"/>
          <p:nvPr/>
        </p:nvSpPr>
        <p:spPr>
          <a:xfrm>
            <a:off x="1763280" y="3168360"/>
            <a:ext cx="26604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2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609" name="TextShape 37"/>
          <p:cNvSpPr txBox="1"/>
          <p:nvPr/>
        </p:nvSpPr>
        <p:spPr>
          <a:xfrm>
            <a:off x="1763640" y="3888720"/>
            <a:ext cx="26604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1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610" name="TextShape 38"/>
          <p:cNvSpPr txBox="1"/>
          <p:nvPr/>
        </p:nvSpPr>
        <p:spPr>
          <a:xfrm>
            <a:off x="971640" y="3608280"/>
            <a:ext cx="4705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FF0000"/>
                </a:solidFill>
                <a:latin typeface="Arial"/>
                <a:ea typeface="Arial"/>
              </a:rPr>
              <a:t>α</a:t>
            </a:r>
            <a:r>
              <a:rPr lang="fr-FR" sz="1400" b="1" strike="noStrike" spc="-1">
                <a:latin typeface="Arial"/>
                <a:ea typeface="Arial"/>
              </a:rPr>
              <a:t>.</a:t>
            </a:r>
            <a:r>
              <a:rPr lang="fr-FR" sz="1400" b="1" strike="noStrike" spc="-1">
                <a:latin typeface="Arial"/>
              </a:rPr>
              <a:t>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611" name="TextShape 39"/>
          <p:cNvSpPr txBox="1"/>
          <p:nvPr/>
        </p:nvSpPr>
        <p:spPr>
          <a:xfrm>
            <a:off x="720000" y="2924280"/>
            <a:ext cx="7477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(1-</a:t>
            </a:r>
            <a:r>
              <a:rPr lang="fr-FR" sz="1400" b="1" strike="noStrike" spc="-1">
                <a:solidFill>
                  <a:srgbClr val="FF0000"/>
                </a:solidFill>
                <a:latin typeface="Arial"/>
                <a:ea typeface="Arial"/>
              </a:rPr>
              <a:t>α</a:t>
            </a:r>
            <a:r>
              <a:rPr lang="fr-FR" sz="1400" b="1" strike="noStrike" spc="-1">
                <a:latin typeface="Arial"/>
              </a:rPr>
              <a:t>).R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612" name="TextShape 40"/>
          <p:cNvSpPr txBox="1"/>
          <p:nvPr/>
        </p:nvSpPr>
        <p:spPr>
          <a:xfrm>
            <a:off x="9103680" y="6264360"/>
            <a:ext cx="290520" cy="290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FF0000"/>
                </a:solidFill>
                <a:latin typeface="Arial"/>
                <a:ea typeface="Arial"/>
              </a:rPr>
              <a:t>α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613" name="Line 41"/>
          <p:cNvSpPr/>
          <p:nvPr/>
        </p:nvSpPr>
        <p:spPr>
          <a:xfrm flipV="1">
            <a:off x="9103680" y="6156360"/>
            <a:ext cx="0" cy="432000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14" name="Line 42"/>
          <p:cNvSpPr/>
          <p:nvPr/>
        </p:nvSpPr>
        <p:spPr>
          <a:xfrm>
            <a:off x="9391680" y="5292360"/>
            <a:ext cx="0" cy="129600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15" name="TextShape 43"/>
          <p:cNvSpPr txBox="1"/>
          <p:nvPr/>
        </p:nvSpPr>
        <p:spPr>
          <a:xfrm>
            <a:off x="9269640" y="6541920"/>
            <a:ext cx="26604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0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616" name="TextShape 44"/>
          <p:cNvSpPr txBox="1"/>
          <p:nvPr/>
        </p:nvSpPr>
        <p:spPr>
          <a:xfrm>
            <a:off x="9273960" y="5076000"/>
            <a:ext cx="26604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1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617" name="TextShape 45"/>
          <p:cNvSpPr txBox="1"/>
          <p:nvPr/>
        </p:nvSpPr>
        <p:spPr>
          <a:xfrm rot="16200000">
            <a:off x="9236880" y="5806800"/>
            <a:ext cx="1262880" cy="233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000" b="0" i="1" strike="noStrike" spc="-1">
                <a:latin typeface="Arial"/>
              </a:rPr>
              <a:t>Position du curseur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3618" name="CustomShape 46"/>
          <p:cNvSpPr/>
          <p:nvPr/>
        </p:nvSpPr>
        <p:spPr>
          <a:xfrm>
            <a:off x="9247680" y="6084360"/>
            <a:ext cx="288000" cy="1440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19" name="CustomShape 47"/>
          <p:cNvSpPr/>
          <p:nvPr/>
        </p:nvSpPr>
        <p:spPr>
          <a:xfrm>
            <a:off x="9283680" y="6120360"/>
            <a:ext cx="216000" cy="720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20" name="Line 48"/>
          <p:cNvSpPr/>
          <p:nvPr/>
        </p:nvSpPr>
        <p:spPr>
          <a:xfrm flipH="1">
            <a:off x="9283680" y="5292360"/>
            <a:ext cx="216000" cy="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21" name="Line 49"/>
          <p:cNvSpPr/>
          <p:nvPr/>
        </p:nvSpPr>
        <p:spPr>
          <a:xfrm flipH="1">
            <a:off x="9283680" y="6588360"/>
            <a:ext cx="216000" cy="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22" name="Line 50"/>
          <p:cNvSpPr/>
          <p:nvPr/>
        </p:nvSpPr>
        <p:spPr>
          <a:xfrm flipH="1">
            <a:off x="9319680" y="5976360"/>
            <a:ext cx="144000" cy="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23" name="Line 51"/>
          <p:cNvSpPr/>
          <p:nvPr/>
        </p:nvSpPr>
        <p:spPr>
          <a:xfrm flipH="1">
            <a:off x="9319680" y="5652360"/>
            <a:ext cx="144000" cy="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24" name="Line 52"/>
          <p:cNvSpPr/>
          <p:nvPr/>
        </p:nvSpPr>
        <p:spPr>
          <a:xfrm flipH="1">
            <a:off x="9319680" y="6300360"/>
            <a:ext cx="144000" cy="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25" name="CustomShape 53"/>
          <p:cNvSpPr/>
          <p:nvPr/>
        </p:nvSpPr>
        <p:spPr>
          <a:xfrm>
            <a:off x="1920960" y="339480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26" name="Line 54"/>
          <p:cNvSpPr/>
          <p:nvPr/>
        </p:nvSpPr>
        <p:spPr>
          <a:xfrm>
            <a:off x="1593000" y="2710080"/>
            <a:ext cx="360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27" name="CustomShape 55"/>
          <p:cNvSpPr/>
          <p:nvPr/>
        </p:nvSpPr>
        <p:spPr>
          <a:xfrm>
            <a:off x="1917000" y="267516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28" name="Line 56"/>
          <p:cNvSpPr/>
          <p:nvPr/>
        </p:nvSpPr>
        <p:spPr>
          <a:xfrm>
            <a:off x="1589040" y="4150440"/>
            <a:ext cx="360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29" name="CustomShape 57"/>
          <p:cNvSpPr/>
          <p:nvPr/>
        </p:nvSpPr>
        <p:spPr>
          <a:xfrm>
            <a:off x="1913040" y="411552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630" name="Group 58"/>
          <p:cNvGrpSpPr/>
          <p:nvPr/>
        </p:nvGrpSpPr>
        <p:grpSpPr>
          <a:xfrm>
            <a:off x="5541480" y="2216520"/>
            <a:ext cx="326520" cy="123480"/>
            <a:chOff x="5541480" y="2216520"/>
            <a:chExt cx="326520" cy="123480"/>
          </a:xfrm>
        </p:grpSpPr>
        <p:sp>
          <p:nvSpPr>
            <p:cNvPr id="3631" name="Line 59"/>
            <p:cNvSpPr/>
            <p:nvPr/>
          </p:nvSpPr>
          <p:spPr>
            <a:xfrm>
              <a:off x="5541480" y="22165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32" name="Line 60"/>
            <p:cNvSpPr/>
            <p:nvPr/>
          </p:nvSpPr>
          <p:spPr>
            <a:xfrm>
              <a:off x="5622840" y="22892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33" name="Line 61"/>
            <p:cNvSpPr/>
            <p:nvPr/>
          </p:nvSpPr>
          <p:spPr>
            <a:xfrm>
              <a:off x="5677560" y="23396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34" name="Line 62"/>
            <p:cNvSpPr/>
            <p:nvPr/>
          </p:nvSpPr>
          <p:spPr>
            <a:xfrm>
              <a:off x="5541480" y="22168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35" name="Line 63"/>
            <p:cNvSpPr/>
            <p:nvPr/>
          </p:nvSpPr>
          <p:spPr>
            <a:xfrm>
              <a:off x="5622840" y="22896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36" name="Line 64"/>
            <p:cNvSpPr/>
            <p:nvPr/>
          </p:nvSpPr>
          <p:spPr>
            <a:xfrm>
              <a:off x="5677560" y="23400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637" name="Line 65"/>
          <p:cNvSpPr/>
          <p:nvPr/>
        </p:nvSpPr>
        <p:spPr>
          <a:xfrm flipV="1">
            <a:off x="7501680" y="1483560"/>
            <a:ext cx="0" cy="57600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38" name="TextShape 66"/>
          <p:cNvSpPr txBox="1"/>
          <p:nvPr/>
        </p:nvSpPr>
        <p:spPr>
          <a:xfrm>
            <a:off x="7537680" y="162648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1400" b="0" strike="noStrike" spc="-1">
              <a:latin typeface="Arial"/>
            </a:endParaRPr>
          </a:p>
        </p:txBody>
      </p:sp>
      <p:grpSp>
        <p:nvGrpSpPr>
          <p:cNvPr id="3639" name="Group 67"/>
          <p:cNvGrpSpPr/>
          <p:nvPr/>
        </p:nvGrpSpPr>
        <p:grpSpPr>
          <a:xfrm>
            <a:off x="7338240" y="2116440"/>
            <a:ext cx="326520" cy="123120"/>
            <a:chOff x="7338240" y="2116440"/>
            <a:chExt cx="326520" cy="123120"/>
          </a:xfrm>
        </p:grpSpPr>
        <p:sp>
          <p:nvSpPr>
            <p:cNvPr id="3640" name="Line 68"/>
            <p:cNvSpPr/>
            <p:nvPr/>
          </p:nvSpPr>
          <p:spPr>
            <a:xfrm>
              <a:off x="7338240" y="211644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41" name="Line 69"/>
            <p:cNvSpPr/>
            <p:nvPr/>
          </p:nvSpPr>
          <p:spPr>
            <a:xfrm>
              <a:off x="7419600" y="21888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42" name="Line 70"/>
            <p:cNvSpPr/>
            <p:nvPr/>
          </p:nvSpPr>
          <p:spPr>
            <a:xfrm>
              <a:off x="7474320" y="22392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43" name="Line 71"/>
            <p:cNvSpPr/>
            <p:nvPr/>
          </p:nvSpPr>
          <p:spPr>
            <a:xfrm>
              <a:off x="7338240" y="211680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44" name="Line 72"/>
            <p:cNvSpPr/>
            <p:nvPr/>
          </p:nvSpPr>
          <p:spPr>
            <a:xfrm>
              <a:off x="7419600" y="218916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45" name="Line 73"/>
            <p:cNvSpPr/>
            <p:nvPr/>
          </p:nvSpPr>
          <p:spPr>
            <a:xfrm>
              <a:off x="7474320" y="223956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646" name="Line 74"/>
          <p:cNvSpPr/>
          <p:nvPr/>
        </p:nvSpPr>
        <p:spPr>
          <a:xfrm>
            <a:off x="5544000" y="1440000"/>
            <a:ext cx="288000" cy="0"/>
          </a:xfrm>
          <a:prstGeom prst="line">
            <a:avLst/>
          </a:prstGeom>
          <a:ln w="7632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47" name="Line 75"/>
          <p:cNvSpPr/>
          <p:nvPr/>
        </p:nvSpPr>
        <p:spPr>
          <a:xfrm flipV="1">
            <a:off x="5688000" y="648000"/>
            <a:ext cx="0" cy="6840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48" name="Line 76"/>
          <p:cNvSpPr/>
          <p:nvPr/>
        </p:nvSpPr>
        <p:spPr>
          <a:xfrm flipV="1">
            <a:off x="5688000" y="1440000"/>
            <a:ext cx="0" cy="7765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49" name="Line 77"/>
          <p:cNvSpPr/>
          <p:nvPr/>
        </p:nvSpPr>
        <p:spPr>
          <a:xfrm>
            <a:off x="5436000" y="1332000"/>
            <a:ext cx="504000" cy="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50" name="TextShape 78"/>
          <p:cNvSpPr txBox="1"/>
          <p:nvPr/>
        </p:nvSpPr>
        <p:spPr>
          <a:xfrm>
            <a:off x="5400000" y="996840"/>
            <a:ext cx="30276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651" name="CustomShape 79"/>
          <p:cNvSpPr/>
          <p:nvPr/>
        </p:nvSpPr>
        <p:spPr>
          <a:xfrm>
            <a:off x="2893680" y="2448000"/>
            <a:ext cx="1944000" cy="1944000"/>
          </a:xfrm>
          <a:prstGeom prst="rect">
            <a:avLst/>
          </a:prstGeom>
          <a:solidFill>
            <a:srgbClr val="FFFFFF"/>
          </a:solidFill>
          <a:ln w="10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52" name="CustomShape 80"/>
          <p:cNvSpPr/>
          <p:nvPr/>
        </p:nvSpPr>
        <p:spPr>
          <a:xfrm>
            <a:off x="2893680" y="406800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111111"/>
          </a:solidFill>
          <a:ln w="0">
            <a:solidFill>
              <a:srgbClr val="1C1C1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GND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653" name="CustomShape 81"/>
          <p:cNvSpPr/>
          <p:nvPr/>
        </p:nvSpPr>
        <p:spPr>
          <a:xfrm>
            <a:off x="2893680" y="374436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0000FF"/>
          </a:solidFill>
          <a:ln w="0">
            <a:solidFill>
              <a:srgbClr val="1C1C1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A0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654" name="TextShape 82"/>
          <p:cNvSpPr txBox="1"/>
          <p:nvPr/>
        </p:nvSpPr>
        <p:spPr>
          <a:xfrm>
            <a:off x="3201840" y="2461320"/>
            <a:ext cx="1131840" cy="346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1400" b="0" strike="noStrike" spc="-1">
                <a:latin typeface="Arial"/>
              </a:rPr>
              <a:t>NUCLEO</a:t>
            </a:r>
          </a:p>
        </p:txBody>
      </p:sp>
      <p:pic>
        <p:nvPicPr>
          <p:cNvPr id="3655" name="Image 3654"/>
          <p:cNvPicPr/>
          <p:nvPr/>
        </p:nvPicPr>
        <p:blipFill>
          <a:blip r:embed="rId4"/>
          <a:stretch/>
        </p:blipFill>
        <p:spPr>
          <a:xfrm rot="16200000">
            <a:off x="3197880" y="2843280"/>
            <a:ext cx="1676520" cy="1420920"/>
          </a:xfrm>
          <a:prstGeom prst="rect">
            <a:avLst/>
          </a:prstGeom>
          <a:ln w="0">
            <a:noFill/>
          </a:ln>
        </p:spPr>
      </p:pic>
      <p:sp>
        <p:nvSpPr>
          <p:cNvPr id="3656" name="CustomShape 83"/>
          <p:cNvSpPr/>
          <p:nvPr/>
        </p:nvSpPr>
        <p:spPr>
          <a:xfrm>
            <a:off x="2893680" y="338436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FF0000"/>
          </a:solidFill>
          <a:ln w="0">
            <a:solidFill>
              <a:srgbClr val="1C1C1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3V3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657" name="Line 84"/>
          <p:cNvSpPr/>
          <p:nvPr/>
        </p:nvSpPr>
        <p:spPr>
          <a:xfrm>
            <a:off x="8364960" y="5229720"/>
            <a:ext cx="0" cy="14407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58" name="CustomShape 85"/>
          <p:cNvSpPr/>
          <p:nvPr/>
        </p:nvSpPr>
        <p:spPr>
          <a:xfrm>
            <a:off x="8292960" y="541044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59" name="CustomShape 86"/>
          <p:cNvSpPr/>
          <p:nvPr/>
        </p:nvSpPr>
        <p:spPr>
          <a:xfrm>
            <a:off x="8293320" y="605880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60" name="Line 87"/>
          <p:cNvSpPr/>
          <p:nvPr/>
        </p:nvSpPr>
        <p:spPr>
          <a:xfrm>
            <a:off x="8364960" y="5949720"/>
            <a:ext cx="360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61" name="TextShape 88"/>
          <p:cNvSpPr txBox="1"/>
          <p:nvPr/>
        </p:nvSpPr>
        <p:spPr>
          <a:xfrm>
            <a:off x="8530920" y="4968000"/>
            <a:ext cx="26604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3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662" name="TextShape 89"/>
          <p:cNvSpPr txBox="1"/>
          <p:nvPr/>
        </p:nvSpPr>
        <p:spPr>
          <a:xfrm>
            <a:off x="8531280" y="5688360"/>
            <a:ext cx="26604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2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663" name="TextShape 90"/>
          <p:cNvSpPr txBox="1"/>
          <p:nvPr/>
        </p:nvSpPr>
        <p:spPr>
          <a:xfrm>
            <a:off x="8531640" y="6408720"/>
            <a:ext cx="26604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1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664" name="TextShape 91"/>
          <p:cNvSpPr txBox="1"/>
          <p:nvPr/>
        </p:nvSpPr>
        <p:spPr>
          <a:xfrm>
            <a:off x="7739640" y="6128280"/>
            <a:ext cx="4705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FF0000"/>
                </a:solidFill>
                <a:latin typeface="Arial"/>
                <a:ea typeface="Arial"/>
              </a:rPr>
              <a:t>α</a:t>
            </a:r>
            <a:r>
              <a:rPr lang="fr-FR" sz="1400" b="1" strike="noStrike" spc="-1">
                <a:latin typeface="Arial"/>
                <a:ea typeface="Arial"/>
              </a:rPr>
              <a:t>.</a:t>
            </a:r>
            <a:r>
              <a:rPr lang="fr-FR" sz="1400" b="1" strike="noStrike" spc="-1">
                <a:latin typeface="Arial"/>
              </a:rPr>
              <a:t>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665" name="TextShape 92"/>
          <p:cNvSpPr txBox="1"/>
          <p:nvPr/>
        </p:nvSpPr>
        <p:spPr>
          <a:xfrm>
            <a:off x="7488000" y="5444280"/>
            <a:ext cx="7477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(1-</a:t>
            </a:r>
            <a:r>
              <a:rPr lang="fr-FR" sz="1400" b="1" strike="noStrike" spc="-1">
                <a:solidFill>
                  <a:srgbClr val="FF0000"/>
                </a:solidFill>
                <a:latin typeface="Arial"/>
                <a:ea typeface="Arial"/>
              </a:rPr>
              <a:t>α</a:t>
            </a:r>
            <a:r>
              <a:rPr lang="fr-FR" sz="1400" b="1" strike="noStrike" spc="-1">
                <a:latin typeface="Arial"/>
              </a:rPr>
              <a:t>).R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666" name="CustomShape 93"/>
          <p:cNvSpPr/>
          <p:nvPr/>
        </p:nvSpPr>
        <p:spPr>
          <a:xfrm>
            <a:off x="8688960" y="591480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67" name="Line 94"/>
          <p:cNvSpPr/>
          <p:nvPr/>
        </p:nvSpPr>
        <p:spPr>
          <a:xfrm>
            <a:off x="8361000" y="5230080"/>
            <a:ext cx="360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68" name="CustomShape 95"/>
          <p:cNvSpPr/>
          <p:nvPr/>
        </p:nvSpPr>
        <p:spPr>
          <a:xfrm>
            <a:off x="8685000" y="519516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69" name="Line 96"/>
          <p:cNvSpPr/>
          <p:nvPr/>
        </p:nvSpPr>
        <p:spPr>
          <a:xfrm>
            <a:off x="8357040" y="6670440"/>
            <a:ext cx="360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70" name="CustomShape 97"/>
          <p:cNvSpPr/>
          <p:nvPr/>
        </p:nvSpPr>
        <p:spPr>
          <a:xfrm>
            <a:off x="8681040" y="663552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71" name="Freeform 98"/>
          <p:cNvSpPr/>
          <p:nvPr/>
        </p:nvSpPr>
        <p:spPr>
          <a:xfrm>
            <a:off x="2003040" y="4086720"/>
            <a:ext cx="926640" cy="113760"/>
          </a:xfrm>
          <a:custGeom>
            <a:avLst/>
            <a:gdLst/>
            <a:ahLst/>
            <a:cxnLst/>
            <a:rect l="0" t="0" r="r" b="b"/>
            <a:pathLst>
              <a:path w="2574" h="316">
                <a:moveTo>
                  <a:pt x="0" y="147"/>
                </a:moveTo>
                <a:cubicBezTo>
                  <a:pt x="239" y="41"/>
                  <a:pt x="503" y="5"/>
                  <a:pt x="769" y="3"/>
                </a:cubicBezTo>
                <a:cubicBezTo>
                  <a:pt x="1051" y="0"/>
                  <a:pt x="1292" y="105"/>
                  <a:pt x="1563" y="147"/>
                </a:cubicBezTo>
                <a:cubicBezTo>
                  <a:pt x="1816" y="186"/>
                  <a:pt x="2071" y="315"/>
                  <a:pt x="2333" y="242"/>
                </a:cubicBezTo>
                <a:lnTo>
                  <a:pt x="2573" y="195"/>
                </a:lnTo>
              </a:path>
            </a:pathLst>
          </a:custGeom>
          <a:ln w="29160">
            <a:solidFill>
              <a:srgbClr val="000000"/>
            </a:solidFill>
            <a:round/>
          </a:ln>
        </p:spPr>
      </p:sp>
      <p:sp>
        <p:nvSpPr>
          <p:cNvPr id="3672" name="Freeform 99"/>
          <p:cNvSpPr/>
          <p:nvPr/>
        </p:nvSpPr>
        <p:spPr>
          <a:xfrm>
            <a:off x="1959840" y="3371400"/>
            <a:ext cx="961200" cy="439560"/>
          </a:xfrm>
          <a:custGeom>
            <a:avLst/>
            <a:gdLst/>
            <a:ahLst/>
            <a:cxnLst/>
            <a:rect l="0" t="0" r="r" b="b"/>
            <a:pathLst>
              <a:path w="2670" h="1221">
                <a:moveTo>
                  <a:pt x="0" y="114"/>
                </a:moveTo>
                <a:cubicBezTo>
                  <a:pt x="256" y="109"/>
                  <a:pt x="558" y="0"/>
                  <a:pt x="769" y="234"/>
                </a:cubicBezTo>
                <a:cubicBezTo>
                  <a:pt x="996" y="486"/>
                  <a:pt x="1267" y="699"/>
                  <a:pt x="1515" y="931"/>
                </a:cubicBezTo>
                <a:cubicBezTo>
                  <a:pt x="1737" y="1139"/>
                  <a:pt x="2046" y="1184"/>
                  <a:pt x="2333" y="1220"/>
                </a:cubicBezTo>
                <a:lnTo>
                  <a:pt x="2597" y="1220"/>
                </a:lnTo>
                <a:lnTo>
                  <a:pt x="2669" y="1220"/>
                </a:lnTo>
              </a:path>
            </a:pathLst>
          </a:custGeom>
          <a:ln w="29160">
            <a:solidFill>
              <a:srgbClr val="00CC33"/>
            </a:solidFill>
            <a:round/>
          </a:ln>
        </p:spPr>
      </p:sp>
      <p:sp>
        <p:nvSpPr>
          <p:cNvPr id="3673" name="Freeform 100"/>
          <p:cNvSpPr/>
          <p:nvPr/>
        </p:nvSpPr>
        <p:spPr>
          <a:xfrm>
            <a:off x="1959840" y="2679480"/>
            <a:ext cx="952560" cy="750600"/>
          </a:xfrm>
          <a:custGeom>
            <a:avLst/>
            <a:gdLst/>
            <a:ahLst/>
            <a:cxnLst/>
            <a:rect l="0" t="0" r="r" b="b"/>
            <a:pathLst>
              <a:path w="2646" h="2085">
                <a:moveTo>
                  <a:pt x="0" y="39"/>
                </a:moveTo>
                <a:cubicBezTo>
                  <a:pt x="292" y="0"/>
                  <a:pt x="595" y="102"/>
                  <a:pt x="817" y="304"/>
                </a:cubicBezTo>
                <a:cubicBezTo>
                  <a:pt x="1061" y="526"/>
                  <a:pt x="1266" y="780"/>
                  <a:pt x="1515" y="1001"/>
                </a:cubicBezTo>
                <a:cubicBezTo>
                  <a:pt x="1754" y="1213"/>
                  <a:pt x="1878" y="1528"/>
                  <a:pt x="2116" y="1747"/>
                </a:cubicBezTo>
                <a:lnTo>
                  <a:pt x="2357" y="1987"/>
                </a:lnTo>
                <a:lnTo>
                  <a:pt x="2621" y="2084"/>
                </a:lnTo>
                <a:lnTo>
                  <a:pt x="2645" y="2084"/>
                </a:lnTo>
              </a:path>
            </a:pathLst>
          </a:custGeom>
          <a:ln w="29160">
            <a:solidFill>
              <a:srgbClr val="FF0000"/>
            </a:solidFill>
            <a:round/>
          </a:ln>
        </p:spPr>
      </p:sp>
      <p:sp>
        <p:nvSpPr>
          <p:cNvPr id="3674" name="Line 101"/>
          <p:cNvSpPr/>
          <p:nvPr/>
        </p:nvSpPr>
        <p:spPr>
          <a:xfrm flipV="1">
            <a:off x="1985040" y="3511800"/>
            <a:ext cx="0" cy="57600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75" name="TextShape 102"/>
          <p:cNvSpPr txBox="1"/>
          <p:nvPr/>
        </p:nvSpPr>
        <p:spPr>
          <a:xfrm>
            <a:off x="1985040" y="368244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676" name="Line 103"/>
          <p:cNvSpPr/>
          <p:nvPr/>
        </p:nvSpPr>
        <p:spPr>
          <a:xfrm>
            <a:off x="7884000" y="2987280"/>
            <a:ext cx="0" cy="14407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77" name="CustomShape 104"/>
          <p:cNvSpPr/>
          <p:nvPr/>
        </p:nvSpPr>
        <p:spPr>
          <a:xfrm>
            <a:off x="7812000" y="316800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78" name="CustomShape 105"/>
          <p:cNvSpPr/>
          <p:nvPr/>
        </p:nvSpPr>
        <p:spPr>
          <a:xfrm>
            <a:off x="7812360" y="381636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79" name="Line 106"/>
          <p:cNvSpPr/>
          <p:nvPr/>
        </p:nvSpPr>
        <p:spPr>
          <a:xfrm>
            <a:off x="7884000" y="3707280"/>
            <a:ext cx="360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80" name="Line 107"/>
          <p:cNvSpPr/>
          <p:nvPr/>
        </p:nvSpPr>
        <p:spPr>
          <a:xfrm flipH="1">
            <a:off x="6444000" y="4427280"/>
            <a:ext cx="1440000" cy="7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81" name="TextShape 108"/>
          <p:cNvSpPr txBox="1"/>
          <p:nvPr/>
        </p:nvSpPr>
        <p:spPr>
          <a:xfrm>
            <a:off x="7509960" y="2725560"/>
            <a:ext cx="26604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3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682" name="TextShape 109"/>
          <p:cNvSpPr txBox="1"/>
          <p:nvPr/>
        </p:nvSpPr>
        <p:spPr>
          <a:xfrm>
            <a:off x="8050320" y="3445920"/>
            <a:ext cx="26604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2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683" name="TextShape 110"/>
          <p:cNvSpPr txBox="1"/>
          <p:nvPr/>
        </p:nvSpPr>
        <p:spPr>
          <a:xfrm>
            <a:off x="7510680" y="4202280"/>
            <a:ext cx="26604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1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684" name="TextShape 111"/>
          <p:cNvSpPr txBox="1"/>
          <p:nvPr/>
        </p:nvSpPr>
        <p:spPr>
          <a:xfrm>
            <a:off x="7258680" y="3885840"/>
            <a:ext cx="4705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FF0000"/>
                </a:solidFill>
                <a:latin typeface="Arial"/>
                <a:ea typeface="Arial"/>
              </a:rPr>
              <a:t>α</a:t>
            </a:r>
            <a:r>
              <a:rPr lang="fr-FR" sz="1400" b="1" strike="noStrike" spc="-1">
                <a:latin typeface="Arial"/>
                <a:ea typeface="Arial"/>
              </a:rPr>
              <a:t>.</a:t>
            </a:r>
            <a:r>
              <a:rPr lang="fr-FR" sz="1400" b="1" strike="noStrike" spc="-1">
                <a:latin typeface="Arial"/>
              </a:rPr>
              <a:t>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685" name="TextShape 112"/>
          <p:cNvSpPr txBox="1"/>
          <p:nvPr/>
        </p:nvSpPr>
        <p:spPr>
          <a:xfrm>
            <a:off x="7007040" y="3201840"/>
            <a:ext cx="7477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(1-</a:t>
            </a:r>
            <a:r>
              <a:rPr lang="fr-FR" sz="1400" b="1" strike="noStrike" spc="-1">
                <a:solidFill>
                  <a:srgbClr val="FF0000"/>
                </a:solidFill>
                <a:latin typeface="Arial"/>
                <a:ea typeface="Arial"/>
              </a:rPr>
              <a:t>α</a:t>
            </a:r>
            <a:r>
              <a:rPr lang="fr-FR" sz="1400" b="1" strike="noStrike" spc="-1">
                <a:latin typeface="Arial"/>
              </a:rPr>
              <a:t>).R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686" name="Line 113"/>
          <p:cNvSpPr/>
          <p:nvPr/>
        </p:nvSpPr>
        <p:spPr>
          <a:xfrm flipH="1">
            <a:off x="6444000" y="2987280"/>
            <a:ext cx="1440000" cy="7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87" name="CustomShape 114"/>
          <p:cNvSpPr/>
          <p:nvPr/>
        </p:nvSpPr>
        <p:spPr>
          <a:xfrm>
            <a:off x="7452000" y="295128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88" name="CustomShape 115"/>
          <p:cNvSpPr/>
          <p:nvPr/>
        </p:nvSpPr>
        <p:spPr>
          <a:xfrm>
            <a:off x="7452000" y="439164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89" name="CustomShape 116"/>
          <p:cNvSpPr/>
          <p:nvPr/>
        </p:nvSpPr>
        <p:spPr>
          <a:xfrm>
            <a:off x="8208000" y="367236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690" name="Group 117"/>
          <p:cNvGrpSpPr/>
          <p:nvPr/>
        </p:nvGrpSpPr>
        <p:grpSpPr>
          <a:xfrm>
            <a:off x="6297480" y="4556520"/>
            <a:ext cx="326520" cy="123480"/>
            <a:chOff x="6297480" y="4556520"/>
            <a:chExt cx="326520" cy="123480"/>
          </a:xfrm>
        </p:grpSpPr>
        <p:sp>
          <p:nvSpPr>
            <p:cNvPr id="3691" name="Line 118"/>
            <p:cNvSpPr/>
            <p:nvPr/>
          </p:nvSpPr>
          <p:spPr>
            <a:xfrm>
              <a:off x="6297480" y="45565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92" name="Line 119"/>
            <p:cNvSpPr/>
            <p:nvPr/>
          </p:nvSpPr>
          <p:spPr>
            <a:xfrm>
              <a:off x="6378840" y="46292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93" name="Line 120"/>
            <p:cNvSpPr/>
            <p:nvPr/>
          </p:nvSpPr>
          <p:spPr>
            <a:xfrm>
              <a:off x="6433560" y="46796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94" name="Line 121"/>
            <p:cNvSpPr/>
            <p:nvPr/>
          </p:nvSpPr>
          <p:spPr>
            <a:xfrm>
              <a:off x="6297480" y="45568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95" name="Line 122"/>
            <p:cNvSpPr/>
            <p:nvPr/>
          </p:nvSpPr>
          <p:spPr>
            <a:xfrm>
              <a:off x="6378840" y="46296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96" name="Line 123"/>
            <p:cNvSpPr/>
            <p:nvPr/>
          </p:nvSpPr>
          <p:spPr>
            <a:xfrm>
              <a:off x="6433560" y="46800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697" name="Line 124"/>
          <p:cNvSpPr/>
          <p:nvPr/>
        </p:nvSpPr>
        <p:spPr>
          <a:xfrm flipV="1">
            <a:off x="8257680" y="3823560"/>
            <a:ext cx="0" cy="57600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98" name="TextShape 125"/>
          <p:cNvSpPr txBox="1"/>
          <p:nvPr/>
        </p:nvSpPr>
        <p:spPr>
          <a:xfrm>
            <a:off x="8293680" y="3966480"/>
            <a:ext cx="64080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400" b="0" strike="noStrike" spc="-1">
              <a:latin typeface="Arial"/>
            </a:endParaRPr>
          </a:p>
        </p:txBody>
      </p:sp>
      <p:grpSp>
        <p:nvGrpSpPr>
          <p:cNvPr id="3699" name="Group 126"/>
          <p:cNvGrpSpPr/>
          <p:nvPr/>
        </p:nvGrpSpPr>
        <p:grpSpPr>
          <a:xfrm>
            <a:off x="8094240" y="4456440"/>
            <a:ext cx="326520" cy="123120"/>
            <a:chOff x="8094240" y="4456440"/>
            <a:chExt cx="326520" cy="123120"/>
          </a:xfrm>
        </p:grpSpPr>
        <p:sp>
          <p:nvSpPr>
            <p:cNvPr id="3700" name="Line 127"/>
            <p:cNvSpPr/>
            <p:nvPr/>
          </p:nvSpPr>
          <p:spPr>
            <a:xfrm>
              <a:off x="8094240" y="445644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01" name="Line 128"/>
            <p:cNvSpPr/>
            <p:nvPr/>
          </p:nvSpPr>
          <p:spPr>
            <a:xfrm>
              <a:off x="8175600" y="45288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02" name="Line 129"/>
            <p:cNvSpPr/>
            <p:nvPr/>
          </p:nvSpPr>
          <p:spPr>
            <a:xfrm>
              <a:off x="8230320" y="45792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03" name="Line 130"/>
            <p:cNvSpPr/>
            <p:nvPr/>
          </p:nvSpPr>
          <p:spPr>
            <a:xfrm>
              <a:off x="8094240" y="445680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04" name="Line 131"/>
            <p:cNvSpPr/>
            <p:nvPr/>
          </p:nvSpPr>
          <p:spPr>
            <a:xfrm>
              <a:off x="8175600" y="452916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05" name="Line 132"/>
            <p:cNvSpPr/>
            <p:nvPr/>
          </p:nvSpPr>
          <p:spPr>
            <a:xfrm>
              <a:off x="8230320" y="457956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706" name="Line 133"/>
          <p:cNvSpPr/>
          <p:nvPr/>
        </p:nvSpPr>
        <p:spPr>
          <a:xfrm flipV="1">
            <a:off x="6444000" y="2988000"/>
            <a:ext cx="0" cy="58068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07" name="Line 134"/>
          <p:cNvSpPr/>
          <p:nvPr/>
        </p:nvSpPr>
        <p:spPr>
          <a:xfrm flipV="1">
            <a:off x="6444000" y="3924000"/>
            <a:ext cx="0" cy="6325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08" name="TextShape 135"/>
          <p:cNvSpPr txBox="1"/>
          <p:nvPr/>
        </p:nvSpPr>
        <p:spPr>
          <a:xfrm>
            <a:off x="5832000" y="3228840"/>
            <a:ext cx="636480" cy="3409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V</a:t>
            </a:r>
            <a:r>
              <a:rPr lang="fr-FR" sz="1400" b="1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E</a:t>
            </a:r>
            <a:r>
              <a:rPr lang="fr-FR" sz="1400" b="1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(t)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709" name="CustomShape 136"/>
          <p:cNvSpPr/>
          <p:nvPr/>
        </p:nvSpPr>
        <p:spPr>
          <a:xfrm>
            <a:off x="6224400" y="3517560"/>
            <a:ext cx="432000" cy="432000"/>
          </a:xfrm>
          <a:prstGeom prst="ellipse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2800" b="0" strike="noStrike" spc="-1">
                <a:latin typeface="Arial"/>
              </a:rPr>
              <a:t>~</a:t>
            </a:r>
          </a:p>
        </p:txBody>
      </p:sp>
      <p:sp>
        <p:nvSpPr>
          <p:cNvPr id="3710" name="TextShape 137"/>
          <p:cNvSpPr txBox="1"/>
          <p:nvPr/>
        </p:nvSpPr>
        <p:spPr>
          <a:xfrm>
            <a:off x="7365600" y="72000"/>
            <a:ext cx="2570400" cy="885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800" b="1" strike="noStrike" spc="-1">
                <a:solidFill>
                  <a:srgbClr val="3333FF"/>
                </a:solidFill>
                <a:latin typeface="Arial"/>
              </a:rPr>
              <a:t>Potentiomètre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3711" name="TextShape 138"/>
          <p:cNvSpPr txBox="1"/>
          <p:nvPr/>
        </p:nvSpPr>
        <p:spPr>
          <a:xfrm>
            <a:off x="144000" y="4730040"/>
            <a:ext cx="2352600" cy="885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800" b="1" strike="noStrike" spc="-1">
                <a:solidFill>
                  <a:srgbClr val="3333FF"/>
                </a:solidFill>
                <a:latin typeface="Arial"/>
              </a:rPr>
              <a:t>Nucléo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3712" name="CustomShape 139"/>
          <p:cNvSpPr/>
          <p:nvPr/>
        </p:nvSpPr>
        <p:spPr>
          <a:xfrm>
            <a:off x="2661120" y="5574960"/>
            <a:ext cx="2200320" cy="1224000"/>
          </a:xfrm>
          <a:custGeom>
            <a:avLst/>
            <a:gdLst/>
            <a:ahLst/>
            <a:cxnLst/>
            <a:rect l="0" t="0" r="r" b="b"/>
            <a:pathLst>
              <a:path w="6114" h="3402">
                <a:moveTo>
                  <a:pt x="327" y="0"/>
                </a:moveTo>
                <a:lnTo>
                  <a:pt x="327" y="0"/>
                </a:lnTo>
                <a:cubicBezTo>
                  <a:pt x="270" y="0"/>
                  <a:pt x="213" y="15"/>
                  <a:pt x="164" y="44"/>
                </a:cubicBezTo>
                <a:cubicBezTo>
                  <a:pt x="114" y="73"/>
                  <a:pt x="73" y="114"/>
                  <a:pt x="44" y="164"/>
                </a:cubicBezTo>
                <a:cubicBezTo>
                  <a:pt x="15" y="213"/>
                  <a:pt x="0" y="270"/>
                  <a:pt x="0" y="327"/>
                </a:cubicBezTo>
                <a:lnTo>
                  <a:pt x="0" y="3073"/>
                </a:lnTo>
                <a:lnTo>
                  <a:pt x="0" y="3074"/>
                </a:lnTo>
                <a:cubicBezTo>
                  <a:pt x="0" y="3131"/>
                  <a:pt x="15" y="3188"/>
                  <a:pt x="44" y="3238"/>
                </a:cubicBezTo>
                <a:cubicBezTo>
                  <a:pt x="73" y="3287"/>
                  <a:pt x="114" y="3328"/>
                  <a:pt x="164" y="3357"/>
                </a:cubicBezTo>
                <a:cubicBezTo>
                  <a:pt x="213" y="3386"/>
                  <a:pt x="270" y="3401"/>
                  <a:pt x="327" y="3401"/>
                </a:cubicBezTo>
                <a:lnTo>
                  <a:pt x="5785" y="3401"/>
                </a:lnTo>
                <a:lnTo>
                  <a:pt x="5786" y="3401"/>
                </a:lnTo>
                <a:cubicBezTo>
                  <a:pt x="5843" y="3401"/>
                  <a:pt x="5900" y="3386"/>
                  <a:pt x="5950" y="3357"/>
                </a:cubicBezTo>
                <a:cubicBezTo>
                  <a:pt x="5999" y="3328"/>
                  <a:pt x="6040" y="3287"/>
                  <a:pt x="6069" y="3238"/>
                </a:cubicBezTo>
                <a:cubicBezTo>
                  <a:pt x="6098" y="3188"/>
                  <a:pt x="6113" y="3131"/>
                  <a:pt x="6113" y="3074"/>
                </a:cubicBezTo>
                <a:lnTo>
                  <a:pt x="6112" y="327"/>
                </a:lnTo>
                <a:lnTo>
                  <a:pt x="6113" y="327"/>
                </a:lnTo>
                <a:lnTo>
                  <a:pt x="6113" y="327"/>
                </a:lnTo>
                <a:cubicBezTo>
                  <a:pt x="6113" y="270"/>
                  <a:pt x="6098" y="213"/>
                  <a:pt x="6069" y="164"/>
                </a:cubicBezTo>
                <a:cubicBezTo>
                  <a:pt x="6040" y="114"/>
                  <a:pt x="5999" y="73"/>
                  <a:pt x="5950" y="44"/>
                </a:cubicBezTo>
                <a:cubicBezTo>
                  <a:pt x="5900" y="15"/>
                  <a:pt x="5843" y="0"/>
                  <a:pt x="5786" y="0"/>
                </a:cubicBezTo>
                <a:lnTo>
                  <a:pt x="327" y="0"/>
                </a:lnTo>
              </a:path>
            </a:pathLst>
          </a:custGeom>
          <a:solidFill>
            <a:srgbClr val="DDDDDD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6120" tIns="51120" rIns="96120" bIns="5112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SYSTEME</a:t>
            </a:r>
          </a:p>
          <a:p>
            <a:pPr algn="ctr"/>
            <a:r>
              <a:rPr lang="fr-FR" sz="1800" b="0" strike="noStrike" spc="-1">
                <a:latin typeface="Arial"/>
              </a:rPr>
              <a:t>NUMERIQUE</a:t>
            </a:r>
          </a:p>
          <a:p>
            <a:pPr algn="ctr"/>
            <a:endParaRPr lang="fr-FR" sz="1800" b="0" strike="noStrike" spc="-1">
              <a:latin typeface="Arial"/>
            </a:endParaRPr>
          </a:p>
          <a:p>
            <a:pPr algn="ctr"/>
            <a:r>
              <a:rPr lang="fr-FR" sz="1800" b="0" strike="noStrike" spc="-1">
                <a:latin typeface="Arial"/>
              </a:rPr>
              <a:t>H(n)</a:t>
            </a:r>
          </a:p>
        </p:txBody>
      </p:sp>
      <p:sp>
        <p:nvSpPr>
          <p:cNvPr id="3713" name="Line 140"/>
          <p:cNvSpPr/>
          <p:nvPr/>
        </p:nvSpPr>
        <p:spPr>
          <a:xfrm>
            <a:off x="2229120" y="5862960"/>
            <a:ext cx="4320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14" name="Line 141"/>
          <p:cNvSpPr/>
          <p:nvPr/>
        </p:nvSpPr>
        <p:spPr>
          <a:xfrm>
            <a:off x="2229120" y="6582960"/>
            <a:ext cx="4320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15" name="Line 142"/>
          <p:cNvSpPr/>
          <p:nvPr/>
        </p:nvSpPr>
        <p:spPr>
          <a:xfrm>
            <a:off x="4857120" y="5862960"/>
            <a:ext cx="4320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16" name="Line 143"/>
          <p:cNvSpPr/>
          <p:nvPr/>
        </p:nvSpPr>
        <p:spPr>
          <a:xfrm>
            <a:off x="4857120" y="6582960"/>
            <a:ext cx="4320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17" name="TextShape 144"/>
          <p:cNvSpPr txBox="1"/>
          <p:nvPr/>
        </p:nvSpPr>
        <p:spPr>
          <a:xfrm rot="16200000">
            <a:off x="4717440" y="6059520"/>
            <a:ext cx="1131840" cy="346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1400" b="0" strike="noStrike" spc="-1">
                <a:latin typeface="Arial"/>
              </a:rPr>
              <a:t>sorties</a:t>
            </a:r>
          </a:p>
        </p:txBody>
      </p:sp>
      <p:sp>
        <p:nvSpPr>
          <p:cNvPr id="3718" name="TextShape 145"/>
          <p:cNvSpPr txBox="1"/>
          <p:nvPr/>
        </p:nvSpPr>
        <p:spPr>
          <a:xfrm rot="16200000">
            <a:off x="1693800" y="6059520"/>
            <a:ext cx="1131840" cy="346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1400" b="0" strike="noStrike" spc="-1">
                <a:latin typeface="Arial"/>
              </a:rPr>
              <a:t>entrées</a:t>
            </a:r>
          </a:p>
        </p:txBody>
      </p:sp>
      <p:sp>
        <p:nvSpPr>
          <p:cNvPr id="3719" name="TextShape 146"/>
          <p:cNvSpPr txBox="1"/>
          <p:nvPr/>
        </p:nvSpPr>
        <p:spPr>
          <a:xfrm rot="16200000">
            <a:off x="1946160" y="6059520"/>
            <a:ext cx="1131840" cy="346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1400" b="0" strike="noStrike" spc="-1">
                <a:latin typeface="Arial"/>
              </a:rPr>
              <a:t>. . .</a:t>
            </a:r>
          </a:p>
        </p:txBody>
      </p:sp>
      <p:sp>
        <p:nvSpPr>
          <p:cNvPr id="3720" name="TextShape 147"/>
          <p:cNvSpPr txBox="1"/>
          <p:nvPr/>
        </p:nvSpPr>
        <p:spPr>
          <a:xfrm rot="16200000">
            <a:off x="4394520" y="6059520"/>
            <a:ext cx="1131840" cy="346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1400" b="0" strike="noStrike" spc="-1">
                <a:latin typeface="Arial"/>
              </a:rPr>
              <a:t>. . .</a:t>
            </a:r>
          </a:p>
        </p:txBody>
      </p:sp>
      <p:sp>
        <p:nvSpPr>
          <p:cNvPr id="3721" name="Line 148"/>
          <p:cNvSpPr/>
          <p:nvPr/>
        </p:nvSpPr>
        <p:spPr>
          <a:xfrm>
            <a:off x="2989440" y="7230960"/>
            <a:ext cx="158400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22" name="TextShape 149"/>
          <p:cNvSpPr txBox="1"/>
          <p:nvPr/>
        </p:nvSpPr>
        <p:spPr>
          <a:xfrm>
            <a:off x="3153600" y="6870960"/>
            <a:ext cx="1131840" cy="401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t</a:t>
            </a:r>
            <a:r>
              <a:rPr lang="fr-FR" sz="1800" b="0" strike="noStrike" spc="-1" baseline="-33000">
                <a:latin typeface="Arial"/>
              </a:rPr>
              <a:t>r</a:t>
            </a:r>
            <a:endParaRPr lang="fr-F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3" name="Line 1"/>
          <p:cNvSpPr/>
          <p:nvPr/>
        </p:nvSpPr>
        <p:spPr>
          <a:xfrm flipV="1">
            <a:off x="1234080" y="4427280"/>
            <a:ext cx="0" cy="153324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24" name="Line 2"/>
          <p:cNvSpPr/>
          <p:nvPr/>
        </p:nvSpPr>
        <p:spPr>
          <a:xfrm flipV="1">
            <a:off x="1083960" y="5692320"/>
            <a:ext cx="273240" cy="2880"/>
          </a:xfrm>
          <a:prstGeom prst="line">
            <a:avLst/>
          </a:prstGeom>
          <a:ln w="129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25" name="TextShape 3"/>
          <p:cNvSpPr txBox="1"/>
          <p:nvPr/>
        </p:nvSpPr>
        <p:spPr>
          <a:xfrm>
            <a:off x="1330920" y="5255280"/>
            <a:ext cx="50616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R</a:t>
            </a:r>
            <a:endParaRPr lang="fr-FR" sz="1400" b="0" strike="noStrike" spc="-1">
              <a:latin typeface="Arial"/>
            </a:endParaRPr>
          </a:p>
        </p:txBody>
      </p:sp>
      <p:grpSp>
        <p:nvGrpSpPr>
          <p:cNvPr id="3726" name="Group 4"/>
          <p:cNvGrpSpPr/>
          <p:nvPr/>
        </p:nvGrpSpPr>
        <p:grpSpPr>
          <a:xfrm>
            <a:off x="1090440" y="5482440"/>
            <a:ext cx="276480" cy="209880"/>
            <a:chOff x="1090440" y="5482440"/>
            <a:chExt cx="276480" cy="209880"/>
          </a:xfrm>
        </p:grpSpPr>
        <p:sp>
          <p:nvSpPr>
            <p:cNvPr id="3727" name="Freeform 5"/>
            <p:cNvSpPr/>
            <p:nvPr/>
          </p:nvSpPr>
          <p:spPr>
            <a:xfrm>
              <a:off x="1090440" y="5482440"/>
              <a:ext cx="276840" cy="210240"/>
            </a:xfrm>
            <a:custGeom>
              <a:avLst/>
              <a:gdLst/>
              <a:ahLst/>
              <a:cxnLst/>
              <a:rect l="0" t="0" r="r" b="b"/>
              <a:pathLst>
                <a:path w="769" h="584">
                  <a:moveTo>
                    <a:pt x="384" y="583"/>
                  </a:moveTo>
                  <a:lnTo>
                    <a:pt x="768" y="0"/>
                  </a:lnTo>
                  <a:lnTo>
                    <a:pt x="0" y="0"/>
                  </a:lnTo>
                  <a:lnTo>
                    <a:pt x="384" y="583"/>
                  </a:lnTo>
                  <a:close/>
                </a:path>
              </a:pathLst>
            </a:custGeom>
            <a:solidFill>
              <a:srgbClr val="FF3333"/>
            </a:solidFill>
            <a:ln w="14400">
              <a:solidFill>
                <a:srgbClr val="3465A4"/>
              </a:solidFill>
              <a:round/>
            </a:ln>
          </p:spPr>
        </p:sp>
      </p:grpSp>
      <p:sp>
        <p:nvSpPr>
          <p:cNvPr id="3728" name="Freeform 6"/>
          <p:cNvSpPr/>
          <p:nvPr/>
        </p:nvSpPr>
        <p:spPr>
          <a:xfrm>
            <a:off x="1355040" y="5517360"/>
            <a:ext cx="238320" cy="133920"/>
          </a:xfrm>
          <a:custGeom>
            <a:avLst/>
            <a:gdLst/>
            <a:ahLst/>
            <a:cxnLst/>
            <a:rect l="0" t="0" r="r" b="b"/>
            <a:pathLst>
              <a:path w="662" h="372">
                <a:moveTo>
                  <a:pt x="0" y="318"/>
                </a:moveTo>
                <a:lnTo>
                  <a:pt x="318" y="0"/>
                </a:lnTo>
                <a:lnTo>
                  <a:pt x="318" y="371"/>
                </a:lnTo>
                <a:lnTo>
                  <a:pt x="661" y="28"/>
                </a:lnTo>
              </a:path>
            </a:pathLst>
          </a:custGeom>
          <a:ln w="14400">
            <a:solidFill>
              <a:srgbClr val="808080"/>
            </a:solidFill>
            <a:round/>
            <a:tailEnd type="triangle" w="med" len="med"/>
          </a:ln>
        </p:spPr>
      </p:sp>
      <p:sp>
        <p:nvSpPr>
          <p:cNvPr id="3729" name="CustomShape 7"/>
          <p:cNvSpPr/>
          <p:nvPr/>
        </p:nvSpPr>
        <p:spPr>
          <a:xfrm>
            <a:off x="1157760" y="468792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30" name="TextShape 8"/>
          <p:cNvSpPr txBox="1"/>
          <p:nvPr/>
        </p:nvSpPr>
        <p:spPr>
          <a:xfrm>
            <a:off x="1306080" y="467964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r>
              <a:rPr lang="fr-FR" sz="1800" b="0" strike="noStrike" spc="-1" baseline="-14000000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3731" name="Line 9"/>
          <p:cNvSpPr/>
          <p:nvPr/>
        </p:nvSpPr>
        <p:spPr>
          <a:xfrm>
            <a:off x="230400" y="4427280"/>
            <a:ext cx="2433600" cy="7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32" name="TextShape 10"/>
          <p:cNvSpPr txBox="1"/>
          <p:nvPr/>
        </p:nvSpPr>
        <p:spPr>
          <a:xfrm>
            <a:off x="158400" y="4212000"/>
            <a:ext cx="54000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12V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733" name="Line 11"/>
          <p:cNvSpPr/>
          <p:nvPr/>
        </p:nvSpPr>
        <p:spPr>
          <a:xfrm flipV="1">
            <a:off x="1944000" y="4427640"/>
            <a:ext cx="0" cy="180036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34" name="Line 12"/>
          <p:cNvSpPr/>
          <p:nvPr/>
        </p:nvSpPr>
        <p:spPr>
          <a:xfrm flipV="1">
            <a:off x="1803960" y="5692680"/>
            <a:ext cx="273240" cy="2880"/>
          </a:xfrm>
          <a:prstGeom prst="line">
            <a:avLst/>
          </a:prstGeom>
          <a:ln w="129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35" name="TextShape 13"/>
          <p:cNvSpPr txBox="1"/>
          <p:nvPr/>
        </p:nvSpPr>
        <p:spPr>
          <a:xfrm>
            <a:off x="2050920" y="5255640"/>
            <a:ext cx="50616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V</a:t>
            </a:r>
            <a:endParaRPr lang="fr-FR" sz="1400" b="0" strike="noStrike" spc="-1">
              <a:latin typeface="Arial"/>
            </a:endParaRPr>
          </a:p>
        </p:txBody>
      </p:sp>
      <p:grpSp>
        <p:nvGrpSpPr>
          <p:cNvPr id="3736" name="Group 14"/>
          <p:cNvGrpSpPr/>
          <p:nvPr/>
        </p:nvGrpSpPr>
        <p:grpSpPr>
          <a:xfrm>
            <a:off x="1810440" y="5482800"/>
            <a:ext cx="276480" cy="209880"/>
            <a:chOff x="1810440" y="5482800"/>
            <a:chExt cx="276480" cy="209880"/>
          </a:xfrm>
        </p:grpSpPr>
        <p:sp>
          <p:nvSpPr>
            <p:cNvPr id="3737" name="Freeform 15"/>
            <p:cNvSpPr/>
            <p:nvPr/>
          </p:nvSpPr>
          <p:spPr>
            <a:xfrm>
              <a:off x="1810440" y="5482800"/>
              <a:ext cx="276840" cy="210240"/>
            </a:xfrm>
            <a:custGeom>
              <a:avLst/>
              <a:gdLst/>
              <a:ahLst/>
              <a:cxnLst/>
              <a:rect l="0" t="0" r="r" b="b"/>
              <a:pathLst>
                <a:path w="769" h="584">
                  <a:moveTo>
                    <a:pt x="384" y="583"/>
                  </a:moveTo>
                  <a:lnTo>
                    <a:pt x="768" y="0"/>
                  </a:lnTo>
                  <a:lnTo>
                    <a:pt x="0" y="0"/>
                  </a:lnTo>
                  <a:lnTo>
                    <a:pt x="384" y="583"/>
                  </a:lnTo>
                  <a:close/>
                </a:path>
              </a:pathLst>
            </a:custGeom>
            <a:solidFill>
              <a:srgbClr val="00CC00"/>
            </a:solidFill>
            <a:ln w="14400">
              <a:solidFill>
                <a:srgbClr val="3465A4"/>
              </a:solidFill>
              <a:round/>
            </a:ln>
          </p:spPr>
        </p:sp>
      </p:grpSp>
      <p:sp>
        <p:nvSpPr>
          <p:cNvPr id="3738" name="Freeform 16"/>
          <p:cNvSpPr/>
          <p:nvPr/>
        </p:nvSpPr>
        <p:spPr>
          <a:xfrm>
            <a:off x="2075040" y="5517720"/>
            <a:ext cx="238320" cy="133920"/>
          </a:xfrm>
          <a:custGeom>
            <a:avLst/>
            <a:gdLst/>
            <a:ahLst/>
            <a:cxnLst/>
            <a:rect l="0" t="0" r="r" b="b"/>
            <a:pathLst>
              <a:path w="662" h="372">
                <a:moveTo>
                  <a:pt x="0" y="318"/>
                </a:moveTo>
                <a:lnTo>
                  <a:pt x="318" y="0"/>
                </a:lnTo>
                <a:lnTo>
                  <a:pt x="318" y="371"/>
                </a:lnTo>
                <a:lnTo>
                  <a:pt x="661" y="28"/>
                </a:lnTo>
              </a:path>
            </a:pathLst>
          </a:custGeom>
          <a:ln w="14400">
            <a:solidFill>
              <a:srgbClr val="808080"/>
            </a:solidFill>
            <a:round/>
            <a:tailEnd type="triangle" w="med" len="med"/>
          </a:ln>
        </p:spPr>
      </p:sp>
      <p:sp>
        <p:nvSpPr>
          <p:cNvPr id="3739" name="CustomShape 17"/>
          <p:cNvSpPr/>
          <p:nvPr/>
        </p:nvSpPr>
        <p:spPr>
          <a:xfrm>
            <a:off x="1877760" y="468828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40" name="TextShape 18"/>
          <p:cNvSpPr txBox="1"/>
          <p:nvPr/>
        </p:nvSpPr>
        <p:spPr>
          <a:xfrm>
            <a:off x="2039040" y="468000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r>
              <a:rPr lang="fr-FR" sz="1800" b="0" strike="noStrike" spc="-1" baseline="-14000000">
                <a:solidFill>
                  <a:srgbClr val="000000"/>
                </a:solidFill>
                <a:latin typeface="Cambria"/>
                <a:ea typeface="Univers Condensed (W1)"/>
              </a:rPr>
              <a:t>V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3741" name="Line 19"/>
          <p:cNvSpPr/>
          <p:nvPr/>
        </p:nvSpPr>
        <p:spPr>
          <a:xfrm flipV="1">
            <a:off x="2664000" y="4428000"/>
            <a:ext cx="0" cy="208728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42" name="Line 20"/>
          <p:cNvSpPr/>
          <p:nvPr/>
        </p:nvSpPr>
        <p:spPr>
          <a:xfrm flipV="1">
            <a:off x="2523960" y="5693040"/>
            <a:ext cx="273240" cy="2880"/>
          </a:xfrm>
          <a:prstGeom prst="line">
            <a:avLst/>
          </a:prstGeom>
          <a:ln w="129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43" name="TextShape 21"/>
          <p:cNvSpPr txBox="1"/>
          <p:nvPr/>
        </p:nvSpPr>
        <p:spPr>
          <a:xfrm>
            <a:off x="2770920" y="5256000"/>
            <a:ext cx="50616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B</a:t>
            </a:r>
            <a:endParaRPr lang="fr-FR" sz="1400" b="0" strike="noStrike" spc="-1">
              <a:latin typeface="Arial"/>
            </a:endParaRPr>
          </a:p>
        </p:txBody>
      </p:sp>
      <p:grpSp>
        <p:nvGrpSpPr>
          <p:cNvPr id="3744" name="Group 22"/>
          <p:cNvGrpSpPr/>
          <p:nvPr/>
        </p:nvGrpSpPr>
        <p:grpSpPr>
          <a:xfrm>
            <a:off x="2530440" y="5483160"/>
            <a:ext cx="276480" cy="209880"/>
            <a:chOff x="2530440" y="5483160"/>
            <a:chExt cx="276480" cy="209880"/>
          </a:xfrm>
        </p:grpSpPr>
        <p:sp>
          <p:nvSpPr>
            <p:cNvPr id="3745" name="Freeform 23"/>
            <p:cNvSpPr/>
            <p:nvPr/>
          </p:nvSpPr>
          <p:spPr>
            <a:xfrm>
              <a:off x="2530440" y="5483160"/>
              <a:ext cx="276840" cy="210240"/>
            </a:xfrm>
            <a:custGeom>
              <a:avLst/>
              <a:gdLst/>
              <a:ahLst/>
              <a:cxnLst/>
              <a:rect l="0" t="0" r="r" b="b"/>
              <a:pathLst>
                <a:path w="769" h="584">
                  <a:moveTo>
                    <a:pt x="384" y="583"/>
                  </a:moveTo>
                  <a:lnTo>
                    <a:pt x="768" y="0"/>
                  </a:lnTo>
                  <a:lnTo>
                    <a:pt x="0" y="0"/>
                  </a:lnTo>
                  <a:lnTo>
                    <a:pt x="384" y="583"/>
                  </a:lnTo>
                  <a:close/>
                </a:path>
              </a:pathLst>
            </a:custGeom>
            <a:solidFill>
              <a:srgbClr val="6666FF"/>
            </a:solidFill>
            <a:ln w="14400">
              <a:solidFill>
                <a:srgbClr val="3465A4"/>
              </a:solidFill>
              <a:round/>
            </a:ln>
          </p:spPr>
        </p:sp>
      </p:grpSp>
      <p:sp>
        <p:nvSpPr>
          <p:cNvPr id="3746" name="Freeform 24"/>
          <p:cNvSpPr/>
          <p:nvPr/>
        </p:nvSpPr>
        <p:spPr>
          <a:xfrm>
            <a:off x="2795040" y="5518080"/>
            <a:ext cx="238320" cy="133920"/>
          </a:xfrm>
          <a:custGeom>
            <a:avLst/>
            <a:gdLst/>
            <a:ahLst/>
            <a:cxnLst/>
            <a:rect l="0" t="0" r="r" b="b"/>
            <a:pathLst>
              <a:path w="662" h="372">
                <a:moveTo>
                  <a:pt x="0" y="318"/>
                </a:moveTo>
                <a:lnTo>
                  <a:pt x="318" y="0"/>
                </a:lnTo>
                <a:lnTo>
                  <a:pt x="318" y="371"/>
                </a:lnTo>
                <a:lnTo>
                  <a:pt x="661" y="28"/>
                </a:lnTo>
              </a:path>
            </a:pathLst>
          </a:custGeom>
          <a:ln w="14400">
            <a:solidFill>
              <a:srgbClr val="808080"/>
            </a:solidFill>
            <a:round/>
            <a:tailEnd type="triangle" w="med" len="med"/>
          </a:ln>
        </p:spPr>
      </p:sp>
      <p:sp>
        <p:nvSpPr>
          <p:cNvPr id="3747" name="CustomShape 25"/>
          <p:cNvSpPr/>
          <p:nvPr/>
        </p:nvSpPr>
        <p:spPr>
          <a:xfrm>
            <a:off x="2597760" y="468864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48" name="TextShape 26"/>
          <p:cNvSpPr txBox="1"/>
          <p:nvPr/>
        </p:nvSpPr>
        <p:spPr>
          <a:xfrm>
            <a:off x="2710080" y="468036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r>
              <a:rPr lang="fr-FR" sz="1800" b="0" strike="noStrike" spc="-1" baseline="-14000000">
                <a:solidFill>
                  <a:srgbClr val="000000"/>
                </a:solidFill>
                <a:latin typeface="Cambria"/>
                <a:ea typeface="Univers Condensed (W1)"/>
              </a:rPr>
              <a:t>B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3749" name="Line 27"/>
          <p:cNvSpPr/>
          <p:nvPr/>
        </p:nvSpPr>
        <p:spPr>
          <a:xfrm>
            <a:off x="230400" y="5939280"/>
            <a:ext cx="1003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50" name="Line 28"/>
          <p:cNvSpPr/>
          <p:nvPr/>
        </p:nvSpPr>
        <p:spPr>
          <a:xfrm>
            <a:off x="230400" y="6227280"/>
            <a:ext cx="1713600" cy="7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51" name="Line 29"/>
          <p:cNvSpPr/>
          <p:nvPr/>
        </p:nvSpPr>
        <p:spPr>
          <a:xfrm>
            <a:off x="230400" y="6515280"/>
            <a:ext cx="2433600" cy="7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52" name="TextShape 30"/>
          <p:cNvSpPr txBox="1"/>
          <p:nvPr/>
        </p:nvSpPr>
        <p:spPr>
          <a:xfrm>
            <a:off x="178920" y="5687640"/>
            <a:ext cx="50616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753" name="TextShape 31"/>
          <p:cNvSpPr txBox="1"/>
          <p:nvPr/>
        </p:nvSpPr>
        <p:spPr>
          <a:xfrm>
            <a:off x="178920" y="5976000"/>
            <a:ext cx="50616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V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754" name="TextShape 32"/>
          <p:cNvSpPr txBox="1"/>
          <p:nvPr/>
        </p:nvSpPr>
        <p:spPr>
          <a:xfrm>
            <a:off x="178920" y="6264360"/>
            <a:ext cx="50616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B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755" name="CustomShape 33"/>
          <p:cNvSpPr/>
          <p:nvPr/>
        </p:nvSpPr>
        <p:spPr>
          <a:xfrm>
            <a:off x="828000" y="4212000"/>
            <a:ext cx="2304000" cy="2448000"/>
          </a:xfrm>
          <a:prstGeom prst="rect">
            <a:avLst/>
          </a:prstGeom>
          <a:noFill/>
          <a:ln w="0">
            <a:solidFill>
              <a:srgbClr val="000000"/>
            </a:solidFill>
            <a:custDash>
              <a:ds d="197000" sp="197000"/>
            </a:custDash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56" name="Line 34"/>
          <p:cNvSpPr/>
          <p:nvPr/>
        </p:nvSpPr>
        <p:spPr>
          <a:xfrm flipV="1">
            <a:off x="5827680" y="4499280"/>
            <a:ext cx="0" cy="153324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57" name="Line 35"/>
          <p:cNvSpPr/>
          <p:nvPr/>
        </p:nvSpPr>
        <p:spPr>
          <a:xfrm flipV="1">
            <a:off x="5677560" y="5764320"/>
            <a:ext cx="273240" cy="2880"/>
          </a:xfrm>
          <a:prstGeom prst="line">
            <a:avLst/>
          </a:prstGeom>
          <a:ln w="129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758" name="Group 36"/>
          <p:cNvGrpSpPr/>
          <p:nvPr/>
        </p:nvGrpSpPr>
        <p:grpSpPr>
          <a:xfrm>
            <a:off x="5684040" y="5554440"/>
            <a:ext cx="276480" cy="209880"/>
            <a:chOff x="5684040" y="5554440"/>
            <a:chExt cx="276480" cy="209880"/>
          </a:xfrm>
        </p:grpSpPr>
        <p:sp>
          <p:nvSpPr>
            <p:cNvPr id="3759" name="Freeform 37"/>
            <p:cNvSpPr/>
            <p:nvPr/>
          </p:nvSpPr>
          <p:spPr>
            <a:xfrm>
              <a:off x="5684040" y="5554440"/>
              <a:ext cx="276840" cy="210240"/>
            </a:xfrm>
            <a:custGeom>
              <a:avLst/>
              <a:gdLst/>
              <a:ahLst/>
              <a:cxnLst/>
              <a:rect l="0" t="0" r="r" b="b"/>
              <a:pathLst>
                <a:path w="769" h="584">
                  <a:moveTo>
                    <a:pt x="384" y="583"/>
                  </a:moveTo>
                  <a:lnTo>
                    <a:pt x="768" y="0"/>
                  </a:lnTo>
                  <a:lnTo>
                    <a:pt x="0" y="0"/>
                  </a:lnTo>
                  <a:lnTo>
                    <a:pt x="384" y="583"/>
                  </a:lnTo>
                  <a:close/>
                </a:path>
              </a:pathLst>
            </a:custGeom>
            <a:solidFill>
              <a:srgbClr val="FFFFFF"/>
            </a:solidFill>
            <a:ln w="14400">
              <a:solidFill>
                <a:srgbClr val="3465A4"/>
              </a:solidFill>
              <a:round/>
            </a:ln>
          </p:spPr>
        </p:sp>
      </p:grpSp>
      <p:sp>
        <p:nvSpPr>
          <p:cNvPr id="3760" name="Freeform 38"/>
          <p:cNvSpPr/>
          <p:nvPr/>
        </p:nvSpPr>
        <p:spPr>
          <a:xfrm>
            <a:off x="5948640" y="5589360"/>
            <a:ext cx="238320" cy="133920"/>
          </a:xfrm>
          <a:custGeom>
            <a:avLst/>
            <a:gdLst/>
            <a:ahLst/>
            <a:cxnLst/>
            <a:rect l="0" t="0" r="r" b="b"/>
            <a:pathLst>
              <a:path w="662" h="372">
                <a:moveTo>
                  <a:pt x="0" y="318"/>
                </a:moveTo>
                <a:lnTo>
                  <a:pt x="318" y="0"/>
                </a:lnTo>
                <a:lnTo>
                  <a:pt x="318" y="371"/>
                </a:lnTo>
                <a:lnTo>
                  <a:pt x="661" y="28"/>
                </a:lnTo>
              </a:path>
            </a:pathLst>
          </a:custGeom>
          <a:ln w="14400">
            <a:solidFill>
              <a:srgbClr val="808080"/>
            </a:solidFill>
            <a:round/>
            <a:tailEnd type="triangle" w="med" len="med"/>
          </a:ln>
        </p:spPr>
      </p:sp>
      <p:sp>
        <p:nvSpPr>
          <p:cNvPr id="3761" name="CustomShape 39"/>
          <p:cNvSpPr/>
          <p:nvPr/>
        </p:nvSpPr>
        <p:spPr>
          <a:xfrm>
            <a:off x="5751360" y="475992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62" name="TextShape 40"/>
          <p:cNvSpPr txBox="1"/>
          <p:nvPr/>
        </p:nvSpPr>
        <p:spPr>
          <a:xfrm>
            <a:off x="5899680" y="475164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3763" name="Line 41"/>
          <p:cNvSpPr/>
          <p:nvPr/>
        </p:nvSpPr>
        <p:spPr>
          <a:xfrm>
            <a:off x="4824000" y="4499280"/>
            <a:ext cx="1656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64" name="TextShape 42"/>
          <p:cNvSpPr txBox="1"/>
          <p:nvPr/>
        </p:nvSpPr>
        <p:spPr>
          <a:xfrm>
            <a:off x="4752000" y="4284000"/>
            <a:ext cx="54000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12V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765" name="Line 43"/>
          <p:cNvSpPr/>
          <p:nvPr/>
        </p:nvSpPr>
        <p:spPr>
          <a:xfrm>
            <a:off x="4536000" y="6022440"/>
            <a:ext cx="1291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66" name="CustomShape 44"/>
          <p:cNvSpPr/>
          <p:nvPr/>
        </p:nvSpPr>
        <p:spPr>
          <a:xfrm>
            <a:off x="5421600" y="4284000"/>
            <a:ext cx="914400" cy="2448000"/>
          </a:xfrm>
          <a:prstGeom prst="rect">
            <a:avLst/>
          </a:prstGeom>
          <a:noFill/>
          <a:ln w="0">
            <a:solidFill>
              <a:srgbClr val="000000"/>
            </a:solidFill>
            <a:custDash>
              <a:ds d="197000" sp="197000"/>
            </a:custDash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67" name="Line 45"/>
          <p:cNvSpPr/>
          <p:nvPr/>
        </p:nvSpPr>
        <p:spPr>
          <a:xfrm>
            <a:off x="4536000" y="5940000"/>
            <a:ext cx="0" cy="35928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68" name="Line 46"/>
          <p:cNvSpPr/>
          <p:nvPr/>
        </p:nvSpPr>
        <p:spPr>
          <a:xfrm>
            <a:off x="4536000" y="6228000"/>
            <a:ext cx="216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69" name="Line 47"/>
          <p:cNvSpPr/>
          <p:nvPr/>
        </p:nvSpPr>
        <p:spPr>
          <a:xfrm>
            <a:off x="4536000" y="6012000"/>
            <a:ext cx="216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70" name="Line 48"/>
          <p:cNvSpPr/>
          <p:nvPr/>
        </p:nvSpPr>
        <p:spPr>
          <a:xfrm>
            <a:off x="3600000" y="6192000"/>
            <a:ext cx="864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71" name="Line 49"/>
          <p:cNvSpPr/>
          <p:nvPr/>
        </p:nvSpPr>
        <p:spPr>
          <a:xfrm>
            <a:off x="4464000" y="6012000"/>
            <a:ext cx="0" cy="1800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72" name="TextShape 50"/>
          <p:cNvSpPr txBox="1"/>
          <p:nvPr/>
        </p:nvSpPr>
        <p:spPr>
          <a:xfrm>
            <a:off x="4157280" y="64789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r>
              <a:rPr lang="fr-FR" sz="1800" b="0" strike="noStrike" spc="-1" baseline="-14000000">
                <a:solidFill>
                  <a:srgbClr val="000000"/>
                </a:solidFill>
                <a:latin typeface="Cambria"/>
                <a:ea typeface="Univers Condensed (W1)"/>
              </a:rPr>
              <a:t>GS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3773" name="Line 51"/>
          <p:cNvSpPr/>
          <p:nvPr/>
        </p:nvSpPr>
        <p:spPr>
          <a:xfrm flipH="1">
            <a:off x="4536000" y="6156000"/>
            <a:ext cx="21600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74" name="Line 52"/>
          <p:cNvSpPr/>
          <p:nvPr/>
        </p:nvSpPr>
        <p:spPr>
          <a:xfrm>
            <a:off x="4752000" y="6156000"/>
            <a:ext cx="0" cy="10080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75" name="TextShape 53"/>
          <p:cNvSpPr txBox="1"/>
          <p:nvPr/>
        </p:nvSpPr>
        <p:spPr>
          <a:xfrm>
            <a:off x="4533480" y="5724000"/>
            <a:ext cx="29052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i="1" strike="noStrike" spc="-1">
                <a:latin typeface="Arial"/>
              </a:rPr>
              <a:t>D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776" name="TextShape 54"/>
          <p:cNvSpPr txBox="1"/>
          <p:nvPr/>
        </p:nvSpPr>
        <p:spPr>
          <a:xfrm>
            <a:off x="4533840" y="6264360"/>
            <a:ext cx="28296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i="1" strike="noStrike" spc="-1">
                <a:latin typeface="Arial"/>
              </a:rPr>
              <a:t>S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777" name="TextShape 55"/>
          <p:cNvSpPr txBox="1"/>
          <p:nvPr/>
        </p:nvSpPr>
        <p:spPr>
          <a:xfrm>
            <a:off x="4065840" y="5940720"/>
            <a:ext cx="29952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i="1" strike="noStrike" spc="-1">
                <a:latin typeface="Arial"/>
              </a:rPr>
              <a:t>G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778" name="CustomShape 56"/>
          <p:cNvSpPr/>
          <p:nvPr/>
        </p:nvSpPr>
        <p:spPr>
          <a:xfrm>
            <a:off x="3240000" y="5940000"/>
            <a:ext cx="432000" cy="792000"/>
          </a:xfrm>
          <a:prstGeom prst="rect">
            <a:avLst/>
          </a:prstGeom>
          <a:solidFill>
            <a:srgbClr val="B2B2B2"/>
          </a:solidFill>
          <a:ln w="10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5040" tIns="50040" rIns="95040" bIns="5004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µC</a:t>
            </a:r>
          </a:p>
        </p:txBody>
      </p:sp>
      <p:sp>
        <p:nvSpPr>
          <p:cNvPr id="3779" name="Line 57"/>
          <p:cNvSpPr/>
          <p:nvPr/>
        </p:nvSpPr>
        <p:spPr>
          <a:xfrm>
            <a:off x="4104000" y="6192000"/>
            <a:ext cx="0" cy="9720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80" name="CustomShape 58"/>
          <p:cNvSpPr/>
          <p:nvPr/>
        </p:nvSpPr>
        <p:spPr>
          <a:xfrm>
            <a:off x="4032000" y="644400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81" name="Line 59"/>
          <p:cNvSpPr/>
          <p:nvPr/>
        </p:nvSpPr>
        <p:spPr>
          <a:xfrm>
            <a:off x="4104000" y="7164000"/>
            <a:ext cx="648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782" name="Group 60"/>
          <p:cNvGrpSpPr/>
          <p:nvPr/>
        </p:nvGrpSpPr>
        <p:grpSpPr>
          <a:xfrm>
            <a:off x="4320000" y="7256520"/>
            <a:ext cx="326520" cy="123480"/>
            <a:chOff x="4320000" y="7256520"/>
            <a:chExt cx="326520" cy="123480"/>
          </a:xfrm>
        </p:grpSpPr>
        <p:sp>
          <p:nvSpPr>
            <p:cNvPr id="3783" name="Line 61"/>
            <p:cNvSpPr/>
            <p:nvPr/>
          </p:nvSpPr>
          <p:spPr>
            <a:xfrm>
              <a:off x="4320000" y="72565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84" name="Line 62"/>
            <p:cNvSpPr/>
            <p:nvPr/>
          </p:nvSpPr>
          <p:spPr>
            <a:xfrm>
              <a:off x="4401360" y="73292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85" name="Line 63"/>
            <p:cNvSpPr/>
            <p:nvPr/>
          </p:nvSpPr>
          <p:spPr>
            <a:xfrm>
              <a:off x="4456080" y="73796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86" name="Line 64"/>
            <p:cNvSpPr/>
            <p:nvPr/>
          </p:nvSpPr>
          <p:spPr>
            <a:xfrm>
              <a:off x="4320000" y="72568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87" name="Line 65"/>
            <p:cNvSpPr/>
            <p:nvPr/>
          </p:nvSpPr>
          <p:spPr>
            <a:xfrm>
              <a:off x="4401360" y="73296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88" name="Line 66"/>
            <p:cNvSpPr/>
            <p:nvPr/>
          </p:nvSpPr>
          <p:spPr>
            <a:xfrm>
              <a:off x="4456080" y="73800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789" name="Line 67"/>
          <p:cNvSpPr/>
          <p:nvPr/>
        </p:nvSpPr>
        <p:spPr>
          <a:xfrm>
            <a:off x="4464000" y="7164000"/>
            <a:ext cx="0" cy="925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90" name="CustomShape 68"/>
          <p:cNvSpPr/>
          <p:nvPr/>
        </p:nvSpPr>
        <p:spPr>
          <a:xfrm>
            <a:off x="4065840" y="616716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91" name="CustomShape 69"/>
          <p:cNvSpPr/>
          <p:nvPr/>
        </p:nvSpPr>
        <p:spPr>
          <a:xfrm>
            <a:off x="5791680" y="446328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92" name="CustomShape 70"/>
          <p:cNvSpPr/>
          <p:nvPr/>
        </p:nvSpPr>
        <p:spPr>
          <a:xfrm>
            <a:off x="4428000" y="712800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93" name="CustomShape 71"/>
          <p:cNvSpPr/>
          <p:nvPr/>
        </p:nvSpPr>
        <p:spPr>
          <a:xfrm>
            <a:off x="1198080" y="439128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94" name="CustomShape 72"/>
          <p:cNvSpPr/>
          <p:nvPr/>
        </p:nvSpPr>
        <p:spPr>
          <a:xfrm>
            <a:off x="1918440" y="439164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95" name="Line 73"/>
          <p:cNvSpPr/>
          <p:nvPr/>
        </p:nvSpPr>
        <p:spPr>
          <a:xfrm>
            <a:off x="3744000" y="1296000"/>
            <a:ext cx="554400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96" name="Line 74"/>
          <p:cNvSpPr/>
          <p:nvPr/>
        </p:nvSpPr>
        <p:spPr>
          <a:xfrm flipV="1">
            <a:off x="3780000" y="655200"/>
            <a:ext cx="0" cy="75924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97" name="TextShape 75"/>
          <p:cNvSpPr txBox="1"/>
          <p:nvPr/>
        </p:nvSpPr>
        <p:spPr>
          <a:xfrm>
            <a:off x="3096000" y="600120"/>
            <a:ext cx="5587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CPU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798" name="Line 76"/>
          <p:cNvSpPr/>
          <p:nvPr/>
        </p:nvSpPr>
        <p:spPr>
          <a:xfrm flipV="1">
            <a:off x="3984120" y="1306440"/>
            <a:ext cx="0" cy="316800"/>
          </a:xfrm>
          <a:prstGeom prst="line">
            <a:avLst/>
          </a:prstGeom>
          <a:ln w="0">
            <a:solidFill>
              <a:srgbClr val="999999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99" name="TextShape 77"/>
          <p:cNvSpPr txBox="1"/>
          <p:nvPr/>
        </p:nvSpPr>
        <p:spPr>
          <a:xfrm>
            <a:off x="3024000" y="1392120"/>
            <a:ext cx="6454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EVTS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800" name="CustomShape 78"/>
          <p:cNvSpPr/>
          <p:nvPr/>
        </p:nvSpPr>
        <p:spPr>
          <a:xfrm rot="16200000">
            <a:off x="3912120" y="101844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99FF66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E1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01" name="CustomShape 79"/>
          <p:cNvSpPr/>
          <p:nvPr/>
        </p:nvSpPr>
        <p:spPr>
          <a:xfrm rot="16200000">
            <a:off x="4056480" y="101880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99FF33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E2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02" name="CustomShape 80"/>
          <p:cNvSpPr/>
          <p:nvPr/>
        </p:nvSpPr>
        <p:spPr>
          <a:xfrm rot="16200000">
            <a:off x="4308840" y="101916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6699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EN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03" name="CustomShape 81"/>
          <p:cNvSpPr/>
          <p:nvPr/>
        </p:nvSpPr>
        <p:spPr>
          <a:xfrm rot="16200000">
            <a:off x="4740480" y="101880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00CC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S1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04" name="CustomShape 82"/>
          <p:cNvSpPr/>
          <p:nvPr/>
        </p:nvSpPr>
        <p:spPr>
          <a:xfrm rot="16200000">
            <a:off x="4884840" y="101916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3399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S2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05" name="CustomShape 83"/>
          <p:cNvSpPr/>
          <p:nvPr/>
        </p:nvSpPr>
        <p:spPr>
          <a:xfrm rot="16200000">
            <a:off x="5137200" y="101952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009999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SP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06" name="TextShape 84"/>
          <p:cNvSpPr txBox="1"/>
          <p:nvPr/>
        </p:nvSpPr>
        <p:spPr>
          <a:xfrm rot="16200000">
            <a:off x="4140000" y="849960"/>
            <a:ext cx="478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000" b="0" strike="noStrike" spc="-1">
                <a:latin typeface="Arial"/>
              </a:rPr>
              <a:t>...</a:t>
            </a:r>
          </a:p>
        </p:txBody>
      </p:sp>
      <p:sp>
        <p:nvSpPr>
          <p:cNvPr id="3807" name="TextShape 85"/>
          <p:cNvSpPr txBox="1"/>
          <p:nvPr/>
        </p:nvSpPr>
        <p:spPr>
          <a:xfrm rot="16200000">
            <a:off x="4968000" y="849960"/>
            <a:ext cx="478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000" b="0" strike="noStrike" spc="-1">
                <a:latin typeface="Arial"/>
              </a:rPr>
              <a:t>...</a:t>
            </a:r>
          </a:p>
        </p:txBody>
      </p:sp>
      <p:sp>
        <p:nvSpPr>
          <p:cNvPr id="3808" name="CustomShape 86"/>
          <p:cNvSpPr/>
          <p:nvPr/>
        </p:nvSpPr>
        <p:spPr>
          <a:xfrm rot="16200000">
            <a:off x="4514040" y="947880"/>
            <a:ext cx="432000" cy="286920"/>
          </a:xfrm>
          <a:custGeom>
            <a:avLst/>
            <a:gdLst/>
            <a:ahLst/>
            <a:cxnLst/>
            <a:rect l="0" t="0" r="r" b="b"/>
            <a:pathLst>
              <a:path w="1202" h="799">
                <a:moveTo>
                  <a:pt x="1069" y="0"/>
                </a:moveTo>
                <a:lnTo>
                  <a:pt x="1068" y="0"/>
                </a:lnTo>
                <a:cubicBezTo>
                  <a:pt x="1091" y="0"/>
                  <a:pt x="1114" y="6"/>
                  <a:pt x="1134" y="18"/>
                </a:cubicBezTo>
                <a:cubicBezTo>
                  <a:pt x="1155" y="29"/>
                  <a:pt x="1172" y="46"/>
                  <a:pt x="1183" y="67"/>
                </a:cubicBezTo>
                <a:cubicBezTo>
                  <a:pt x="1195" y="87"/>
                  <a:pt x="1201" y="110"/>
                  <a:pt x="1201" y="133"/>
                </a:cubicBezTo>
                <a:lnTo>
                  <a:pt x="1201" y="665"/>
                </a:lnTo>
                <a:lnTo>
                  <a:pt x="1201" y="665"/>
                </a:lnTo>
                <a:cubicBezTo>
                  <a:pt x="1201" y="688"/>
                  <a:pt x="1195" y="711"/>
                  <a:pt x="1183" y="732"/>
                </a:cubicBezTo>
                <a:cubicBezTo>
                  <a:pt x="1172" y="752"/>
                  <a:pt x="1155" y="769"/>
                  <a:pt x="1134" y="780"/>
                </a:cubicBezTo>
                <a:cubicBezTo>
                  <a:pt x="1114" y="792"/>
                  <a:pt x="1091" y="798"/>
                  <a:pt x="1068" y="798"/>
                </a:cubicBezTo>
                <a:lnTo>
                  <a:pt x="133" y="798"/>
                </a:lnTo>
                <a:lnTo>
                  <a:pt x="133" y="798"/>
                </a:lnTo>
                <a:cubicBezTo>
                  <a:pt x="110" y="798"/>
                  <a:pt x="87" y="792"/>
                  <a:pt x="66" y="780"/>
                </a:cubicBezTo>
                <a:cubicBezTo>
                  <a:pt x="46" y="769"/>
                  <a:pt x="29" y="752"/>
                  <a:pt x="18" y="732"/>
                </a:cubicBezTo>
                <a:cubicBezTo>
                  <a:pt x="6" y="711"/>
                  <a:pt x="0" y="688"/>
                  <a:pt x="0" y="665"/>
                </a:cubicBezTo>
                <a:lnTo>
                  <a:pt x="0" y="133"/>
                </a:lnTo>
                <a:lnTo>
                  <a:pt x="0" y="133"/>
                </a:lnTo>
                <a:lnTo>
                  <a:pt x="0" y="133"/>
                </a:lnTo>
                <a:cubicBezTo>
                  <a:pt x="0" y="110"/>
                  <a:pt x="6" y="87"/>
                  <a:pt x="18" y="67"/>
                </a:cubicBezTo>
                <a:cubicBezTo>
                  <a:pt x="29" y="46"/>
                  <a:pt x="46" y="29"/>
                  <a:pt x="66" y="18"/>
                </a:cubicBezTo>
                <a:cubicBezTo>
                  <a:pt x="87" y="6"/>
                  <a:pt x="110" y="0"/>
                  <a:pt x="133" y="0"/>
                </a:cubicBezTo>
                <a:lnTo>
                  <a:pt x="1069" y="0"/>
                </a:lnTo>
              </a:path>
            </a:pathLst>
          </a:custGeom>
          <a:solidFill>
            <a:srgbClr val="CCCCCC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C1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09" name="TextShape 87"/>
          <p:cNvSpPr txBox="1"/>
          <p:nvPr/>
        </p:nvSpPr>
        <p:spPr>
          <a:xfrm>
            <a:off x="3813840" y="1581840"/>
            <a:ext cx="478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Arial"/>
              </a:rPr>
              <a:t>E1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10" name="TextShape 88"/>
          <p:cNvSpPr txBox="1"/>
          <p:nvPr/>
        </p:nvSpPr>
        <p:spPr>
          <a:xfrm>
            <a:off x="4010040" y="612000"/>
            <a:ext cx="66384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Arial"/>
              </a:rPr>
              <a:t>Entrées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11" name="TextShape 89"/>
          <p:cNvSpPr txBox="1"/>
          <p:nvPr/>
        </p:nvSpPr>
        <p:spPr>
          <a:xfrm>
            <a:off x="4838040" y="612000"/>
            <a:ext cx="6166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Arial"/>
              </a:rPr>
              <a:t>Sorties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12" name="TextShape 90"/>
          <p:cNvSpPr txBox="1"/>
          <p:nvPr/>
        </p:nvSpPr>
        <p:spPr>
          <a:xfrm>
            <a:off x="4339440" y="432000"/>
            <a:ext cx="9169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Arial"/>
              </a:rPr>
              <a:t>Traitements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13" name="Line 91"/>
          <p:cNvSpPr/>
          <p:nvPr/>
        </p:nvSpPr>
        <p:spPr>
          <a:xfrm>
            <a:off x="4056120" y="828000"/>
            <a:ext cx="540720" cy="0"/>
          </a:xfrm>
          <a:prstGeom prst="line">
            <a:avLst/>
          </a:prstGeom>
          <a:ln w="18000">
            <a:solidFill>
              <a:srgbClr val="66CC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14" name="Line 92"/>
          <p:cNvSpPr/>
          <p:nvPr/>
        </p:nvSpPr>
        <p:spPr>
          <a:xfrm>
            <a:off x="4884120" y="828000"/>
            <a:ext cx="540720" cy="0"/>
          </a:xfrm>
          <a:prstGeom prst="line">
            <a:avLst/>
          </a:prstGeom>
          <a:ln w="18000">
            <a:solidFill>
              <a:srgbClr val="0000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15" name="Line 93"/>
          <p:cNvSpPr/>
          <p:nvPr/>
        </p:nvSpPr>
        <p:spPr>
          <a:xfrm flipV="1">
            <a:off x="4812120" y="1306800"/>
            <a:ext cx="0" cy="316800"/>
          </a:xfrm>
          <a:prstGeom prst="line">
            <a:avLst/>
          </a:prstGeom>
          <a:ln w="0">
            <a:solidFill>
              <a:srgbClr val="999999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16" name="TextShape 94"/>
          <p:cNvSpPr txBox="1"/>
          <p:nvPr/>
        </p:nvSpPr>
        <p:spPr>
          <a:xfrm>
            <a:off x="4641840" y="1582200"/>
            <a:ext cx="478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Arial"/>
              </a:rPr>
              <a:t>E2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17" name="Line 95"/>
          <p:cNvSpPr/>
          <p:nvPr/>
        </p:nvSpPr>
        <p:spPr>
          <a:xfrm flipV="1">
            <a:off x="5280120" y="1307160"/>
            <a:ext cx="0" cy="316800"/>
          </a:xfrm>
          <a:prstGeom prst="line">
            <a:avLst/>
          </a:prstGeom>
          <a:ln w="0">
            <a:solidFill>
              <a:srgbClr val="999999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18" name="TextShape 96"/>
          <p:cNvSpPr txBox="1"/>
          <p:nvPr/>
        </p:nvSpPr>
        <p:spPr>
          <a:xfrm>
            <a:off x="5109840" y="1582560"/>
            <a:ext cx="478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Arial"/>
              </a:rPr>
              <a:t>E1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19" name="CustomShape 97"/>
          <p:cNvSpPr/>
          <p:nvPr/>
        </p:nvSpPr>
        <p:spPr>
          <a:xfrm rot="16200000">
            <a:off x="5990040" y="948240"/>
            <a:ext cx="432000" cy="286920"/>
          </a:xfrm>
          <a:custGeom>
            <a:avLst/>
            <a:gdLst/>
            <a:ahLst/>
            <a:cxnLst/>
            <a:rect l="0" t="0" r="r" b="b"/>
            <a:pathLst>
              <a:path w="1202" h="799">
                <a:moveTo>
                  <a:pt x="1069" y="0"/>
                </a:moveTo>
                <a:lnTo>
                  <a:pt x="1068" y="0"/>
                </a:lnTo>
                <a:cubicBezTo>
                  <a:pt x="1091" y="0"/>
                  <a:pt x="1114" y="6"/>
                  <a:pt x="1134" y="18"/>
                </a:cubicBezTo>
                <a:cubicBezTo>
                  <a:pt x="1155" y="29"/>
                  <a:pt x="1172" y="46"/>
                  <a:pt x="1183" y="67"/>
                </a:cubicBezTo>
                <a:cubicBezTo>
                  <a:pt x="1195" y="87"/>
                  <a:pt x="1201" y="110"/>
                  <a:pt x="1201" y="133"/>
                </a:cubicBezTo>
                <a:lnTo>
                  <a:pt x="1201" y="665"/>
                </a:lnTo>
                <a:lnTo>
                  <a:pt x="1201" y="665"/>
                </a:lnTo>
                <a:cubicBezTo>
                  <a:pt x="1201" y="688"/>
                  <a:pt x="1195" y="711"/>
                  <a:pt x="1183" y="732"/>
                </a:cubicBezTo>
                <a:cubicBezTo>
                  <a:pt x="1172" y="752"/>
                  <a:pt x="1155" y="769"/>
                  <a:pt x="1134" y="780"/>
                </a:cubicBezTo>
                <a:cubicBezTo>
                  <a:pt x="1114" y="792"/>
                  <a:pt x="1091" y="798"/>
                  <a:pt x="1068" y="798"/>
                </a:cubicBezTo>
                <a:lnTo>
                  <a:pt x="133" y="798"/>
                </a:lnTo>
                <a:lnTo>
                  <a:pt x="133" y="798"/>
                </a:lnTo>
                <a:cubicBezTo>
                  <a:pt x="110" y="798"/>
                  <a:pt x="87" y="792"/>
                  <a:pt x="66" y="780"/>
                </a:cubicBezTo>
                <a:cubicBezTo>
                  <a:pt x="46" y="769"/>
                  <a:pt x="29" y="752"/>
                  <a:pt x="18" y="732"/>
                </a:cubicBezTo>
                <a:cubicBezTo>
                  <a:pt x="6" y="711"/>
                  <a:pt x="0" y="688"/>
                  <a:pt x="0" y="665"/>
                </a:cubicBezTo>
                <a:lnTo>
                  <a:pt x="0" y="133"/>
                </a:lnTo>
                <a:lnTo>
                  <a:pt x="0" y="133"/>
                </a:lnTo>
                <a:lnTo>
                  <a:pt x="0" y="133"/>
                </a:lnTo>
                <a:cubicBezTo>
                  <a:pt x="0" y="110"/>
                  <a:pt x="6" y="87"/>
                  <a:pt x="18" y="67"/>
                </a:cubicBezTo>
                <a:cubicBezTo>
                  <a:pt x="29" y="46"/>
                  <a:pt x="46" y="29"/>
                  <a:pt x="66" y="18"/>
                </a:cubicBezTo>
                <a:cubicBezTo>
                  <a:pt x="87" y="6"/>
                  <a:pt x="110" y="0"/>
                  <a:pt x="133" y="0"/>
                </a:cubicBezTo>
                <a:lnTo>
                  <a:pt x="1069" y="0"/>
                </a:lnTo>
              </a:path>
            </a:pathLst>
          </a:custGeom>
          <a:solidFill>
            <a:srgbClr val="CCCCCC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C1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20" name="CustomShape 98"/>
          <p:cNvSpPr/>
          <p:nvPr/>
        </p:nvSpPr>
        <p:spPr>
          <a:xfrm rot="16200000">
            <a:off x="6350040" y="876600"/>
            <a:ext cx="432000" cy="430920"/>
          </a:xfrm>
          <a:custGeom>
            <a:avLst/>
            <a:gdLst/>
            <a:ahLst/>
            <a:cxnLst/>
            <a:rect l="0" t="0" r="r" b="b"/>
            <a:pathLst>
              <a:path w="1202" h="1199">
                <a:moveTo>
                  <a:pt x="1002" y="0"/>
                </a:moveTo>
                <a:lnTo>
                  <a:pt x="1001" y="0"/>
                </a:lnTo>
                <a:cubicBezTo>
                  <a:pt x="1036" y="0"/>
                  <a:pt x="1071" y="9"/>
                  <a:pt x="1101" y="27"/>
                </a:cubicBezTo>
                <a:cubicBezTo>
                  <a:pt x="1132" y="44"/>
                  <a:pt x="1157" y="69"/>
                  <a:pt x="1174" y="100"/>
                </a:cubicBezTo>
                <a:cubicBezTo>
                  <a:pt x="1192" y="130"/>
                  <a:pt x="1201" y="165"/>
                  <a:pt x="1201" y="200"/>
                </a:cubicBezTo>
                <a:lnTo>
                  <a:pt x="1201" y="998"/>
                </a:lnTo>
                <a:lnTo>
                  <a:pt x="1201" y="998"/>
                </a:lnTo>
                <a:cubicBezTo>
                  <a:pt x="1201" y="1033"/>
                  <a:pt x="1192" y="1068"/>
                  <a:pt x="1174" y="1098"/>
                </a:cubicBezTo>
                <a:cubicBezTo>
                  <a:pt x="1157" y="1129"/>
                  <a:pt x="1132" y="1154"/>
                  <a:pt x="1101" y="1171"/>
                </a:cubicBezTo>
                <a:cubicBezTo>
                  <a:pt x="1071" y="1189"/>
                  <a:pt x="1036" y="1198"/>
                  <a:pt x="1001" y="1198"/>
                </a:cubicBezTo>
                <a:lnTo>
                  <a:pt x="200" y="1198"/>
                </a:lnTo>
                <a:lnTo>
                  <a:pt x="200" y="1198"/>
                </a:lnTo>
                <a:cubicBezTo>
                  <a:pt x="165" y="1198"/>
                  <a:pt x="130" y="1189"/>
                  <a:pt x="100" y="1171"/>
                </a:cubicBezTo>
                <a:cubicBezTo>
                  <a:pt x="69" y="1154"/>
                  <a:pt x="44" y="1129"/>
                  <a:pt x="27" y="1098"/>
                </a:cubicBezTo>
                <a:cubicBezTo>
                  <a:pt x="9" y="1068"/>
                  <a:pt x="0" y="1033"/>
                  <a:pt x="0" y="998"/>
                </a:cubicBezTo>
                <a:lnTo>
                  <a:pt x="0" y="199"/>
                </a:lnTo>
                <a:lnTo>
                  <a:pt x="0" y="200"/>
                </a:lnTo>
                <a:lnTo>
                  <a:pt x="0" y="200"/>
                </a:lnTo>
                <a:cubicBezTo>
                  <a:pt x="0" y="165"/>
                  <a:pt x="9" y="130"/>
                  <a:pt x="27" y="100"/>
                </a:cubicBezTo>
                <a:cubicBezTo>
                  <a:pt x="44" y="69"/>
                  <a:pt x="69" y="44"/>
                  <a:pt x="100" y="27"/>
                </a:cubicBezTo>
                <a:cubicBezTo>
                  <a:pt x="130" y="9"/>
                  <a:pt x="165" y="0"/>
                  <a:pt x="200" y="0"/>
                </a:cubicBezTo>
                <a:lnTo>
                  <a:pt x="1002" y="0"/>
                </a:lnTo>
              </a:path>
            </a:pathLst>
          </a:custGeom>
          <a:solidFill>
            <a:srgbClr val="CCCCCC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C2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21" name="CustomShape 99"/>
          <p:cNvSpPr/>
          <p:nvPr/>
        </p:nvSpPr>
        <p:spPr>
          <a:xfrm rot="16200000">
            <a:off x="5388120" y="101916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99FF66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E1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22" name="CustomShape 100"/>
          <p:cNvSpPr/>
          <p:nvPr/>
        </p:nvSpPr>
        <p:spPr>
          <a:xfrm rot="16200000">
            <a:off x="5532480" y="101952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99FF33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E2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23" name="CustomShape 101"/>
          <p:cNvSpPr/>
          <p:nvPr/>
        </p:nvSpPr>
        <p:spPr>
          <a:xfrm rot="16200000">
            <a:off x="5784840" y="101988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6699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EN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24" name="TextShape 102"/>
          <p:cNvSpPr txBox="1"/>
          <p:nvPr/>
        </p:nvSpPr>
        <p:spPr>
          <a:xfrm rot="16200000">
            <a:off x="5616000" y="850680"/>
            <a:ext cx="478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000" b="0" strike="noStrike" spc="-1">
                <a:latin typeface="Arial"/>
              </a:rPr>
              <a:t>...</a:t>
            </a:r>
          </a:p>
        </p:txBody>
      </p:sp>
      <p:sp>
        <p:nvSpPr>
          <p:cNvPr id="3825" name="TextShape 103"/>
          <p:cNvSpPr txBox="1"/>
          <p:nvPr/>
        </p:nvSpPr>
        <p:spPr>
          <a:xfrm>
            <a:off x="5486040" y="612720"/>
            <a:ext cx="66384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Arial"/>
              </a:rPr>
              <a:t>Entrées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26" name="Line 104"/>
          <p:cNvSpPr/>
          <p:nvPr/>
        </p:nvSpPr>
        <p:spPr>
          <a:xfrm>
            <a:off x="5532120" y="828720"/>
            <a:ext cx="540720" cy="0"/>
          </a:xfrm>
          <a:prstGeom prst="line">
            <a:avLst/>
          </a:prstGeom>
          <a:ln w="18000">
            <a:solidFill>
              <a:srgbClr val="66CC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27" name="CustomShape 105"/>
          <p:cNvSpPr/>
          <p:nvPr/>
        </p:nvSpPr>
        <p:spPr>
          <a:xfrm rot="16200000">
            <a:off x="6936840" y="101916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00CC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S1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28" name="CustomShape 106"/>
          <p:cNvSpPr/>
          <p:nvPr/>
        </p:nvSpPr>
        <p:spPr>
          <a:xfrm rot="16200000">
            <a:off x="7081200" y="101952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3399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S2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29" name="CustomShape 107"/>
          <p:cNvSpPr/>
          <p:nvPr/>
        </p:nvSpPr>
        <p:spPr>
          <a:xfrm rot="16200000">
            <a:off x="7333560" y="101988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009999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SP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30" name="TextShape 108"/>
          <p:cNvSpPr txBox="1"/>
          <p:nvPr/>
        </p:nvSpPr>
        <p:spPr>
          <a:xfrm rot="16200000">
            <a:off x="7164360" y="850320"/>
            <a:ext cx="478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000" b="0" strike="noStrike" spc="-1">
                <a:latin typeface="Arial"/>
              </a:rPr>
              <a:t>...</a:t>
            </a:r>
          </a:p>
        </p:txBody>
      </p:sp>
      <p:sp>
        <p:nvSpPr>
          <p:cNvPr id="3831" name="TextShape 109"/>
          <p:cNvSpPr txBox="1"/>
          <p:nvPr/>
        </p:nvSpPr>
        <p:spPr>
          <a:xfrm>
            <a:off x="7034400" y="612360"/>
            <a:ext cx="6166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Arial"/>
              </a:rPr>
              <a:t>Sorties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32" name="Line 110"/>
          <p:cNvSpPr/>
          <p:nvPr/>
        </p:nvSpPr>
        <p:spPr>
          <a:xfrm>
            <a:off x="7080480" y="828360"/>
            <a:ext cx="540720" cy="0"/>
          </a:xfrm>
          <a:prstGeom prst="line">
            <a:avLst/>
          </a:prstGeom>
          <a:ln w="18000">
            <a:solidFill>
              <a:srgbClr val="0000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33" name="Line 111"/>
          <p:cNvSpPr/>
          <p:nvPr/>
        </p:nvSpPr>
        <p:spPr>
          <a:xfrm flipV="1">
            <a:off x="5793480" y="1306800"/>
            <a:ext cx="0" cy="316800"/>
          </a:xfrm>
          <a:prstGeom prst="line">
            <a:avLst/>
          </a:prstGeom>
          <a:ln w="0">
            <a:solidFill>
              <a:srgbClr val="999999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34" name="Line 112"/>
          <p:cNvSpPr/>
          <p:nvPr/>
        </p:nvSpPr>
        <p:spPr>
          <a:xfrm flipV="1">
            <a:off x="6117480" y="1307160"/>
            <a:ext cx="0" cy="316800"/>
          </a:xfrm>
          <a:prstGeom prst="line">
            <a:avLst/>
          </a:prstGeom>
          <a:ln w="0">
            <a:solidFill>
              <a:srgbClr val="999999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35" name="TextShape 113"/>
          <p:cNvSpPr txBox="1"/>
          <p:nvPr/>
        </p:nvSpPr>
        <p:spPr>
          <a:xfrm>
            <a:off x="5947200" y="1582560"/>
            <a:ext cx="351360" cy="245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Arial"/>
              </a:rPr>
              <a:t>E2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36" name="TextShape 114"/>
          <p:cNvSpPr txBox="1"/>
          <p:nvPr/>
        </p:nvSpPr>
        <p:spPr>
          <a:xfrm>
            <a:off x="5623200" y="1582560"/>
            <a:ext cx="478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Arial"/>
              </a:rPr>
              <a:t>Ex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37" name="CustomShape 115"/>
          <p:cNvSpPr/>
          <p:nvPr/>
        </p:nvSpPr>
        <p:spPr>
          <a:xfrm rot="16200000">
            <a:off x="6720120" y="948600"/>
            <a:ext cx="432000" cy="288000"/>
          </a:xfrm>
          <a:custGeom>
            <a:avLst/>
            <a:gdLst/>
            <a:ahLst/>
            <a:cxnLst/>
            <a:rect l="0" t="0" r="r" b="b"/>
            <a:pathLst>
              <a:path w="1202" h="802">
                <a:moveTo>
                  <a:pt x="1068" y="0"/>
                </a:moveTo>
                <a:lnTo>
                  <a:pt x="1067" y="0"/>
                </a:lnTo>
                <a:cubicBezTo>
                  <a:pt x="1091" y="0"/>
                  <a:pt x="1114" y="6"/>
                  <a:pt x="1134" y="18"/>
                </a:cubicBezTo>
                <a:cubicBezTo>
                  <a:pt x="1155" y="30"/>
                  <a:pt x="1171" y="46"/>
                  <a:pt x="1183" y="67"/>
                </a:cubicBezTo>
                <a:cubicBezTo>
                  <a:pt x="1195" y="87"/>
                  <a:pt x="1201" y="110"/>
                  <a:pt x="1201" y="134"/>
                </a:cubicBezTo>
                <a:lnTo>
                  <a:pt x="1201" y="667"/>
                </a:lnTo>
                <a:lnTo>
                  <a:pt x="1201" y="668"/>
                </a:lnTo>
                <a:cubicBezTo>
                  <a:pt x="1201" y="691"/>
                  <a:pt x="1195" y="714"/>
                  <a:pt x="1183" y="734"/>
                </a:cubicBezTo>
                <a:cubicBezTo>
                  <a:pt x="1171" y="755"/>
                  <a:pt x="1155" y="771"/>
                  <a:pt x="1134" y="783"/>
                </a:cubicBezTo>
                <a:cubicBezTo>
                  <a:pt x="1114" y="795"/>
                  <a:pt x="1091" y="801"/>
                  <a:pt x="1067" y="801"/>
                </a:cubicBezTo>
                <a:lnTo>
                  <a:pt x="134" y="801"/>
                </a:lnTo>
                <a:lnTo>
                  <a:pt x="133" y="801"/>
                </a:lnTo>
                <a:cubicBezTo>
                  <a:pt x="110" y="801"/>
                  <a:pt x="87" y="795"/>
                  <a:pt x="67" y="783"/>
                </a:cubicBezTo>
                <a:cubicBezTo>
                  <a:pt x="46" y="771"/>
                  <a:pt x="30" y="755"/>
                  <a:pt x="18" y="734"/>
                </a:cubicBezTo>
                <a:cubicBezTo>
                  <a:pt x="6" y="714"/>
                  <a:pt x="0" y="691"/>
                  <a:pt x="0" y="668"/>
                </a:cubicBezTo>
                <a:lnTo>
                  <a:pt x="0" y="133"/>
                </a:lnTo>
                <a:lnTo>
                  <a:pt x="0" y="134"/>
                </a:lnTo>
                <a:lnTo>
                  <a:pt x="0" y="134"/>
                </a:lnTo>
                <a:cubicBezTo>
                  <a:pt x="0" y="110"/>
                  <a:pt x="6" y="87"/>
                  <a:pt x="18" y="67"/>
                </a:cubicBezTo>
                <a:cubicBezTo>
                  <a:pt x="30" y="46"/>
                  <a:pt x="46" y="30"/>
                  <a:pt x="67" y="18"/>
                </a:cubicBezTo>
                <a:cubicBezTo>
                  <a:pt x="87" y="6"/>
                  <a:pt x="110" y="0"/>
                  <a:pt x="133" y="0"/>
                </a:cubicBezTo>
                <a:lnTo>
                  <a:pt x="1068" y="0"/>
                </a:lnTo>
              </a:path>
            </a:pathLst>
          </a:custGeom>
          <a:solidFill>
            <a:srgbClr val="CCCCCC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Cx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38" name="CustomShape 116"/>
          <p:cNvSpPr/>
          <p:nvPr/>
        </p:nvSpPr>
        <p:spPr>
          <a:xfrm rot="16200000">
            <a:off x="8258040" y="876960"/>
            <a:ext cx="432000" cy="430920"/>
          </a:xfrm>
          <a:custGeom>
            <a:avLst/>
            <a:gdLst/>
            <a:ahLst/>
            <a:cxnLst/>
            <a:rect l="0" t="0" r="r" b="b"/>
            <a:pathLst>
              <a:path w="1202" h="1199">
                <a:moveTo>
                  <a:pt x="1002" y="0"/>
                </a:moveTo>
                <a:lnTo>
                  <a:pt x="1001" y="0"/>
                </a:lnTo>
                <a:cubicBezTo>
                  <a:pt x="1036" y="0"/>
                  <a:pt x="1071" y="9"/>
                  <a:pt x="1101" y="27"/>
                </a:cubicBezTo>
                <a:cubicBezTo>
                  <a:pt x="1132" y="44"/>
                  <a:pt x="1157" y="69"/>
                  <a:pt x="1174" y="100"/>
                </a:cubicBezTo>
                <a:cubicBezTo>
                  <a:pt x="1192" y="130"/>
                  <a:pt x="1201" y="165"/>
                  <a:pt x="1201" y="200"/>
                </a:cubicBezTo>
                <a:lnTo>
                  <a:pt x="1201" y="998"/>
                </a:lnTo>
                <a:lnTo>
                  <a:pt x="1201" y="998"/>
                </a:lnTo>
                <a:cubicBezTo>
                  <a:pt x="1201" y="1033"/>
                  <a:pt x="1192" y="1068"/>
                  <a:pt x="1174" y="1098"/>
                </a:cubicBezTo>
                <a:cubicBezTo>
                  <a:pt x="1157" y="1129"/>
                  <a:pt x="1132" y="1154"/>
                  <a:pt x="1101" y="1171"/>
                </a:cubicBezTo>
                <a:cubicBezTo>
                  <a:pt x="1071" y="1189"/>
                  <a:pt x="1036" y="1198"/>
                  <a:pt x="1001" y="1198"/>
                </a:cubicBezTo>
                <a:lnTo>
                  <a:pt x="200" y="1198"/>
                </a:lnTo>
                <a:lnTo>
                  <a:pt x="200" y="1198"/>
                </a:lnTo>
                <a:cubicBezTo>
                  <a:pt x="165" y="1198"/>
                  <a:pt x="130" y="1189"/>
                  <a:pt x="100" y="1171"/>
                </a:cubicBezTo>
                <a:cubicBezTo>
                  <a:pt x="69" y="1154"/>
                  <a:pt x="44" y="1129"/>
                  <a:pt x="27" y="1098"/>
                </a:cubicBezTo>
                <a:cubicBezTo>
                  <a:pt x="9" y="1068"/>
                  <a:pt x="0" y="1033"/>
                  <a:pt x="0" y="998"/>
                </a:cubicBezTo>
                <a:lnTo>
                  <a:pt x="0" y="199"/>
                </a:lnTo>
                <a:lnTo>
                  <a:pt x="0" y="200"/>
                </a:lnTo>
                <a:lnTo>
                  <a:pt x="0" y="200"/>
                </a:lnTo>
                <a:cubicBezTo>
                  <a:pt x="0" y="165"/>
                  <a:pt x="9" y="130"/>
                  <a:pt x="27" y="100"/>
                </a:cubicBezTo>
                <a:cubicBezTo>
                  <a:pt x="44" y="69"/>
                  <a:pt x="69" y="44"/>
                  <a:pt x="100" y="27"/>
                </a:cubicBezTo>
                <a:cubicBezTo>
                  <a:pt x="130" y="9"/>
                  <a:pt x="165" y="0"/>
                  <a:pt x="200" y="0"/>
                </a:cubicBezTo>
                <a:lnTo>
                  <a:pt x="1002" y="0"/>
                </a:lnTo>
              </a:path>
            </a:pathLst>
          </a:custGeom>
          <a:solidFill>
            <a:srgbClr val="CCCCCC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C2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39" name="CustomShape 117"/>
          <p:cNvSpPr/>
          <p:nvPr/>
        </p:nvSpPr>
        <p:spPr>
          <a:xfrm rot="16200000">
            <a:off x="7584120" y="101952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99FF66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E1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40" name="CustomShape 118"/>
          <p:cNvSpPr/>
          <p:nvPr/>
        </p:nvSpPr>
        <p:spPr>
          <a:xfrm rot="16200000">
            <a:off x="7728480" y="101988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99FF33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E2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41" name="CustomShape 119"/>
          <p:cNvSpPr/>
          <p:nvPr/>
        </p:nvSpPr>
        <p:spPr>
          <a:xfrm rot="16200000">
            <a:off x="7980840" y="102024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6699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EN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42" name="TextShape 120"/>
          <p:cNvSpPr txBox="1"/>
          <p:nvPr/>
        </p:nvSpPr>
        <p:spPr>
          <a:xfrm rot="16200000">
            <a:off x="7812000" y="851040"/>
            <a:ext cx="478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000" b="0" strike="noStrike" spc="-1">
                <a:latin typeface="Arial"/>
              </a:rPr>
              <a:t>...</a:t>
            </a:r>
          </a:p>
        </p:txBody>
      </p:sp>
      <p:sp>
        <p:nvSpPr>
          <p:cNvPr id="3843" name="TextShape 121"/>
          <p:cNvSpPr txBox="1"/>
          <p:nvPr/>
        </p:nvSpPr>
        <p:spPr>
          <a:xfrm>
            <a:off x="7682040" y="613080"/>
            <a:ext cx="66384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Arial"/>
              </a:rPr>
              <a:t>Entrées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44" name="Line 122"/>
          <p:cNvSpPr/>
          <p:nvPr/>
        </p:nvSpPr>
        <p:spPr>
          <a:xfrm>
            <a:off x="7728120" y="829080"/>
            <a:ext cx="540720" cy="0"/>
          </a:xfrm>
          <a:prstGeom prst="line">
            <a:avLst/>
          </a:prstGeom>
          <a:ln w="18000">
            <a:solidFill>
              <a:srgbClr val="66CC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45" name="Line 123"/>
          <p:cNvSpPr/>
          <p:nvPr/>
        </p:nvSpPr>
        <p:spPr>
          <a:xfrm>
            <a:off x="4632120" y="828000"/>
            <a:ext cx="205920" cy="0"/>
          </a:xfrm>
          <a:prstGeom prst="line">
            <a:avLst/>
          </a:prstGeom>
          <a:ln w="180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46" name="Line 124"/>
          <p:cNvSpPr/>
          <p:nvPr/>
        </p:nvSpPr>
        <p:spPr>
          <a:xfrm flipV="1">
            <a:off x="4716000" y="684000"/>
            <a:ext cx="0" cy="144000"/>
          </a:xfrm>
          <a:prstGeom prst="line">
            <a:avLst/>
          </a:prstGeom>
          <a:ln w="180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47" name="TextShape 125"/>
          <p:cNvSpPr txBox="1"/>
          <p:nvPr/>
        </p:nvSpPr>
        <p:spPr>
          <a:xfrm>
            <a:off x="5815440" y="436680"/>
            <a:ext cx="9169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Arial"/>
              </a:rPr>
              <a:t>Traitements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48" name="Line 126"/>
          <p:cNvSpPr/>
          <p:nvPr/>
        </p:nvSpPr>
        <p:spPr>
          <a:xfrm flipV="1">
            <a:off x="6108120" y="828000"/>
            <a:ext cx="926280" cy="4680"/>
          </a:xfrm>
          <a:prstGeom prst="line">
            <a:avLst/>
          </a:prstGeom>
          <a:ln w="180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49" name="Line 127"/>
          <p:cNvSpPr/>
          <p:nvPr/>
        </p:nvSpPr>
        <p:spPr>
          <a:xfrm flipV="1">
            <a:off x="6192000" y="688680"/>
            <a:ext cx="0" cy="144000"/>
          </a:xfrm>
          <a:prstGeom prst="line">
            <a:avLst/>
          </a:prstGeom>
          <a:ln w="180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50" name="TextShape 128"/>
          <p:cNvSpPr txBox="1"/>
          <p:nvPr/>
        </p:nvSpPr>
        <p:spPr>
          <a:xfrm>
            <a:off x="8011440" y="441360"/>
            <a:ext cx="9169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Arial"/>
              </a:rPr>
              <a:t>Traitements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51" name="Line 129"/>
          <p:cNvSpPr/>
          <p:nvPr/>
        </p:nvSpPr>
        <p:spPr>
          <a:xfrm>
            <a:off x="8304120" y="837360"/>
            <a:ext cx="205920" cy="0"/>
          </a:xfrm>
          <a:prstGeom prst="line">
            <a:avLst/>
          </a:prstGeom>
          <a:ln w="180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52" name="Line 130"/>
          <p:cNvSpPr/>
          <p:nvPr/>
        </p:nvSpPr>
        <p:spPr>
          <a:xfrm flipV="1">
            <a:off x="8388000" y="693360"/>
            <a:ext cx="0" cy="144000"/>
          </a:xfrm>
          <a:prstGeom prst="line">
            <a:avLst/>
          </a:prstGeom>
          <a:ln w="180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53" name="Line 131"/>
          <p:cNvSpPr/>
          <p:nvPr/>
        </p:nvSpPr>
        <p:spPr>
          <a:xfrm>
            <a:off x="3744000" y="2844000"/>
            <a:ext cx="554400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54" name="Line 132"/>
          <p:cNvSpPr/>
          <p:nvPr/>
        </p:nvSpPr>
        <p:spPr>
          <a:xfrm flipV="1">
            <a:off x="3780000" y="2203200"/>
            <a:ext cx="0" cy="75924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55" name="TextShape 133"/>
          <p:cNvSpPr txBox="1"/>
          <p:nvPr/>
        </p:nvSpPr>
        <p:spPr>
          <a:xfrm>
            <a:off x="3096000" y="2148120"/>
            <a:ext cx="5587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CPU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856" name="Line 134"/>
          <p:cNvSpPr/>
          <p:nvPr/>
        </p:nvSpPr>
        <p:spPr>
          <a:xfrm flipV="1">
            <a:off x="3984120" y="2854440"/>
            <a:ext cx="0" cy="316800"/>
          </a:xfrm>
          <a:prstGeom prst="line">
            <a:avLst/>
          </a:prstGeom>
          <a:ln w="0">
            <a:solidFill>
              <a:srgbClr val="999999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57" name="TextShape 135"/>
          <p:cNvSpPr txBox="1"/>
          <p:nvPr/>
        </p:nvSpPr>
        <p:spPr>
          <a:xfrm>
            <a:off x="3024000" y="2940120"/>
            <a:ext cx="6454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EVTS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858" name="CustomShape 136"/>
          <p:cNvSpPr/>
          <p:nvPr/>
        </p:nvSpPr>
        <p:spPr>
          <a:xfrm rot="16200000">
            <a:off x="3840120" y="256644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99FF66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E1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59" name="CustomShape 137"/>
          <p:cNvSpPr/>
          <p:nvPr/>
        </p:nvSpPr>
        <p:spPr>
          <a:xfrm rot="16200000">
            <a:off x="4272840" y="256716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3399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S2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60" name="CustomShape 138"/>
          <p:cNvSpPr/>
          <p:nvPr/>
        </p:nvSpPr>
        <p:spPr>
          <a:xfrm rot="16200000">
            <a:off x="5245200" y="256752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009999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SP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61" name="CustomShape 139"/>
          <p:cNvSpPr/>
          <p:nvPr/>
        </p:nvSpPr>
        <p:spPr>
          <a:xfrm rot="16200000">
            <a:off x="4046040" y="2495880"/>
            <a:ext cx="432000" cy="286920"/>
          </a:xfrm>
          <a:custGeom>
            <a:avLst/>
            <a:gdLst/>
            <a:ahLst/>
            <a:cxnLst/>
            <a:rect l="0" t="0" r="r" b="b"/>
            <a:pathLst>
              <a:path w="1202" h="799">
                <a:moveTo>
                  <a:pt x="1069" y="0"/>
                </a:moveTo>
                <a:lnTo>
                  <a:pt x="1068" y="0"/>
                </a:lnTo>
                <a:cubicBezTo>
                  <a:pt x="1091" y="0"/>
                  <a:pt x="1114" y="6"/>
                  <a:pt x="1134" y="18"/>
                </a:cubicBezTo>
                <a:cubicBezTo>
                  <a:pt x="1155" y="29"/>
                  <a:pt x="1172" y="46"/>
                  <a:pt x="1183" y="67"/>
                </a:cubicBezTo>
                <a:cubicBezTo>
                  <a:pt x="1195" y="87"/>
                  <a:pt x="1201" y="110"/>
                  <a:pt x="1201" y="133"/>
                </a:cubicBezTo>
                <a:lnTo>
                  <a:pt x="1201" y="665"/>
                </a:lnTo>
                <a:lnTo>
                  <a:pt x="1201" y="665"/>
                </a:lnTo>
                <a:cubicBezTo>
                  <a:pt x="1201" y="688"/>
                  <a:pt x="1195" y="711"/>
                  <a:pt x="1183" y="732"/>
                </a:cubicBezTo>
                <a:cubicBezTo>
                  <a:pt x="1172" y="752"/>
                  <a:pt x="1155" y="769"/>
                  <a:pt x="1134" y="780"/>
                </a:cubicBezTo>
                <a:cubicBezTo>
                  <a:pt x="1114" y="792"/>
                  <a:pt x="1091" y="798"/>
                  <a:pt x="1068" y="798"/>
                </a:cubicBezTo>
                <a:lnTo>
                  <a:pt x="133" y="798"/>
                </a:lnTo>
                <a:lnTo>
                  <a:pt x="133" y="798"/>
                </a:lnTo>
                <a:cubicBezTo>
                  <a:pt x="110" y="798"/>
                  <a:pt x="87" y="792"/>
                  <a:pt x="66" y="780"/>
                </a:cubicBezTo>
                <a:cubicBezTo>
                  <a:pt x="46" y="769"/>
                  <a:pt x="29" y="752"/>
                  <a:pt x="18" y="732"/>
                </a:cubicBezTo>
                <a:cubicBezTo>
                  <a:pt x="6" y="711"/>
                  <a:pt x="0" y="688"/>
                  <a:pt x="0" y="665"/>
                </a:cubicBezTo>
                <a:lnTo>
                  <a:pt x="0" y="133"/>
                </a:lnTo>
                <a:lnTo>
                  <a:pt x="0" y="133"/>
                </a:lnTo>
                <a:lnTo>
                  <a:pt x="0" y="133"/>
                </a:lnTo>
                <a:cubicBezTo>
                  <a:pt x="0" y="110"/>
                  <a:pt x="6" y="87"/>
                  <a:pt x="18" y="67"/>
                </a:cubicBezTo>
                <a:cubicBezTo>
                  <a:pt x="29" y="46"/>
                  <a:pt x="46" y="29"/>
                  <a:pt x="66" y="18"/>
                </a:cubicBezTo>
                <a:cubicBezTo>
                  <a:pt x="87" y="6"/>
                  <a:pt x="110" y="0"/>
                  <a:pt x="133" y="0"/>
                </a:cubicBezTo>
                <a:lnTo>
                  <a:pt x="1069" y="0"/>
                </a:lnTo>
              </a:path>
            </a:pathLst>
          </a:custGeom>
          <a:solidFill>
            <a:srgbClr val="CCCCCC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C1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62" name="TextShape 140"/>
          <p:cNvSpPr txBox="1"/>
          <p:nvPr/>
        </p:nvSpPr>
        <p:spPr>
          <a:xfrm>
            <a:off x="3813840" y="3129840"/>
            <a:ext cx="478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Arial"/>
              </a:rPr>
              <a:t>E1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63" name="CustomShape 141"/>
          <p:cNvSpPr/>
          <p:nvPr/>
        </p:nvSpPr>
        <p:spPr>
          <a:xfrm rot="16200000">
            <a:off x="5855400" y="2495520"/>
            <a:ext cx="432000" cy="286920"/>
          </a:xfrm>
          <a:custGeom>
            <a:avLst/>
            <a:gdLst/>
            <a:ahLst/>
            <a:cxnLst/>
            <a:rect l="0" t="0" r="r" b="b"/>
            <a:pathLst>
              <a:path w="1202" h="799">
                <a:moveTo>
                  <a:pt x="1069" y="0"/>
                </a:moveTo>
                <a:lnTo>
                  <a:pt x="1068" y="0"/>
                </a:lnTo>
                <a:cubicBezTo>
                  <a:pt x="1091" y="0"/>
                  <a:pt x="1114" y="6"/>
                  <a:pt x="1134" y="18"/>
                </a:cubicBezTo>
                <a:cubicBezTo>
                  <a:pt x="1155" y="29"/>
                  <a:pt x="1172" y="46"/>
                  <a:pt x="1183" y="67"/>
                </a:cubicBezTo>
                <a:cubicBezTo>
                  <a:pt x="1195" y="87"/>
                  <a:pt x="1201" y="110"/>
                  <a:pt x="1201" y="133"/>
                </a:cubicBezTo>
                <a:lnTo>
                  <a:pt x="1201" y="665"/>
                </a:lnTo>
                <a:lnTo>
                  <a:pt x="1201" y="665"/>
                </a:lnTo>
                <a:cubicBezTo>
                  <a:pt x="1201" y="688"/>
                  <a:pt x="1195" y="711"/>
                  <a:pt x="1183" y="732"/>
                </a:cubicBezTo>
                <a:cubicBezTo>
                  <a:pt x="1172" y="752"/>
                  <a:pt x="1155" y="769"/>
                  <a:pt x="1134" y="780"/>
                </a:cubicBezTo>
                <a:cubicBezTo>
                  <a:pt x="1114" y="792"/>
                  <a:pt x="1091" y="798"/>
                  <a:pt x="1068" y="798"/>
                </a:cubicBezTo>
                <a:lnTo>
                  <a:pt x="133" y="798"/>
                </a:lnTo>
                <a:lnTo>
                  <a:pt x="133" y="798"/>
                </a:lnTo>
                <a:cubicBezTo>
                  <a:pt x="110" y="798"/>
                  <a:pt x="87" y="792"/>
                  <a:pt x="66" y="780"/>
                </a:cubicBezTo>
                <a:cubicBezTo>
                  <a:pt x="46" y="769"/>
                  <a:pt x="29" y="752"/>
                  <a:pt x="18" y="732"/>
                </a:cubicBezTo>
                <a:cubicBezTo>
                  <a:pt x="6" y="711"/>
                  <a:pt x="0" y="688"/>
                  <a:pt x="0" y="665"/>
                </a:cubicBezTo>
                <a:lnTo>
                  <a:pt x="0" y="133"/>
                </a:lnTo>
                <a:lnTo>
                  <a:pt x="0" y="133"/>
                </a:lnTo>
                <a:lnTo>
                  <a:pt x="0" y="133"/>
                </a:lnTo>
                <a:cubicBezTo>
                  <a:pt x="0" y="110"/>
                  <a:pt x="6" y="87"/>
                  <a:pt x="18" y="67"/>
                </a:cubicBezTo>
                <a:cubicBezTo>
                  <a:pt x="29" y="46"/>
                  <a:pt x="46" y="29"/>
                  <a:pt x="66" y="18"/>
                </a:cubicBezTo>
                <a:cubicBezTo>
                  <a:pt x="87" y="6"/>
                  <a:pt x="110" y="0"/>
                  <a:pt x="133" y="0"/>
                </a:cubicBezTo>
                <a:lnTo>
                  <a:pt x="1069" y="0"/>
                </a:lnTo>
              </a:path>
            </a:pathLst>
          </a:custGeom>
          <a:solidFill>
            <a:srgbClr val="CCCCCC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C1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64" name="CustomShape 142"/>
          <p:cNvSpPr/>
          <p:nvPr/>
        </p:nvSpPr>
        <p:spPr>
          <a:xfrm rot="16200000">
            <a:off x="4946040" y="2424600"/>
            <a:ext cx="432000" cy="430920"/>
          </a:xfrm>
          <a:custGeom>
            <a:avLst/>
            <a:gdLst/>
            <a:ahLst/>
            <a:cxnLst/>
            <a:rect l="0" t="0" r="r" b="b"/>
            <a:pathLst>
              <a:path w="1202" h="1199">
                <a:moveTo>
                  <a:pt x="1002" y="0"/>
                </a:moveTo>
                <a:lnTo>
                  <a:pt x="1001" y="0"/>
                </a:lnTo>
                <a:cubicBezTo>
                  <a:pt x="1036" y="0"/>
                  <a:pt x="1071" y="9"/>
                  <a:pt x="1101" y="27"/>
                </a:cubicBezTo>
                <a:cubicBezTo>
                  <a:pt x="1132" y="44"/>
                  <a:pt x="1157" y="69"/>
                  <a:pt x="1174" y="100"/>
                </a:cubicBezTo>
                <a:cubicBezTo>
                  <a:pt x="1192" y="130"/>
                  <a:pt x="1201" y="165"/>
                  <a:pt x="1201" y="200"/>
                </a:cubicBezTo>
                <a:lnTo>
                  <a:pt x="1201" y="998"/>
                </a:lnTo>
                <a:lnTo>
                  <a:pt x="1201" y="998"/>
                </a:lnTo>
                <a:cubicBezTo>
                  <a:pt x="1201" y="1033"/>
                  <a:pt x="1192" y="1068"/>
                  <a:pt x="1174" y="1098"/>
                </a:cubicBezTo>
                <a:cubicBezTo>
                  <a:pt x="1157" y="1129"/>
                  <a:pt x="1132" y="1154"/>
                  <a:pt x="1101" y="1171"/>
                </a:cubicBezTo>
                <a:cubicBezTo>
                  <a:pt x="1071" y="1189"/>
                  <a:pt x="1036" y="1198"/>
                  <a:pt x="1001" y="1198"/>
                </a:cubicBezTo>
                <a:lnTo>
                  <a:pt x="200" y="1198"/>
                </a:lnTo>
                <a:lnTo>
                  <a:pt x="200" y="1198"/>
                </a:lnTo>
                <a:cubicBezTo>
                  <a:pt x="165" y="1198"/>
                  <a:pt x="130" y="1189"/>
                  <a:pt x="100" y="1171"/>
                </a:cubicBezTo>
                <a:cubicBezTo>
                  <a:pt x="69" y="1154"/>
                  <a:pt x="44" y="1129"/>
                  <a:pt x="27" y="1098"/>
                </a:cubicBezTo>
                <a:cubicBezTo>
                  <a:pt x="9" y="1068"/>
                  <a:pt x="0" y="1033"/>
                  <a:pt x="0" y="998"/>
                </a:cubicBezTo>
                <a:lnTo>
                  <a:pt x="0" y="199"/>
                </a:lnTo>
                <a:lnTo>
                  <a:pt x="0" y="200"/>
                </a:lnTo>
                <a:lnTo>
                  <a:pt x="0" y="200"/>
                </a:lnTo>
                <a:cubicBezTo>
                  <a:pt x="0" y="165"/>
                  <a:pt x="9" y="130"/>
                  <a:pt x="27" y="100"/>
                </a:cubicBezTo>
                <a:cubicBezTo>
                  <a:pt x="44" y="69"/>
                  <a:pt x="69" y="44"/>
                  <a:pt x="100" y="27"/>
                </a:cubicBezTo>
                <a:cubicBezTo>
                  <a:pt x="130" y="9"/>
                  <a:pt x="165" y="0"/>
                  <a:pt x="200" y="0"/>
                </a:cubicBezTo>
                <a:lnTo>
                  <a:pt x="1002" y="0"/>
                </a:lnTo>
              </a:path>
            </a:pathLst>
          </a:custGeom>
          <a:solidFill>
            <a:srgbClr val="CCCCCC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C2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65" name="CustomShape 143"/>
          <p:cNvSpPr/>
          <p:nvPr/>
        </p:nvSpPr>
        <p:spPr>
          <a:xfrm rot="16200000">
            <a:off x="5640120" y="256716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99FF66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E1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66" name="CustomShape 144"/>
          <p:cNvSpPr/>
          <p:nvPr/>
        </p:nvSpPr>
        <p:spPr>
          <a:xfrm rot="16200000">
            <a:off x="4668480" y="256752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99FF33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E2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67" name="CustomShape 145"/>
          <p:cNvSpPr/>
          <p:nvPr/>
        </p:nvSpPr>
        <p:spPr>
          <a:xfrm rot="16200000">
            <a:off x="6468120" y="2496600"/>
            <a:ext cx="432000" cy="288000"/>
          </a:xfrm>
          <a:custGeom>
            <a:avLst/>
            <a:gdLst/>
            <a:ahLst/>
            <a:cxnLst/>
            <a:rect l="0" t="0" r="r" b="b"/>
            <a:pathLst>
              <a:path w="1202" h="802">
                <a:moveTo>
                  <a:pt x="1068" y="0"/>
                </a:moveTo>
                <a:lnTo>
                  <a:pt x="1067" y="0"/>
                </a:lnTo>
                <a:cubicBezTo>
                  <a:pt x="1091" y="0"/>
                  <a:pt x="1114" y="6"/>
                  <a:pt x="1134" y="18"/>
                </a:cubicBezTo>
                <a:cubicBezTo>
                  <a:pt x="1155" y="30"/>
                  <a:pt x="1171" y="46"/>
                  <a:pt x="1183" y="67"/>
                </a:cubicBezTo>
                <a:cubicBezTo>
                  <a:pt x="1195" y="87"/>
                  <a:pt x="1201" y="110"/>
                  <a:pt x="1201" y="134"/>
                </a:cubicBezTo>
                <a:lnTo>
                  <a:pt x="1201" y="667"/>
                </a:lnTo>
                <a:lnTo>
                  <a:pt x="1201" y="668"/>
                </a:lnTo>
                <a:cubicBezTo>
                  <a:pt x="1201" y="691"/>
                  <a:pt x="1195" y="714"/>
                  <a:pt x="1183" y="734"/>
                </a:cubicBezTo>
                <a:cubicBezTo>
                  <a:pt x="1171" y="755"/>
                  <a:pt x="1155" y="771"/>
                  <a:pt x="1134" y="783"/>
                </a:cubicBezTo>
                <a:cubicBezTo>
                  <a:pt x="1114" y="795"/>
                  <a:pt x="1091" y="801"/>
                  <a:pt x="1067" y="801"/>
                </a:cubicBezTo>
                <a:lnTo>
                  <a:pt x="134" y="801"/>
                </a:lnTo>
                <a:lnTo>
                  <a:pt x="133" y="801"/>
                </a:lnTo>
                <a:cubicBezTo>
                  <a:pt x="110" y="801"/>
                  <a:pt x="87" y="795"/>
                  <a:pt x="67" y="783"/>
                </a:cubicBezTo>
                <a:cubicBezTo>
                  <a:pt x="46" y="771"/>
                  <a:pt x="30" y="755"/>
                  <a:pt x="18" y="734"/>
                </a:cubicBezTo>
                <a:cubicBezTo>
                  <a:pt x="6" y="714"/>
                  <a:pt x="0" y="691"/>
                  <a:pt x="0" y="668"/>
                </a:cubicBezTo>
                <a:lnTo>
                  <a:pt x="0" y="133"/>
                </a:lnTo>
                <a:lnTo>
                  <a:pt x="0" y="134"/>
                </a:lnTo>
                <a:lnTo>
                  <a:pt x="0" y="134"/>
                </a:lnTo>
                <a:cubicBezTo>
                  <a:pt x="0" y="110"/>
                  <a:pt x="6" y="87"/>
                  <a:pt x="18" y="67"/>
                </a:cubicBezTo>
                <a:cubicBezTo>
                  <a:pt x="30" y="46"/>
                  <a:pt x="46" y="30"/>
                  <a:pt x="67" y="18"/>
                </a:cubicBezTo>
                <a:cubicBezTo>
                  <a:pt x="87" y="6"/>
                  <a:pt x="110" y="0"/>
                  <a:pt x="133" y="0"/>
                </a:cubicBezTo>
                <a:lnTo>
                  <a:pt x="1068" y="0"/>
                </a:lnTo>
              </a:path>
            </a:pathLst>
          </a:custGeom>
          <a:solidFill>
            <a:srgbClr val="CCCCCC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Cx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68" name="CustomShape 146"/>
          <p:cNvSpPr/>
          <p:nvPr/>
        </p:nvSpPr>
        <p:spPr>
          <a:xfrm rot="16200000">
            <a:off x="6264000" y="256752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6699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Ex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69" name="CustomShape 147"/>
          <p:cNvSpPr/>
          <p:nvPr/>
        </p:nvSpPr>
        <p:spPr>
          <a:xfrm rot="16200000">
            <a:off x="6073200" y="256752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3399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S2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70" name="CustomShape 148"/>
          <p:cNvSpPr/>
          <p:nvPr/>
        </p:nvSpPr>
        <p:spPr>
          <a:xfrm rot="16200000">
            <a:off x="6685920" y="256824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009999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SY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71" name="CustomShape 149"/>
          <p:cNvSpPr/>
          <p:nvPr/>
        </p:nvSpPr>
        <p:spPr>
          <a:xfrm rot="16200000">
            <a:off x="7884720" y="255600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009999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SP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72" name="CustomShape 150"/>
          <p:cNvSpPr/>
          <p:nvPr/>
        </p:nvSpPr>
        <p:spPr>
          <a:xfrm rot="16200000">
            <a:off x="7585560" y="2413080"/>
            <a:ext cx="432000" cy="430920"/>
          </a:xfrm>
          <a:custGeom>
            <a:avLst/>
            <a:gdLst/>
            <a:ahLst/>
            <a:cxnLst/>
            <a:rect l="0" t="0" r="r" b="b"/>
            <a:pathLst>
              <a:path w="1202" h="1199">
                <a:moveTo>
                  <a:pt x="1002" y="0"/>
                </a:moveTo>
                <a:lnTo>
                  <a:pt x="1001" y="0"/>
                </a:lnTo>
                <a:cubicBezTo>
                  <a:pt x="1036" y="0"/>
                  <a:pt x="1071" y="9"/>
                  <a:pt x="1101" y="27"/>
                </a:cubicBezTo>
                <a:cubicBezTo>
                  <a:pt x="1132" y="44"/>
                  <a:pt x="1157" y="69"/>
                  <a:pt x="1174" y="100"/>
                </a:cubicBezTo>
                <a:cubicBezTo>
                  <a:pt x="1192" y="130"/>
                  <a:pt x="1201" y="165"/>
                  <a:pt x="1201" y="200"/>
                </a:cubicBezTo>
                <a:lnTo>
                  <a:pt x="1201" y="998"/>
                </a:lnTo>
                <a:lnTo>
                  <a:pt x="1201" y="998"/>
                </a:lnTo>
                <a:cubicBezTo>
                  <a:pt x="1201" y="1033"/>
                  <a:pt x="1192" y="1068"/>
                  <a:pt x="1174" y="1098"/>
                </a:cubicBezTo>
                <a:cubicBezTo>
                  <a:pt x="1157" y="1129"/>
                  <a:pt x="1132" y="1154"/>
                  <a:pt x="1101" y="1171"/>
                </a:cubicBezTo>
                <a:cubicBezTo>
                  <a:pt x="1071" y="1189"/>
                  <a:pt x="1036" y="1198"/>
                  <a:pt x="1001" y="1198"/>
                </a:cubicBezTo>
                <a:lnTo>
                  <a:pt x="200" y="1198"/>
                </a:lnTo>
                <a:lnTo>
                  <a:pt x="200" y="1198"/>
                </a:lnTo>
                <a:cubicBezTo>
                  <a:pt x="165" y="1198"/>
                  <a:pt x="130" y="1189"/>
                  <a:pt x="100" y="1171"/>
                </a:cubicBezTo>
                <a:cubicBezTo>
                  <a:pt x="69" y="1154"/>
                  <a:pt x="44" y="1129"/>
                  <a:pt x="27" y="1098"/>
                </a:cubicBezTo>
                <a:cubicBezTo>
                  <a:pt x="9" y="1068"/>
                  <a:pt x="0" y="1033"/>
                  <a:pt x="0" y="998"/>
                </a:cubicBezTo>
                <a:lnTo>
                  <a:pt x="0" y="199"/>
                </a:lnTo>
                <a:lnTo>
                  <a:pt x="0" y="200"/>
                </a:lnTo>
                <a:lnTo>
                  <a:pt x="0" y="200"/>
                </a:lnTo>
                <a:cubicBezTo>
                  <a:pt x="0" y="165"/>
                  <a:pt x="9" y="130"/>
                  <a:pt x="27" y="100"/>
                </a:cubicBezTo>
                <a:cubicBezTo>
                  <a:pt x="44" y="69"/>
                  <a:pt x="69" y="44"/>
                  <a:pt x="100" y="27"/>
                </a:cubicBezTo>
                <a:cubicBezTo>
                  <a:pt x="130" y="9"/>
                  <a:pt x="165" y="0"/>
                  <a:pt x="200" y="0"/>
                </a:cubicBezTo>
                <a:lnTo>
                  <a:pt x="1002" y="0"/>
                </a:lnTo>
              </a:path>
            </a:pathLst>
          </a:custGeom>
          <a:solidFill>
            <a:srgbClr val="CCCCCC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C2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73" name="CustomShape 151"/>
          <p:cNvSpPr/>
          <p:nvPr/>
        </p:nvSpPr>
        <p:spPr>
          <a:xfrm rot="16200000">
            <a:off x="7308000" y="255600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99FF33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E2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74" name="Line 152"/>
          <p:cNvSpPr/>
          <p:nvPr/>
        </p:nvSpPr>
        <p:spPr>
          <a:xfrm flipV="1">
            <a:off x="4812120" y="2854800"/>
            <a:ext cx="0" cy="316800"/>
          </a:xfrm>
          <a:prstGeom prst="line">
            <a:avLst/>
          </a:prstGeom>
          <a:ln w="0">
            <a:solidFill>
              <a:srgbClr val="999999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75" name="TextShape 153"/>
          <p:cNvSpPr txBox="1"/>
          <p:nvPr/>
        </p:nvSpPr>
        <p:spPr>
          <a:xfrm>
            <a:off x="4641840" y="3130200"/>
            <a:ext cx="478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Arial"/>
              </a:rPr>
              <a:t>E2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76" name="Line 154"/>
          <p:cNvSpPr/>
          <p:nvPr/>
        </p:nvSpPr>
        <p:spPr>
          <a:xfrm flipV="1">
            <a:off x="5784120" y="2855160"/>
            <a:ext cx="0" cy="316800"/>
          </a:xfrm>
          <a:prstGeom prst="line">
            <a:avLst/>
          </a:prstGeom>
          <a:ln w="0">
            <a:solidFill>
              <a:srgbClr val="999999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77" name="TextShape 155"/>
          <p:cNvSpPr txBox="1"/>
          <p:nvPr/>
        </p:nvSpPr>
        <p:spPr>
          <a:xfrm>
            <a:off x="5613840" y="3130560"/>
            <a:ext cx="478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Arial"/>
              </a:rPr>
              <a:t>E1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78" name="Line 156"/>
          <p:cNvSpPr/>
          <p:nvPr/>
        </p:nvSpPr>
        <p:spPr>
          <a:xfrm flipV="1">
            <a:off x="6153480" y="2854800"/>
            <a:ext cx="0" cy="316800"/>
          </a:xfrm>
          <a:prstGeom prst="line">
            <a:avLst/>
          </a:prstGeom>
          <a:ln w="0">
            <a:solidFill>
              <a:srgbClr val="999999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79" name="Line 157"/>
          <p:cNvSpPr/>
          <p:nvPr/>
        </p:nvSpPr>
        <p:spPr>
          <a:xfrm flipV="1">
            <a:off x="7449480" y="2855160"/>
            <a:ext cx="0" cy="316800"/>
          </a:xfrm>
          <a:prstGeom prst="line">
            <a:avLst/>
          </a:prstGeom>
          <a:ln w="0">
            <a:solidFill>
              <a:srgbClr val="999999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80" name="TextShape 158"/>
          <p:cNvSpPr txBox="1"/>
          <p:nvPr/>
        </p:nvSpPr>
        <p:spPr>
          <a:xfrm>
            <a:off x="7279200" y="3130560"/>
            <a:ext cx="351360" cy="245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Arial"/>
              </a:rPr>
              <a:t>E2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81" name="TextShape 159"/>
          <p:cNvSpPr txBox="1"/>
          <p:nvPr/>
        </p:nvSpPr>
        <p:spPr>
          <a:xfrm>
            <a:off x="5983200" y="3130560"/>
            <a:ext cx="478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Arial"/>
              </a:rPr>
              <a:t>Ex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82" name="TextShape 160"/>
          <p:cNvSpPr txBox="1"/>
          <p:nvPr/>
        </p:nvSpPr>
        <p:spPr>
          <a:xfrm>
            <a:off x="7602840" y="1437840"/>
            <a:ext cx="132516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Arial"/>
              </a:rPr>
              <a:t>SCRUTATION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883" name="TextShape 161"/>
          <p:cNvSpPr txBox="1"/>
          <p:nvPr/>
        </p:nvSpPr>
        <p:spPr>
          <a:xfrm>
            <a:off x="7962840" y="2952000"/>
            <a:ext cx="15217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Arial"/>
              </a:rPr>
              <a:t>INTERRUPTION</a:t>
            </a:r>
            <a:endParaRPr lang="fr-FR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4" name="Line 1"/>
          <p:cNvSpPr/>
          <p:nvPr/>
        </p:nvSpPr>
        <p:spPr>
          <a:xfrm flipH="1">
            <a:off x="4464360" y="1620000"/>
            <a:ext cx="2952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85" name="Line 2"/>
          <p:cNvSpPr/>
          <p:nvPr/>
        </p:nvSpPr>
        <p:spPr>
          <a:xfrm flipH="1">
            <a:off x="4464360" y="1800000"/>
            <a:ext cx="2952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86" name="Line 3"/>
          <p:cNvSpPr/>
          <p:nvPr/>
        </p:nvSpPr>
        <p:spPr>
          <a:xfrm flipH="1">
            <a:off x="4464360" y="1980000"/>
            <a:ext cx="320544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87" name="Line 4"/>
          <p:cNvSpPr/>
          <p:nvPr/>
        </p:nvSpPr>
        <p:spPr>
          <a:xfrm flipH="1">
            <a:off x="4464360" y="2160000"/>
            <a:ext cx="2952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88" name="Line 5"/>
          <p:cNvSpPr/>
          <p:nvPr/>
        </p:nvSpPr>
        <p:spPr>
          <a:xfrm flipH="1">
            <a:off x="4464360" y="1440000"/>
            <a:ext cx="215964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89" name="Line 6"/>
          <p:cNvSpPr/>
          <p:nvPr/>
        </p:nvSpPr>
        <p:spPr>
          <a:xfrm flipH="1">
            <a:off x="4464360" y="1260000"/>
            <a:ext cx="244764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90" name="Line 7"/>
          <p:cNvSpPr/>
          <p:nvPr/>
        </p:nvSpPr>
        <p:spPr>
          <a:xfrm flipH="1">
            <a:off x="4464360" y="1080000"/>
            <a:ext cx="223164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91" name="Line 8"/>
          <p:cNvSpPr/>
          <p:nvPr/>
        </p:nvSpPr>
        <p:spPr>
          <a:xfrm>
            <a:off x="1152360" y="1800000"/>
            <a:ext cx="23238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92" name="Line 9"/>
          <p:cNvSpPr/>
          <p:nvPr/>
        </p:nvSpPr>
        <p:spPr>
          <a:xfrm>
            <a:off x="1152360" y="1980000"/>
            <a:ext cx="23238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93" name="Line 10"/>
          <p:cNvSpPr/>
          <p:nvPr/>
        </p:nvSpPr>
        <p:spPr>
          <a:xfrm>
            <a:off x="1152360" y="2160000"/>
            <a:ext cx="23238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94" name="Line 11"/>
          <p:cNvSpPr/>
          <p:nvPr/>
        </p:nvSpPr>
        <p:spPr>
          <a:xfrm>
            <a:off x="1296000" y="1620000"/>
            <a:ext cx="218016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95" name="Line 12"/>
          <p:cNvSpPr/>
          <p:nvPr/>
        </p:nvSpPr>
        <p:spPr>
          <a:xfrm>
            <a:off x="792000" y="1440000"/>
            <a:ext cx="268416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96" name="Line 13"/>
          <p:cNvSpPr/>
          <p:nvPr/>
        </p:nvSpPr>
        <p:spPr>
          <a:xfrm>
            <a:off x="1152360" y="1260000"/>
            <a:ext cx="23238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97" name="Line 14"/>
          <p:cNvSpPr/>
          <p:nvPr/>
        </p:nvSpPr>
        <p:spPr>
          <a:xfrm>
            <a:off x="1368000" y="1080000"/>
            <a:ext cx="210816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98" name="CustomShape 15"/>
          <p:cNvSpPr/>
          <p:nvPr/>
        </p:nvSpPr>
        <p:spPr>
          <a:xfrm>
            <a:off x="6120360" y="100728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VSS/GND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3899" name="CustomShape 16"/>
          <p:cNvSpPr/>
          <p:nvPr/>
        </p:nvSpPr>
        <p:spPr>
          <a:xfrm>
            <a:off x="6120720" y="118836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PGD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00" name="CustomShape 17"/>
          <p:cNvSpPr/>
          <p:nvPr/>
        </p:nvSpPr>
        <p:spPr>
          <a:xfrm>
            <a:off x="6120720" y="136728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PGC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01" name="CustomShape 18"/>
          <p:cNvSpPr/>
          <p:nvPr/>
        </p:nvSpPr>
        <p:spPr>
          <a:xfrm>
            <a:off x="3476160" y="468000"/>
            <a:ext cx="988200" cy="1800000"/>
          </a:xfrm>
          <a:prstGeom prst="rect">
            <a:avLst/>
          </a:prstGeom>
          <a:solidFill>
            <a:srgbClr val="FFFFFF"/>
          </a:solidFill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02" name="CustomShape 19"/>
          <p:cNvSpPr/>
          <p:nvPr/>
        </p:nvSpPr>
        <p:spPr>
          <a:xfrm>
            <a:off x="5206320" y="118800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99FF6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RA0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03" name="CustomShape 20"/>
          <p:cNvSpPr/>
          <p:nvPr/>
        </p:nvSpPr>
        <p:spPr>
          <a:xfrm>
            <a:off x="5206320" y="136836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99FF6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RA1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04" name="CustomShape 21"/>
          <p:cNvSpPr/>
          <p:nvPr/>
        </p:nvSpPr>
        <p:spPr>
          <a:xfrm>
            <a:off x="5206320" y="154872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99FF6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RA2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05" name="CustomShape 22"/>
          <p:cNvSpPr/>
          <p:nvPr/>
        </p:nvSpPr>
        <p:spPr>
          <a:xfrm>
            <a:off x="5206320" y="172908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00CC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RC0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06" name="CustomShape 23"/>
          <p:cNvSpPr/>
          <p:nvPr/>
        </p:nvSpPr>
        <p:spPr>
          <a:xfrm>
            <a:off x="5206320" y="190944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00CC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RC1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07" name="CustomShape 24"/>
          <p:cNvSpPr/>
          <p:nvPr/>
        </p:nvSpPr>
        <p:spPr>
          <a:xfrm>
            <a:off x="5206320" y="208980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00CC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RC2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08" name="CustomShape 25"/>
          <p:cNvSpPr/>
          <p:nvPr/>
        </p:nvSpPr>
        <p:spPr>
          <a:xfrm>
            <a:off x="2326320" y="209016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00CC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RC3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09" name="CustomShape 26"/>
          <p:cNvSpPr/>
          <p:nvPr/>
        </p:nvSpPr>
        <p:spPr>
          <a:xfrm>
            <a:off x="2326320" y="191052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00CC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RC4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10" name="CustomShape 27"/>
          <p:cNvSpPr/>
          <p:nvPr/>
        </p:nvSpPr>
        <p:spPr>
          <a:xfrm>
            <a:off x="2326320" y="173052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00CC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RC5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11" name="CustomShape 28"/>
          <p:cNvSpPr/>
          <p:nvPr/>
        </p:nvSpPr>
        <p:spPr>
          <a:xfrm>
            <a:off x="2326320" y="154908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99FF6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RA3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12" name="CustomShape 29"/>
          <p:cNvSpPr/>
          <p:nvPr/>
        </p:nvSpPr>
        <p:spPr>
          <a:xfrm>
            <a:off x="2326320" y="118980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99FF6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RA5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13" name="CustomShape 30"/>
          <p:cNvSpPr/>
          <p:nvPr/>
        </p:nvSpPr>
        <p:spPr>
          <a:xfrm>
            <a:off x="1188360" y="100800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3333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VDD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3914" name="CustomShape 31"/>
          <p:cNvSpPr/>
          <p:nvPr/>
        </p:nvSpPr>
        <p:spPr>
          <a:xfrm>
            <a:off x="1188360" y="154728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66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MCLR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3915" name="CustomShape 32"/>
          <p:cNvSpPr/>
          <p:nvPr/>
        </p:nvSpPr>
        <p:spPr>
          <a:xfrm>
            <a:off x="6120360" y="1910880"/>
            <a:ext cx="590040" cy="144000"/>
          </a:xfrm>
          <a:custGeom>
            <a:avLst/>
            <a:gdLst/>
            <a:ahLst/>
            <a:cxnLst/>
            <a:rect l="0" t="0" r="r" b="b"/>
            <a:pathLst>
              <a:path w="16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573" y="401"/>
                </a:lnTo>
                <a:lnTo>
                  <a:pt x="1573" y="401"/>
                </a:lnTo>
                <a:cubicBezTo>
                  <a:pt x="1585" y="401"/>
                  <a:pt x="1596" y="398"/>
                  <a:pt x="1607" y="392"/>
                </a:cubicBezTo>
                <a:cubicBezTo>
                  <a:pt x="1617" y="386"/>
                  <a:pt x="1625" y="378"/>
                  <a:pt x="1631" y="368"/>
                </a:cubicBezTo>
                <a:cubicBezTo>
                  <a:pt x="1637" y="357"/>
                  <a:pt x="1640" y="346"/>
                  <a:pt x="1640" y="334"/>
                </a:cubicBezTo>
                <a:lnTo>
                  <a:pt x="1640" y="66"/>
                </a:lnTo>
                <a:lnTo>
                  <a:pt x="1640" y="67"/>
                </a:lnTo>
                <a:lnTo>
                  <a:pt x="1640" y="67"/>
                </a:lnTo>
                <a:cubicBezTo>
                  <a:pt x="1640" y="55"/>
                  <a:pt x="1637" y="44"/>
                  <a:pt x="1631" y="33"/>
                </a:cubicBezTo>
                <a:cubicBezTo>
                  <a:pt x="1625" y="23"/>
                  <a:pt x="1617" y="15"/>
                  <a:pt x="1607" y="9"/>
                </a:cubicBezTo>
                <a:cubicBezTo>
                  <a:pt x="1596" y="3"/>
                  <a:pt x="1585" y="0"/>
                  <a:pt x="1573" y="0"/>
                </a:cubicBezTo>
                <a:lnTo>
                  <a:pt x="66" y="0"/>
                </a:lnTo>
              </a:path>
            </a:pathLst>
          </a:custGeom>
          <a:solidFill>
            <a:srgbClr val="99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PWM4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16" name="CustomShape 33"/>
          <p:cNvSpPr/>
          <p:nvPr/>
        </p:nvSpPr>
        <p:spPr>
          <a:xfrm>
            <a:off x="4666320" y="154908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66666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INT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17" name="CustomShape 34"/>
          <p:cNvSpPr/>
          <p:nvPr/>
        </p:nvSpPr>
        <p:spPr>
          <a:xfrm>
            <a:off x="4666320" y="154980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999999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IOC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18" name="CustomShape 35"/>
          <p:cNvSpPr/>
          <p:nvPr/>
        </p:nvSpPr>
        <p:spPr>
          <a:xfrm>
            <a:off x="3514320" y="119016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19" name="CustomShape 36"/>
          <p:cNvSpPr/>
          <p:nvPr/>
        </p:nvSpPr>
        <p:spPr>
          <a:xfrm>
            <a:off x="3514320" y="101052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20" name="CustomShape 37"/>
          <p:cNvSpPr/>
          <p:nvPr/>
        </p:nvSpPr>
        <p:spPr>
          <a:xfrm>
            <a:off x="3514320" y="137088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3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21" name="CustomShape 38"/>
          <p:cNvSpPr/>
          <p:nvPr/>
        </p:nvSpPr>
        <p:spPr>
          <a:xfrm>
            <a:off x="3514320" y="155124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4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22" name="CustomShape 39"/>
          <p:cNvSpPr/>
          <p:nvPr/>
        </p:nvSpPr>
        <p:spPr>
          <a:xfrm>
            <a:off x="3514320" y="173160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5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23" name="CustomShape 40"/>
          <p:cNvSpPr/>
          <p:nvPr/>
        </p:nvSpPr>
        <p:spPr>
          <a:xfrm>
            <a:off x="3514320" y="191196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6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24" name="CustomShape 41"/>
          <p:cNvSpPr/>
          <p:nvPr/>
        </p:nvSpPr>
        <p:spPr>
          <a:xfrm>
            <a:off x="3514320" y="209232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7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25" name="CustomShape 42"/>
          <p:cNvSpPr/>
          <p:nvPr/>
        </p:nvSpPr>
        <p:spPr>
          <a:xfrm>
            <a:off x="4126320" y="119052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13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26" name="CustomShape 43"/>
          <p:cNvSpPr/>
          <p:nvPr/>
        </p:nvSpPr>
        <p:spPr>
          <a:xfrm>
            <a:off x="4126320" y="101088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14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27" name="CustomShape 44"/>
          <p:cNvSpPr/>
          <p:nvPr/>
        </p:nvSpPr>
        <p:spPr>
          <a:xfrm>
            <a:off x="4126320" y="137124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28" name="CustomShape 45"/>
          <p:cNvSpPr/>
          <p:nvPr/>
        </p:nvSpPr>
        <p:spPr>
          <a:xfrm>
            <a:off x="4126320" y="155160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29" name="CustomShape 46"/>
          <p:cNvSpPr/>
          <p:nvPr/>
        </p:nvSpPr>
        <p:spPr>
          <a:xfrm>
            <a:off x="4126320" y="173196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10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30" name="CustomShape 47"/>
          <p:cNvSpPr/>
          <p:nvPr/>
        </p:nvSpPr>
        <p:spPr>
          <a:xfrm>
            <a:off x="4126320" y="191232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9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31" name="CustomShape 48"/>
          <p:cNvSpPr/>
          <p:nvPr/>
        </p:nvSpPr>
        <p:spPr>
          <a:xfrm>
            <a:off x="4126320" y="209268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8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32" name="CustomShape 49"/>
          <p:cNvSpPr/>
          <p:nvPr/>
        </p:nvSpPr>
        <p:spPr>
          <a:xfrm>
            <a:off x="6805080" y="1547640"/>
            <a:ext cx="826920" cy="144720"/>
          </a:xfrm>
          <a:custGeom>
            <a:avLst/>
            <a:gdLst/>
            <a:ahLst/>
            <a:cxnLst/>
            <a:rect l="0" t="0" r="r" b="b"/>
            <a:pathLst>
              <a:path w="2299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2230" y="403"/>
                </a:lnTo>
                <a:lnTo>
                  <a:pt x="2231" y="403"/>
                </a:lnTo>
                <a:cubicBezTo>
                  <a:pt x="2243" y="403"/>
                  <a:pt x="2254" y="400"/>
                  <a:pt x="2264" y="394"/>
                </a:cubicBezTo>
                <a:cubicBezTo>
                  <a:pt x="2275" y="388"/>
                  <a:pt x="2283" y="380"/>
                  <a:pt x="2289" y="369"/>
                </a:cubicBezTo>
                <a:cubicBezTo>
                  <a:pt x="2295" y="359"/>
                  <a:pt x="2298" y="348"/>
                  <a:pt x="2298" y="336"/>
                </a:cubicBezTo>
                <a:lnTo>
                  <a:pt x="2298" y="67"/>
                </a:lnTo>
                <a:lnTo>
                  <a:pt x="2298" y="67"/>
                </a:lnTo>
                <a:lnTo>
                  <a:pt x="2298" y="67"/>
                </a:lnTo>
                <a:cubicBezTo>
                  <a:pt x="2298" y="55"/>
                  <a:pt x="2295" y="44"/>
                  <a:pt x="2289" y="34"/>
                </a:cubicBezTo>
                <a:cubicBezTo>
                  <a:pt x="2283" y="23"/>
                  <a:pt x="2275" y="15"/>
                  <a:pt x="2264" y="9"/>
                </a:cubicBezTo>
                <a:cubicBezTo>
                  <a:pt x="2254" y="3"/>
                  <a:pt x="2243" y="0"/>
                  <a:pt x="2231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BP1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33" name="CustomShape 50"/>
          <p:cNvSpPr/>
          <p:nvPr/>
        </p:nvSpPr>
        <p:spPr>
          <a:xfrm>
            <a:off x="505440" y="172800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RS_LCD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34" name="CustomShape 51"/>
          <p:cNvSpPr/>
          <p:nvPr/>
        </p:nvSpPr>
        <p:spPr>
          <a:xfrm>
            <a:off x="6805800" y="1908360"/>
            <a:ext cx="826200" cy="144720"/>
          </a:xfrm>
          <a:custGeom>
            <a:avLst/>
            <a:gdLst/>
            <a:ahLst/>
            <a:cxnLst/>
            <a:rect l="0" t="0" r="r" b="b"/>
            <a:pathLst>
              <a:path w="2297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2228" y="403"/>
                </a:lnTo>
                <a:lnTo>
                  <a:pt x="2229" y="403"/>
                </a:lnTo>
                <a:cubicBezTo>
                  <a:pt x="2241" y="403"/>
                  <a:pt x="2252" y="400"/>
                  <a:pt x="2262" y="394"/>
                </a:cubicBezTo>
                <a:cubicBezTo>
                  <a:pt x="2273" y="388"/>
                  <a:pt x="2281" y="380"/>
                  <a:pt x="2287" y="369"/>
                </a:cubicBezTo>
                <a:cubicBezTo>
                  <a:pt x="2293" y="359"/>
                  <a:pt x="2296" y="348"/>
                  <a:pt x="2296" y="336"/>
                </a:cubicBezTo>
                <a:lnTo>
                  <a:pt x="2296" y="67"/>
                </a:lnTo>
                <a:lnTo>
                  <a:pt x="2296" y="67"/>
                </a:lnTo>
                <a:lnTo>
                  <a:pt x="2296" y="67"/>
                </a:lnTo>
                <a:cubicBezTo>
                  <a:pt x="2296" y="55"/>
                  <a:pt x="2293" y="44"/>
                  <a:pt x="2287" y="34"/>
                </a:cubicBezTo>
                <a:cubicBezTo>
                  <a:pt x="2281" y="23"/>
                  <a:pt x="2273" y="15"/>
                  <a:pt x="2262" y="9"/>
                </a:cubicBezTo>
                <a:cubicBezTo>
                  <a:pt x="2252" y="3"/>
                  <a:pt x="2241" y="0"/>
                  <a:pt x="2229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LED3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35" name="CustomShape 52"/>
          <p:cNvSpPr/>
          <p:nvPr/>
        </p:nvSpPr>
        <p:spPr>
          <a:xfrm>
            <a:off x="360000" y="2088720"/>
            <a:ext cx="794160" cy="144720"/>
          </a:xfrm>
          <a:custGeom>
            <a:avLst/>
            <a:gdLst/>
            <a:ahLst/>
            <a:cxnLst/>
            <a:rect l="0" t="0" r="r" b="b"/>
            <a:pathLst>
              <a:path w="2208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2139" y="403"/>
                </a:lnTo>
                <a:lnTo>
                  <a:pt x="2140" y="403"/>
                </a:lnTo>
                <a:cubicBezTo>
                  <a:pt x="2152" y="403"/>
                  <a:pt x="2163" y="400"/>
                  <a:pt x="2173" y="394"/>
                </a:cubicBezTo>
                <a:cubicBezTo>
                  <a:pt x="2184" y="388"/>
                  <a:pt x="2192" y="380"/>
                  <a:pt x="2198" y="369"/>
                </a:cubicBezTo>
                <a:cubicBezTo>
                  <a:pt x="2204" y="359"/>
                  <a:pt x="2207" y="348"/>
                  <a:pt x="2207" y="336"/>
                </a:cubicBezTo>
                <a:lnTo>
                  <a:pt x="2207" y="67"/>
                </a:lnTo>
                <a:lnTo>
                  <a:pt x="2207" y="67"/>
                </a:lnTo>
                <a:lnTo>
                  <a:pt x="2207" y="67"/>
                </a:lnTo>
                <a:cubicBezTo>
                  <a:pt x="2207" y="55"/>
                  <a:pt x="2204" y="44"/>
                  <a:pt x="2198" y="34"/>
                </a:cubicBezTo>
                <a:cubicBezTo>
                  <a:pt x="2192" y="23"/>
                  <a:pt x="2184" y="15"/>
                  <a:pt x="2173" y="9"/>
                </a:cubicBezTo>
                <a:cubicBezTo>
                  <a:pt x="2163" y="3"/>
                  <a:pt x="2152" y="0"/>
                  <a:pt x="2140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LED2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36" name="CustomShape 53"/>
          <p:cNvSpPr/>
          <p:nvPr/>
        </p:nvSpPr>
        <p:spPr>
          <a:xfrm>
            <a:off x="360000" y="1187280"/>
            <a:ext cx="792360" cy="144720"/>
          </a:xfrm>
          <a:custGeom>
            <a:avLst/>
            <a:gdLst/>
            <a:ahLst/>
            <a:cxnLst/>
            <a:rect l="0" t="0" r="r" b="b"/>
            <a:pathLst>
              <a:path w="2203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2134" y="403"/>
                </a:lnTo>
                <a:lnTo>
                  <a:pt x="2135" y="403"/>
                </a:lnTo>
                <a:cubicBezTo>
                  <a:pt x="2147" y="403"/>
                  <a:pt x="2158" y="400"/>
                  <a:pt x="2168" y="394"/>
                </a:cubicBezTo>
                <a:cubicBezTo>
                  <a:pt x="2179" y="388"/>
                  <a:pt x="2187" y="380"/>
                  <a:pt x="2193" y="369"/>
                </a:cubicBezTo>
                <a:cubicBezTo>
                  <a:pt x="2199" y="359"/>
                  <a:pt x="2202" y="348"/>
                  <a:pt x="2202" y="336"/>
                </a:cubicBezTo>
                <a:lnTo>
                  <a:pt x="2202" y="67"/>
                </a:lnTo>
                <a:lnTo>
                  <a:pt x="2202" y="67"/>
                </a:lnTo>
                <a:lnTo>
                  <a:pt x="2202" y="67"/>
                </a:lnTo>
                <a:cubicBezTo>
                  <a:pt x="2202" y="55"/>
                  <a:pt x="2199" y="44"/>
                  <a:pt x="2193" y="34"/>
                </a:cubicBezTo>
                <a:cubicBezTo>
                  <a:pt x="2187" y="23"/>
                  <a:pt x="2179" y="15"/>
                  <a:pt x="2168" y="9"/>
                </a:cubicBezTo>
                <a:cubicBezTo>
                  <a:pt x="2158" y="3"/>
                  <a:pt x="2147" y="0"/>
                  <a:pt x="2135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BP2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37" name="CustomShape 54"/>
          <p:cNvSpPr/>
          <p:nvPr/>
        </p:nvSpPr>
        <p:spPr>
          <a:xfrm>
            <a:off x="6806160" y="1728720"/>
            <a:ext cx="825840" cy="144720"/>
          </a:xfrm>
          <a:custGeom>
            <a:avLst/>
            <a:gdLst/>
            <a:ahLst/>
            <a:cxnLst/>
            <a:rect l="0" t="0" r="r" b="b"/>
            <a:pathLst>
              <a:path w="2296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2227" y="403"/>
                </a:lnTo>
                <a:lnTo>
                  <a:pt x="2228" y="403"/>
                </a:lnTo>
                <a:cubicBezTo>
                  <a:pt x="2240" y="403"/>
                  <a:pt x="2251" y="400"/>
                  <a:pt x="2261" y="394"/>
                </a:cubicBezTo>
                <a:cubicBezTo>
                  <a:pt x="2272" y="388"/>
                  <a:pt x="2280" y="380"/>
                  <a:pt x="2286" y="369"/>
                </a:cubicBezTo>
                <a:cubicBezTo>
                  <a:pt x="2292" y="359"/>
                  <a:pt x="2295" y="348"/>
                  <a:pt x="2295" y="336"/>
                </a:cubicBezTo>
                <a:lnTo>
                  <a:pt x="2295" y="67"/>
                </a:lnTo>
                <a:lnTo>
                  <a:pt x="2295" y="67"/>
                </a:lnTo>
                <a:lnTo>
                  <a:pt x="2295" y="67"/>
                </a:lnTo>
                <a:cubicBezTo>
                  <a:pt x="2295" y="55"/>
                  <a:pt x="2292" y="44"/>
                  <a:pt x="2286" y="34"/>
                </a:cubicBezTo>
                <a:cubicBezTo>
                  <a:pt x="2280" y="23"/>
                  <a:pt x="2272" y="15"/>
                  <a:pt x="2261" y="9"/>
                </a:cubicBezTo>
                <a:cubicBezTo>
                  <a:pt x="2251" y="3"/>
                  <a:pt x="2240" y="0"/>
                  <a:pt x="2228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SCK_LCD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38" name="CustomShape 55"/>
          <p:cNvSpPr/>
          <p:nvPr/>
        </p:nvSpPr>
        <p:spPr>
          <a:xfrm>
            <a:off x="6806520" y="208908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SDO_LCD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39" name="CustomShape 56"/>
          <p:cNvSpPr/>
          <p:nvPr/>
        </p:nvSpPr>
        <p:spPr>
          <a:xfrm>
            <a:off x="360000" y="1909440"/>
            <a:ext cx="794880" cy="144720"/>
          </a:xfrm>
          <a:custGeom>
            <a:avLst/>
            <a:gdLst/>
            <a:ahLst/>
            <a:cxnLst/>
            <a:rect l="0" t="0" r="r" b="b"/>
            <a:pathLst>
              <a:path w="2210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2141" y="403"/>
                </a:lnTo>
                <a:lnTo>
                  <a:pt x="2142" y="403"/>
                </a:lnTo>
                <a:cubicBezTo>
                  <a:pt x="2154" y="403"/>
                  <a:pt x="2165" y="400"/>
                  <a:pt x="2175" y="394"/>
                </a:cubicBezTo>
                <a:cubicBezTo>
                  <a:pt x="2186" y="388"/>
                  <a:pt x="2194" y="380"/>
                  <a:pt x="2200" y="369"/>
                </a:cubicBezTo>
                <a:cubicBezTo>
                  <a:pt x="2206" y="359"/>
                  <a:pt x="2209" y="348"/>
                  <a:pt x="2209" y="336"/>
                </a:cubicBezTo>
                <a:lnTo>
                  <a:pt x="2209" y="67"/>
                </a:lnTo>
                <a:lnTo>
                  <a:pt x="2209" y="67"/>
                </a:lnTo>
                <a:lnTo>
                  <a:pt x="2209" y="67"/>
                </a:lnTo>
                <a:cubicBezTo>
                  <a:pt x="2209" y="55"/>
                  <a:pt x="2206" y="44"/>
                  <a:pt x="2200" y="34"/>
                </a:cubicBezTo>
                <a:cubicBezTo>
                  <a:pt x="2194" y="23"/>
                  <a:pt x="2186" y="15"/>
                  <a:pt x="2175" y="9"/>
                </a:cubicBezTo>
                <a:cubicBezTo>
                  <a:pt x="2165" y="3"/>
                  <a:pt x="2154" y="0"/>
                  <a:pt x="2142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CS_LCD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40" name="TextShape 57"/>
          <p:cNvSpPr txBox="1"/>
          <p:nvPr/>
        </p:nvSpPr>
        <p:spPr>
          <a:xfrm>
            <a:off x="3581280" y="432000"/>
            <a:ext cx="785880" cy="489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1400" b="1" strike="noStrike" spc="-1">
                <a:latin typeface="Arial"/>
              </a:rPr>
              <a:t>PIC16F</a:t>
            </a:r>
            <a:br/>
            <a:r>
              <a:rPr lang="fr-FR" sz="1400" b="1" strike="noStrike" spc="-1">
                <a:latin typeface="Arial"/>
              </a:rPr>
              <a:t>1503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941" name="CustomShape 58"/>
          <p:cNvSpPr/>
          <p:nvPr/>
        </p:nvSpPr>
        <p:spPr>
          <a:xfrm>
            <a:off x="6806520" y="2089080"/>
            <a:ext cx="825840" cy="144720"/>
          </a:xfrm>
          <a:custGeom>
            <a:avLst/>
            <a:gdLst/>
            <a:ahLst/>
            <a:cxnLst/>
            <a:rect l="0" t="0" r="r" b="b"/>
            <a:pathLst>
              <a:path w="2296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2227" y="403"/>
                </a:lnTo>
                <a:lnTo>
                  <a:pt x="2228" y="403"/>
                </a:lnTo>
                <a:cubicBezTo>
                  <a:pt x="2240" y="403"/>
                  <a:pt x="2251" y="400"/>
                  <a:pt x="2261" y="394"/>
                </a:cubicBezTo>
                <a:cubicBezTo>
                  <a:pt x="2272" y="388"/>
                  <a:pt x="2280" y="380"/>
                  <a:pt x="2286" y="369"/>
                </a:cubicBezTo>
                <a:cubicBezTo>
                  <a:pt x="2292" y="359"/>
                  <a:pt x="2295" y="348"/>
                  <a:pt x="2295" y="336"/>
                </a:cubicBezTo>
                <a:lnTo>
                  <a:pt x="2295" y="67"/>
                </a:lnTo>
                <a:lnTo>
                  <a:pt x="2295" y="67"/>
                </a:lnTo>
                <a:lnTo>
                  <a:pt x="2295" y="67"/>
                </a:lnTo>
                <a:cubicBezTo>
                  <a:pt x="2295" y="55"/>
                  <a:pt x="2292" y="44"/>
                  <a:pt x="2286" y="34"/>
                </a:cubicBezTo>
                <a:cubicBezTo>
                  <a:pt x="2280" y="23"/>
                  <a:pt x="2272" y="15"/>
                  <a:pt x="2261" y="9"/>
                </a:cubicBezTo>
                <a:cubicBezTo>
                  <a:pt x="2251" y="3"/>
                  <a:pt x="2240" y="0"/>
                  <a:pt x="2228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SDO_LCD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42" name="CustomShape 59"/>
          <p:cNvSpPr/>
          <p:nvPr/>
        </p:nvSpPr>
        <p:spPr>
          <a:xfrm>
            <a:off x="360000" y="1728000"/>
            <a:ext cx="793440" cy="144720"/>
          </a:xfrm>
          <a:custGeom>
            <a:avLst/>
            <a:gdLst/>
            <a:ahLst/>
            <a:cxnLst/>
            <a:rect l="0" t="0" r="r" b="b"/>
            <a:pathLst>
              <a:path w="2206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2137" y="403"/>
                </a:lnTo>
                <a:lnTo>
                  <a:pt x="2138" y="403"/>
                </a:lnTo>
                <a:cubicBezTo>
                  <a:pt x="2150" y="403"/>
                  <a:pt x="2161" y="400"/>
                  <a:pt x="2171" y="394"/>
                </a:cubicBezTo>
                <a:cubicBezTo>
                  <a:pt x="2182" y="388"/>
                  <a:pt x="2190" y="380"/>
                  <a:pt x="2196" y="369"/>
                </a:cubicBezTo>
                <a:cubicBezTo>
                  <a:pt x="2202" y="359"/>
                  <a:pt x="2205" y="348"/>
                  <a:pt x="2205" y="336"/>
                </a:cubicBezTo>
                <a:lnTo>
                  <a:pt x="2204" y="67"/>
                </a:lnTo>
                <a:lnTo>
                  <a:pt x="2205" y="67"/>
                </a:lnTo>
                <a:lnTo>
                  <a:pt x="2205" y="67"/>
                </a:lnTo>
                <a:cubicBezTo>
                  <a:pt x="2205" y="55"/>
                  <a:pt x="2202" y="44"/>
                  <a:pt x="2196" y="34"/>
                </a:cubicBezTo>
                <a:cubicBezTo>
                  <a:pt x="2190" y="23"/>
                  <a:pt x="2182" y="15"/>
                  <a:pt x="2171" y="9"/>
                </a:cubicBezTo>
                <a:cubicBezTo>
                  <a:pt x="2161" y="3"/>
                  <a:pt x="2150" y="0"/>
                  <a:pt x="2138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LED1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43" name="CustomShape 60"/>
          <p:cNvSpPr/>
          <p:nvPr/>
        </p:nvSpPr>
        <p:spPr>
          <a:xfrm>
            <a:off x="360360" y="1369440"/>
            <a:ext cx="791640" cy="144720"/>
          </a:xfrm>
          <a:custGeom>
            <a:avLst/>
            <a:gdLst/>
            <a:ahLst/>
            <a:cxnLst/>
            <a:rect l="0" t="0" r="r" b="b"/>
            <a:pathLst>
              <a:path w="2201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2132" y="403"/>
                </a:lnTo>
                <a:lnTo>
                  <a:pt x="2133" y="403"/>
                </a:lnTo>
                <a:cubicBezTo>
                  <a:pt x="2145" y="403"/>
                  <a:pt x="2156" y="400"/>
                  <a:pt x="2166" y="394"/>
                </a:cubicBezTo>
                <a:cubicBezTo>
                  <a:pt x="2177" y="388"/>
                  <a:pt x="2185" y="380"/>
                  <a:pt x="2191" y="369"/>
                </a:cubicBezTo>
                <a:cubicBezTo>
                  <a:pt x="2197" y="359"/>
                  <a:pt x="2200" y="348"/>
                  <a:pt x="2200" y="336"/>
                </a:cubicBezTo>
                <a:lnTo>
                  <a:pt x="2200" y="67"/>
                </a:lnTo>
                <a:lnTo>
                  <a:pt x="2200" y="67"/>
                </a:lnTo>
                <a:lnTo>
                  <a:pt x="2200" y="67"/>
                </a:lnTo>
                <a:cubicBezTo>
                  <a:pt x="2200" y="55"/>
                  <a:pt x="2197" y="44"/>
                  <a:pt x="2191" y="34"/>
                </a:cubicBezTo>
                <a:cubicBezTo>
                  <a:pt x="2185" y="23"/>
                  <a:pt x="2177" y="15"/>
                  <a:pt x="2166" y="9"/>
                </a:cubicBezTo>
                <a:cubicBezTo>
                  <a:pt x="2156" y="3"/>
                  <a:pt x="2145" y="0"/>
                  <a:pt x="2133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000000"/>
                </a:solidFill>
                <a:latin typeface="Arial"/>
              </a:rPr>
              <a:t>POT2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3944" name="CustomShape 61"/>
          <p:cNvSpPr/>
          <p:nvPr/>
        </p:nvSpPr>
        <p:spPr>
          <a:xfrm>
            <a:off x="2808000" y="2808000"/>
            <a:ext cx="2232000" cy="144720"/>
          </a:xfrm>
          <a:custGeom>
            <a:avLst/>
            <a:gdLst/>
            <a:ahLst/>
            <a:cxnLst/>
            <a:rect l="0" t="0" r="r" b="b"/>
            <a:pathLst>
              <a:path w="62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6133" y="403"/>
                </a:lnTo>
                <a:lnTo>
                  <a:pt x="6134" y="403"/>
                </a:lnTo>
                <a:cubicBezTo>
                  <a:pt x="6146" y="403"/>
                  <a:pt x="6157" y="400"/>
                  <a:pt x="6167" y="394"/>
                </a:cubicBezTo>
                <a:cubicBezTo>
                  <a:pt x="6178" y="388"/>
                  <a:pt x="6186" y="380"/>
                  <a:pt x="6192" y="369"/>
                </a:cubicBezTo>
                <a:cubicBezTo>
                  <a:pt x="6198" y="359"/>
                  <a:pt x="6201" y="348"/>
                  <a:pt x="6201" y="336"/>
                </a:cubicBezTo>
                <a:lnTo>
                  <a:pt x="6201" y="67"/>
                </a:lnTo>
                <a:lnTo>
                  <a:pt x="6201" y="67"/>
                </a:lnTo>
                <a:lnTo>
                  <a:pt x="6201" y="67"/>
                </a:lnTo>
                <a:cubicBezTo>
                  <a:pt x="6201" y="55"/>
                  <a:pt x="6198" y="44"/>
                  <a:pt x="6192" y="34"/>
                </a:cubicBezTo>
                <a:cubicBezTo>
                  <a:pt x="6186" y="23"/>
                  <a:pt x="6178" y="15"/>
                  <a:pt x="6167" y="9"/>
                </a:cubicBezTo>
                <a:cubicBezTo>
                  <a:pt x="6157" y="3"/>
                  <a:pt x="6146" y="0"/>
                  <a:pt x="6134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Carte de développement IOGS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45" name="CustomShape 62"/>
          <p:cNvSpPr/>
          <p:nvPr/>
        </p:nvSpPr>
        <p:spPr>
          <a:xfrm>
            <a:off x="1188000" y="1730880"/>
            <a:ext cx="590040" cy="144000"/>
          </a:xfrm>
          <a:custGeom>
            <a:avLst/>
            <a:gdLst/>
            <a:ahLst/>
            <a:cxnLst/>
            <a:rect l="0" t="0" r="r" b="b"/>
            <a:pathLst>
              <a:path w="16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573" y="401"/>
                </a:lnTo>
                <a:lnTo>
                  <a:pt x="1573" y="401"/>
                </a:lnTo>
                <a:cubicBezTo>
                  <a:pt x="1585" y="401"/>
                  <a:pt x="1596" y="398"/>
                  <a:pt x="1607" y="392"/>
                </a:cubicBezTo>
                <a:cubicBezTo>
                  <a:pt x="1617" y="386"/>
                  <a:pt x="1625" y="378"/>
                  <a:pt x="1631" y="368"/>
                </a:cubicBezTo>
                <a:cubicBezTo>
                  <a:pt x="1637" y="357"/>
                  <a:pt x="1640" y="346"/>
                  <a:pt x="1640" y="334"/>
                </a:cubicBezTo>
                <a:lnTo>
                  <a:pt x="1640" y="66"/>
                </a:lnTo>
                <a:lnTo>
                  <a:pt x="1640" y="67"/>
                </a:lnTo>
                <a:lnTo>
                  <a:pt x="1640" y="67"/>
                </a:lnTo>
                <a:cubicBezTo>
                  <a:pt x="1640" y="55"/>
                  <a:pt x="1637" y="44"/>
                  <a:pt x="1631" y="33"/>
                </a:cubicBezTo>
                <a:cubicBezTo>
                  <a:pt x="1625" y="23"/>
                  <a:pt x="1617" y="15"/>
                  <a:pt x="1607" y="9"/>
                </a:cubicBezTo>
                <a:cubicBezTo>
                  <a:pt x="1596" y="3"/>
                  <a:pt x="1585" y="0"/>
                  <a:pt x="1573" y="0"/>
                </a:cubicBezTo>
                <a:lnTo>
                  <a:pt x="66" y="0"/>
                </a:lnTo>
              </a:path>
            </a:pathLst>
          </a:custGeom>
          <a:solidFill>
            <a:srgbClr val="99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PWM1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46" name="CustomShape 63"/>
          <p:cNvSpPr/>
          <p:nvPr/>
        </p:nvSpPr>
        <p:spPr>
          <a:xfrm>
            <a:off x="1188000" y="1731240"/>
            <a:ext cx="590040" cy="144000"/>
          </a:xfrm>
          <a:custGeom>
            <a:avLst/>
            <a:gdLst/>
            <a:ahLst/>
            <a:cxnLst/>
            <a:rect l="0" t="0" r="r" b="b"/>
            <a:pathLst>
              <a:path w="16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573" y="401"/>
                </a:lnTo>
                <a:lnTo>
                  <a:pt x="1573" y="401"/>
                </a:lnTo>
                <a:cubicBezTo>
                  <a:pt x="1585" y="401"/>
                  <a:pt x="1596" y="398"/>
                  <a:pt x="1607" y="392"/>
                </a:cubicBezTo>
                <a:cubicBezTo>
                  <a:pt x="1617" y="386"/>
                  <a:pt x="1625" y="378"/>
                  <a:pt x="1631" y="368"/>
                </a:cubicBezTo>
                <a:cubicBezTo>
                  <a:pt x="1637" y="357"/>
                  <a:pt x="1640" y="346"/>
                  <a:pt x="1640" y="334"/>
                </a:cubicBezTo>
                <a:lnTo>
                  <a:pt x="1640" y="66"/>
                </a:lnTo>
                <a:lnTo>
                  <a:pt x="1640" y="67"/>
                </a:lnTo>
                <a:lnTo>
                  <a:pt x="1640" y="67"/>
                </a:lnTo>
                <a:cubicBezTo>
                  <a:pt x="1640" y="55"/>
                  <a:pt x="1637" y="44"/>
                  <a:pt x="1631" y="33"/>
                </a:cubicBezTo>
                <a:cubicBezTo>
                  <a:pt x="1625" y="23"/>
                  <a:pt x="1617" y="15"/>
                  <a:pt x="1607" y="9"/>
                </a:cubicBezTo>
                <a:cubicBezTo>
                  <a:pt x="1596" y="3"/>
                  <a:pt x="1585" y="0"/>
                  <a:pt x="1573" y="0"/>
                </a:cubicBezTo>
                <a:lnTo>
                  <a:pt x="66" y="0"/>
                </a:lnTo>
              </a:path>
            </a:pathLst>
          </a:custGeom>
          <a:solidFill>
            <a:srgbClr val="99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PWM1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47" name="CustomShape 64"/>
          <p:cNvSpPr/>
          <p:nvPr/>
        </p:nvSpPr>
        <p:spPr>
          <a:xfrm>
            <a:off x="1188000" y="2091240"/>
            <a:ext cx="590040" cy="144000"/>
          </a:xfrm>
          <a:custGeom>
            <a:avLst/>
            <a:gdLst/>
            <a:ahLst/>
            <a:cxnLst/>
            <a:rect l="0" t="0" r="r" b="b"/>
            <a:pathLst>
              <a:path w="16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573" y="401"/>
                </a:lnTo>
                <a:lnTo>
                  <a:pt x="1573" y="401"/>
                </a:lnTo>
                <a:cubicBezTo>
                  <a:pt x="1585" y="401"/>
                  <a:pt x="1596" y="398"/>
                  <a:pt x="1607" y="392"/>
                </a:cubicBezTo>
                <a:cubicBezTo>
                  <a:pt x="1617" y="386"/>
                  <a:pt x="1625" y="378"/>
                  <a:pt x="1631" y="368"/>
                </a:cubicBezTo>
                <a:cubicBezTo>
                  <a:pt x="1637" y="357"/>
                  <a:pt x="1640" y="346"/>
                  <a:pt x="1640" y="334"/>
                </a:cubicBezTo>
                <a:lnTo>
                  <a:pt x="1640" y="66"/>
                </a:lnTo>
                <a:lnTo>
                  <a:pt x="1640" y="67"/>
                </a:lnTo>
                <a:lnTo>
                  <a:pt x="1640" y="67"/>
                </a:lnTo>
                <a:cubicBezTo>
                  <a:pt x="1640" y="55"/>
                  <a:pt x="1637" y="44"/>
                  <a:pt x="1631" y="33"/>
                </a:cubicBezTo>
                <a:cubicBezTo>
                  <a:pt x="1625" y="23"/>
                  <a:pt x="1617" y="15"/>
                  <a:pt x="1607" y="9"/>
                </a:cubicBezTo>
                <a:cubicBezTo>
                  <a:pt x="1596" y="3"/>
                  <a:pt x="1585" y="0"/>
                  <a:pt x="1573" y="0"/>
                </a:cubicBezTo>
                <a:lnTo>
                  <a:pt x="66" y="0"/>
                </a:lnTo>
              </a:path>
            </a:pathLst>
          </a:custGeom>
          <a:solidFill>
            <a:srgbClr val="99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PWM2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48" name="CustomShape 65"/>
          <p:cNvSpPr/>
          <p:nvPr/>
        </p:nvSpPr>
        <p:spPr>
          <a:xfrm>
            <a:off x="7669800" y="1908720"/>
            <a:ext cx="826200" cy="144720"/>
          </a:xfrm>
          <a:custGeom>
            <a:avLst/>
            <a:gdLst/>
            <a:ahLst/>
            <a:cxnLst/>
            <a:rect l="0" t="0" r="r" b="b"/>
            <a:pathLst>
              <a:path w="2297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2228" y="403"/>
                </a:lnTo>
                <a:lnTo>
                  <a:pt x="2229" y="403"/>
                </a:lnTo>
                <a:cubicBezTo>
                  <a:pt x="2241" y="403"/>
                  <a:pt x="2252" y="400"/>
                  <a:pt x="2262" y="394"/>
                </a:cubicBezTo>
                <a:cubicBezTo>
                  <a:pt x="2273" y="388"/>
                  <a:pt x="2281" y="380"/>
                  <a:pt x="2287" y="369"/>
                </a:cubicBezTo>
                <a:cubicBezTo>
                  <a:pt x="2293" y="359"/>
                  <a:pt x="2296" y="348"/>
                  <a:pt x="2296" y="336"/>
                </a:cubicBezTo>
                <a:lnTo>
                  <a:pt x="2296" y="67"/>
                </a:lnTo>
                <a:lnTo>
                  <a:pt x="2296" y="67"/>
                </a:lnTo>
                <a:lnTo>
                  <a:pt x="2296" y="67"/>
                </a:lnTo>
                <a:cubicBezTo>
                  <a:pt x="2296" y="55"/>
                  <a:pt x="2293" y="44"/>
                  <a:pt x="2287" y="34"/>
                </a:cubicBezTo>
                <a:cubicBezTo>
                  <a:pt x="2281" y="23"/>
                  <a:pt x="2273" y="15"/>
                  <a:pt x="2262" y="9"/>
                </a:cubicBezTo>
                <a:cubicBezTo>
                  <a:pt x="2252" y="3"/>
                  <a:pt x="2241" y="0"/>
                  <a:pt x="2229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POT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49" name="CustomShape 66"/>
          <p:cNvSpPr/>
          <p:nvPr/>
        </p:nvSpPr>
        <p:spPr>
          <a:xfrm>
            <a:off x="2326320" y="137016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99FF6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RA4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50" name="CustomShape 67"/>
          <p:cNvSpPr/>
          <p:nvPr/>
        </p:nvSpPr>
        <p:spPr>
          <a:xfrm>
            <a:off x="1821960" y="137124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CC66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AN3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51" name="CustomShape 68"/>
          <p:cNvSpPr/>
          <p:nvPr/>
        </p:nvSpPr>
        <p:spPr>
          <a:xfrm>
            <a:off x="1188360" y="1369440"/>
            <a:ext cx="578160" cy="144720"/>
          </a:xfrm>
          <a:custGeom>
            <a:avLst/>
            <a:gdLst/>
            <a:ahLst/>
            <a:cxnLst/>
            <a:rect l="0" t="0" r="r" b="b"/>
            <a:pathLst>
              <a:path w="1608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539" y="403"/>
                </a:lnTo>
                <a:lnTo>
                  <a:pt x="1540" y="403"/>
                </a:lnTo>
                <a:cubicBezTo>
                  <a:pt x="1552" y="403"/>
                  <a:pt x="1563" y="400"/>
                  <a:pt x="1573" y="394"/>
                </a:cubicBezTo>
                <a:cubicBezTo>
                  <a:pt x="1584" y="388"/>
                  <a:pt x="1592" y="380"/>
                  <a:pt x="1598" y="369"/>
                </a:cubicBezTo>
                <a:cubicBezTo>
                  <a:pt x="1604" y="359"/>
                  <a:pt x="1607" y="348"/>
                  <a:pt x="1607" y="336"/>
                </a:cubicBezTo>
                <a:lnTo>
                  <a:pt x="1606" y="67"/>
                </a:lnTo>
                <a:lnTo>
                  <a:pt x="1607" y="67"/>
                </a:lnTo>
                <a:lnTo>
                  <a:pt x="1607" y="67"/>
                </a:lnTo>
                <a:cubicBezTo>
                  <a:pt x="1607" y="55"/>
                  <a:pt x="1604" y="44"/>
                  <a:pt x="1598" y="34"/>
                </a:cubicBezTo>
                <a:cubicBezTo>
                  <a:pt x="1592" y="23"/>
                  <a:pt x="1584" y="15"/>
                  <a:pt x="1573" y="9"/>
                </a:cubicBezTo>
                <a:cubicBezTo>
                  <a:pt x="1563" y="3"/>
                  <a:pt x="1552" y="0"/>
                  <a:pt x="1540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000000"/>
                </a:solidFill>
                <a:latin typeface="Arial"/>
              </a:rPr>
              <a:t>CLKOUT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3952" name="CustomShape 69"/>
          <p:cNvSpPr/>
          <p:nvPr/>
        </p:nvSpPr>
        <p:spPr>
          <a:xfrm>
            <a:off x="6805080" y="1188000"/>
            <a:ext cx="826920" cy="144720"/>
          </a:xfrm>
          <a:custGeom>
            <a:avLst/>
            <a:gdLst/>
            <a:ahLst/>
            <a:cxnLst/>
            <a:rect l="0" t="0" r="r" b="b"/>
            <a:pathLst>
              <a:path w="2299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2230" y="403"/>
                </a:lnTo>
                <a:lnTo>
                  <a:pt x="2231" y="403"/>
                </a:lnTo>
                <a:cubicBezTo>
                  <a:pt x="2243" y="403"/>
                  <a:pt x="2254" y="400"/>
                  <a:pt x="2264" y="394"/>
                </a:cubicBezTo>
                <a:cubicBezTo>
                  <a:pt x="2275" y="388"/>
                  <a:pt x="2283" y="380"/>
                  <a:pt x="2289" y="369"/>
                </a:cubicBezTo>
                <a:cubicBezTo>
                  <a:pt x="2295" y="359"/>
                  <a:pt x="2298" y="348"/>
                  <a:pt x="2298" y="336"/>
                </a:cubicBezTo>
                <a:lnTo>
                  <a:pt x="2298" y="67"/>
                </a:lnTo>
                <a:lnTo>
                  <a:pt x="2298" y="67"/>
                </a:lnTo>
                <a:lnTo>
                  <a:pt x="2298" y="67"/>
                </a:lnTo>
                <a:cubicBezTo>
                  <a:pt x="2298" y="55"/>
                  <a:pt x="2295" y="44"/>
                  <a:pt x="2289" y="34"/>
                </a:cubicBezTo>
                <a:cubicBezTo>
                  <a:pt x="2283" y="23"/>
                  <a:pt x="2275" y="15"/>
                  <a:pt x="2264" y="9"/>
                </a:cubicBezTo>
                <a:cubicBezTo>
                  <a:pt x="2254" y="3"/>
                  <a:pt x="2243" y="0"/>
                  <a:pt x="2231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RS_LCD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53" name="CustomShape 70"/>
          <p:cNvSpPr/>
          <p:nvPr/>
        </p:nvSpPr>
        <p:spPr>
          <a:xfrm>
            <a:off x="5673960" y="119052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CC66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AN0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54" name="CustomShape 71"/>
          <p:cNvSpPr/>
          <p:nvPr/>
        </p:nvSpPr>
        <p:spPr>
          <a:xfrm>
            <a:off x="5673960" y="137088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CC66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AN1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55" name="CustomShape 72"/>
          <p:cNvSpPr/>
          <p:nvPr/>
        </p:nvSpPr>
        <p:spPr>
          <a:xfrm>
            <a:off x="5673960" y="155088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CC66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AN2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56" name="CustomShape 73"/>
          <p:cNvSpPr/>
          <p:nvPr/>
        </p:nvSpPr>
        <p:spPr>
          <a:xfrm>
            <a:off x="5673960" y="173124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CC66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AN4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57" name="CustomShape 74"/>
          <p:cNvSpPr/>
          <p:nvPr/>
        </p:nvSpPr>
        <p:spPr>
          <a:xfrm>
            <a:off x="5673960" y="191160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CC66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AN5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58" name="CustomShape 75"/>
          <p:cNvSpPr/>
          <p:nvPr/>
        </p:nvSpPr>
        <p:spPr>
          <a:xfrm>
            <a:off x="5673960" y="209196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CC66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AN6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59" name="CustomShape 76"/>
          <p:cNvSpPr/>
          <p:nvPr/>
        </p:nvSpPr>
        <p:spPr>
          <a:xfrm>
            <a:off x="4665960" y="154944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66666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INT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60" name="CustomShape 77"/>
          <p:cNvSpPr/>
          <p:nvPr/>
        </p:nvSpPr>
        <p:spPr>
          <a:xfrm>
            <a:off x="4665960" y="136980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999999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IOC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61" name="CustomShape 78"/>
          <p:cNvSpPr/>
          <p:nvPr/>
        </p:nvSpPr>
        <p:spPr>
          <a:xfrm>
            <a:off x="4665960" y="119016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999999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IOC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62" name="CustomShape 79"/>
          <p:cNvSpPr/>
          <p:nvPr/>
        </p:nvSpPr>
        <p:spPr>
          <a:xfrm>
            <a:off x="2829960" y="119052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999999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IOC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63" name="CustomShape 80"/>
          <p:cNvSpPr/>
          <p:nvPr/>
        </p:nvSpPr>
        <p:spPr>
          <a:xfrm>
            <a:off x="2829960" y="137088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999999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IOC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64" name="CustomShape 81"/>
          <p:cNvSpPr/>
          <p:nvPr/>
        </p:nvSpPr>
        <p:spPr>
          <a:xfrm>
            <a:off x="2829960" y="155088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999999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IOC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65" name="CustomShape 82"/>
          <p:cNvSpPr/>
          <p:nvPr/>
        </p:nvSpPr>
        <p:spPr>
          <a:xfrm>
            <a:off x="1821960" y="209160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CC66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AN7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66" name="CustomShape 83"/>
          <p:cNvSpPr/>
          <p:nvPr/>
        </p:nvSpPr>
        <p:spPr>
          <a:xfrm>
            <a:off x="1692360" y="2418480"/>
            <a:ext cx="2160000" cy="144000"/>
          </a:xfrm>
          <a:custGeom>
            <a:avLst/>
            <a:gdLst/>
            <a:ahLst/>
            <a:cxnLst/>
            <a:rect l="0" t="0" r="r" b="b"/>
            <a:pathLst>
              <a:path w="60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5934" y="401"/>
                </a:lnTo>
                <a:lnTo>
                  <a:pt x="5934" y="401"/>
                </a:lnTo>
                <a:cubicBezTo>
                  <a:pt x="5946" y="401"/>
                  <a:pt x="5957" y="398"/>
                  <a:pt x="5968" y="392"/>
                </a:cubicBezTo>
                <a:cubicBezTo>
                  <a:pt x="5978" y="386"/>
                  <a:pt x="5986" y="378"/>
                  <a:pt x="5992" y="368"/>
                </a:cubicBezTo>
                <a:cubicBezTo>
                  <a:pt x="5998" y="357"/>
                  <a:pt x="6001" y="346"/>
                  <a:pt x="6001" y="334"/>
                </a:cubicBezTo>
                <a:lnTo>
                  <a:pt x="6000" y="66"/>
                </a:lnTo>
                <a:lnTo>
                  <a:pt x="6001" y="67"/>
                </a:lnTo>
                <a:lnTo>
                  <a:pt x="6001" y="67"/>
                </a:lnTo>
                <a:cubicBezTo>
                  <a:pt x="6001" y="55"/>
                  <a:pt x="5998" y="44"/>
                  <a:pt x="5992" y="33"/>
                </a:cubicBezTo>
                <a:cubicBezTo>
                  <a:pt x="5986" y="23"/>
                  <a:pt x="5978" y="15"/>
                  <a:pt x="5968" y="9"/>
                </a:cubicBezTo>
                <a:cubicBezTo>
                  <a:pt x="5957" y="3"/>
                  <a:pt x="5946" y="0"/>
                  <a:pt x="5934" y="0"/>
                </a:cubicBezTo>
                <a:lnTo>
                  <a:pt x="66" y="0"/>
                </a:lnTo>
              </a:path>
            </a:pathLst>
          </a:custGeom>
          <a:solidFill>
            <a:srgbClr val="CC66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Entrée analogique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67" name="CustomShape 84"/>
          <p:cNvSpPr/>
          <p:nvPr/>
        </p:nvSpPr>
        <p:spPr>
          <a:xfrm>
            <a:off x="1692360" y="2597400"/>
            <a:ext cx="2160000" cy="144000"/>
          </a:xfrm>
          <a:custGeom>
            <a:avLst/>
            <a:gdLst/>
            <a:ahLst/>
            <a:cxnLst/>
            <a:rect l="0" t="0" r="r" b="b"/>
            <a:pathLst>
              <a:path w="60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5934" y="401"/>
                </a:lnTo>
                <a:lnTo>
                  <a:pt x="5934" y="401"/>
                </a:lnTo>
                <a:cubicBezTo>
                  <a:pt x="5946" y="401"/>
                  <a:pt x="5957" y="398"/>
                  <a:pt x="5968" y="392"/>
                </a:cubicBezTo>
                <a:cubicBezTo>
                  <a:pt x="5978" y="386"/>
                  <a:pt x="5986" y="378"/>
                  <a:pt x="5992" y="368"/>
                </a:cubicBezTo>
                <a:cubicBezTo>
                  <a:pt x="5998" y="357"/>
                  <a:pt x="6001" y="346"/>
                  <a:pt x="6001" y="334"/>
                </a:cubicBezTo>
                <a:lnTo>
                  <a:pt x="6000" y="66"/>
                </a:lnTo>
                <a:lnTo>
                  <a:pt x="6001" y="67"/>
                </a:lnTo>
                <a:lnTo>
                  <a:pt x="6001" y="67"/>
                </a:lnTo>
                <a:cubicBezTo>
                  <a:pt x="6001" y="55"/>
                  <a:pt x="5998" y="44"/>
                  <a:pt x="5992" y="33"/>
                </a:cubicBezTo>
                <a:cubicBezTo>
                  <a:pt x="5986" y="23"/>
                  <a:pt x="5978" y="15"/>
                  <a:pt x="5968" y="9"/>
                </a:cubicBezTo>
                <a:cubicBezTo>
                  <a:pt x="5957" y="3"/>
                  <a:pt x="5946" y="0"/>
                  <a:pt x="5934" y="0"/>
                </a:cubicBezTo>
                <a:lnTo>
                  <a:pt x="66" y="0"/>
                </a:lnTo>
              </a:path>
            </a:pathLst>
          </a:custGeom>
          <a:gradFill rotWithShape="0">
            <a:gsLst>
              <a:gs pos="0">
                <a:srgbClr val="8AE234"/>
              </a:gs>
              <a:gs pos="100000">
                <a:srgbClr val="4E9A06"/>
              </a:gs>
            </a:gsLst>
            <a:lin ang="3600000"/>
          </a:gra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Entrée / Sortie numérique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68" name="CustomShape 85"/>
          <p:cNvSpPr/>
          <p:nvPr/>
        </p:nvSpPr>
        <p:spPr>
          <a:xfrm>
            <a:off x="3996360" y="2414880"/>
            <a:ext cx="2160000" cy="144000"/>
          </a:xfrm>
          <a:custGeom>
            <a:avLst/>
            <a:gdLst/>
            <a:ahLst/>
            <a:cxnLst/>
            <a:rect l="0" t="0" r="r" b="b"/>
            <a:pathLst>
              <a:path w="60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5934" y="401"/>
                </a:lnTo>
                <a:lnTo>
                  <a:pt x="5934" y="401"/>
                </a:lnTo>
                <a:cubicBezTo>
                  <a:pt x="5946" y="401"/>
                  <a:pt x="5957" y="398"/>
                  <a:pt x="5968" y="392"/>
                </a:cubicBezTo>
                <a:cubicBezTo>
                  <a:pt x="5978" y="386"/>
                  <a:pt x="5986" y="378"/>
                  <a:pt x="5992" y="368"/>
                </a:cubicBezTo>
                <a:cubicBezTo>
                  <a:pt x="5998" y="357"/>
                  <a:pt x="6001" y="346"/>
                  <a:pt x="6001" y="334"/>
                </a:cubicBezTo>
                <a:lnTo>
                  <a:pt x="6000" y="66"/>
                </a:lnTo>
                <a:lnTo>
                  <a:pt x="6001" y="67"/>
                </a:lnTo>
                <a:lnTo>
                  <a:pt x="6001" y="67"/>
                </a:lnTo>
                <a:cubicBezTo>
                  <a:pt x="6001" y="55"/>
                  <a:pt x="5998" y="44"/>
                  <a:pt x="5992" y="33"/>
                </a:cubicBezTo>
                <a:cubicBezTo>
                  <a:pt x="5986" y="23"/>
                  <a:pt x="5978" y="15"/>
                  <a:pt x="5968" y="9"/>
                </a:cubicBezTo>
                <a:cubicBezTo>
                  <a:pt x="5957" y="3"/>
                  <a:pt x="5946" y="0"/>
                  <a:pt x="5934" y="0"/>
                </a:cubicBezTo>
                <a:lnTo>
                  <a:pt x="66" y="0"/>
                </a:lnTo>
              </a:path>
            </a:pathLst>
          </a:custGeom>
          <a:solidFill>
            <a:srgbClr val="99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Fonctions spécifiques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69" name="CustomShape 86"/>
          <p:cNvSpPr/>
          <p:nvPr/>
        </p:nvSpPr>
        <p:spPr>
          <a:xfrm>
            <a:off x="3996360" y="2594880"/>
            <a:ext cx="2160000" cy="144000"/>
          </a:xfrm>
          <a:custGeom>
            <a:avLst/>
            <a:gdLst/>
            <a:ahLst/>
            <a:cxnLst/>
            <a:rect l="0" t="0" r="r" b="b"/>
            <a:pathLst>
              <a:path w="60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5934" y="401"/>
                </a:lnTo>
                <a:lnTo>
                  <a:pt x="5934" y="401"/>
                </a:lnTo>
                <a:cubicBezTo>
                  <a:pt x="5946" y="401"/>
                  <a:pt x="5957" y="398"/>
                  <a:pt x="5968" y="392"/>
                </a:cubicBezTo>
                <a:cubicBezTo>
                  <a:pt x="5978" y="386"/>
                  <a:pt x="5986" y="378"/>
                  <a:pt x="5992" y="368"/>
                </a:cubicBezTo>
                <a:cubicBezTo>
                  <a:pt x="5998" y="357"/>
                  <a:pt x="6001" y="346"/>
                  <a:pt x="6001" y="334"/>
                </a:cubicBezTo>
                <a:lnTo>
                  <a:pt x="6000" y="66"/>
                </a:lnTo>
                <a:lnTo>
                  <a:pt x="6001" y="67"/>
                </a:lnTo>
                <a:lnTo>
                  <a:pt x="6001" y="67"/>
                </a:lnTo>
                <a:cubicBezTo>
                  <a:pt x="6001" y="55"/>
                  <a:pt x="5998" y="44"/>
                  <a:pt x="5992" y="33"/>
                </a:cubicBezTo>
                <a:cubicBezTo>
                  <a:pt x="5986" y="23"/>
                  <a:pt x="5978" y="15"/>
                  <a:pt x="5968" y="9"/>
                </a:cubicBezTo>
                <a:cubicBezTo>
                  <a:pt x="5957" y="3"/>
                  <a:pt x="5946" y="0"/>
                  <a:pt x="5934" y="0"/>
                </a:cubicBezTo>
                <a:lnTo>
                  <a:pt x="66" y="0"/>
                </a:lnTo>
              </a:path>
            </a:pathLst>
          </a:custGeom>
          <a:gradFill rotWithShape="0">
            <a:gsLst>
              <a:gs pos="0">
                <a:srgbClr val="BABDB6"/>
              </a:gs>
              <a:gs pos="100000">
                <a:srgbClr val="555753"/>
              </a:gs>
            </a:gsLst>
            <a:lin ang="3600000"/>
          </a:gra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Interruptions</a:t>
            </a:r>
            <a:endParaRPr lang="fr-FR" sz="1100" b="0" strike="noStrike" spc="-1">
              <a:latin typeface="Arial"/>
            </a:endParaRPr>
          </a:p>
        </p:txBody>
      </p:sp>
      <p:pic>
        <p:nvPicPr>
          <p:cNvPr id="3970" name="Image 3969"/>
          <p:cNvPicPr/>
          <p:nvPr/>
        </p:nvPicPr>
        <p:blipFill>
          <a:blip r:embed="rId2"/>
          <a:stretch/>
        </p:blipFill>
        <p:spPr>
          <a:xfrm rot="16200000">
            <a:off x="7656480" y="1201680"/>
            <a:ext cx="3093840" cy="1270800"/>
          </a:xfrm>
          <a:prstGeom prst="rect">
            <a:avLst/>
          </a:prstGeom>
          <a:ln w="0">
            <a:noFill/>
          </a:ln>
        </p:spPr>
      </p:pic>
      <p:sp>
        <p:nvSpPr>
          <p:cNvPr id="3971" name="Line 87"/>
          <p:cNvSpPr/>
          <p:nvPr/>
        </p:nvSpPr>
        <p:spPr>
          <a:xfrm flipH="1">
            <a:off x="3472200" y="590400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72" name="Line 88"/>
          <p:cNvSpPr/>
          <p:nvPr/>
        </p:nvSpPr>
        <p:spPr>
          <a:xfrm flipH="1">
            <a:off x="3472200" y="662112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73" name="Line 89"/>
          <p:cNvSpPr/>
          <p:nvPr/>
        </p:nvSpPr>
        <p:spPr>
          <a:xfrm flipH="1">
            <a:off x="3472200" y="608328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74" name="Line 90"/>
          <p:cNvSpPr/>
          <p:nvPr/>
        </p:nvSpPr>
        <p:spPr>
          <a:xfrm flipH="1">
            <a:off x="3472200" y="626256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75" name="Line 91"/>
          <p:cNvSpPr/>
          <p:nvPr/>
        </p:nvSpPr>
        <p:spPr>
          <a:xfrm flipH="1">
            <a:off x="3472200" y="644184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76" name="Line 92"/>
          <p:cNvSpPr/>
          <p:nvPr/>
        </p:nvSpPr>
        <p:spPr>
          <a:xfrm flipH="1">
            <a:off x="3472200" y="680040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77" name="CustomShape 93"/>
          <p:cNvSpPr/>
          <p:nvPr/>
        </p:nvSpPr>
        <p:spPr>
          <a:xfrm>
            <a:off x="3724200" y="619128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VSS/GND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3978" name="CustomShape 94"/>
          <p:cNvSpPr/>
          <p:nvPr/>
        </p:nvSpPr>
        <p:spPr>
          <a:xfrm>
            <a:off x="3724200" y="637236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PGD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79" name="CustomShape 95"/>
          <p:cNvSpPr/>
          <p:nvPr/>
        </p:nvSpPr>
        <p:spPr>
          <a:xfrm>
            <a:off x="3724200" y="655128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PGC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80" name="CustomShape 96"/>
          <p:cNvSpPr/>
          <p:nvPr/>
        </p:nvSpPr>
        <p:spPr>
          <a:xfrm>
            <a:off x="2880000" y="5760000"/>
            <a:ext cx="592200" cy="1152000"/>
          </a:xfrm>
          <a:prstGeom prst="rect">
            <a:avLst/>
          </a:prstGeom>
          <a:solidFill>
            <a:srgbClr val="FFFFFF"/>
          </a:solidFill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81" name="CustomShape 97"/>
          <p:cNvSpPr/>
          <p:nvPr/>
        </p:nvSpPr>
        <p:spPr>
          <a:xfrm>
            <a:off x="3724200" y="601200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3333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VDD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3982" name="CustomShape 98"/>
          <p:cNvSpPr/>
          <p:nvPr/>
        </p:nvSpPr>
        <p:spPr>
          <a:xfrm>
            <a:off x="3724200" y="583200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66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MCLR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3983" name="CustomShape 99"/>
          <p:cNvSpPr/>
          <p:nvPr/>
        </p:nvSpPr>
        <p:spPr>
          <a:xfrm>
            <a:off x="3134160" y="601416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84" name="CustomShape 100"/>
          <p:cNvSpPr/>
          <p:nvPr/>
        </p:nvSpPr>
        <p:spPr>
          <a:xfrm>
            <a:off x="3134160" y="583452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85" name="CustomShape 101"/>
          <p:cNvSpPr/>
          <p:nvPr/>
        </p:nvSpPr>
        <p:spPr>
          <a:xfrm>
            <a:off x="3134160" y="619488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3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86" name="CustomShape 102"/>
          <p:cNvSpPr/>
          <p:nvPr/>
        </p:nvSpPr>
        <p:spPr>
          <a:xfrm>
            <a:off x="3134160" y="637524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4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87" name="CustomShape 103"/>
          <p:cNvSpPr/>
          <p:nvPr/>
        </p:nvSpPr>
        <p:spPr>
          <a:xfrm>
            <a:off x="3134160" y="655560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5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88" name="CustomShape 104"/>
          <p:cNvSpPr/>
          <p:nvPr/>
        </p:nvSpPr>
        <p:spPr>
          <a:xfrm>
            <a:off x="3134160" y="673596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6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89" name="CustomShape 105"/>
          <p:cNvSpPr/>
          <p:nvPr/>
        </p:nvSpPr>
        <p:spPr>
          <a:xfrm>
            <a:off x="3722040" y="6731280"/>
            <a:ext cx="650160" cy="144720"/>
          </a:xfrm>
          <a:custGeom>
            <a:avLst/>
            <a:gdLst/>
            <a:ahLst/>
            <a:cxnLst/>
            <a:rect l="0" t="0" r="r" b="b"/>
            <a:pathLst>
              <a:path w="1808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9" y="403"/>
                </a:lnTo>
                <a:lnTo>
                  <a:pt x="1740" y="403"/>
                </a:lnTo>
                <a:cubicBezTo>
                  <a:pt x="1752" y="403"/>
                  <a:pt x="1763" y="400"/>
                  <a:pt x="1773" y="394"/>
                </a:cubicBezTo>
                <a:cubicBezTo>
                  <a:pt x="1784" y="388"/>
                  <a:pt x="1792" y="380"/>
                  <a:pt x="1798" y="369"/>
                </a:cubicBezTo>
                <a:cubicBezTo>
                  <a:pt x="1804" y="359"/>
                  <a:pt x="1807" y="348"/>
                  <a:pt x="1807" y="336"/>
                </a:cubicBezTo>
                <a:lnTo>
                  <a:pt x="1807" y="67"/>
                </a:lnTo>
                <a:lnTo>
                  <a:pt x="1807" y="67"/>
                </a:lnTo>
                <a:lnTo>
                  <a:pt x="1807" y="67"/>
                </a:lnTo>
                <a:cubicBezTo>
                  <a:pt x="1807" y="55"/>
                  <a:pt x="1804" y="44"/>
                  <a:pt x="1798" y="34"/>
                </a:cubicBezTo>
                <a:cubicBezTo>
                  <a:pt x="1792" y="23"/>
                  <a:pt x="1784" y="15"/>
                  <a:pt x="1773" y="9"/>
                </a:cubicBezTo>
                <a:cubicBezTo>
                  <a:pt x="1763" y="3"/>
                  <a:pt x="1752" y="0"/>
                  <a:pt x="1740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000000"/>
                </a:solidFill>
                <a:latin typeface="Arial"/>
              </a:rPr>
              <a:t>NC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3990" name="CustomShape 106"/>
          <p:cNvSpPr/>
          <p:nvPr/>
        </p:nvSpPr>
        <p:spPr>
          <a:xfrm>
            <a:off x="2932200" y="5796000"/>
            <a:ext cx="144000" cy="144000"/>
          </a:xfrm>
          <a:prstGeom prst="ellipse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91" name="TextShape 107"/>
          <p:cNvSpPr txBox="1"/>
          <p:nvPr/>
        </p:nvSpPr>
        <p:spPr>
          <a:xfrm rot="16200000">
            <a:off x="2766240" y="6192720"/>
            <a:ext cx="5893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ICD3</a:t>
            </a:r>
            <a:endParaRPr lang="fr-FR" sz="1400" b="0" strike="noStrike" spc="-1">
              <a:latin typeface="Arial"/>
            </a:endParaRPr>
          </a:p>
        </p:txBody>
      </p:sp>
      <p:pic>
        <p:nvPicPr>
          <p:cNvPr id="3992" name="Image 3991"/>
          <p:cNvPicPr/>
          <p:nvPr/>
        </p:nvPicPr>
        <p:blipFill>
          <a:blip r:embed="rId3"/>
          <a:stretch/>
        </p:blipFill>
        <p:spPr>
          <a:xfrm>
            <a:off x="576000" y="5688000"/>
            <a:ext cx="2088000" cy="1224000"/>
          </a:xfrm>
          <a:prstGeom prst="rect">
            <a:avLst/>
          </a:prstGeom>
          <a:ln w="0">
            <a:noFill/>
          </a:ln>
        </p:spPr>
      </p:pic>
      <p:sp>
        <p:nvSpPr>
          <p:cNvPr id="3993" name="CustomShape 108"/>
          <p:cNvSpPr/>
          <p:nvPr/>
        </p:nvSpPr>
        <p:spPr>
          <a:xfrm>
            <a:off x="1276920" y="7055280"/>
            <a:ext cx="2232000" cy="144720"/>
          </a:xfrm>
          <a:custGeom>
            <a:avLst/>
            <a:gdLst/>
            <a:ahLst/>
            <a:cxnLst/>
            <a:rect l="0" t="0" r="r" b="b"/>
            <a:pathLst>
              <a:path w="62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6133" y="403"/>
                </a:lnTo>
                <a:lnTo>
                  <a:pt x="6134" y="403"/>
                </a:lnTo>
                <a:cubicBezTo>
                  <a:pt x="6146" y="403"/>
                  <a:pt x="6157" y="400"/>
                  <a:pt x="6167" y="394"/>
                </a:cubicBezTo>
                <a:cubicBezTo>
                  <a:pt x="6178" y="388"/>
                  <a:pt x="6186" y="380"/>
                  <a:pt x="6192" y="369"/>
                </a:cubicBezTo>
                <a:cubicBezTo>
                  <a:pt x="6198" y="359"/>
                  <a:pt x="6201" y="348"/>
                  <a:pt x="6201" y="336"/>
                </a:cubicBezTo>
                <a:lnTo>
                  <a:pt x="6201" y="67"/>
                </a:lnTo>
                <a:lnTo>
                  <a:pt x="6201" y="67"/>
                </a:lnTo>
                <a:lnTo>
                  <a:pt x="6201" y="67"/>
                </a:lnTo>
                <a:cubicBezTo>
                  <a:pt x="6201" y="55"/>
                  <a:pt x="6198" y="44"/>
                  <a:pt x="6192" y="34"/>
                </a:cubicBezTo>
                <a:cubicBezTo>
                  <a:pt x="6186" y="23"/>
                  <a:pt x="6178" y="15"/>
                  <a:pt x="6167" y="9"/>
                </a:cubicBezTo>
                <a:cubicBezTo>
                  <a:pt x="6157" y="3"/>
                  <a:pt x="6146" y="0"/>
                  <a:pt x="6134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Connecteur ICD3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94" name="Line 109"/>
          <p:cNvSpPr/>
          <p:nvPr/>
        </p:nvSpPr>
        <p:spPr>
          <a:xfrm flipH="1">
            <a:off x="6081840" y="593640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95" name="Line 110"/>
          <p:cNvSpPr/>
          <p:nvPr/>
        </p:nvSpPr>
        <p:spPr>
          <a:xfrm flipH="1">
            <a:off x="6081840" y="665352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96" name="Line 111"/>
          <p:cNvSpPr/>
          <p:nvPr/>
        </p:nvSpPr>
        <p:spPr>
          <a:xfrm flipH="1">
            <a:off x="6081840" y="611568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97" name="Line 112"/>
          <p:cNvSpPr/>
          <p:nvPr/>
        </p:nvSpPr>
        <p:spPr>
          <a:xfrm flipH="1">
            <a:off x="6081840" y="629496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98" name="Line 113"/>
          <p:cNvSpPr/>
          <p:nvPr/>
        </p:nvSpPr>
        <p:spPr>
          <a:xfrm flipH="1">
            <a:off x="6081840" y="647424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99" name="Line 114"/>
          <p:cNvSpPr/>
          <p:nvPr/>
        </p:nvSpPr>
        <p:spPr>
          <a:xfrm flipH="1">
            <a:off x="6081840" y="683280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00" name="CustomShape 115"/>
          <p:cNvSpPr/>
          <p:nvPr/>
        </p:nvSpPr>
        <p:spPr>
          <a:xfrm>
            <a:off x="6333840" y="622368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GND / 0V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001" name="CustomShape 116"/>
          <p:cNvSpPr/>
          <p:nvPr/>
        </p:nvSpPr>
        <p:spPr>
          <a:xfrm>
            <a:off x="6333840" y="640476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3333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VCC / 5V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02" name="CustomShape 117"/>
          <p:cNvSpPr/>
          <p:nvPr/>
        </p:nvSpPr>
        <p:spPr>
          <a:xfrm>
            <a:off x="6333840" y="658368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OUT A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03" name="CustomShape 118"/>
          <p:cNvSpPr/>
          <p:nvPr/>
        </p:nvSpPr>
        <p:spPr>
          <a:xfrm>
            <a:off x="5489640" y="5792400"/>
            <a:ext cx="592200" cy="1152000"/>
          </a:xfrm>
          <a:prstGeom prst="rect">
            <a:avLst/>
          </a:prstGeom>
          <a:solidFill>
            <a:srgbClr val="FFFFFF"/>
          </a:solidFill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04" name="CustomShape 119"/>
          <p:cNvSpPr/>
          <p:nvPr/>
        </p:nvSpPr>
        <p:spPr>
          <a:xfrm>
            <a:off x="6333840" y="604440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MOT-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005" name="CustomShape 120"/>
          <p:cNvSpPr/>
          <p:nvPr/>
        </p:nvSpPr>
        <p:spPr>
          <a:xfrm>
            <a:off x="6333840" y="586440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3333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MOT+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006" name="CustomShape 121"/>
          <p:cNvSpPr/>
          <p:nvPr/>
        </p:nvSpPr>
        <p:spPr>
          <a:xfrm>
            <a:off x="5743800" y="604656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07" name="CustomShape 122"/>
          <p:cNvSpPr/>
          <p:nvPr/>
        </p:nvSpPr>
        <p:spPr>
          <a:xfrm>
            <a:off x="5743800" y="586692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08" name="CustomShape 123"/>
          <p:cNvSpPr/>
          <p:nvPr/>
        </p:nvSpPr>
        <p:spPr>
          <a:xfrm>
            <a:off x="5743800" y="622728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3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09" name="CustomShape 124"/>
          <p:cNvSpPr/>
          <p:nvPr/>
        </p:nvSpPr>
        <p:spPr>
          <a:xfrm>
            <a:off x="5743800" y="640764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4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10" name="CustomShape 125"/>
          <p:cNvSpPr/>
          <p:nvPr/>
        </p:nvSpPr>
        <p:spPr>
          <a:xfrm>
            <a:off x="5743800" y="658800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5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11" name="CustomShape 126"/>
          <p:cNvSpPr/>
          <p:nvPr/>
        </p:nvSpPr>
        <p:spPr>
          <a:xfrm>
            <a:off x="5743800" y="676836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6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12" name="CustomShape 127"/>
          <p:cNvSpPr/>
          <p:nvPr/>
        </p:nvSpPr>
        <p:spPr>
          <a:xfrm>
            <a:off x="6331680" y="6763680"/>
            <a:ext cx="650160" cy="144720"/>
          </a:xfrm>
          <a:custGeom>
            <a:avLst/>
            <a:gdLst/>
            <a:ahLst/>
            <a:cxnLst/>
            <a:rect l="0" t="0" r="r" b="b"/>
            <a:pathLst>
              <a:path w="1808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9" y="403"/>
                </a:lnTo>
                <a:lnTo>
                  <a:pt x="1740" y="403"/>
                </a:lnTo>
                <a:cubicBezTo>
                  <a:pt x="1752" y="403"/>
                  <a:pt x="1763" y="400"/>
                  <a:pt x="1773" y="394"/>
                </a:cubicBezTo>
                <a:cubicBezTo>
                  <a:pt x="1784" y="388"/>
                  <a:pt x="1792" y="380"/>
                  <a:pt x="1798" y="369"/>
                </a:cubicBezTo>
                <a:cubicBezTo>
                  <a:pt x="1804" y="359"/>
                  <a:pt x="1807" y="348"/>
                  <a:pt x="1807" y="336"/>
                </a:cubicBezTo>
                <a:lnTo>
                  <a:pt x="1807" y="67"/>
                </a:lnTo>
                <a:lnTo>
                  <a:pt x="1807" y="67"/>
                </a:lnTo>
                <a:lnTo>
                  <a:pt x="1807" y="67"/>
                </a:lnTo>
                <a:cubicBezTo>
                  <a:pt x="1807" y="55"/>
                  <a:pt x="1804" y="44"/>
                  <a:pt x="1798" y="34"/>
                </a:cubicBezTo>
                <a:cubicBezTo>
                  <a:pt x="1792" y="23"/>
                  <a:pt x="1784" y="15"/>
                  <a:pt x="1773" y="9"/>
                </a:cubicBezTo>
                <a:cubicBezTo>
                  <a:pt x="1763" y="3"/>
                  <a:pt x="1752" y="0"/>
                  <a:pt x="1740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OUT B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13" name="CustomShape 128"/>
          <p:cNvSpPr/>
          <p:nvPr/>
        </p:nvSpPr>
        <p:spPr>
          <a:xfrm>
            <a:off x="5541840" y="5828400"/>
            <a:ext cx="144000" cy="144000"/>
          </a:xfrm>
          <a:prstGeom prst="ellipse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14" name="TextShape 129"/>
          <p:cNvSpPr txBox="1"/>
          <p:nvPr/>
        </p:nvSpPr>
        <p:spPr>
          <a:xfrm rot="16200000">
            <a:off x="5199120" y="6264360"/>
            <a:ext cx="94284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POL3239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015" name="CustomShape 130"/>
          <p:cNvSpPr/>
          <p:nvPr/>
        </p:nvSpPr>
        <p:spPr>
          <a:xfrm>
            <a:off x="5454360" y="7055280"/>
            <a:ext cx="2232000" cy="144720"/>
          </a:xfrm>
          <a:custGeom>
            <a:avLst/>
            <a:gdLst/>
            <a:ahLst/>
            <a:cxnLst/>
            <a:rect l="0" t="0" r="r" b="b"/>
            <a:pathLst>
              <a:path w="62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6133" y="403"/>
                </a:lnTo>
                <a:lnTo>
                  <a:pt x="6134" y="403"/>
                </a:lnTo>
                <a:cubicBezTo>
                  <a:pt x="6146" y="403"/>
                  <a:pt x="6157" y="400"/>
                  <a:pt x="6167" y="394"/>
                </a:cubicBezTo>
                <a:cubicBezTo>
                  <a:pt x="6178" y="388"/>
                  <a:pt x="6186" y="380"/>
                  <a:pt x="6192" y="369"/>
                </a:cubicBezTo>
                <a:cubicBezTo>
                  <a:pt x="6198" y="359"/>
                  <a:pt x="6201" y="348"/>
                  <a:pt x="6201" y="336"/>
                </a:cubicBezTo>
                <a:lnTo>
                  <a:pt x="6201" y="67"/>
                </a:lnTo>
                <a:lnTo>
                  <a:pt x="6201" y="67"/>
                </a:lnTo>
                <a:lnTo>
                  <a:pt x="6201" y="67"/>
                </a:lnTo>
                <a:cubicBezTo>
                  <a:pt x="6201" y="55"/>
                  <a:pt x="6198" y="44"/>
                  <a:pt x="6192" y="34"/>
                </a:cubicBezTo>
                <a:cubicBezTo>
                  <a:pt x="6186" y="23"/>
                  <a:pt x="6178" y="15"/>
                  <a:pt x="6167" y="9"/>
                </a:cubicBezTo>
                <a:cubicBezTo>
                  <a:pt x="6157" y="3"/>
                  <a:pt x="6146" y="0"/>
                  <a:pt x="6134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Connecteur Moteur POL3239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16" name="CustomShape 131"/>
          <p:cNvSpPr/>
          <p:nvPr/>
        </p:nvSpPr>
        <p:spPr>
          <a:xfrm>
            <a:off x="7054200" y="586476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latin typeface="Arial"/>
              </a:rPr>
              <a:t>ROUGE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017" name="CustomShape 132"/>
          <p:cNvSpPr/>
          <p:nvPr/>
        </p:nvSpPr>
        <p:spPr>
          <a:xfrm>
            <a:off x="7054560" y="604512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latin typeface="Arial"/>
              </a:rPr>
              <a:t>NOIR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018" name="CustomShape 133"/>
          <p:cNvSpPr/>
          <p:nvPr/>
        </p:nvSpPr>
        <p:spPr>
          <a:xfrm>
            <a:off x="7054920" y="622548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latin typeface="Arial"/>
              </a:rPr>
              <a:t>VERT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019" name="CustomShape 134"/>
          <p:cNvSpPr/>
          <p:nvPr/>
        </p:nvSpPr>
        <p:spPr>
          <a:xfrm>
            <a:off x="7055280" y="640584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latin typeface="Arial"/>
              </a:rPr>
              <a:t>BLEU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020" name="CustomShape 135"/>
          <p:cNvSpPr/>
          <p:nvPr/>
        </p:nvSpPr>
        <p:spPr>
          <a:xfrm>
            <a:off x="7055640" y="658620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latin typeface="Arial"/>
              </a:rPr>
              <a:t>JAUNE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021" name="CustomShape 136"/>
          <p:cNvSpPr/>
          <p:nvPr/>
        </p:nvSpPr>
        <p:spPr>
          <a:xfrm>
            <a:off x="7056000" y="676656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latin typeface="Arial"/>
              </a:rPr>
              <a:t>BLANC</a:t>
            </a:r>
            <a:endParaRPr lang="fr-FR" sz="1000" b="0" strike="noStrike" spc="-1">
              <a:latin typeface="Arial"/>
            </a:endParaRPr>
          </a:p>
        </p:txBody>
      </p:sp>
      <p:pic>
        <p:nvPicPr>
          <p:cNvPr id="4022" name="Image 4021"/>
          <p:cNvPicPr/>
          <p:nvPr/>
        </p:nvPicPr>
        <p:blipFill>
          <a:blip r:embed="rId4"/>
          <a:stretch/>
        </p:blipFill>
        <p:spPr>
          <a:xfrm>
            <a:off x="432000" y="3240000"/>
            <a:ext cx="3651120" cy="1782720"/>
          </a:xfrm>
          <a:prstGeom prst="rect">
            <a:avLst/>
          </a:prstGeom>
          <a:ln w="0">
            <a:noFill/>
          </a:ln>
        </p:spPr>
      </p:pic>
      <p:sp>
        <p:nvSpPr>
          <p:cNvPr id="4023" name="CustomShape 137"/>
          <p:cNvSpPr/>
          <p:nvPr/>
        </p:nvSpPr>
        <p:spPr>
          <a:xfrm>
            <a:off x="1277280" y="5111640"/>
            <a:ext cx="2232000" cy="144720"/>
          </a:xfrm>
          <a:custGeom>
            <a:avLst/>
            <a:gdLst/>
            <a:ahLst/>
            <a:cxnLst/>
            <a:rect l="0" t="0" r="r" b="b"/>
            <a:pathLst>
              <a:path w="62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6133" y="403"/>
                </a:lnTo>
                <a:lnTo>
                  <a:pt x="6134" y="403"/>
                </a:lnTo>
                <a:cubicBezTo>
                  <a:pt x="6146" y="403"/>
                  <a:pt x="6157" y="400"/>
                  <a:pt x="6167" y="394"/>
                </a:cubicBezTo>
                <a:cubicBezTo>
                  <a:pt x="6178" y="388"/>
                  <a:pt x="6186" y="380"/>
                  <a:pt x="6192" y="369"/>
                </a:cubicBezTo>
                <a:cubicBezTo>
                  <a:pt x="6198" y="359"/>
                  <a:pt x="6201" y="348"/>
                  <a:pt x="6201" y="336"/>
                </a:cubicBezTo>
                <a:lnTo>
                  <a:pt x="6201" y="67"/>
                </a:lnTo>
                <a:lnTo>
                  <a:pt x="6201" y="67"/>
                </a:lnTo>
                <a:lnTo>
                  <a:pt x="6201" y="67"/>
                </a:lnTo>
                <a:cubicBezTo>
                  <a:pt x="6201" y="55"/>
                  <a:pt x="6198" y="44"/>
                  <a:pt x="6192" y="34"/>
                </a:cubicBezTo>
                <a:cubicBezTo>
                  <a:pt x="6186" y="23"/>
                  <a:pt x="6178" y="15"/>
                  <a:pt x="6167" y="9"/>
                </a:cubicBezTo>
                <a:cubicBezTo>
                  <a:pt x="6157" y="3"/>
                  <a:pt x="6146" y="0"/>
                  <a:pt x="6134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Ecran LCD / EA DOG 163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24" name="Line 138"/>
          <p:cNvSpPr/>
          <p:nvPr/>
        </p:nvSpPr>
        <p:spPr>
          <a:xfrm flipH="1">
            <a:off x="5076000" y="360000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25" name="Line 139"/>
          <p:cNvSpPr/>
          <p:nvPr/>
        </p:nvSpPr>
        <p:spPr>
          <a:xfrm flipH="1">
            <a:off x="5076000" y="431712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26" name="Line 140"/>
          <p:cNvSpPr/>
          <p:nvPr/>
        </p:nvSpPr>
        <p:spPr>
          <a:xfrm flipH="1">
            <a:off x="5076000" y="377928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27" name="Line 141"/>
          <p:cNvSpPr/>
          <p:nvPr/>
        </p:nvSpPr>
        <p:spPr>
          <a:xfrm flipH="1">
            <a:off x="5076000" y="395856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28" name="Line 142"/>
          <p:cNvSpPr/>
          <p:nvPr/>
        </p:nvSpPr>
        <p:spPr>
          <a:xfrm flipH="1">
            <a:off x="5076000" y="413784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29" name="Line 143"/>
          <p:cNvSpPr/>
          <p:nvPr/>
        </p:nvSpPr>
        <p:spPr>
          <a:xfrm flipH="1">
            <a:off x="5076000" y="449640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30" name="CustomShape 144"/>
          <p:cNvSpPr/>
          <p:nvPr/>
        </p:nvSpPr>
        <p:spPr>
          <a:xfrm>
            <a:off x="5328000" y="442728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GND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031" name="CustomShape 145"/>
          <p:cNvSpPr/>
          <p:nvPr/>
        </p:nvSpPr>
        <p:spPr>
          <a:xfrm>
            <a:off x="5328000" y="352836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RS_LCD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32" name="CustomShape 146"/>
          <p:cNvSpPr/>
          <p:nvPr/>
        </p:nvSpPr>
        <p:spPr>
          <a:xfrm>
            <a:off x="5328000" y="370728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SCK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33" name="CustomShape 147"/>
          <p:cNvSpPr/>
          <p:nvPr/>
        </p:nvSpPr>
        <p:spPr>
          <a:xfrm>
            <a:off x="4483800" y="3456000"/>
            <a:ext cx="592200" cy="1152000"/>
          </a:xfrm>
          <a:prstGeom prst="rect">
            <a:avLst/>
          </a:prstGeom>
          <a:solidFill>
            <a:srgbClr val="FFFFFF"/>
          </a:solidFill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34" name="CustomShape 148"/>
          <p:cNvSpPr/>
          <p:nvPr/>
        </p:nvSpPr>
        <p:spPr>
          <a:xfrm>
            <a:off x="5328000" y="424800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3333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VDD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035" name="CustomShape 149"/>
          <p:cNvSpPr/>
          <p:nvPr/>
        </p:nvSpPr>
        <p:spPr>
          <a:xfrm>
            <a:off x="4737960" y="371016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36" name="CustomShape 150"/>
          <p:cNvSpPr/>
          <p:nvPr/>
        </p:nvSpPr>
        <p:spPr>
          <a:xfrm>
            <a:off x="4737960" y="353052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37" name="CustomShape 151"/>
          <p:cNvSpPr/>
          <p:nvPr/>
        </p:nvSpPr>
        <p:spPr>
          <a:xfrm>
            <a:off x="4737960" y="389088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3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38" name="CustomShape 152"/>
          <p:cNvSpPr/>
          <p:nvPr/>
        </p:nvSpPr>
        <p:spPr>
          <a:xfrm>
            <a:off x="4737960" y="407124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4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39" name="CustomShape 153"/>
          <p:cNvSpPr/>
          <p:nvPr/>
        </p:nvSpPr>
        <p:spPr>
          <a:xfrm>
            <a:off x="4737960" y="425160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5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40" name="CustomShape 154"/>
          <p:cNvSpPr/>
          <p:nvPr/>
        </p:nvSpPr>
        <p:spPr>
          <a:xfrm>
            <a:off x="4737960" y="443196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6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41" name="CustomShape 155"/>
          <p:cNvSpPr/>
          <p:nvPr/>
        </p:nvSpPr>
        <p:spPr>
          <a:xfrm>
            <a:off x="4536000" y="3492000"/>
            <a:ext cx="144000" cy="144000"/>
          </a:xfrm>
          <a:prstGeom prst="ellipse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42" name="TextShape 156"/>
          <p:cNvSpPr txBox="1"/>
          <p:nvPr/>
        </p:nvSpPr>
        <p:spPr>
          <a:xfrm rot="16200000">
            <a:off x="4370040" y="3888720"/>
            <a:ext cx="5893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LCD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043" name="CustomShape 157"/>
          <p:cNvSpPr/>
          <p:nvPr/>
        </p:nvSpPr>
        <p:spPr>
          <a:xfrm>
            <a:off x="5328360" y="388764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SDI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44" name="CustomShape 158"/>
          <p:cNvSpPr/>
          <p:nvPr/>
        </p:nvSpPr>
        <p:spPr>
          <a:xfrm>
            <a:off x="5328720" y="406800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CS_LCD</a:t>
            </a:r>
            <a:endParaRPr lang="fr-FR" sz="11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5" name="Line 1"/>
          <p:cNvSpPr/>
          <p:nvPr/>
        </p:nvSpPr>
        <p:spPr>
          <a:xfrm>
            <a:off x="647640" y="1396080"/>
            <a:ext cx="218016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46" name="Line 2"/>
          <p:cNvSpPr/>
          <p:nvPr/>
        </p:nvSpPr>
        <p:spPr>
          <a:xfrm>
            <a:off x="720000" y="1036080"/>
            <a:ext cx="210816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47" name="Line 3"/>
          <p:cNvSpPr/>
          <p:nvPr/>
        </p:nvSpPr>
        <p:spPr>
          <a:xfrm>
            <a:off x="720000" y="1216080"/>
            <a:ext cx="210816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48" name="Line 4"/>
          <p:cNvSpPr/>
          <p:nvPr/>
        </p:nvSpPr>
        <p:spPr>
          <a:xfrm>
            <a:off x="720000" y="1576080"/>
            <a:ext cx="210816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49" name="Line 5"/>
          <p:cNvSpPr/>
          <p:nvPr/>
        </p:nvSpPr>
        <p:spPr>
          <a:xfrm>
            <a:off x="720000" y="1756080"/>
            <a:ext cx="210816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50" name="Line 6"/>
          <p:cNvSpPr/>
          <p:nvPr/>
        </p:nvSpPr>
        <p:spPr>
          <a:xfrm>
            <a:off x="720000" y="1936080"/>
            <a:ext cx="210816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51" name="Line 7"/>
          <p:cNvSpPr/>
          <p:nvPr/>
        </p:nvSpPr>
        <p:spPr>
          <a:xfrm>
            <a:off x="720000" y="2116080"/>
            <a:ext cx="210816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52" name="Line 8"/>
          <p:cNvSpPr/>
          <p:nvPr/>
        </p:nvSpPr>
        <p:spPr>
          <a:xfrm>
            <a:off x="720000" y="2296080"/>
            <a:ext cx="210816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53" name="Line 9"/>
          <p:cNvSpPr/>
          <p:nvPr/>
        </p:nvSpPr>
        <p:spPr>
          <a:xfrm>
            <a:off x="720000" y="2476080"/>
            <a:ext cx="210816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54" name="Line 10"/>
          <p:cNvSpPr/>
          <p:nvPr/>
        </p:nvSpPr>
        <p:spPr>
          <a:xfrm flipH="1">
            <a:off x="3816000" y="2116080"/>
            <a:ext cx="215964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55" name="Line 11"/>
          <p:cNvSpPr/>
          <p:nvPr/>
        </p:nvSpPr>
        <p:spPr>
          <a:xfrm flipH="1">
            <a:off x="3816000" y="2296080"/>
            <a:ext cx="215964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56" name="Line 12"/>
          <p:cNvSpPr/>
          <p:nvPr/>
        </p:nvSpPr>
        <p:spPr>
          <a:xfrm flipH="1">
            <a:off x="3816000" y="2476080"/>
            <a:ext cx="215964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57" name="Line 13"/>
          <p:cNvSpPr/>
          <p:nvPr/>
        </p:nvSpPr>
        <p:spPr>
          <a:xfrm flipH="1">
            <a:off x="3816000" y="1396080"/>
            <a:ext cx="215964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58" name="Line 14"/>
          <p:cNvSpPr/>
          <p:nvPr/>
        </p:nvSpPr>
        <p:spPr>
          <a:xfrm flipH="1">
            <a:off x="3816000" y="1576080"/>
            <a:ext cx="215964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59" name="Line 15"/>
          <p:cNvSpPr/>
          <p:nvPr/>
        </p:nvSpPr>
        <p:spPr>
          <a:xfrm flipH="1">
            <a:off x="3816000" y="1756080"/>
            <a:ext cx="215964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60" name="Line 16"/>
          <p:cNvSpPr/>
          <p:nvPr/>
        </p:nvSpPr>
        <p:spPr>
          <a:xfrm flipH="1">
            <a:off x="3816000" y="1936080"/>
            <a:ext cx="215964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61" name="Line 17"/>
          <p:cNvSpPr/>
          <p:nvPr/>
        </p:nvSpPr>
        <p:spPr>
          <a:xfrm flipH="1">
            <a:off x="3816000" y="1036080"/>
            <a:ext cx="215964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62" name="Line 18"/>
          <p:cNvSpPr/>
          <p:nvPr/>
        </p:nvSpPr>
        <p:spPr>
          <a:xfrm flipH="1">
            <a:off x="3817080" y="1216080"/>
            <a:ext cx="215964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63" name="Line 19"/>
          <p:cNvSpPr/>
          <p:nvPr/>
        </p:nvSpPr>
        <p:spPr>
          <a:xfrm flipH="1">
            <a:off x="3816000" y="855720"/>
            <a:ext cx="223164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64" name="CustomShape 20"/>
          <p:cNvSpPr/>
          <p:nvPr/>
        </p:nvSpPr>
        <p:spPr>
          <a:xfrm>
            <a:off x="5472000" y="79524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VSS/GND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065" name="CustomShape 21"/>
          <p:cNvSpPr/>
          <p:nvPr/>
        </p:nvSpPr>
        <p:spPr>
          <a:xfrm>
            <a:off x="2828160" y="219960"/>
            <a:ext cx="988200" cy="2435760"/>
          </a:xfrm>
          <a:prstGeom prst="rect">
            <a:avLst/>
          </a:prstGeom>
          <a:solidFill>
            <a:srgbClr val="FFFFFF"/>
          </a:solidFill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66" name="CustomShape 22"/>
          <p:cNvSpPr/>
          <p:nvPr/>
        </p:nvSpPr>
        <p:spPr>
          <a:xfrm>
            <a:off x="2866320" y="94212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67" name="CustomShape 23"/>
          <p:cNvSpPr/>
          <p:nvPr/>
        </p:nvSpPr>
        <p:spPr>
          <a:xfrm>
            <a:off x="2866320" y="76248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68" name="CustomShape 24"/>
          <p:cNvSpPr/>
          <p:nvPr/>
        </p:nvSpPr>
        <p:spPr>
          <a:xfrm>
            <a:off x="2866320" y="112284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3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69" name="CustomShape 25"/>
          <p:cNvSpPr/>
          <p:nvPr/>
        </p:nvSpPr>
        <p:spPr>
          <a:xfrm>
            <a:off x="2866320" y="130320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4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70" name="CustomShape 26"/>
          <p:cNvSpPr/>
          <p:nvPr/>
        </p:nvSpPr>
        <p:spPr>
          <a:xfrm>
            <a:off x="2866320" y="148356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5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71" name="CustomShape 27"/>
          <p:cNvSpPr/>
          <p:nvPr/>
        </p:nvSpPr>
        <p:spPr>
          <a:xfrm>
            <a:off x="2866320" y="166392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6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72" name="CustomShape 28"/>
          <p:cNvSpPr/>
          <p:nvPr/>
        </p:nvSpPr>
        <p:spPr>
          <a:xfrm>
            <a:off x="2866320" y="184428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7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73" name="CustomShape 29"/>
          <p:cNvSpPr/>
          <p:nvPr/>
        </p:nvSpPr>
        <p:spPr>
          <a:xfrm>
            <a:off x="3478320" y="202248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13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74" name="CustomShape 30"/>
          <p:cNvSpPr/>
          <p:nvPr/>
        </p:nvSpPr>
        <p:spPr>
          <a:xfrm>
            <a:off x="3478320" y="184284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14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75" name="CustomShape 31"/>
          <p:cNvSpPr/>
          <p:nvPr/>
        </p:nvSpPr>
        <p:spPr>
          <a:xfrm>
            <a:off x="3478320" y="220320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76" name="CustomShape 32"/>
          <p:cNvSpPr/>
          <p:nvPr/>
        </p:nvSpPr>
        <p:spPr>
          <a:xfrm>
            <a:off x="3478320" y="238356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77" name="TextShape 33"/>
          <p:cNvSpPr txBox="1"/>
          <p:nvPr/>
        </p:nvSpPr>
        <p:spPr>
          <a:xfrm>
            <a:off x="2933280" y="183960"/>
            <a:ext cx="785880" cy="489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1400" b="1" strike="noStrike" spc="-1">
                <a:latin typeface="Arial"/>
              </a:rPr>
              <a:t>PIC16F</a:t>
            </a:r>
            <a:br/>
            <a:r>
              <a:rPr lang="fr-FR" sz="1400" b="1" strike="noStrike" spc="-1">
                <a:latin typeface="Arial"/>
              </a:rPr>
              <a:t>1509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078" name="CustomShape 34"/>
          <p:cNvSpPr/>
          <p:nvPr/>
        </p:nvSpPr>
        <p:spPr>
          <a:xfrm>
            <a:off x="2866320" y="202464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8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79" name="CustomShape 35"/>
          <p:cNvSpPr/>
          <p:nvPr/>
        </p:nvSpPr>
        <p:spPr>
          <a:xfrm>
            <a:off x="2866320" y="220500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9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80" name="CustomShape 36"/>
          <p:cNvSpPr/>
          <p:nvPr/>
        </p:nvSpPr>
        <p:spPr>
          <a:xfrm>
            <a:off x="2866320" y="238536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10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81" name="CustomShape 37"/>
          <p:cNvSpPr/>
          <p:nvPr/>
        </p:nvSpPr>
        <p:spPr>
          <a:xfrm>
            <a:off x="3478320" y="130284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17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82" name="CustomShape 38"/>
          <p:cNvSpPr/>
          <p:nvPr/>
        </p:nvSpPr>
        <p:spPr>
          <a:xfrm>
            <a:off x="3478320" y="112320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18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83" name="CustomShape 39"/>
          <p:cNvSpPr/>
          <p:nvPr/>
        </p:nvSpPr>
        <p:spPr>
          <a:xfrm>
            <a:off x="3478320" y="148356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16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84" name="CustomShape 40"/>
          <p:cNvSpPr/>
          <p:nvPr/>
        </p:nvSpPr>
        <p:spPr>
          <a:xfrm>
            <a:off x="3478320" y="166392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15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85" name="CustomShape 41"/>
          <p:cNvSpPr/>
          <p:nvPr/>
        </p:nvSpPr>
        <p:spPr>
          <a:xfrm>
            <a:off x="3478320" y="94320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19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86" name="CustomShape 42"/>
          <p:cNvSpPr/>
          <p:nvPr/>
        </p:nvSpPr>
        <p:spPr>
          <a:xfrm>
            <a:off x="3478320" y="76356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20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87" name="CustomShape 43"/>
          <p:cNvSpPr/>
          <p:nvPr/>
        </p:nvSpPr>
        <p:spPr>
          <a:xfrm>
            <a:off x="5473080" y="78336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VSS/GND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088" name="CustomShape 44"/>
          <p:cNvSpPr/>
          <p:nvPr/>
        </p:nvSpPr>
        <p:spPr>
          <a:xfrm>
            <a:off x="5473440" y="96444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PGD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89" name="CustomShape 45"/>
          <p:cNvSpPr/>
          <p:nvPr/>
        </p:nvSpPr>
        <p:spPr>
          <a:xfrm>
            <a:off x="5473440" y="114336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PGC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90" name="CustomShape 46"/>
          <p:cNvSpPr/>
          <p:nvPr/>
        </p:nvSpPr>
        <p:spPr>
          <a:xfrm>
            <a:off x="4559040" y="96408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99FF6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RA0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91" name="CustomShape 47"/>
          <p:cNvSpPr/>
          <p:nvPr/>
        </p:nvSpPr>
        <p:spPr>
          <a:xfrm>
            <a:off x="4559040" y="114444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99FF6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RA1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92" name="CustomShape 48"/>
          <p:cNvSpPr/>
          <p:nvPr/>
        </p:nvSpPr>
        <p:spPr>
          <a:xfrm>
            <a:off x="4559040" y="132480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99FF6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RA2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93" name="CustomShape 49"/>
          <p:cNvSpPr/>
          <p:nvPr/>
        </p:nvSpPr>
        <p:spPr>
          <a:xfrm>
            <a:off x="4559040" y="150516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00CC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RC0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94" name="CustomShape 50"/>
          <p:cNvSpPr/>
          <p:nvPr/>
        </p:nvSpPr>
        <p:spPr>
          <a:xfrm>
            <a:off x="4559040" y="168552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00CC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RC1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95" name="CustomShape 51"/>
          <p:cNvSpPr/>
          <p:nvPr/>
        </p:nvSpPr>
        <p:spPr>
          <a:xfrm>
            <a:off x="4559040" y="186588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00CC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RC2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96" name="CustomShape 52"/>
          <p:cNvSpPr/>
          <p:nvPr/>
        </p:nvSpPr>
        <p:spPr>
          <a:xfrm>
            <a:off x="5473080" y="1686960"/>
            <a:ext cx="590040" cy="144000"/>
          </a:xfrm>
          <a:custGeom>
            <a:avLst/>
            <a:gdLst/>
            <a:ahLst/>
            <a:cxnLst/>
            <a:rect l="0" t="0" r="r" b="b"/>
            <a:pathLst>
              <a:path w="16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573" y="401"/>
                </a:lnTo>
                <a:lnTo>
                  <a:pt x="1573" y="401"/>
                </a:lnTo>
                <a:cubicBezTo>
                  <a:pt x="1585" y="401"/>
                  <a:pt x="1596" y="398"/>
                  <a:pt x="1607" y="392"/>
                </a:cubicBezTo>
                <a:cubicBezTo>
                  <a:pt x="1617" y="386"/>
                  <a:pt x="1625" y="378"/>
                  <a:pt x="1631" y="368"/>
                </a:cubicBezTo>
                <a:cubicBezTo>
                  <a:pt x="1637" y="357"/>
                  <a:pt x="1640" y="346"/>
                  <a:pt x="1640" y="334"/>
                </a:cubicBezTo>
                <a:lnTo>
                  <a:pt x="1640" y="66"/>
                </a:lnTo>
                <a:lnTo>
                  <a:pt x="1640" y="67"/>
                </a:lnTo>
                <a:lnTo>
                  <a:pt x="1640" y="67"/>
                </a:lnTo>
                <a:cubicBezTo>
                  <a:pt x="1640" y="55"/>
                  <a:pt x="1637" y="44"/>
                  <a:pt x="1631" y="33"/>
                </a:cubicBezTo>
                <a:cubicBezTo>
                  <a:pt x="1625" y="23"/>
                  <a:pt x="1617" y="15"/>
                  <a:pt x="1607" y="9"/>
                </a:cubicBezTo>
                <a:cubicBezTo>
                  <a:pt x="1596" y="3"/>
                  <a:pt x="1585" y="0"/>
                  <a:pt x="1573" y="0"/>
                </a:cubicBezTo>
                <a:lnTo>
                  <a:pt x="66" y="0"/>
                </a:lnTo>
              </a:path>
            </a:pathLst>
          </a:custGeom>
          <a:solidFill>
            <a:srgbClr val="99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PWM4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97" name="CustomShape 53"/>
          <p:cNvSpPr/>
          <p:nvPr/>
        </p:nvSpPr>
        <p:spPr>
          <a:xfrm>
            <a:off x="4019040" y="132516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66666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INT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98" name="CustomShape 54"/>
          <p:cNvSpPr/>
          <p:nvPr/>
        </p:nvSpPr>
        <p:spPr>
          <a:xfrm>
            <a:off x="4019040" y="132588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999999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IOC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99" name="CustomShape 55"/>
          <p:cNvSpPr/>
          <p:nvPr/>
        </p:nvSpPr>
        <p:spPr>
          <a:xfrm>
            <a:off x="5026680" y="96660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CC66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AN0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00" name="CustomShape 56"/>
          <p:cNvSpPr/>
          <p:nvPr/>
        </p:nvSpPr>
        <p:spPr>
          <a:xfrm>
            <a:off x="5026680" y="114696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CC66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AN1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01" name="CustomShape 57"/>
          <p:cNvSpPr/>
          <p:nvPr/>
        </p:nvSpPr>
        <p:spPr>
          <a:xfrm>
            <a:off x="5026680" y="132696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CC66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AN2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02" name="CustomShape 58"/>
          <p:cNvSpPr/>
          <p:nvPr/>
        </p:nvSpPr>
        <p:spPr>
          <a:xfrm>
            <a:off x="5026680" y="150732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CC66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AN4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03" name="CustomShape 59"/>
          <p:cNvSpPr/>
          <p:nvPr/>
        </p:nvSpPr>
        <p:spPr>
          <a:xfrm>
            <a:off x="5026680" y="168768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CC66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AN5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04" name="CustomShape 60"/>
          <p:cNvSpPr/>
          <p:nvPr/>
        </p:nvSpPr>
        <p:spPr>
          <a:xfrm>
            <a:off x="5026680" y="186804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CC66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AN6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05" name="CustomShape 61"/>
          <p:cNvSpPr/>
          <p:nvPr/>
        </p:nvSpPr>
        <p:spPr>
          <a:xfrm>
            <a:off x="4018680" y="132552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66666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INT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06" name="CustomShape 62"/>
          <p:cNvSpPr/>
          <p:nvPr/>
        </p:nvSpPr>
        <p:spPr>
          <a:xfrm>
            <a:off x="4018680" y="114588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999999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IOC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07" name="CustomShape 63"/>
          <p:cNvSpPr/>
          <p:nvPr/>
        </p:nvSpPr>
        <p:spPr>
          <a:xfrm>
            <a:off x="4018680" y="96624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999999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IOC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08" name="CustomShape 64"/>
          <p:cNvSpPr/>
          <p:nvPr/>
        </p:nvSpPr>
        <p:spPr>
          <a:xfrm>
            <a:off x="1044720" y="2773080"/>
            <a:ext cx="2160000" cy="144000"/>
          </a:xfrm>
          <a:custGeom>
            <a:avLst/>
            <a:gdLst/>
            <a:ahLst/>
            <a:cxnLst/>
            <a:rect l="0" t="0" r="r" b="b"/>
            <a:pathLst>
              <a:path w="60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5934" y="401"/>
                </a:lnTo>
                <a:lnTo>
                  <a:pt x="5934" y="401"/>
                </a:lnTo>
                <a:cubicBezTo>
                  <a:pt x="5946" y="401"/>
                  <a:pt x="5957" y="398"/>
                  <a:pt x="5968" y="392"/>
                </a:cubicBezTo>
                <a:cubicBezTo>
                  <a:pt x="5978" y="386"/>
                  <a:pt x="5986" y="378"/>
                  <a:pt x="5992" y="368"/>
                </a:cubicBezTo>
                <a:cubicBezTo>
                  <a:pt x="5998" y="357"/>
                  <a:pt x="6001" y="346"/>
                  <a:pt x="6001" y="334"/>
                </a:cubicBezTo>
                <a:lnTo>
                  <a:pt x="6000" y="66"/>
                </a:lnTo>
                <a:lnTo>
                  <a:pt x="6001" y="67"/>
                </a:lnTo>
                <a:lnTo>
                  <a:pt x="6001" y="67"/>
                </a:lnTo>
                <a:cubicBezTo>
                  <a:pt x="6001" y="55"/>
                  <a:pt x="5998" y="44"/>
                  <a:pt x="5992" y="33"/>
                </a:cubicBezTo>
                <a:cubicBezTo>
                  <a:pt x="5986" y="23"/>
                  <a:pt x="5978" y="15"/>
                  <a:pt x="5968" y="9"/>
                </a:cubicBezTo>
                <a:cubicBezTo>
                  <a:pt x="5957" y="3"/>
                  <a:pt x="5946" y="0"/>
                  <a:pt x="5934" y="0"/>
                </a:cubicBezTo>
                <a:lnTo>
                  <a:pt x="66" y="0"/>
                </a:lnTo>
              </a:path>
            </a:pathLst>
          </a:custGeom>
          <a:solidFill>
            <a:srgbClr val="CC66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Entrée analogique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09" name="CustomShape 65"/>
          <p:cNvSpPr/>
          <p:nvPr/>
        </p:nvSpPr>
        <p:spPr>
          <a:xfrm>
            <a:off x="1044720" y="2952000"/>
            <a:ext cx="2160000" cy="144000"/>
          </a:xfrm>
          <a:custGeom>
            <a:avLst/>
            <a:gdLst/>
            <a:ahLst/>
            <a:cxnLst/>
            <a:rect l="0" t="0" r="r" b="b"/>
            <a:pathLst>
              <a:path w="60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5934" y="401"/>
                </a:lnTo>
                <a:lnTo>
                  <a:pt x="5934" y="401"/>
                </a:lnTo>
                <a:cubicBezTo>
                  <a:pt x="5946" y="401"/>
                  <a:pt x="5957" y="398"/>
                  <a:pt x="5968" y="392"/>
                </a:cubicBezTo>
                <a:cubicBezTo>
                  <a:pt x="5978" y="386"/>
                  <a:pt x="5986" y="378"/>
                  <a:pt x="5992" y="368"/>
                </a:cubicBezTo>
                <a:cubicBezTo>
                  <a:pt x="5998" y="357"/>
                  <a:pt x="6001" y="346"/>
                  <a:pt x="6001" y="334"/>
                </a:cubicBezTo>
                <a:lnTo>
                  <a:pt x="6000" y="66"/>
                </a:lnTo>
                <a:lnTo>
                  <a:pt x="6001" y="67"/>
                </a:lnTo>
                <a:lnTo>
                  <a:pt x="6001" y="67"/>
                </a:lnTo>
                <a:cubicBezTo>
                  <a:pt x="6001" y="55"/>
                  <a:pt x="5998" y="44"/>
                  <a:pt x="5992" y="33"/>
                </a:cubicBezTo>
                <a:cubicBezTo>
                  <a:pt x="5986" y="23"/>
                  <a:pt x="5978" y="15"/>
                  <a:pt x="5968" y="9"/>
                </a:cubicBezTo>
                <a:cubicBezTo>
                  <a:pt x="5957" y="3"/>
                  <a:pt x="5946" y="0"/>
                  <a:pt x="5934" y="0"/>
                </a:cubicBezTo>
                <a:lnTo>
                  <a:pt x="66" y="0"/>
                </a:lnTo>
              </a:path>
            </a:pathLst>
          </a:custGeom>
          <a:gradFill rotWithShape="0">
            <a:gsLst>
              <a:gs pos="0">
                <a:srgbClr val="8AE234"/>
              </a:gs>
              <a:gs pos="100000">
                <a:srgbClr val="4E9A06"/>
              </a:gs>
            </a:gsLst>
            <a:lin ang="3600000"/>
          </a:gra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Entrée / Sortie numérique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10" name="CustomShape 66"/>
          <p:cNvSpPr/>
          <p:nvPr/>
        </p:nvSpPr>
        <p:spPr>
          <a:xfrm>
            <a:off x="3348720" y="2769480"/>
            <a:ext cx="2160000" cy="144000"/>
          </a:xfrm>
          <a:custGeom>
            <a:avLst/>
            <a:gdLst/>
            <a:ahLst/>
            <a:cxnLst/>
            <a:rect l="0" t="0" r="r" b="b"/>
            <a:pathLst>
              <a:path w="60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5934" y="401"/>
                </a:lnTo>
                <a:lnTo>
                  <a:pt x="5934" y="401"/>
                </a:lnTo>
                <a:cubicBezTo>
                  <a:pt x="5946" y="401"/>
                  <a:pt x="5957" y="398"/>
                  <a:pt x="5968" y="392"/>
                </a:cubicBezTo>
                <a:cubicBezTo>
                  <a:pt x="5978" y="386"/>
                  <a:pt x="5986" y="378"/>
                  <a:pt x="5992" y="368"/>
                </a:cubicBezTo>
                <a:cubicBezTo>
                  <a:pt x="5998" y="357"/>
                  <a:pt x="6001" y="346"/>
                  <a:pt x="6001" y="334"/>
                </a:cubicBezTo>
                <a:lnTo>
                  <a:pt x="6000" y="66"/>
                </a:lnTo>
                <a:lnTo>
                  <a:pt x="6001" y="67"/>
                </a:lnTo>
                <a:lnTo>
                  <a:pt x="6001" y="67"/>
                </a:lnTo>
                <a:cubicBezTo>
                  <a:pt x="6001" y="55"/>
                  <a:pt x="5998" y="44"/>
                  <a:pt x="5992" y="33"/>
                </a:cubicBezTo>
                <a:cubicBezTo>
                  <a:pt x="5986" y="23"/>
                  <a:pt x="5978" y="15"/>
                  <a:pt x="5968" y="9"/>
                </a:cubicBezTo>
                <a:cubicBezTo>
                  <a:pt x="5957" y="3"/>
                  <a:pt x="5946" y="0"/>
                  <a:pt x="5934" y="0"/>
                </a:cubicBezTo>
                <a:lnTo>
                  <a:pt x="66" y="0"/>
                </a:lnTo>
              </a:path>
            </a:pathLst>
          </a:custGeom>
          <a:solidFill>
            <a:srgbClr val="99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Fonctions spécifiques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11" name="CustomShape 67"/>
          <p:cNvSpPr/>
          <p:nvPr/>
        </p:nvSpPr>
        <p:spPr>
          <a:xfrm>
            <a:off x="3348720" y="2949480"/>
            <a:ext cx="2160000" cy="144000"/>
          </a:xfrm>
          <a:custGeom>
            <a:avLst/>
            <a:gdLst/>
            <a:ahLst/>
            <a:cxnLst/>
            <a:rect l="0" t="0" r="r" b="b"/>
            <a:pathLst>
              <a:path w="60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5934" y="401"/>
                </a:lnTo>
                <a:lnTo>
                  <a:pt x="5934" y="401"/>
                </a:lnTo>
                <a:cubicBezTo>
                  <a:pt x="5946" y="401"/>
                  <a:pt x="5957" y="398"/>
                  <a:pt x="5968" y="392"/>
                </a:cubicBezTo>
                <a:cubicBezTo>
                  <a:pt x="5978" y="386"/>
                  <a:pt x="5986" y="378"/>
                  <a:pt x="5992" y="368"/>
                </a:cubicBezTo>
                <a:cubicBezTo>
                  <a:pt x="5998" y="357"/>
                  <a:pt x="6001" y="346"/>
                  <a:pt x="6001" y="334"/>
                </a:cubicBezTo>
                <a:lnTo>
                  <a:pt x="6000" y="66"/>
                </a:lnTo>
                <a:lnTo>
                  <a:pt x="6001" y="67"/>
                </a:lnTo>
                <a:lnTo>
                  <a:pt x="6001" y="67"/>
                </a:lnTo>
                <a:cubicBezTo>
                  <a:pt x="6001" y="55"/>
                  <a:pt x="5998" y="44"/>
                  <a:pt x="5992" y="33"/>
                </a:cubicBezTo>
                <a:cubicBezTo>
                  <a:pt x="5986" y="23"/>
                  <a:pt x="5978" y="15"/>
                  <a:pt x="5968" y="9"/>
                </a:cubicBezTo>
                <a:cubicBezTo>
                  <a:pt x="5957" y="3"/>
                  <a:pt x="5946" y="0"/>
                  <a:pt x="5934" y="0"/>
                </a:cubicBezTo>
                <a:lnTo>
                  <a:pt x="66" y="0"/>
                </a:lnTo>
              </a:path>
            </a:pathLst>
          </a:custGeom>
          <a:gradFill rotWithShape="0">
            <a:gsLst>
              <a:gs pos="0">
                <a:srgbClr val="BABDB6"/>
              </a:gs>
              <a:gs pos="100000">
                <a:srgbClr val="555753"/>
              </a:gs>
            </a:gsLst>
            <a:lin ang="3600000"/>
          </a:gra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Interruptions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12" name="Line 68"/>
          <p:cNvSpPr/>
          <p:nvPr/>
        </p:nvSpPr>
        <p:spPr>
          <a:xfrm>
            <a:off x="719640" y="856080"/>
            <a:ext cx="210816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13" name="CustomShape 69"/>
          <p:cNvSpPr/>
          <p:nvPr/>
        </p:nvSpPr>
        <p:spPr>
          <a:xfrm>
            <a:off x="1677960" y="186624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00CC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RC3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14" name="CustomShape 70"/>
          <p:cNvSpPr/>
          <p:nvPr/>
        </p:nvSpPr>
        <p:spPr>
          <a:xfrm>
            <a:off x="1677960" y="168660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00CC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RC4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15" name="CustomShape 71"/>
          <p:cNvSpPr/>
          <p:nvPr/>
        </p:nvSpPr>
        <p:spPr>
          <a:xfrm>
            <a:off x="1677960" y="150660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00CC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RC5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16" name="CustomShape 72"/>
          <p:cNvSpPr/>
          <p:nvPr/>
        </p:nvSpPr>
        <p:spPr>
          <a:xfrm>
            <a:off x="1677960" y="132516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99FF6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RA3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17" name="CustomShape 73"/>
          <p:cNvSpPr/>
          <p:nvPr/>
        </p:nvSpPr>
        <p:spPr>
          <a:xfrm>
            <a:off x="1677960" y="96588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99FF6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RA5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18" name="CustomShape 74"/>
          <p:cNvSpPr/>
          <p:nvPr/>
        </p:nvSpPr>
        <p:spPr>
          <a:xfrm>
            <a:off x="540000" y="78408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3333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VDD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119" name="CustomShape 75"/>
          <p:cNvSpPr/>
          <p:nvPr/>
        </p:nvSpPr>
        <p:spPr>
          <a:xfrm>
            <a:off x="540000" y="132336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66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MCLR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120" name="CustomShape 76"/>
          <p:cNvSpPr/>
          <p:nvPr/>
        </p:nvSpPr>
        <p:spPr>
          <a:xfrm>
            <a:off x="539640" y="1506960"/>
            <a:ext cx="590040" cy="144000"/>
          </a:xfrm>
          <a:custGeom>
            <a:avLst/>
            <a:gdLst/>
            <a:ahLst/>
            <a:cxnLst/>
            <a:rect l="0" t="0" r="r" b="b"/>
            <a:pathLst>
              <a:path w="16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573" y="401"/>
                </a:lnTo>
                <a:lnTo>
                  <a:pt x="1573" y="401"/>
                </a:lnTo>
                <a:cubicBezTo>
                  <a:pt x="1585" y="401"/>
                  <a:pt x="1596" y="398"/>
                  <a:pt x="1607" y="392"/>
                </a:cubicBezTo>
                <a:cubicBezTo>
                  <a:pt x="1617" y="386"/>
                  <a:pt x="1625" y="378"/>
                  <a:pt x="1631" y="368"/>
                </a:cubicBezTo>
                <a:cubicBezTo>
                  <a:pt x="1637" y="357"/>
                  <a:pt x="1640" y="346"/>
                  <a:pt x="1640" y="334"/>
                </a:cubicBezTo>
                <a:lnTo>
                  <a:pt x="1640" y="66"/>
                </a:lnTo>
                <a:lnTo>
                  <a:pt x="1640" y="67"/>
                </a:lnTo>
                <a:lnTo>
                  <a:pt x="1640" y="67"/>
                </a:lnTo>
                <a:cubicBezTo>
                  <a:pt x="1640" y="55"/>
                  <a:pt x="1637" y="44"/>
                  <a:pt x="1631" y="33"/>
                </a:cubicBezTo>
                <a:cubicBezTo>
                  <a:pt x="1625" y="23"/>
                  <a:pt x="1617" y="15"/>
                  <a:pt x="1607" y="9"/>
                </a:cubicBezTo>
                <a:cubicBezTo>
                  <a:pt x="1596" y="3"/>
                  <a:pt x="1585" y="0"/>
                  <a:pt x="1573" y="0"/>
                </a:cubicBezTo>
                <a:lnTo>
                  <a:pt x="66" y="0"/>
                </a:lnTo>
              </a:path>
            </a:pathLst>
          </a:custGeom>
          <a:solidFill>
            <a:srgbClr val="99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PWM1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21" name="CustomShape 77"/>
          <p:cNvSpPr/>
          <p:nvPr/>
        </p:nvSpPr>
        <p:spPr>
          <a:xfrm>
            <a:off x="539640" y="1507320"/>
            <a:ext cx="590040" cy="144000"/>
          </a:xfrm>
          <a:custGeom>
            <a:avLst/>
            <a:gdLst/>
            <a:ahLst/>
            <a:cxnLst/>
            <a:rect l="0" t="0" r="r" b="b"/>
            <a:pathLst>
              <a:path w="16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573" y="401"/>
                </a:lnTo>
                <a:lnTo>
                  <a:pt x="1573" y="401"/>
                </a:lnTo>
                <a:cubicBezTo>
                  <a:pt x="1585" y="401"/>
                  <a:pt x="1596" y="398"/>
                  <a:pt x="1607" y="392"/>
                </a:cubicBezTo>
                <a:cubicBezTo>
                  <a:pt x="1617" y="386"/>
                  <a:pt x="1625" y="378"/>
                  <a:pt x="1631" y="368"/>
                </a:cubicBezTo>
                <a:cubicBezTo>
                  <a:pt x="1637" y="357"/>
                  <a:pt x="1640" y="346"/>
                  <a:pt x="1640" y="334"/>
                </a:cubicBezTo>
                <a:lnTo>
                  <a:pt x="1640" y="66"/>
                </a:lnTo>
                <a:lnTo>
                  <a:pt x="1640" y="67"/>
                </a:lnTo>
                <a:lnTo>
                  <a:pt x="1640" y="67"/>
                </a:lnTo>
                <a:cubicBezTo>
                  <a:pt x="1640" y="55"/>
                  <a:pt x="1637" y="44"/>
                  <a:pt x="1631" y="33"/>
                </a:cubicBezTo>
                <a:cubicBezTo>
                  <a:pt x="1625" y="23"/>
                  <a:pt x="1617" y="15"/>
                  <a:pt x="1607" y="9"/>
                </a:cubicBezTo>
                <a:cubicBezTo>
                  <a:pt x="1596" y="3"/>
                  <a:pt x="1585" y="0"/>
                  <a:pt x="1573" y="0"/>
                </a:cubicBezTo>
                <a:lnTo>
                  <a:pt x="66" y="0"/>
                </a:lnTo>
              </a:path>
            </a:pathLst>
          </a:custGeom>
          <a:solidFill>
            <a:srgbClr val="99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PWM1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22" name="CustomShape 78"/>
          <p:cNvSpPr/>
          <p:nvPr/>
        </p:nvSpPr>
        <p:spPr>
          <a:xfrm>
            <a:off x="539640" y="1867320"/>
            <a:ext cx="590040" cy="144000"/>
          </a:xfrm>
          <a:custGeom>
            <a:avLst/>
            <a:gdLst/>
            <a:ahLst/>
            <a:cxnLst/>
            <a:rect l="0" t="0" r="r" b="b"/>
            <a:pathLst>
              <a:path w="16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573" y="401"/>
                </a:lnTo>
                <a:lnTo>
                  <a:pt x="1573" y="401"/>
                </a:lnTo>
                <a:cubicBezTo>
                  <a:pt x="1585" y="401"/>
                  <a:pt x="1596" y="398"/>
                  <a:pt x="1607" y="392"/>
                </a:cubicBezTo>
                <a:cubicBezTo>
                  <a:pt x="1617" y="386"/>
                  <a:pt x="1625" y="378"/>
                  <a:pt x="1631" y="368"/>
                </a:cubicBezTo>
                <a:cubicBezTo>
                  <a:pt x="1637" y="357"/>
                  <a:pt x="1640" y="346"/>
                  <a:pt x="1640" y="334"/>
                </a:cubicBezTo>
                <a:lnTo>
                  <a:pt x="1640" y="66"/>
                </a:lnTo>
                <a:lnTo>
                  <a:pt x="1640" y="67"/>
                </a:lnTo>
                <a:lnTo>
                  <a:pt x="1640" y="67"/>
                </a:lnTo>
                <a:cubicBezTo>
                  <a:pt x="1640" y="55"/>
                  <a:pt x="1637" y="44"/>
                  <a:pt x="1631" y="33"/>
                </a:cubicBezTo>
                <a:cubicBezTo>
                  <a:pt x="1625" y="23"/>
                  <a:pt x="1617" y="15"/>
                  <a:pt x="1607" y="9"/>
                </a:cubicBezTo>
                <a:cubicBezTo>
                  <a:pt x="1596" y="3"/>
                  <a:pt x="1585" y="0"/>
                  <a:pt x="1573" y="0"/>
                </a:cubicBezTo>
                <a:lnTo>
                  <a:pt x="66" y="0"/>
                </a:lnTo>
              </a:path>
            </a:pathLst>
          </a:custGeom>
          <a:solidFill>
            <a:srgbClr val="99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PWM2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23" name="CustomShape 79"/>
          <p:cNvSpPr/>
          <p:nvPr/>
        </p:nvSpPr>
        <p:spPr>
          <a:xfrm>
            <a:off x="1677960" y="114624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99FF6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RA4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24" name="CustomShape 80"/>
          <p:cNvSpPr/>
          <p:nvPr/>
        </p:nvSpPr>
        <p:spPr>
          <a:xfrm>
            <a:off x="1173600" y="114732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CC66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AN3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25" name="CustomShape 81"/>
          <p:cNvSpPr/>
          <p:nvPr/>
        </p:nvSpPr>
        <p:spPr>
          <a:xfrm>
            <a:off x="540000" y="1145520"/>
            <a:ext cx="578160" cy="144720"/>
          </a:xfrm>
          <a:custGeom>
            <a:avLst/>
            <a:gdLst/>
            <a:ahLst/>
            <a:cxnLst/>
            <a:rect l="0" t="0" r="r" b="b"/>
            <a:pathLst>
              <a:path w="1608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539" y="403"/>
                </a:lnTo>
                <a:lnTo>
                  <a:pt x="1540" y="403"/>
                </a:lnTo>
                <a:cubicBezTo>
                  <a:pt x="1552" y="403"/>
                  <a:pt x="1563" y="400"/>
                  <a:pt x="1573" y="394"/>
                </a:cubicBezTo>
                <a:cubicBezTo>
                  <a:pt x="1584" y="388"/>
                  <a:pt x="1592" y="380"/>
                  <a:pt x="1598" y="369"/>
                </a:cubicBezTo>
                <a:cubicBezTo>
                  <a:pt x="1604" y="359"/>
                  <a:pt x="1607" y="348"/>
                  <a:pt x="1607" y="336"/>
                </a:cubicBezTo>
                <a:lnTo>
                  <a:pt x="1606" y="67"/>
                </a:lnTo>
                <a:lnTo>
                  <a:pt x="1607" y="67"/>
                </a:lnTo>
                <a:lnTo>
                  <a:pt x="1607" y="67"/>
                </a:lnTo>
                <a:cubicBezTo>
                  <a:pt x="1607" y="55"/>
                  <a:pt x="1604" y="44"/>
                  <a:pt x="1598" y="34"/>
                </a:cubicBezTo>
                <a:cubicBezTo>
                  <a:pt x="1592" y="23"/>
                  <a:pt x="1584" y="15"/>
                  <a:pt x="1573" y="9"/>
                </a:cubicBezTo>
                <a:cubicBezTo>
                  <a:pt x="1563" y="3"/>
                  <a:pt x="1552" y="0"/>
                  <a:pt x="1540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000000"/>
                </a:solidFill>
                <a:latin typeface="Arial"/>
              </a:rPr>
              <a:t>CLKOUT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126" name="CustomShape 82"/>
          <p:cNvSpPr/>
          <p:nvPr/>
        </p:nvSpPr>
        <p:spPr>
          <a:xfrm>
            <a:off x="2181600" y="96660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999999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IOC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27" name="CustomShape 83"/>
          <p:cNvSpPr/>
          <p:nvPr/>
        </p:nvSpPr>
        <p:spPr>
          <a:xfrm>
            <a:off x="2181600" y="114696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999999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IOC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28" name="CustomShape 84"/>
          <p:cNvSpPr/>
          <p:nvPr/>
        </p:nvSpPr>
        <p:spPr>
          <a:xfrm>
            <a:off x="2181600" y="132696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999999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IOC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29" name="CustomShape 85"/>
          <p:cNvSpPr/>
          <p:nvPr/>
        </p:nvSpPr>
        <p:spPr>
          <a:xfrm>
            <a:off x="1173600" y="186768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CC66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AN7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30" name="CustomShape 86"/>
          <p:cNvSpPr/>
          <p:nvPr/>
        </p:nvSpPr>
        <p:spPr>
          <a:xfrm>
            <a:off x="4559040" y="204624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00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RB4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31" name="CustomShape 87"/>
          <p:cNvSpPr/>
          <p:nvPr/>
        </p:nvSpPr>
        <p:spPr>
          <a:xfrm>
            <a:off x="4559040" y="222660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00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RB5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32" name="CustomShape 88"/>
          <p:cNvSpPr/>
          <p:nvPr/>
        </p:nvSpPr>
        <p:spPr>
          <a:xfrm>
            <a:off x="4559040" y="240696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00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RB6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33" name="CustomShape 89"/>
          <p:cNvSpPr/>
          <p:nvPr/>
        </p:nvSpPr>
        <p:spPr>
          <a:xfrm>
            <a:off x="1679040" y="240732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00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RB7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34" name="CustomShape 90"/>
          <p:cNvSpPr/>
          <p:nvPr/>
        </p:nvSpPr>
        <p:spPr>
          <a:xfrm>
            <a:off x="1677960" y="204660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00CC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RC6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35" name="CustomShape 91"/>
          <p:cNvSpPr/>
          <p:nvPr/>
        </p:nvSpPr>
        <p:spPr>
          <a:xfrm>
            <a:off x="1677960" y="222696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00CC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RC7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36" name="CustomShape 92"/>
          <p:cNvSpPr/>
          <p:nvPr/>
        </p:nvSpPr>
        <p:spPr>
          <a:xfrm>
            <a:off x="1173600" y="204804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CC66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AN8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37" name="CustomShape 93"/>
          <p:cNvSpPr/>
          <p:nvPr/>
        </p:nvSpPr>
        <p:spPr>
          <a:xfrm>
            <a:off x="1173600" y="222840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CC66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AN9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38" name="CustomShape 94"/>
          <p:cNvSpPr/>
          <p:nvPr/>
        </p:nvSpPr>
        <p:spPr>
          <a:xfrm>
            <a:off x="5025600" y="222876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CC66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AN11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39" name="CustomShape 95"/>
          <p:cNvSpPr/>
          <p:nvPr/>
        </p:nvSpPr>
        <p:spPr>
          <a:xfrm>
            <a:off x="5025600" y="204912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CC66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AN10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40" name="CustomShape 96"/>
          <p:cNvSpPr/>
          <p:nvPr/>
        </p:nvSpPr>
        <p:spPr>
          <a:xfrm>
            <a:off x="5471640" y="2228040"/>
            <a:ext cx="792360" cy="144000"/>
          </a:xfrm>
          <a:custGeom>
            <a:avLst/>
            <a:gdLst/>
            <a:ahLst/>
            <a:cxnLst/>
            <a:rect l="0" t="0" r="r" b="b"/>
            <a:pathLst>
              <a:path w="2203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2135" y="401"/>
                </a:lnTo>
                <a:lnTo>
                  <a:pt x="2135" y="401"/>
                </a:lnTo>
                <a:cubicBezTo>
                  <a:pt x="2147" y="401"/>
                  <a:pt x="2158" y="398"/>
                  <a:pt x="2169" y="392"/>
                </a:cubicBezTo>
                <a:cubicBezTo>
                  <a:pt x="2179" y="386"/>
                  <a:pt x="2187" y="378"/>
                  <a:pt x="2193" y="368"/>
                </a:cubicBezTo>
                <a:cubicBezTo>
                  <a:pt x="2199" y="357"/>
                  <a:pt x="2202" y="346"/>
                  <a:pt x="2202" y="334"/>
                </a:cubicBezTo>
                <a:lnTo>
                  <a:pt x="2202" y="66"/>
                </a:lnTo>
                <a:lnTo>
                  <a:pt x="2202" y="67"/>
                </a:lnTo>
                <a:lnTo>
                  <a:pt x="2202" y="67"/>
                </a:lnTo>
                <a:cubicBezTo>
                  <a:pt x="2202" y="55"/>
                  <a:pt x="2199" y="44"/>
                  <a:pt x="2193" y="33"/>
                </a:cubicBezTo>
                <a:cubicBezTo>
                  <a:pt x="2187" y="23"/>
                  <a:pt x="2179" y="15"/>
                  <a:pt x="2169" y="9"/>
                </a:cubicBezTo>
                <a:cubicBezTo>
                  <a:pt x="2158" y="3"/>
                  <a:pt x="2147" y="0"/>
                  <a:pt x="2135" y="0"/>
                </a:cubicBezTo>
                <a:lnTo>
                  <a:pt x="66" y="0"/>
                </a:lnTo>
              </a:path>
            </a:pathLst>
          </a:custGeom>
          <a:solidFill>
            <a:srgbClr val="99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RX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41" name="CustomShape 97"/>
          <p:cNvSpPr/>
          <p:nvPr/>
        </p:nvSpPr>
        <p:spPr>
          <a:xfrm>
            <a:off x="5471640" y="2048400"/>
            <a:ext cx="792360" cy="144000"/>
          </a:xfrm>
          <a:custGeom>
            <a:avLst/>
            <a:gdLst/>
            <a:ahLst/>
            <a:cxnLst/>
            <a:rect l="0" t="0" r="r" b="b"/>
            <a:pathLst>
              <a:path w="2203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2135" y="401"/>
                </a:lnTo>
                <a:lnTo>
                  <a:pt x="2135" y="401"/>
                </a:lnTo>
                <a:cubicBezTo>
                  <a:pt x="2147" y="401"/>
                  <a:pt x="2158" y="398"/>
                  <a:pt x="2169" y="392"/>
                </a:cubicBezTo>
                <a:cubicBezTo>
                  <a:pt x="2179" y="386"/>
                  <a:pt x="2187" y="378"/>
                  <a:pt x="2193" y="368"/>
                </a:cubicBezTo>
                <a:cubicBezTo>
                  <a:pt x="2199" y="357"/>
                  <a:pt x="2202" y="346"/>
                  <a:pt x="2202" y="334"/>
                </a:cubicBezTo>
                <a:lnTo>
                  <a:pt x="2202" y="66"/>
                </a:lnTo>
                <a:lnTo>
                  <a:pt x="2202" y="67"/>
                </a:lnTo>
                <a:lnTo>
                  <a:pt x="2202" y="67"/>
                </a:lnTo>
                <a:cubicBezTo>
                  <a:pt x="2202" y="55"/>
                  <a:pt x="2199" y="44"/>
                  <a:pt x="2193" y="33"/>
                </a:cubicBezTo>
                <a:cubicBezTo>
                  <a:pt x="2187" y="23"/>
                  <a:pt x="2179" y="15"/>
                  <a:pt x="2169" y="9"/>
                </a:cubicBezTo>
                <a:cubicBezTo>
                  <a:pt x="2158" y="3"/>
                  <a:pt x="2147" y="0"/>
                  <a:pt x="2135" y="0"/>
                </a:cubicBezTo>
                <a:lnTo>
                  <a:pt x="66" y="0"/>
                </a:lnTo>
              </a:path>
            </a:pathLst>
          </a:custGeom>
          <a:solidFill>
            <a:srgbClr val="99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SDA / SDI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42" name="CustomShape 98"/>
          <p:cNvSpPr/>
          <p:nvPr/>
        </p:nvSpPr>
        <p:spPr>
          <a:xfrm>
            <a:off x="5471640" y="2408760"/>
            <a:ext cx="792360" cy="144000"/>
          </a:xfrm>
          <a:custGeom>
            <a:avLst/>
            <a:gdLst/>
            <a:ahLst/>
            <a:cxnLst/>
            <a:rect l="0" t="0" r="r" b="b"/>
            <a:pathLst>
              <a:path w="2203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2135" y="401"/>
                </a:lnTo>
                <a:lnTo>
                  <a:pt x="2135" y="401"/>
                </a:lnTo>
                <a:cubicBezTo>
                  <a:pt x="2147" y="401"/>
                  <a:pt x="2158" y="398"/>
                  <a:pt x="2169" y="392"/>
                </a:cubicBezTo>
                <a:cubicBezTo>
                  <a:pt x="2179" y="386"/>
                  <a:pt x="2187" y="378"/>
                  <a:pt x="2193" y="368"/>
                </a:cubicBezTo>
                <a:cubicBezTo>
                  <a:pt x="2199" y="357"/>
                  <a:pt x="2202" y="346"/>
                  <a:pt x="2202" y="334"/>
                </a:cubicBezTo>
                <a:lnTo>
                  <a:pt x="2202" y="66"/>
                </a:lnTo>
                <a:lnTo>
                  <a:pt x="2202" y="67"/>
                </a:lnTo>
                <a:lnTo>
                  <a:pt x="2202" y="67"/>
                </a:lnTo>
                <a:cubicBezTo>
                  <a:pt x="2202" y="55"/>
                  <a:pt x="2199" y="44"/>
                  <a:pt x="2193" y="33"/>
                </a:cubicBezTo>
                <a:cubicBezTo>
                  <a:pt x="2187" y="23"/>
                  <a:pt x="2179" y="15"/>
                  <a:pt x="2169" y="9"/>
                </a:cubicBezTo>
                <a:cubicBezTo>
                  <a:pt x="2158" y="3"/>
                  <a:pt x="2147" y="0"/>
                  <a:pt x="2135" y="0"/>
                </a:cubicBezTo>
                <a:lnTo>
                  <a:pt x="66" y="0"/>
                </a:lnTo>
              </a:path>
            </a:pathLst>
          </a:custGeom>
          <a:solidFill>
            <a:srgbClr val="99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SCL / SCK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43" name="CustomShape 99"/>
          <p:cNvSpPr/>
          <p:nvPr/>
        </p:nvSpPr>
        <p:spPr>
          <a:xfrm>
            <a:off x="323640" y="2229120"/>
            <a:ext cx="792360" cy="144000"/>
          </a:xfrm>
          <a:custGeom>
            <a:avLst/>
            <a:gdLst/>
            <a:ahLst/>
            <a:cxnLst/>
            <a:rect l="0" t="0" r="r" b="b"/>
            <a:pathLst>
              <a:path w="2203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2135" y="401"/>
                </a:lnTo>
                <a:lnTo>
                  <a:pt x="2135" y="401"/>
                </a:lnTo>
                <a:cubicBezTo>
                  <a:pt x="2147" y="401"/>
                  <a:pt x="2158" y="398"/>
                  <a:pt x="2169" y="392"/>
                </a:cubicBezTo>
                <a:cubicBezTo>
                  <a:pt x="2179" y="386"/>
                  <a:pt x="2187" y="378"/>
                  <a:pt x="2193" y="368"/>
                </a:cubicBezTo>
                <a:cubicBezTo>
                  <a:pt x="2199" y="357"/>
                  <a:pt x="2202" y="346"/>
                  <a:pt x="2202" y="334"/>
                </a:cubicBezTo>
                <a:lnTo>
                  <a:pt x="2202" y="66"/>
                </a:lnTo>
                <a:lnTo>
                  <a:pt x="2202" y="67"/>
                </a:lnTo>
                <a:lnTo>
                  <a:pt x="2202" y="67"/>
                </a:lnTo>
                <a:cubicBezTo>
                  <a:pt x="2202" y="55"/>
                  <a:pt x="2199" y="44"/>
                  <a:pt x="2193" y="33"/>
                </a:cubicBezTo>
                <a:cubicBezTo>
                  <a:pt x="2187" y="23"/>
                  <a:pt x="2179" y="15"/>
                  <a:pt x="2169" y="9"/>
                </a:cubicBezTo>
                <a:cubicBezTo>
                  <a:pt x="2158" y="3"/>
                  <a:pt x="2147" y="0"/>
                  <a:pt x="2135" y="0"/>
                </a:cubicBezTo>
                <a:lnTo>
                  <a:pt x="66" y="0"/>
                </a:lnTo>
              </a:path>
            </a:pathLst>
          </a:custGeom>
          <a:solidFill>
            <a:srgbClr val="99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SDO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44" name="CustomShape 100"/>
          <p:cNvSpPr/>
          <p:nvPr/>
        </p:nvSpPr>
        <p:spPr>
          <a:xfrm>
            <a:off x="323640" y="2049480"/>
            <a:ext cx="792360" cy="144000"/>
          </a:xfrm>
          <a:custGeom>
            <a:avLst/>
            <a:gdLst/>
            <a:ahLst/>
            <a:cxnLst/>
            <a:rect l="0" t="0" r="r" b="b"/>
            <a:pathLst>
              <a:path w="2203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2135" y="401"/>
                </a:lnTo>
                <a:lnTo>
                  <a:pt x="2135" y="401"/>
                </a:lnTo>
                <a:cubicBezTo>
                  <a:pt x="2147" y="401"/>
                  <a:pt x="2158" y="398"/>
                  <a:pt x="2169" y="392"/>
                </a:cubicBezTo>
                <a:cubicBezTo>
                  <a:pt x="2179" y="386"/>
                  <a:pt x="2187" y="378"/>
                  <a:pt x="2193" y="368"/>
                </a:cubicBezTo>
                <a:cubicBezTo>
                  <a:pt x="2199" y="357"/>
                  <a:pt x="2202" y="346"/>
                  <a:pt x="2202" y="334"/>
                </a:cubicBezTo>
                <a:lnTo>
                  <a:pt x="2202" y="66"/>
                </a:lnTo>
                <a:lnTo>
                  <a:pt x="2202" y="67"/>
                </a:lnTo>
                <a:lnTo>
                  <a:pt x="2202" y="67"/>
                </a:lnTo>
                <a:cubicBezTo>
                  <a:pt x="2202" y="55"/>
                  <a:pt x="2199" y="44"/>
                  <a:pt x="2193" y="33"/>
                </a:cubicBezTo>
                <a:cubicBezTo>
                  <a:pt x="2187" y="23"/>
                  <a:pt x="2179" y="15"/>
                  <a:pt x="2169" y="9"/>
                </a:cubicBezTo>
                <a:cubicBezTo>
                  <a:pt x="2158" y="3"/>
                  <a:pt x="2147" y="0"/>
                  <a:pt x="2135" y="0"/>
                </a:cubicBezTo>
                <a:lnTo>
                  <a:pt x="66" y="0"/>
                </a:lnTo>
              </a:path>
            </a:pathLst>
          </a:custGeom>
          <a:solidFill>
            <a:srgbClr val="99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SS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45" name="CustomShape 101"/>
          <p:cNvSpPr/>
          <p:nvPr/>
        </p:nvSpPr>
        <p:spPr>
          <a:xfrm>
            <a:off x="323640" y="2409480"/>
            <a:ext cx="792360" cy="144000"/>
          </a:xfrm>
          <a:custGeom>
            <a:avLst/>
            <a:gdLst/>
            <a:ahLst/>
            <a:cxnLst/>
            <a:rect l="0" t="0" r="r" b="b"/>
            <a:pathLst>
              <a:path w="2203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2135" y="401"/>
                </a:lnTo>
                <a:lnTo>
                  <a:pt x="2135" y="401"/>
                </a:lnTo>
                <a:cubicBezTo>
                  <a:pt x="2147" y="401"/>
                  <a:pt x="2158" y="398"/>
                  <a:pt x="2169" y="392"/>
                </a:cubicBezTo>
                <a:cubicBezTo>
                  <a:pt x="2179" y="386"/>
                  <a:pt x="2187" y="378"/>
                  <a:pt x="2193" y="368"/>
                </a:cubicBezTo>
                <a:cubicBezTo>
                  <a:pt x="2199" y="357"/>
                  <a:pt x="2202" y="346"/>
                  <a:pt x="2202" y="334"/>
                </a:cubicBezTo>
                <a:lnTo>
                  <a:pt x="2202" y="66"/>
                </a:lnTo>
                <a:lnTo>
                  <a:pt x="2202" y="67"/>
                </a:lnTo>
                <a:lnTo>
                  <a:pt x="2202" y="67"/>
                </a:lnTo>
                <a:cubicBezTo>
                  <a:pt x="2202" y="55"/>
                  <a:pt x="2199" y="44"/>
                  <a:pt x="2193" y="33"/>
                </a:cubicBezTo>
                <a:cubicBezTo>
                  <a:pt x="2187" y="23"/>
                  <a:pt x="2179" y="15"/>
                  <a:pt x="2169" y="9"/>
                </a:cubicBezTo>
                <a:cubicBezTo>
                  <a:pt x="2158" y="3"/>
                  <a:pt x="2147" y="0"/>
                  <a:pt x="2135" y="0"/>
                </a:cubicBezTo>
                <a:lnTo>
                  <a:pt x="66" y="0"/>
                </a:lnTo>
              </a:path>
            </a:pathLst>
          </a:custGeom>
          <a:solidFill>
            <a:srgbClr val="99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TX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46" name="CustomShape 102"/>
          <p:cNvSpPr/>
          <p:nvPr/>
        </p:nvSpPr>
        <p:spPr>
          <a:xfrm>
            <a:off x="4018680" y="204624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999999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IOC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47" name="CustomShape 103"/>
          <p:cNvSpPr/>
          <p:nvPr/>
        </p:nvSpPr>
        <p:spPr>
          <a:xfrm>
            <a:off x="4018680" y="222660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999999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IOC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48" name="CustomShape 104"/>
          <p:cNvSpPr/>
          <p:nvPr/>
        </p:nvSpPr>
        <p:spPr>
          <a:xfrm>
            <a:off x="4018680" y="240696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999999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IOC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49" name="CustomShape 105"/>
          <p:cNvSpPr/>
          <p:nvPr/>
        </p:nvSpPr>
        <p:spPr>
          <a:xfrm>
            <a:off x="2182680" y="240732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999999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IOC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50" name="CustomShape 106"/>
          <p:cNvSpPr/>
          <p:nvPr/>
        </p:nvSpPr>
        <p:spPr>
          <a:xfrm>
            <a:off x="5473080" y="1327320"/>
            <a:ext cx="590040" cy="144000"/>
          </a:xfrm>
          <a:custGeom>
            <a:avLst/>
            <a:gdLst/>
            <a:ahLst/>
            <a:cxnLst/>
            <a:rect l="0" t="0" r="r" b="b"/>
            <a:pathLst>
              <a:path w="16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573" y="401"/>
                </a:lnTo>
                <a:lnTo>
                  <a:pt x="1573" y="401"/>
                </a:lnTo>
                <a:cubicBezTo>
                  <a:pt x="1585" y="401"/>
                  <a:pt x="1596" y="398"/>
                  <a:pt x="1607" y="392"/>
                </a:cubicBezTo>
                <a:cubicBezTo>
                  <a:pt x="1617" y="386"/>
                  <a:pt x="1625" y="378"/>
                  <a:pt x="1631" y="368"/>
                </a:cubicBezTo>
                <a:cubicBezTo>
                  <a:pt x="1637" y="357"/>
                  <a:pt x="1640" y="346"/>
                  <a:pt x="1640" y="334"/>
                </a:cubicBezTo>
                <a:lnTo>
                  <a:pt x="1640" y="66"/>
                </a:lnTo>
                <a:lnTo>
                  <a:pt x="1640" y="67"/>
                </a:lnTo>
                <a:lnTo>
                  <a:pt x="1640" y="67"/>
                </a:lnTo>
                <a:cubicBezTo>
                  <a:pt x="1640" y="55"/>
                  <a:pt x="1637" y="44"/>
                  <a:pt x="1631" y="33"/>
                </a:cubicBezTo>
                <a:cubicBezTo>
                  <a:pt x="1625" y="23"/>
                  <a:pt x="1617" y="15"/>
                  <a:pt x="1607" y="9"/>
                </a:cubicBezTo>
                <a:cubicBezTo>
                  <a:pt x="1596" y="3"/>
                  <a:pt x="1585" y="0"/>
                  <a:pt x="1573" y="0"/>
                </a:cubicBezTo>
                <a:lnTo>
                  <a:pt x="66" y="0"/>
                </a:lnTo>
              </a:path>
            </a:pathLst>
          </a:custGeom>
          <a:solidFill>
            <a:srgbClr val="99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PWM3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51" name="Line 107"/>
          <p:cNvSpPr/>
          <p:nvPr/>
        </p:nvSpPr>
        <p:spPr>
          <a:xfrm flipH="1">
            <a:off x="1087200" y="581976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52" name="Line 108"/>
          <p:cNvSpPr/>
          <p:nvPr/>
        </p:nvSpPr>
        <p:spPr>
          <a:xfrm flipH="1">
            <a:off x="1087200" y="653688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53" name="Line 109"/>
          <p:cNvSpPr/>
          <p:nvPr/>
        </p:nvSpPr>
        <p:spPr>
          <a:xfrm flipH="1">
            <a:off x="1087200" y="599904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54" name="Line 110"/>
          <p:cNvSpPr/>
          <p:nvPr/>
        </p:nvSpPr>
        <p:spPr>
          <a:xfrm flipH="1">
            <a:off x="1087200" y="617832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55" name="Line 111"/>
          <p:cNvSpPr/>
          <p:nvPr/>
        </p:nvSpPr>
        <p:spPr>
          <a:xfrm flipH="1">
            <a:off x="1087200" y="635760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56" name="Line 112"/>
          <p:cNvSpPr/>
          <p:nvPr/>
        </p:nvSpPr>
        <p:spPr>
          <a:xfrm flipH="1">
            <a:off x="1087200" y="671616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57" name="CustomShape 113"/>
          <p:cNvSpPr/>
          <p:nvPr/>
        </p:nvSpPr>
        <p:spPr>
          <a:xfrm>
            <a:off x="1339200" y="610704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VSS/GND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158" name="CustomShape 114"/>
          <p:cNvSpPr/>
          <p:nvPr/>
        </p:nvSpPr>
        <p:spPr>
          <a:xfrm>
            <a:off x="1339200" y="628812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PGD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59" name="CustomShape 115"/>
          <p:cNvSpPr/>
          <p:nvPr/>
        </p:nvSpPr>
        <p:spPr>
          <a:xfrm>
            <a:off x="1339200" y="646704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PGC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60" name="CustomShape 116"/>
          <p:cNvSpPr/>
          <p:nvPr/>
        </p:nvSpPr>
        <p:spPr>
          <a:xfrm>
            <a:off x="495000" y="5675760"/>
            <a:ext cx="592200" cy="1152000"/>
          </a:xfrm>
          <a:prstGeom prst="rect">
            <a:avLst/>
          </a:prstGeom>
          <a:solidFill>
            <a:srgbClr val="FFFFFF"/>
          </a:solidFill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61" name="CustomShape 117"/>
          <p:cNvSpPr/>
          <p:nvPr/>
        </p:nvSpPr>
        <p:spPr>
          <a:xfrm>
            <a:off x="1339200" y="592776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3333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VDD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162" name="CustomShape 118"/>
          <p:cNvSpPr/>
          <p:nvPr/>
        </p:nvSpPr>
        <p:spPr>
          <a:xfrm>
            <a:off x="1339200" y="574776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66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MCLR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163" name="CustomShape 119"/>
          <p:cNvSpPr/>
          <p:nvPr/>
        </p:nvSpPr>
        <p:spPr>
          <a:xfrm>
            <a:off x="749160" y="592992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64" name="CustomShape 120"/>
          <p:cNvSpPr/>
          <p:nvPr/>
        </p:nvSpPr>
        <p:spPr>
          <a:xfrm>
            <a:off x="749160" y="575028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65" name="CustomShape 121"/>
          <p:cNvSpPr/>
          <p:nvPr/>
        </p:nvSpPr>
        <p:spPr>
          <a:xfrm>
            <a:off x="749160" y="611064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3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66" name="CustomShape 122"/>
          <p:cNvSpPr/>
          <p:nvPr/>
        </p:nvSpPr>
        <p:spPr>
          <a:xfrm>
            <a:off x="749160" y="629100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4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67" name="CustomShape 123"/>
          <p:cNvSpPr/>
          <p:nvPr/>
        </p:nvSpPr>
        <p:spPr>
          <a:xfrm>
            <a:off x="749160" y="647136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5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68" name="CustomShape 124"/>
          <p:cNvSpPr/>
          <p:nvPr/>
        </p:nvSpPr>
        <p:spPr>
          <a:xfrm>
            <a:off x="749160" y="665172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6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69" name="CustomShape 125"/>
          <p:cNvSpPr/>
          <p:nvPr/>
        </p:nvSpPr>
        <p:spPr>
          <a:xfrm>
            <a:off x="1337040" y="6647040"/>
            <a:ext cx="650160" cy="144720"/>
          </a:xfrm>
          <a:custGeom>
            <a:avLst/>
            <a:gdLst/>
            <a:ahLst/>
            <a:cxnLst/>
            <a:rect l="0" t="0" r="r" b="b"/>
            <a:pathLst>
              <a:path w="1808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9" y="403"/>
                </a:lnTo>
                <a:lnTo>
                  <a:pt x="1740" y="403"/>
                </a:lnTo>
                <a:cubicBezTo>
                  <a:pt x="1752" y="403"/>
                  <a:pt x="1763" y="400"/>
                  <a:pt x="1773" y="394"/>
                </a:cubicBezTo>
                <a:cubicBezTo>
                  <a:pt x="1784" y="388"/>
                  <a:pt x="1792" y="380"/>
                  <a:pt x="1798" y="369"/>
                </a:cubicBezTo>
                <a:cubicBezTo>
                  <a:pt x="1804" y="359"/>
                  <a:pt x="1807" y="348"/>
                  <a:pt x="1807" y="336"/>
                </a:cubicBezTo>
                <a:lnTo>
                  <a:pt x="1807" y="67"/>
                </a:lnTo>
                <a:lnTo>
                  <a:pt x="1807" y="67"/>
                </a:lnTo>
                <a:lnTo>
                  <a:pt x="1807" y="67"/>
                </a:lnTo>
                <a:cubicBezTo>
                  <a:pt x="1807" y="55"/>
                  <a:pt x="1804" y="44"/>
                  <a:pt x="1798" y="34"/>
                </a:cubicBezTo>
                <a:cubicBezTo>
                  <a:pt x="1792" y="23"/>
                  <a:pt x="1784" y="15"/>
                  <a:pt x="1773" y="9"/>
                </a:cubicBezTo>
                <a:cubicBezTo>
                  <a:pt x="1763" y="3"/>
                  <a:pt x="1752" y="0"/>
                  <a:pt x="1740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000000"/>
                </a:solidFill>
                <a:latin typeface="Arial"/>
              </a:rPr>
              <a:t>NC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170" name="CustomShape 126"/>
          <p:cNvSpPr/>
          <p:nvPr/>
        </p:nvSpPr>
        <p:spPr>
          <a:xfrm>
            <a:off x="547200" y="5711760"/>
            <a:ext cx="144000" cy="144000"/>
          </a:xfrm>
          <a:prstGeom prst="ellipse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71" name="TextShape 127"/>
          <p:cNvSpPr txBox="1"/>
          <p:nvPr/>
        </p:nvSpPr>
        <p:spPr>
          <a:xfrm rot="16200000">
            <a:off x="381240" y="6108480"/>
            <a:ext cx="5893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ICD3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172" name="CustomShape 128"/>
          <p:cNvSpPr/>
          <p:nvPr/>
        </p:nvSpPr>
        <p:spPr>
          <a:xfrm>
            <a:off x="1267920" y="7046640"/>
            <a:ext cx="2232000" cy="144720"/>
          </a:xfrm>
          <a:custGeom>
            <a:avLst/>
            <a:gdLst/>
            <a:ahLst/>
            <a:cxnLst/>
            <a:rect l="0" t="0" r="r" b="b"/>
            <a:pathLst>
              <a:path w="62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6133" y="403"/>
                </a:lnTo>
                <a:lnTo>
                  <a:pt x="6134" y="403"/>
                </a:lnTo>
                <a:cubicBezTo>
                  <a:pt x="6146" y="403"/>
                  <a:pt x="6157" y="400"/>
                  <a:pt x="6167" y="394"/>
                </a:cubicBezTo>
                <a:cubicBezTo>
                  <a:pt x="6178" y="388"/>
                  <a:pt x="6186" y="380"/>
                  <a:pt x="6192" y="369"/>
                </a:cubicBezTo>
                <a:cubicBezTo>
                  <a:pt x="6198" y="359"/>
                  <a:pt x="6201" y="348"/>
                  <a:pt x="6201" y="336"/>
                </a:cubicBezTo>
                <a:lnTo>
                  <a:pt x="6201" y="67"/>
                </a:lnTo>
                <a:lnTo>
                  <a:pt x="6201" y="67"/>
                </a:lnTo>
                <a:lnTo>
                  <a:pt x="6201" y="67"/>
                </a:lnTo>
                <a:cubicBezTo>
                  <a:pt x="6201" y="55"/>
                  <a:pt x="6198" y="44"/>
                  <a:pt x="6192" y="34"/>
                </a:cubicBezTo>
                <a:cubicBezTo>
                  <a:pt x="6186" y="23"/>
                  <a:pt x="6178" y="15"/>
                  <a:pt x="6167" y="9"/>
                </a:cubicBezTo>
                <a:cubicBezTo>
                  <a:pt x="6157" y="3"/>
                  <a:pt x="6146" y="0"/>
                  <a:pt x="6134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Connecteur ICD3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73" name="Line 129"/>
          <p:cNvSpPr/>
          <p:nvPr/>
        </p:nvSpPr>
        <p:spPr>
          <a:xfrm flipH="1">
            <a:off x="6082200" y="592776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74" name="Line 130"/>
          <p:cNvSpPr/>
          <p:nvPr/>
        </p:nvSpPr>
        <p:spPr>
          <a:xfrm flipH="1">
            <a:off x="6082200" y="664488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75" name="Line 131"/>
          <p:cNvSpPr/>
          <p:nvPr/>
        </p:nvSpPr>
        <p:spPr>
          <a:xfrm flipH="1">
            <a:off x="6082200" y="610704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76" name="Line 132"/>
          <p:cNvSpPr/>
          <p:nvPr/>
        </p:nvSpPr>
        <p:spPr>
          <a:xfrm flipH="1">
            <a:off x="6082200" y="628632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77" name="Line 133"/>
          <p:cNvSpPr/>
          <p:nvPr/>
        </p:nvSpPr>
        <p:spPr>
          <a:xfrm flipH="1">
            <a:off x="6082200" y="646560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78" name="Line 134"/>
          <p:cNvSpPr/>
          <p:nvPr/>
        </p:nvSpPr>
        <p:spPr>
          <a:xfrm flipH="1">
            <a:off x="6082200" y="682416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79" name="CustomShape 135"/>
          <p:cNvSpPr/>
          <p:nvPr/>
        </p:nvSpPr>
        <p:spPr>
          <a:xfrm>
            <a:off x="6334200" y="621504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GND / 0V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180" name="CustomShape 136"/>
          <p:cNvSpPr/>
          <p:nvPr/>
        </p:nvSpPr>
        <p:spPr>
          <a:xfrm>
            <a:off x="6334200" y="639612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3333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VCC / 5V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81" name="CustomShape 137"/>
          <p:cNvSpPr/>
          <p:nvPr/>
        </p:nvSpPr>
        <p:spPr>
          <a:xfrm>
            <a:off x="6334200" y="657504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OUT A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82" name="CustomShape 138"/>
          <p:cNvSpPr/>
          <p:nvPr/>
        </p:nvSpPr>
        <p:spPr>
          <a:xfrm>
            <a:off x="5490000" y="5783760"/>
            <a:ext cx="592200" cy="1152000"/>
          </a:xfrm>
          <a:prstGeom prst="rect">
            <a:avLst/>
          </a:prstGeom>
          <a:solidFill>
            <a:srgbClr val="FFFFFF"/>
          </a:solidFill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83" name="CustomShape 139"/>
          <p:cNvSpPr/>
          <p:nvPr/>
        </p:nvSpPr>
        <p:spPr>
          <a:xfrm>
            <a:off x="6334200" y="603576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MOT-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184" name="CustomShape 140"/>
          <p:cNvSpPr/>
          <p:nvPr/>
        </p:nvSpPr>
        <p:spPr>
          <a:xfrm>
            <a:off x="6334200" y="585576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3333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MOT+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185" name="CustomShape 141"/>
          <p:cNvSpPr/>
          <p:nvPr/>
        </p:nvSpPr>
        <p:spPr>
          <a:xfrm>
            <a:off x="5744160" y="603792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86" name="CustomShape 142"/>
          <p:cNvSpPr/>
          <p:nvPr/>
        </p:nvSpPr>
        <p:spPr>
          <a:xfrm>
            <a:off x="5744160" y="585828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87" name="CustomShape 143"/>
          <p:cNvSpPr/>
          <p:nvPr/>
        </p:nvSpPr>
        <p:spPr>
          <a:xfrm>
            <a:off x="5744160" y="621864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3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88" name="CustomShape 144"/>
          <p:cNvSpPr/>
          <p:nvPr/>
        </p:nvSpPr>
        <p:spPr>
          <a:xfrm>
            <a:off x="5744160" y="639900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4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89" name="CustomShape 145"/>
          <p:cNvSpPr/>
          <p:nvPr/>
        </p:nvSpPr>
        <p:spPr>
          <a:xfrm>
            <a:off x="5744160" y="657936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5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90" name="CustomShape 146"/>
          <p:cNvSpPr/>
          <p:nvPr/>
        </p:nvSpPr>
        <p:spPr>
          <a:xfrm>
            <a:off x="5744160" y="675972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6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91" name="CustomShape 147"/>
          <p:cNvSpPr/>
          <p:nvPr/>
        </p:nvSpPr>
        <p:spPr>
          <a:xfrm>
            <a:off x="6332040" y="6755040"/>
            <a:ext cx="650160" cy="144720"/>
          </a:xfrm>
          <a:custGeom>
            <a:avLst/>
            <a:gdLst/>
            <a:ahLst/>
            <a:cxnLst/>
            <a:rect l="0" t="0" r="r" b="b"/>
            <a:pathLst>
              <a:path w="1808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9" y="403"/>
                </a:lnTo>
                <a:lnTo>
                  <a:pt x="1740" y="403"/>
                </a:lnTo>
                <a:cubicBezTo>
                  <a:pt x="1752" y="403"/>
                  <a:pt x="1763" y="400"/>
                  <a:pt x="1773" y="394"/>
                </a:cubicBezTo>
                <a:cubicBezTo>
                  <a:pt x="1784" y="388"/>
                  <a:pt x="1792" y="380"/>
                  <a:pt x="1798" y="369"/>
                </a:cubicBezTo>
                <a:cubicBezTo>
                  <a:pt x="1804" y="359"/>
                  <a:pt x="1807" y="348"/>
                  <a:pt x="1807" y="336"/>
                </a:cubicBezTo>
                <a:lnTo>
                  <a:pt x="1807" y="67"/>
                </a:lnTo>
                <a:lnTo>
                  <a:pt x="1807" y="67"/>
                </a:lnTo>
                <a:lnTo>
                  <a:pt x="1807" y="67"/>
                </a:lnTo>
                <a:cubicBezTo>
                  <a:pt x="1807" y="55"/>
                  <a:pt x="1804" y="44"/>
                  <a:pt x="1798" y="34"/>
                </a:cubicBezTo>
                <a:cubicBezTo>
                  <a:pt x="1792" y="23"/>
                  <a:pt x="1784" y="15"/>
                  <a:pt x="1773" y="9"/>
                </a:cubicBezTo>
                <a:cubicBezTo>
                  <a:pt x="1763" y="3"/>
                  <a:pt x="1752" y="0"/>
                  <a:pt x="1740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OUT B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92" name="CustomShape 148"/>
          <p:cNvSpPr/>
          <p:nvPr/>
        </p:nvSpPr>
        <p:spPr>
          <a:xfrm>
            <a:off x="5542200" y="5819760"/>
            <a:ext cx="144000" cy="144000"/>
          </a:xfrm>
          <a:prstGeom prst="ellipse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93" name="TextShape 149"/>
          <p:cNvSpPr txBox="1"/>
          <p:nvPr/>
        </p:nvSpPr>
        <p:spPr>
          <a:xfrm rot="16200000">
            <a:off x="5199480" y="6255720"/>
            <a:ext cx="94284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POL3239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194" name="CustomShape 150"/>
          <p:cNvSpPr/>
          <p:nvPr/>
        </p:nvSpPr>
        <p:spPr>
          <a:xfrm>
            <a:off x="5454720" y="7046640"/>
            <a:ext cx="2232000" cy="144720"/>
          </a:xfrm>
          <a:custGeom>
            <a:avLst/>
            <a:gdLst/>
            <a:ahLst/>
            <a:cxnLst/>
            <a:rect l="0" t="0" r="r" b="b"/>
            <a:pathLst>
              <a:path w="62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6133" y="403"/>
                </a:lnTo>
                <a:lnTo>
                  <a:pt x="6134" y="403"/>
                </a:lnTo>
                <a:cubicBezTo>
                  <a:pt x="6146" y="403"/>
                  <a:pt x="6157" y="400"/>
                  <a:pt x="6167" y="394"/>
                </a:cubicBezTo>
                <a:cubicBezTo>
                  <a:pt x="6178" y="388"/>
                  <a:pt x="6186" y="380"/>
                  <a:pt x="6192" y="369"/>
                </a:cubicBezTo>
                <a:cubicBezTo>
                  <a:pt x="6198" y="359"/>
                  <a:pt x="6201" y="348"/>
                  <a:pt x="6201" y="336"/>
                </a:cubicBezTo>
                <a:lnTo>
                  <a:pt x="6201" y="67"/>
                </a:lnTo>
                <a:lnTo>
                  <a:pt x="6201" y="67"/>
                </a:lnTo>
                <a:lnTo>
                  <a:pt x="6201" y="67"/>
                </a:lnTo>
                <a:cubicBezTo>
                  <a:pt x="6201" y="55"/>
                  <a:pt x="6198" y="44"/>
                  <a:pt x="6192" y="34"/>
                </a:cubicBezTo>
                <a:cubicBezTo>
                  <a:pt x="6186" y="23"/>
                  <a:pt x="6178" y="15"/>
                  <a:pt x="6167" y="9"/>
                </a:cubicBezTo>
                <a:cubicBezTo>
                  <a:pt x="6157" y="3"/>
                  <a:pt x="6146" y="0"/>
                  <a:pt x="6134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Connecteur Moteur POL3239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95" name="CustomShape 151"/>
          <p:cNvSpPr/>
          <p:nvPr/>
        </p:nvSpPr>
        <p:spPr>
          <a:xfrm>
            <a:off x="7054560" y="585612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latin typeface="Arial"/>
              </a:rPr>
              <a:t>ROUGE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196" name="CustomShape 152"/>
          <p:cNvSpPr/>
          <p:nvPr/>
        </p:nvSpPr>
        <p:spPr>
          <a:xfrm>
            <a:off x="7054920" y="603648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latin typeface="Arial"/>
              </a:rPr>
              <a:t>NOIR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197" name="CustomShape 153"/>
          <p:cNvSpPr/>
          <p:nvPr/>
        </p:nvSpPr>
        <p:spPr>
          <a:xfrm>
            <a:off x="7055280" y="621684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latin typeface="Arial"/>
              </a:rPr>
              <a:t>VERT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198" name="CustomShape 154"/>
          <p:cNvSpPr/>
          <p:nvPr/>
        </p:nvSpPr>
        <p:spPr>
          <a:xfrm>
            <a:off x="7055640" y="639720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latin typeface="Arial"/>
              </a:rPr>
              <a:t>BLEU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199" name="CustomShape 155"/>
          <p:cNvSpPr/>
          <p:nvPr/>
        </p:nvSpPr>
        <p:spPr>
          <a:xfrm>
            <a:off x="7056000" y="657756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latin typeface="Arial"/>
              </a:rPr>
              <a:t>JAUNE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200" name="CustomShape 156"/>
          <p:cNvSpPr/>
          <p:nvPr/>
        </p:nvSpPr>
        <p:spPr>
          <a:xfrm>
            <a:off x="7056360" y="675792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latin typeface="Arial"/>
              </a:rPr>
              <a:t>BLANC</a:t>
            </a:r>
            <a:endParaRPr lang="fr-FR" sz="1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1" name="Line 1"/>
          <p:cNvSpPr/>
          <p:nvPr/>
        </p:nvSpPr>
        <p:spPr>
          <a:xfrm>
            <a:off x="7380000" y="4620240"/>
            <a:ext cx="45216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02" name="Line 2"/>
          <p:cNvSpPr/>
          <p:nvPr/>
        </p:nvSpPr>
        <p:spPr>
          <a:xfrm>
            <a:off x="7380000" y="4800240"/>
            <a:ext cx="45216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03" name="Line 3"/>
          <p:cNvSpPr/>
          <p:nvPr/>
        </p:nvSpPr>
        <p:spPr>
          <a:xfrm>
            <a:off x="7380000" y="4980240"/>
            <a:ext cx="45216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04" name="Line 4"/>
          <p:cNvSpPr/>
          <p:nvPr/>
        </p:nvSpPr>
        <p:spPr>
          <a:xfrm flipH="1">
            <a:off x="8820000" y="4800240"/>
            <a:ext cx="43164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05" name="Line 5"/>
          <p:cNvSpPr/>
          <p:nvPr/>
        </p:nvSpPr>
        <p:spPr>
          <a:xfrm flipH="1">
            <a:off x="8820000" y="4980240"/>
            <a:ext cx="43164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06" name="Line 6"/>
          <p:cNvSpPr/>
          <p:nvPr/>
        </p:nvSpPr>
        <p:spPr>
          <a:xfrm flipH="1">
            <a:off x="8820000" y="4620240"/>
            <a:ext cx="43164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07" name="Line 7"/>
          <p:cNvSpPr/>
          <p:nvPr/>
        </p:nvSpPr>
        <p:spPr>
          <a:xfrm flipH="1">
            <a:off x="8820360" y="1623240"/>
            <a:ext cx="43164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08" name="Line 8"/>
          <p:cNvSpPr/>
          <p:nvPr/>
        </p:nvSpPr>
        <p:spPr>
          <a:xfrm flipH="1">
            <a:off x="8820360" y="1800000"/>
            <a:ext cx="431640" cy="324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09" name="Line 9"/>
          <p:cNvSpPr/>
          <p:nvPr/>
        </p:nvSpPr>
        <p:spPr>
          <a:xfrm flipH="1">
            <a:off x="8820360" y="1983240"/>
            <a:ext cx="43164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10" name="Line 10"/>
          <p:cNvSpPr/>
          <p:nvPr/>
        </p:nvSpPr>
        <p:spPr>
          <a:xfrm flipH="1">
            <a:off x="8820360" y="2163240"/>
            <a:ext cx="43164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11" name="Line 11"/>
          <p:cNvSpPr/>
          <p:nvPr/>
        </p:nvSpPr>
        <p:spPr>
          <a:xfrm flipH="1">
            <a:off x="8820360" y="1443240"/>
            <a:ext cx="43164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12" name="Line 12"/>
          <p:cNvSpPr/>
          <p:nvPr/>
        </p:nvSpPr>
        <p:spPr>
          <a:xfrm flipH="1">
            <a:off x="8820360" y="1263240"/>
            <a:ext cx="43164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13" name="Line 13"/>
          <p:cNvSpPr/>
          <p:nvPr/>
        </p:nvSpPr>
        <p:spPr>
          <a:xfrm flipH="1">
            <a:off x="8820360" y="1083240"/>
            <a:ext cx="43164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14" name="Line 14"/>
          <p:cNvSpPr/>
          <p:nvPr/>
        </p:nvSpPr>
        <p:spPr>
          <a:xfrm>
            <a:off x="7380000" y="1803240"/>
            <a:ext cx="45216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15" name="Line 15"/>
          <p:cNvSpPr/>
          <p:nvPr/>
        </p:nvSpPr>
        <p:spPr>
          <a:xfrm>
            <a:off x="7380000" y="1983240"/>
            <a:ext cx="45216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16" name="Line 16"/>
          <p:cNvSpPr/>
          <p:nvPr/>
        </p:nvSpPr>
        <p:spPr>
          <a:xfrm>
            <a:off x="7380000" y="2163240"/>
            <a:ext cx="45216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17" name="Line 17"/>
          <p:cNvSpPr/>
          <p:nvPr/>
        </p:nvSpPr>
        <p:spPr>
          <a:xfrm>
            <a:off x="7380000" y="1623240"/>
            <a:ext cx="45216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18" name="Line 18"/>
          <p:cNvSpPr/>
          <p:nvPr/>
        </p:nvSpPr>
        <p:spPr>
          <a:xfrm>
            <a:off x="7380000" y="1443240"/>
            <a:ext cx="45216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19" name="Line 19"/>
          <p:cNvSpPr/>
          <p:nvPr/>
        </p:nvSpPr>
        <p:spPr>
          <a:xfrm>
            <a:off x="7380000" y="1263240"/>
            <a:ext cx="45216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20" name="Line 20"/>
          <p:cNvSpPr/>
          <p:nvPr/>
        </p:nvSpPr>
        <p:spPr>
          <a:xfrm>
            <a:off x="7380000" y="1083240"/>
            <a:ext cx="45216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21" name="CustomShape 21"/>
          <p:cNvSpPr/>
          <p:nvPr/>
        </p:nvSpPr>
        <p:spPr>
          <a:xfrm>
            <a:off x="9108360" y="101052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VSS/GND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222" name="CustomShape 22"/>
          <p:cNvSpPr/>
          <p:nvPr/>
        </p:nvSpPr>
        <p:spPr>
          <a:xfrm>
            <a:off x="7832160" y="471240"/>
            <a:ext cx="988200" cy="1800000"/>
          </a:xfrm>
          <a:prstGeom prst="rect">
            <a:avLst/>
          </a:prstGeom>
          <a:solidFill>
            <a:srgbClr val="FFFFFF"/>
          </a:solidFill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23" name="CustomShape 23"/>
          <p:cNvSpPr/>
          <p:nvPr/>
        </p:nvSpPr>
        <p:spPr>
          <a:xfrm>
            <a:off x="6876000" y="100800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3333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VDD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224" name="CustomShape 24"/>
          <p:cNvSpPr/>
          <p:nvPr/>
        </p:nvSpPr>
        <p:spPr>
          <a:xfrm>
            <a:off x="7870320" y="119340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25" name="CustomShape 25"/>
          <p:cNvSpPr/>
          <p:nvPr/>
        </p:nvSpPr>
        <p:spPr>
          <a:xfrm>
            <a:off x="7870320" y="101376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26" name="CustomShape 26"/>
          <p:cNvSpPr/>
          <p:nvPr/>
        </p:nvSpPr>
        <p:spPr>
          <a:xfrm>
            <a:off x="7870320" y="137412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3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27" name="CustomShape 27"/>
          <p:cNvSpPr/>
          <p:nvPr/>
        </p:nvSpPr>
        <p:spPr>
          <a:xfrm>
            <a:off x="7870320" y="155448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4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28" name="CustomShape 28"/>
          <p:cNvSpPr/>
          <p:nvPr/>
        </p:nvSpPr>
        <p:spPr>
          <a:xfrm>
            <a:off x="7870320" y="173484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5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29" name="CustomShape 29"/>
          <p:cNvSpPr/>
          <p:nvPr/>
        </p:nvSpPr>
        <p:spPr>
          <a:xfrm>
            <a:off x="7870320" y="191520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6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30" name="CustomShape 30"/>
          <p:cNvSpPr/>
          <p:nvPr/>
        </p:nvSpPr>
        <p:spPr>
          <a:xfrm>
            <a:off x="7870320" y="209556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7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31" name="CustomShape 31"/>
          <p:cNvSpPr/>
          <p:nvPr/>
        </p:nvSpPr>
        <p:spPr>
          <a:xfrm>
            <a:off x="8482320" y="119376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13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32" name="CustomShape 32"/>
          <p:cNvSpPr/>
          <p:nvPr/>
        </p:nvSpPr>
        <p:spPr>
          <a:xfrm>
            <a:off x="8482320" y="101412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14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33" name="CustomShape 33"/>
          <p:cNvSpPr/>
          <p:nvPr/>
        </p:nvSpPr>
        <p:spPr>
          <a:xfrm>
            <a:off x="8482320" y="137448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34" name="CustomShape 34"/>
          <p:cNvSpPr/>
          <p:nvPr/>
        </p:nvSpPr>
        <p:spPr>
          <a:xfrm>
            <a:off x="8482320" y="155484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35" name="CustomShape 35"/>
          <p:cNvSpPr/>
          <p:nvPr/>
        </p:nvSpPr>
        <p:spPr>
          <a:xfrm>
            <a:off x="8482320" y="173520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10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36" name="CustomShape 36"/>
          <p:cNvSpPr/>
          <p:nvPr/>
        </p:nvSpPr>
        <p:spPr>
          <a:xfrm>
            <a:off x="8482320" y="191556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9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37" name="CustomShape 37"/>
          <p:cNvSpPr/>
          <p:nvPr/>
        </p:nvSpPr>
        <p:spPr>
          <a:xfrm>
            <a:off x="8482320" y="209592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8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38" name="TextShape 38"/>
          <p:cNvSpPr txBox="1"/>
          <p:nvPr/>
        </p:nvSpPr>
        <p:spPr>
          <a:xfrm>
            <a:off x="7937280" y="435240"/>
            <a:ext cx="785880" cy="489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1400" b="1" strike="noStrike" spc="-1">
                <a:latin typeface="Arial"/>
              </a:rPr>
              <a:t>PIC16F</a:t>
            </a:r>
            <a:br/>
            <a:r>
              <a:rPr lang="fr-FR" sz="1400" b="1" strike="noStrike" spc="-1">
                <a:latin typeface="Arial"/>
              </a:rPr>
              <a:t>1503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239" name="CustomShape 39"/>
          <p:cNvSpPr/>
          <p:nvPr/>
        </p:nvSpPr>
        <p:spPr>
          <a:xfrm>
            <a:off x="6876360" y="154836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66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MCLR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240" name="CustomShape 40"/>
          <p:cNvSpPr/>
          <p:nvPr/>
        </p:nvSpPr>
        <p:spPr>
          <a:xfrm>
            <a:off x="9108360" y="118872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PGD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41" name="CustomShape 41"/>
          <p:cNvSpPr/>
          <p:nvPr/>
        </p:nvSpPr>
        <p:spPr>
          <a:xfrm>
            <a:off x="9108360" y="136764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PGC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42" name="Line 42"/>
          <p:cNvSpPr/>
          <p:nvPr/>
        </p:nvSpPr>
        <p:spPr>
          <a:xfrm flipH="1">
            <a:off x="8820720" y="3900240"/>
            <a:ext cx="43164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43" name="Line 43"/>
          <p:cNvSpPr/>
          <p:nvPr/>
        </p:nvSpPr>
        <p:spPr>
          <a:xfrm flipH="1">
            <a:off x="8820720" y="4077000"/>
            <a:ext cx="431640" cy="324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44" name="Line 44"/>
          <p:cNvSpPr/>
          <p:nvPr/>
        </p:nvSpPr>
        <p:spPr>
          <a:xfrm flipH="1">
            <a:off x="8820720" y="4260240"/>
            <a:ext cx="43164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45" name="Line 45"/>
          <p:cNvSpPr/>
          <p:nvPr/>
        </p:nvSpPr>
        <p:spPr>
          <a:xfrm flipH="1">
            <a:off x="8820720" y="4440240"/>
            <a:ext cx="43164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46" name="Line 46"/>
          <p:cNvSpPr/>
          <p:nvPr/>
        </p:nvSpPr>
        <p:spPr>
          <a:xfrm flipH="1">
            <a:off x="8820720" y="3720240"/>
            <a:ext cx="43164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47" name="Line 47"/>
          <p:cNvSpPr/>
          <p:nvPr/>
        </p:nvSpPr>
        <p:spPr>
          <a:xfrm flipH="1">
            <a:off x="8820720" y="3540240"/>
            <a:ext cx="43164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48" name="Line 48"/>
          <p:cNvSpPr/>
          <p:nvPr/>
        </p:nvSpPr>
        <p:spPr>
          <a:xfrm flipH="1">
            <a:off x="8820720" y="3360240"/>
            <a:ext cx="43164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49" name="Line 49"/>
          <p:cNvSpPr/>
          <p:nvPr/>
        </p:nvSpPr>
        <p:spPr>
          <a:xfrm>
            <a:off x="7380360" y="4080240"/>
            <a:ext cx="45216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50" name="Line 50"/>
          <p:cNvSpPr/>
          <p:nvPr/>
        </p:nvSpPr>
        <p:spPr>
          <a:xfrm>
            <a:off x="7380360" y="4260240"/>
            <a:ext cx="45216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51" name="Line 51"/>
          <p:cNvSpPr/>
          <p:nvPr/>
        </p:nvSpPr>
        <p:spPr>
          <a:xfrm>
            <a:off x="7380360" y="4440240"/>
            <a:ext cx="45216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52" name="Line 52"/>
          <p:cNvSpPr/>
          <p:nvPr/>
        </p:nvSpPr>
        <p:spPr>
          <a:xfrm>
            <a:off x="7380360" y="3900240"/>
            <a:ext cx="45216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53" name="Line 53"/>
          <p:cNvSpPr/>
          <p:nvPr/>
        </p:nvSpPr>
        <p:spPr>
          <a:xfrm>
            <a:off x="7380360" y="3720240"/>
            <a:ext cx="45216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54" name="Line 54"/>
          <p:cNvSpPr/>
          <p:nvPr/>
        </p:nvSpPr>
        <p:spPr>
          <a:xfrm>
            <a:off x="7380360" y="3540240"/>
            <a:ext cx="45216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55" name="Line 55"/>
          <p:cNvSpPr/>
          <p:nvPr/>
        </p:nvSpPr>
        <p:spPr>
          <a:xfrm>
            <a:off x="7380360" y="3360240"/>
            <a:ext cx="45216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56" name="CustomShape 56"/>
          <p:cNvSpPr/>
          <p:nvPr/>
        </p:nvSpPr>
        <p:spPr>
          <a:xfrm>
            <a:off x="9108720" y="328752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VSS/GND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257" name="CustomShape 57"/>
          <p:cNvSpPr/>
          <p:nvPr/>
        </p:nvSpPr>
        <p:spPr>
          <a:xfrm>
            <a:off x="7832520" y="2748240"/>
            <a:ext cx="988200" cy="2435760"/>
          </a:xfrm>
          <a:prstGeom prst="rect">
            <a:avLst/>
          </a:prstGeom>
          <a:solidFill>
            <a:srgbClr val="FFFFFF"/>
          </a:solidFill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58" name="CustomShape 58"/>
          <p:cNvSpPr/>
          <p:nvPr/>
        </p:nvSpPr>
        <p:spPr>
          <a:xfrm>
            <a:off x="6876360" y="328500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3333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VDD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259" name="CustomShape 59"/>
          <p:cNvSpPr/>
          <p:nvPr/>
        </p:nvSpPr>
        <p:spPr>
          <a:xfrm>
            <a:off x="7870680" y="347040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60" name="CustomShape 60"/>
          <p:cNvSpPr/>
          <p:nvPr/>
        </p:nvSpPr>
        <p:spPr>
          <a:xfrm>
            <a:off x="7870680" y="329076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61" name="CustomShape 61"/>
          <p:cNvSpPr/>
          <p:nvPr/>
        </p:nvSpPr>
        <p:spPr>
          <a:xfrm>
            <a:off x="7870680" y="365112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3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62" name="CustomShape 62"/>
          <p:cNvSpPr/>
          <p:nvPr/>
        </p:nvSpPr>
        <p:spPr>
          <a:xfrm>
            <a:off x="7870680" y="383148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4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63" name="CustomShape 63"/>
          <p:cNvSpPr/>
          <p:nvPr/>
        </p:nvSpPr>
        <p:spPr>
          <a:xfrm>
            <a:off x="7870680" y="401184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5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64" name="CustomShape 64"/>
          <p:cNvSpPr/>
          <p:nvPr/>
        </p:nvSpPr>
        <p:spPr>
          <a:xfrm>
            <a:off x="7870680" y="419220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6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65" name="CustomShape 65"/>
          <p:cNvSpPr/>
          <p:nvPr/>
        </p:nvSpPr>
        <p:spPr>
          <a:xfrm>
            <a:off x="7870680" y="437256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7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66" name="CustomShape 66"/>
          <p:cNvSpPr/>
          <p:nvPr/>
        </p:nvSpPr>
        <p:spPr>
          <a:xfrm>
            <a:off x="8482680" y="455076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13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67" name="CustomShape 67"/>
          <p:cNvSpPr/>
          <p:nvPr/>
        </p:nvSpPr>
        <p:spPr>
          <a:xfrm>
            <a:off x="8482680" y="437112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14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68" name="CustomShape 68"/>
          <p:cNvSpPr/>
          <p:nvPr/>
        </p:nvSpPr>
        <p:spPr>
          <a:xfrm>
            <a:off x="8482680" y="473148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69" name="CustomShape 69"/>
          <p:cNvSpPr/>
          <p:nvPr/>
        </p:nvSpPr>
        <p:spPr>
          <a:xfrm>
            <a:off x="8482680" y="491184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70" name="TextShape 70"/>
          <p:cNvSpPr txBox="1"/>
          <p:nvPr/>
        </p:nvSpPr>
        <p:spPr>
          <a:xfrm>
            <a:off x="7937640" y="2712240"/>
            <a:ext cx="785880" cy="489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1400" b="1" strike="noStrike" spc="-1">
                <a:latin typeface="Arial"/>
              </a:rPr>
              <a:t>PIC16F</a:t>
            </a:r>
            <a:br/>
            <a:r>
              <a:rPr lang="fr-FR" sz="1400" b="1" strike="noStrike" spc="-1">
                <a:latin typeface="Arial"/>
              </a:rPr>
              <a:t>1509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271" name="CustomShape 71"/>
          <p:cNvSpPr/>
          <p:nvPr/>
        </p:nvSpPr>
        <p:spPr>
          <a:xfrm>
            <a:off x="6876720" y="382536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66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MCLR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272" name="CustomShape 72"/>
          <p:cNvSpPr/>
          <p:nvPr/>
        </p:nvSpPr>
        <p:spPr>
          <a:xfrm>
            <a:off x="9108720" y="346572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PGD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73" name="CustomShape 73"/>
          <p:cNvSpPr/>
          <p:nvPr/>
        </p:nvSpPr>
        <p:spPr>
          <a:xfrm>
            <a:off x="9108720" y="364464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PGC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74" name="CustomShape 74"/>
          <p:cNvSpPr/>
          <p:nvPr/>
        </p:nvSpPr>
        <p:spPr>
          <a:xfrm>
            <a:off x="7870680" y="455292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8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75" name="CustomShape 75"/>
          <p:cNvSpPr/>
          <p:nvPr/>
        </p:nvSpPr>
        <p:spPr>
          <a:xfrm>
            <a:off x="7870680" y="473328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9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76" name="CustomShape 76"/>
          <p:cNvSpPr/>
          <p:nvPr/>
        </p:nvSpPr>
        <p:spPr>
          <a:xfrm>
            <a:off x="7870680" y="491364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10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77" name="CustomShape 77"/>
          <p:cNvSpPr/>
          <p:nvPr/>
        </p:nvSpPr>
        <p:spPr>
          <a:xfrm>
            <a:off x="8482680" y="383112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17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78" name="CustomShape 78"/>
          <p:cNvSpPr/>
          <p:nvPr/>
        </p:nvSpPr>
        <p:spPr>
          <a:xfrm>
            <a:off x="8482680" y="365148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18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79" name="CustomShape 79"/>
          <p:cNvSpPr/>
          <p:nvPr/>
        </p:nvSpPr>
        <p:spPr>
          <a:xfrm>
            <a:off x="8482680" y="401184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16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80" name="CustomShape 80"/>
          <p:cNvSpPr/>
          <p:nvPr/>
        </p:nvSpPr>
        <p:spPr>
          <a:xfrm>
            <a:off x="8482680" y="419220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15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81" name="CustomShape 81"/>
          <p:cNvSpPr/>
          <p:nvPr/>
        </p:nvSpPr>
        <p:spPr>
          <a:xfrm>
            <a:off x="8482680" y="347148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19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82" name="CustomShape 82"/>
          <p:cNvSpPr/>
          <p:nvPr/>
        </p:nvSpPr>
        <p:spPr>
          <a:xfrm>
            <a:off x="8482680" y="329184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20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83" name="Line 83"/>
          <p:cNvSpPr/>
          <p:nvPr/>
        </p:nvSpPr>
        <p:spPr>
          <a:xfrm flipH="1">
            <a:off x="2700000" y="79200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84" name="Line 84"/>
          <p:cNvSpPr/>
          <p:nvPr/>
        </p:nvSpPr>
        <p:spPr>
          <a:xfrm flipH="1">
            <a:off x="2700000" y="150912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85" name="Line 85"/>
          <p:cNvSpPr/>
          <p:nvPr/>
        </p:nvSpPr>
        <p:spPr>
          <a:xfrm flipH="1">
            <a:off x="2700000" y="97128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86" name="Line 86"/>
          <p:cNvSpPr/>
          <p:nvPr/>
        </p:nvSpPr>
        <p:spPr>
          <a:xfrm flipH="1">
            <a:off x="2700000" y="115056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87" name="Line 87"/>
          <p:cNvSpPr/>
          <p:nvPr/>
        </p:nvSpPr>
        <p:spPr>
          <a:xfrm flipH="1">
            <a:off x="2700000" y="132984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88" name="Line 88"/>
          <p:cNvSpPr/>
          <p:nvPr/>
        </p:nvSpPr>
        <p:spPr>
          <a:xfrm flipH="1">
            <a:off x="2700000" y="168840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89" name="CustomShape 89"/>
          <p:cNvSpPr/>
          <p:nvPr/>
        </p:nvSpPr>
        <p:spPr>
          <a:xfrm>
            <a:off x="2952000" y="107928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VSS/GND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290" name="CustomShape 90"/>
          <p:cNvSpPr/>
          <p:nvPr/>
        </p:nvSpPr>
        <p:spPr>
          <a:xfrm>
            <a:off x="2952000" y="126036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PGD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91" name="CustomShape 91"/>
          <p:cNvSpPr/>
          <p:nvPr/>
        </p:nvSpPr>
        <p:spPr>
          <a:xfrm>
            <a:off x="2952000" y="143928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PGC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92" name="CustomShape 92"/>
          <p:cNvSpPr/>
          <p:nvPr/>
        </p:nvSpPr>
        <p:spPr>
          <a:xfrm>
            <a:off x="2107800" y="648000"/>
            <a:ext cx="592200" cy="1152000"/>
          </a:xfrm>
          <a:prstGeom prst="rect">
            <a:avLst/>
          </a:prstGeom>
          <a:solidFill>
            <a:srgbClr val="FFFFFF"/>
          </a:solidFill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93" name="CustomShape 93"/>
          <p:cNvSpPr/>
          <p:nvPr/>
        </p:nvSpPr>
        <p:spPr>
          <a:xfrm>
            <a:off x="2952000" y="90000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3333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VDD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294" name="CustomShape 94"/>
          <p:cNvSpPr/>
          <p:nvPr/>
        </p:nvSpPr>
        <p:spPr>
          <a:xfrm>
            <a:off x="2952000" y="72000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66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MCLR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295" name="CustomShape 95"/>
          <p:cNvSpPr/>
          <p:nvPr/>
        </p:nvSpPr>
        <p:spPr>
          <a:xfrm>
            <a:off x="2361960" y="90216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96" name="CustomShape 96"/>
          <p:cNvSpPr/>
          <p:nvPr/>
        </p:nvSpPr>
        <p:spPr>
          <a:xfrm>
            <a:off x="2361960" y="72252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97" name="CustomShape 97"/>
          <p:cNvSpPr/>
          <p:nvPr/>
        </p:nvSpPr>
        <p:spPr>
          <a:xfrm>
            <a:off x="2361960" y="108288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3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98" name="CustomShape 98"/>
          <p:cNvSpPr/>
          <p:nvPr/>
        </p:nvSpPr>
        <p:spPr>
          <a:xfrm>
            <a:off x="2361960" y="126324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4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99" name="CustomShape 99"/>
          <p:cNvSpPr/>
          <p:nvPr/>
        </p:nvSpPr>
        <p:spPr>
          <a:xfrm>
            <a:off x="2361960" y="144360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5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300" name="CustomShape 100"/>
          <p:cNvSpPr/>
          <p:nvPr/>
        </p:nvSpPr>
        <p:spPr>
          <a:xfrm>
            <a:off x="2361960" y="162396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6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301" name="CustomShape 101"/>
          <p:cNvSpPr/>
          <p:nvPr/>
        </p:nvSpPr>
        <p:spPr>
          <a:xfrm>
            <a:off x="2949840" y="1619280"/>
            <a:ext cx="650160" cy="144720"/>
          </a:xfrm>
          <a:custGeom>
            <a:avLst/>
            <a:gdLst/>
            <a:ahLst/>
            <a:cxnLst/>
            <a:rect l="0" t="0" r="r" b="b"/>
            <a:pathLst>
              <a:path w="1808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9" y="403"/>
                </a:lnTo>
                <a:lnTo>
                  <a:pt x="1740" y="403"/>
                </a:lnTo>
                <a:cubicBezTo>
                  <a:pt x="1752" y="403"/>
                  <a:pt x="1763" y="400"/>
                  <a:pt x="1773" y="394"/>
                </a:cubicBezTo>
                <a:cubicBezTo>
                  <a:pt x="1784" y="388"/>
                  <a:pt x="1792" y="380"/>
                  <a:pt x="1798" y="369"/>
                </a:cubicBezTo>
                <a:cubicBezTo>
                  <a:pt x="1804" y="359"/>
                  <a:pt x="1807" y="348"/>
                  <a:pt x="1807" y="336"/>
                </a:cubicBezTo>
                <a:lnTo>
                  <a:pt x="1807" y="67"/>
                </a:lnTo>
                <a:lnTo>
                  <a:pt x="1807" y="67"/>
                </a:lnTo>
                <a:lnTo>
                  <a:pt x="1807" y="67"/>
                </a:lnTo>
                <a:cubicBezTo>
                  <a:pt x="1807" y="55"/>
                  <a:pt x="1804" y="44"/>
                  <a:pt x="1798" y="34"/>
                </a:cubicBezTo>
                <a:cubicBezTo>
                  <a:pt x="1792" y="23"/>
                  <a:pt x="1784" y="15"/>
                  <a:pt x="1773" y="9"/>
                </a:cubicBezTo>
                <a:cubicBezTo>
                  <a:pt x="1763" y="3"/>
                  <a:pt x="1752" y="0"/>
                  <a:pt x="1740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000000"/>
                </a:solidFill>
                <a:latin typeface="Arial"/>
              </a:rPr>
              <a:t>NC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302" name="CustomShape 102"/>
          <p:cNvSpPr/>
          <p:nvPr/>
        </p:nvSpPr>
        <p:spPr>
          <a:xfrm>
            <a:off x="2160000" y="684000"/>
            <a:ext cx="144000" cy="144000"/>
          </a:xfrm>
          <a:prstGeom prst="ellipse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03" name="TextShape 103"/>
          <p:cNvSpPr txBox="1"/>
          <p:nvPr/>
        </p:nvSpPr>
        <p:spPr>
          <a:xfrm rot="16200000">
            <a:off x="1994040" y="1080720"/>
            <a:ext cx="5893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ICD3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304" name="CustomShape 104"/>
          <p:cNvSpPr/>
          <p:nvPr/>
        </p:nvSpPr>
        <p:spPr>
          <a:xfrm>
            <a:off x="2880360" y="2018520"/>
            <a:ext cx="2232000" cy="144720"/>
          </a:xfrm>
          <a:custGeom>
            <a:avLst/>
            <a:gdLst/>
            <a:ahLst/>
            <a:cxnLst/>
            <a:rect l="0" t="0" r="r" b="b"/>
            <a:pathLst>
              <a:path w="62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6133" y="403"/>
                </a:lnTo>
                <a:lnTo>
                  <a:pt x="6134" y="403"/>
                </a:lnTo>
                <a:cubicBezTo>
                  <a:pt x="6146" y="403"/>
                  <a:pt x="6157" y="400"/>
                  <a:pt x="6167" y="394"/>
                </a:cubicBezTo>
                <a:cubicBezTo>
                  <a:pt x="6178" y="388"/>
                  <a:pt x="6186" y="380"/>
                  <a:pt x="6192" y="369"/>
                </a:cubicBezTo>
                <a:cubicBezTo>
                  <a:pt x="6198" y="359"/>
                  <a:pt x="6201" y="348"/>
                  <a:pt x="6201" y="336"/>
                </a:cubicBezTo>
                <a:lnTo>
                  <a:pt x="6201" y="67"/>
                </a:lnTo>
                <a:lnTo>
                  <a:pt x="6201" y="67"/>
                </a:lnTo>
                <a:lnTo>
                  <a:pt x="6201" y="67"/>
                </a:lnTo>
                <a:cubicBezTo>
                  <a:pt x="6201" y="55"/>
                  <a:pt x="6198" y="44"/>
                  <a:pt x="6192" y="34"/>
                </a:cubicBezTo>
                <a:cubicBezTo>
                  <a:pt x="6186" y="23"/>
                  <a:pt x="6178" y="15"/>
                  <a:pt x="6167" y="9"/>
                </a:cubicBezTo>
                <a:cubicBezTo>
                  <a:pt x="6157" y="3"/>
                  <a:pt x="6146" y="0"/>
                  <a:pt x="6134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Connecteur ICD3</a:t>
            </a:r>
            <a:endParaRPr lang="fr-FR" sz="1100" b="0" strike="noStrike" spc="-1">
              <a:latin typeface="Arial"/>
            </a:endParaRPr>
          </a:p>
        </p:txBody>
      </p:sp>
      <p:pic>
        <p:nvPicPr>
          <p:cNvPr id="4305" name="Image 4304"/>
          <p:cNvPicPr/>
          <p:nvPr/>
        </p:nvPicPr>
        <p:blipFill>
          <a:blip r:embed="rId2"/>
          <a:stretch/>
        </p:blipFill>
        <p:spPr>
          <a:xfrm>
            <a:off x="4176000" y="648000"/>
            <a:ext cx="2088000" cy="1224000"/>
          </a:xfrm>
          <a:prstGeom prst="rect">
            <a:avLst/>
          </a:prstGeom>
          <a:ln w="0">
            <a:noFill/>
          </a:ln>
        </p:spPr>
      </p:pic>
      <p:sp>
        <p:nvSpPr>
          <p:cNvPr id="4306" name="Line 105"/>
          <p:cNvSpPr/>
          <p:nvPr/>
        </p:nvSpPr>
        <p:spPr>
          <a:xfrm flipH="1">
            <a:off x="2691000" y="305172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07" name="Line 106"/>
          <p:cNvSpPr/>
          <p:nvPr/>
        </p:nvSpPr>
        <p:spPr>
          <a:xfrm flipH="1">
            <a:off x="2691000" y="376884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08" name="Line 107"/>
          <p:cNvSpPr/>
          <p:nvPr/>
        </p:nvSpPr>
        <p:spPr>
          <a:xfrm flipH="1">
            <a:off x="2691000" y="323100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09" name="Line 108"/>
          <p:cNvSpPr/>
          <p:nvPr/>
        </p:nvSpPr>
        <p:spPr>
          <a:xfrm flipH="1">
            <a:off x="2691000" y="341028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10" name="Line 109"/>
          <p:cNvSpPr/>
          <p:nvPr/>
        </p:nvSpPr>
        <p:spPr>
          <a:xfrm flipH="1">
            <a:off x="2691000" y="358956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11" name="Line 110"/>
          <p:cNvSpPr/>
          <p:nvPr/>
        </p:nvSpPr>
        <p:spPr>
          <a:xfrm flipH="1">
            <a:off x="2691000" y="394812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12" name="CustomShape 111"/>
          <p:cNvSpPr/>
          <p:nvPr/>
        </p:nvSpPr>
        <p:spPr>
          <a:xfrm>
            <a:off x="2943000" y="333900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VSS/GND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313" name="CustomShape 112"/>
          <p:cNvSpPr/>
          <p:nvPr/>
        </p:nvSpPr>
        <p:spPr>
          <a:xfrm>
            <a:off x="2943000" y="352008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PGD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314" name="CustomShape 113"/>
          <p:cNvSpPr/>
          <p:nvPr/>
        </p:nvSpPr>
        <p:spPr>
          <a:xfrm>
            <a:off x="2943000" y="369900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PGC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315" name="CustomShape 114"/>
          <p:cNvSpPr/>
          <p:nvPr/>
        </p:nvSpPr>
        <p:spPr>
          <a:xfrm>
            <a:off x="2098800" y="2907720"/>
            <a:ext cx="592200" cy="1152000"/>
          </a:xfrm>
          <a:prstGeom prst="rect">
            <a:avLst/>
          </a:prstGeom>
          <a:solidFill>
            <a:srgbClr val="FFFFFF"/>
          </a:solidFill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16" name="CustomShape 115"/>
          <p:cNvSpPr/>
          <p:nvPr/>
        </p:nvSpPr>
        <p:spPr>
          <a:xfrm>
            <a:off x="2943000" y="315972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3333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VDD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317" name="CustomShape 116"/>
          <p:cNvSpPr/>
          <p:nvPr/>
        </p:nvSpPr>
        <p:spPr>
          <a:xfrm>
            <a:off x="2943000" y="297972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66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MCLR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318" name="CustomShape 117"/>
          <p:cNvSpPr/>
          <p:nvPr/>
        </p:nvSpPr>
        <p:spPr>
          <a:xfrm>
            <a:off x="2352960" y="316188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319" name="CustomShape 118"/>
          <p:cNvSpPr/>
          <p:nvPr/>
        </p:nvSpPr>
        <p:spPr>
          <a:xfrm>
            <a:off x="2352960" y="298224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320" name="CustomShape 119"/>
          <p:cNvSpPr/>
          <p:nvPr/>
        </p:nvSpPr>
        <p:spPr>
          <a:xfrm>
            <a:off x="2352960" y="334260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3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321" name="CustomShape 120"/>
          <p:cNvSpPr/>
          <p:nvPr/>
        </p:nvSpPr>
        <p:spPr>
          <a:xfrm>
            <a:off x="2352960" y="352296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4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322" name="CustomShape 121"/>
          <p:cNvSpPr/>
          <p:nvPr/>
        </p:nvSpPr>
        <p:spPr>
          <a:xfrm>
            <a:off x="2352960" y="370332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5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323" name="CustomShape 122"/>
          <p:cNvSpPr/>
          <p:nvPr/>
        </p:nvSpPr>
        <p:spPr>
          <a:xfrm>
            <a:off x="2352960" y="388368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6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324" name="CustomShape 123"/>
          <p:cNvSpPr/>
          <p:nvPr/>
        </p:nvSpPr>
        <p:spPr>
          <a:xfrm>
            <a:off x="2940840" y="3879000"/>
            <a:ext cx="650160" cy="144720"/>
          </a:xfrm>
          <a:custGeom>
            <a:avLst/>
            <a:gdLst/>
            <a:ahLst/>
            <a:cxnLst/>
            <a:rect l="0" t="0" r="r" b="b"/>
            <a:pathLst>
              <a:path w="1808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9" y="403"/>
                </a:lnTo>
                <a:lnTo>
                  <a:pt x="1740" y="403"/>
                </a:lnTo>
                <a:cubicBezTo>
                  <a:pt x="1752" y="403"/>
                  <a:pt x="1763" y="400"/>
                  <a:pt x="1773" y="394"/>
                </a:cubicBezTo>
                <a:cubicBezTo>
                  <a:pt x="1784" y="388"/>
                  <a:pt x="1792" y="380"/>
                  <a:pt x="1798" y="369"/>
                </a:cubicBezTo>
                <a:cubicBezTo>
                  <a:pt x="1804" y="359"/>
                  <a:pt x="1807" y="348"/>
                  <a:pt x="1807" y="336"/>
                </a:cubicBezTo>
                <a:lnTo>
                  <a:pt x="1807" y="67"/>
                </a:lnTo>
                <a:lnTo>
                  <a:pt x="1807" y="67"/>
                </a:lnTo>
                <a:lnTo>
                  <a:pt x="1807" y="67"/>
                </a:lnTo>
                <a:cubicBezTo>
                  <a:pt x="1807" y="55"/>
                  <a:pt x="1804" y="44"/>
                  <a:pt x="1798" y="34"/>
                </a:cubicBezTo>
                <a:cubicBezTo>
                  <a:pt x="1792" y="23"/>
                  <a:pt x="1784" y="15"/>
                  <a:pt x="1773" y="9"/>
                </a:cubicBezTo>
                <a:cubicBezTo>
                  <a:pt x="1763" y="3"/>
                  <a:pt x="1752" y="0"/>
                  <a:pt x="1740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000000"/>
                </a:solidFill>
                <a:latin typeface="Arial"/>
              </a:rPr>
              <a:t>NC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325" name="CustomShape 124"/>
          <p:cNvSpPr/>
          <p:nvPr/>
        </p:nvSpPr>
        <p:spPr>
          <a:xfrm>
            <a:off x="2151000" y="2943720"/>
            <a:ext cx="144000" cy="144000"/>
          </a:xfrm>
          <a:prstGeom prst="ellipse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26" name="TextShape 125"/>
          <p:cNvSpPr txBox="1"/>
          <p:nvPr/>
        </p:nvSpPr>
        <p:spPr>
          <a:xfrm rot="16200000">
            <a:off x="1985040" y="3340440"/>
            <a:ext cx="5893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ICD3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327" name="CustomShape 126"/>
          <p:cNvSpPr/>
          <p:nvPr/>
        </p:nvSpPr>
        <p:spPr>
          <a:xfrm>
            <a:off x="2871360" y="4278240"/>
            <a:ext cx="2232000" cy="144720"/>
          </a:xfrm>
          <a:custGeom>
            <a:avLst/>
            <a:gdLst/>
            <a:ahLst/>
            <a:cxnLst/>
            <a:rect l="0" t="0" r="r" b="b"/>
            <a:pathLst>
              <a:path w="62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6133" y="403"/>
                </a:lnTo>
                <a:lnTo>
                  <a:pt x="6134" y="403"/>
                </a:lnTo>
                <a:cubicBezTo>
                  <a:pt x="6146" y="403"/>
                  <a:pt x="6157" y="400"/>
                  <a:pt x="6167" y="394"/>
                </a:cubicBezTo>
                <a:cubicBezTo>
                  <a:pt x="6178" y="388"/>
                  <a:pt x="6186" y="380"/>
                  <a:pt x="6192" y="369"/>
                </a:cubicBezTo>
                <a:cubicBezTo>
                  <a:pt x="6198" y="359"/>
                  <a:pt x="6201" y="348"/>
                  <a:pt x="6201" y="336"/>
                </a:cubicBezTo>
                <a:lnTo>
                  <a:pt x="6201" y="67"/>
                </a:lnTo>
                <a:lnTo>
                  <a:pt x="6201" y="67"/>
                </a:lnTo>
                <a:lnTo>
                  <a:pt x="6201" y="67"/>
                </a:lnTo>
                <a:cubicBezTo>
                  <a:pt x="6201" y="55"/>
                  <a:pt x="6198" y="44"/>
                  <a:pt x="6192" y="34"/>
                </a:cubicBezTo>
                <a:cubicBezTo>
                  <a:pt x="6186" y="23"/>
                  <a:pt x="6178" y="15"/>
                  <a:pt x="6167" y="9"/>
                </a:cubicBezTo>
                <a:cubicBezTo>
                  <a:pt x="6157" y="3"/>
                  <a:pt x="6146" y="0"/>
                  <a:pt x="6134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Connecteur ICD3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328" name="Line 127"/>
          <p:cNvSpPr/>
          <p:nvPr/>
        </p:nvSpPr>
        <p:spPr>
          <a:xfrm flipH="1">
            <a:off x="1276560" y="546336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29" name="Line 128"/>
          <p:cNvSpPr/>
          <p:nvPr/>
        </p:nvSpPr>
        <p:spPr>
          <a:xfrm flipH="1">
            <a:off x="1276560" y="618048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30" name="Line 129"/>
          <p:cNvSpPr/>
          <p:nvPr/>
        </p:nvSpPr>
        <p:spPr>
          <a:xfrm flipH="1">
            <a:off x="1276560" y="564264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31" name="Line 130"/>
          <p:cNvSpPr/>
          <p:nvPr/>
        </p:nvSpPr>
        <p:spPr>
          <a:xfrm flipH="1">
            <a:off x="1276560" y="582192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32" name="Line 131"/>
          <p:cNvSpPr/>
          <p:nvPr/>
        </p:nvSpPr>
        <p:spPr>
          <a:xfrm flipH="1">
            <a:off x="1276560" y="600120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33" name="Line 132"/>
          <p:cNvSpPr/>
          <p:nvPr/>
        </p:nvSpPr>
        <p:spPr>
          <a:xfrm flipH="1">
            <a:off x="1276560" y="635976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34" name="CustomShape 133"/>
          <p:cNvSpPr/>
          <p:nvPr/>
        </p:nvSpPr>
        <p:spPr>
          <a:xfrm>
            <a:off x="1528560" y="575064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GND / 0V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335" name="CustomShape 134"/>
          <p:cNvSpPr/>
          <p:nvPr/>
        </p:nvSpPr>
        <p:spPr>
          <a:xfrm>
            <a:off x="1528560" y="593172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3333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VCC / 5V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336" name="CustomShape 135"/>
          <p:cNvSpPr/>
          <p:nvPr/>
        </p:nvSpPr>
        <p:spPr>
          <a:xfrm>
            <a:off x="1528560" y="611064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OUT A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337" name="CustomShape 136"/>
          <p:cNvSpPr/>
          <p:nvPr/>
        </p:nvSpPr>
        <p:spPr>
          <a:xfrm>
            <a:off x="684360" y="5319360"/>
            <a:ext cx="592200" cy="1152000"/>
          </a:xfrm>
          <a:prstGeom prst="rect">
            <a:avLst/>
          </a:prstGeom>
          <a:solidFill>
            <a:srgbClr val="FFFFFF"/>
          </a:solidFill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38" name="CustomShape 137"/>
          <p:cNvSpPr/>
          <p:nvPr/>
        </p:nvSpPr>
        <p:spPr>
          <a:xfrm>
            <a:off x="1528560" y="557136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MOT-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339" name="CustomShape 138"/>
          <p:cNvSpPr/>
          <p:nvPr/>
        </p:nvSpPr>
        <p:spPr>
          <a:xfrm>
            <a:off x="1528560" y="539136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3333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MOT+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340" name="CustomShape 139"/>
          <p:cNvSpPr/>
          <p:nvPr/>
        </p:nvSpPr>
        <p:spPr>
          <a:xfrm>
            <a:off x="938520" y="557352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341" name="CustomShape 140"/>
          <p:cNvSpPr/>
          <p:nvPr/>
        </p:nvSpPr>
        <p:spPr>
          <a:xfrm>
            <a:off x="938520" y="539388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342" name="CustomShape 141"/>
          <p:cNvSpPr/>
          <p:nvPr/>
        </p:nvSpPr>
        <p:spPr>
          <a:xfrm>
            <a:off x="938520" y="575424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3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343" name="CustomShape 142"/>
          <p:cNvSpPr/>
          <p:nvPr/>
        </p:nvSpPr>
        <p:spPr>
          <a:xfrm>
            <a:off x="938520" y="593460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4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344" name="CustomShape 143"/>
          <p:cNvSpPr/>
          <p:nvPr/>
        </p:nvSpPr>
        <p:spPr>
          <a:xfrm>
            <a:off x="938520" y="611496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5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345" name="CustomShape 144"/>
          <p:cNvSpPr/>
          <p:nvPr/>
        </p:nvSpPr>
        <p:spPr>
          <a:xfrm>
            <a:off x="938520" y="629532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6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346" name="CustomShape 145"/>
          <p:cNvSpPr/>
          <p:nvPr/>
        </p:nvSpPr>
        <p:spPr>
          <a:xfrm>
            <a:off x="1526400" y="6290640"/>
            <a:ext cx="650160" cy="144720"/>
          </a:xfrm>
          <a:custGeom>
            <a:avLst/>
            <a:gdLst/>
            <a:ahLst/>
            <a:cxnLst/>
            <a:rect l="0" t="0" r="r" b="b"/>
            <a:pathLst>
              <a:path w="1808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9" y="403"/>
                </a:lnTo>
                <a:lnTo>
                  <a:pt x="1740" y="403"/>
                </a:lnTo>
                <a:cubicBezTo>
                  <a:pt x="1752" y="403"/>
                  <a:pt x="1763" y="400"/>
                  <a:pt x="1773" y="394"/>
                </a:cubicBezTo>
                <a:cubicBezTo>
                  <a:pt x="1784" y="388"/>
                  <a:pt x="1792" y="380"/>
                  <a:pt x="1798" y="369"/>
                </a:cubicBezTo>
                <a:cubicBezTo>
                  <a:pt x="1804" y="359"/>
                  <a:pt x="1807" y="348"/>
                  <a:pt x="1807" y="336"/>
                </a:cubicBezTo>
                <a:lnTo>
                  <a:pt x="1807" y="67"/>
                </a:lnTo>
                <a:lnTo>
                  <a:pt x="1807" y="67"/>
                </a:lnTo>
                <a:lnTo>
                  <a:pt x="1807" y="67"/>
                </a:lnTo>
                <a:cubicBezTo>
                  <a:pt x="1807" y="55"/>
                  <a:pt x="1804" y="44"/>
                  <a:pt x="1798" y="34"/>
                </a:cubicBezTo>
                <a:cubicBezTo>
                  <a:pt x="1792" y="23"/>
                  <a:pt x="1784" y="15"/>
                  <a:pt x="1773" y="9"/>
                </a:cubicBezTo>
                <a:cubicBezTo>
                  <a:pt x="1763" y="3"/>
                  <a:pt x="1752" y="0"/>
                  <a:pt x="1740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OUT B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347" name="CustomShape 146"/>
          <p:cNvSpPr/>
          <p:nvPr/>
        </p:nvSpPr>
        <p:spPr>
          <a:xfrm>
            <a:off x="736560" y="5355360"/>
            <a:ext cx="144000" cy="144000"/>
          </a:xfrm>
          <a:prstGeom prst="ellipse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48" name="TextShape 147"/>
          <p:cNvSpPr txBox="1"/>
          <p:nvPr/>
        </p:nvSpPr>
        <p:spPr>
          <a:xfrm rot="16200000">
            <a:off x="393840" y="5791320"/>
            <a:ext cx="94284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POL3239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349" name="CustomShape 148"/>
          <p:cNvSpPr/>
          <p:nvPr/>
        </p:nvSpPr>
        <p:spPr>
          <a:xfrm>
            <a:off x="649080" y="6582240"/>
            <a:ext cx="2232000" cy="144720"/>
          </a:xfrm>
          <a:custGeom>
            <a:avLst/>
            <a:gdLst/>
            <a:ahLst/>
            <a:cxnLst/>
            <a:rect l="0" t="0" r="r" b="b"/>
            <a:pathLst>
              <a:path w="62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6133" y="403"/>
                </a:lnTo>
                <a:lnTo>
                  <a:pt x="6134" y="403"/>
                </a:lnTo>
                <a:cubicBezTo>
                  <a:pt x="6146" y="403"/>
                  <a:pt x="6157" y="400"/>
                  <a:pt x="6167" y="394"/>
                </a:cubicBezTo>
                <a:cubicBezTo>
                  <a:pt x="6178" y="388"/>
                  <a:pt x="6186" y="380"/>
                  <a:pt x="6192" y="369"/>
                </a:cubicBezTo>
                <a:cubicBezTo>
                  <a:pt x="6198" y="359"/>
                  <a:pt x="6201" y="348"/>
                  <a:pt x="6201" y="336"/>
                </a:cubicBezTo>
                <a:lnTo>
                  <a:pt x="6201" y="67"/>
                </a:lnTo>
                <a:lnTo>
                  <a:pt x="6201" y="67"/>
                </a:lnTo>
                <a:lnTo>
                  <a:pt x="6201" y="67"/>
                </a:lnTo>
                <a:cubicBezTo>
                  <a:pt x="6201" y="55"/>
                  <a:pt x="6198" y="44"/>
                  <a:pt x="6192" y="34"/>
                </a:cubicBezTo>
                <a:cubicBezTo>
                  <a:pt x="6186" y="23"/>
                  <a:pt x="6178" y="15"/>
                  <a:pt x="6167" y="9"/>
                </a:cubicBezTo>
                <a:cubicBezTo>
                  <a:pt x="6157" y="3"/>
                  <a:pt x="6146" y="0"/>
                  <a:pt x="6134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Connecteur Moteur POL3239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350" name="CustomShape 149"/>
          <p:cNvSpPr/>
          <p:nvPr/>
        </p:nvSpPr>
        <p:spPr>
          <a:xfrm>
            <a:off x="2248920" y="539172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latin typeface="Arial"/>
              </a:rPr>
              <a:t>ROUGE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351" name="CustomShape 150"/>
          <p:cNvSpPr/>
          <p:nvPr/>
        </p:nvSpPr>
        <p:spPr>
          <a:xfrm>
            <a:off x="2249280" y="557208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latin typeface="Arial"/>
              </a:rPr>
              <a:t>NOIR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352" name="CustomShape 151"/>
          <p:cNvSpPr/>
          <p:nvPr/>
        </p:nvSpPr>
        <p:spPr>
          <a:xfrm>
            <a:off x="2249640" y="575244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latin typeface="Arial"/>
              </a:rPr>
              <a:t>VERT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353" name="CustomShape 152"/>
          <p:cNvSpPr/>
          <p:nvPr/>
        </p:nvSpPr>
        <p:spPr>
          <a:xfrm>
            <a:off x="2250000" y="593280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latin typeface="Arial"/>
              </a:rPr>
              <a:t>BLEU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354" name="CustomShape 153"/>
          <p:cNvSpPr/>
          <p:nvPr/>
        </p:nvSpPr>
        <p:spPr>
          <a:xfrm>
            <a:off x="2250360" y="611316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latin typeface="Arial"/>
              </a:rPr>
              <a:t>JAUNE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355" name="CustomShape 154"/>
          <p:cNvSpPr/>
          <p:nvPr/>
        </p:nvSpPr>
        <p:spPr>
          <a:xfrm>
            <a:off x="2250720" y="629352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latin typeface="Arial"/>
              </a:rPr>
              <a:t>BLANC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356" name="Line 155"/>
          <p:cNvSpPr/>
          <p:nvPr/>
        </p:nvSpPr>
        <p:spPr>
          <a:xfrm flipH="1">
            <a:off x="3868920" y="545472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57" name="Line 156"/>
          <p:cNvSpPr/>
          <p:nvPr/>
        </p:nvSpPr>
        <p:spPr>
          <a:xfrm flipH="1">
            <a:off x="3868920" y="617184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58" name="Line 157"/>
          <p:cNvSpPr/>
          <p:nvPr/>
        </p:nvSpPr>
        <p:spPr>
          <a:xfrm flipH="1">
            <a:off x="3868920" y="563400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59" name="Line 158"/>
          <p:cNvSpPr/>
          <p:nvPr/>
        </p:nvSpPr>
        <p:spPr>
          <a:xfrm flipH="1">
            <a:off x="3868920" y="581328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60" name="Line 159"/>
          <p:cNvSpPr/>
          <p:nvPr/>
        </p:nvSpPr>
        <p:spPr>
          <a:xfrm flipH="1">
            <a:off x="3868920" y="599256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61" name="Line 160"/>
          <p:cNvSpPr/>
          <p:nvPr/>
        </p:nvSpPr>
        <p:spPr>
          <a:xfrm flipH="1">
            <a:off x="3868920" y="635112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62" name="CustomShape 161"/>
          <p:cNvSpPr/>
          <p:nvPr/>
        </p:nvSpPr>
        <p:spPr>
          <a:xfrm>
            <a:off x="4104000" y="590328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OUT A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363" name="CustomShape 162"/>
          <p:cNvSpPr/>
          <p:nvPr/>
        </p:nvSpPr>
        <p:spPr>
          <a:xfrm>
            <a:off x="4104000" y="608400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OUT B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364" name="CustomShape 163"/>
          <p:cNvSpPr/>
          <p:nvPr/>
        </p:nvSpPr>
        <p:spPr>
          <a:xfrm>
            <a:off x="3276720" y="5310720"/>
            <a:ext cx="592200" cy="1152000"/>
          </a:xfrm>
          <a:prstGeom prst="rect">
            <a:avLst/>
          </a:prstGeom>
          <a:solidFill>
            <a:srgbClr val="FFFFFF"/>
          </a:solidFill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65" name="CustomShape 164"/>
          <p:cNvSpPr/>
          <p:nvPr/>
        </p:nvSpPr>
        <p:spPr>
          <a:xfrm>
            <a:off x="4104000" y="626400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GND / 0V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366" name="CustomShape 165"/>
          <p:cNvSpPr/>
          <p:nvPr/>
        </p:nvSpPr>
        <p:spPr>
          <a:xfrm>
            <a:off x="4104000" y="572400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3333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VCC / 5V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367" name="CustomShape 166"/>
          <p:cNvSpPr/>
          <p:nvPr/>
        </p:nvSpPr>
        <p:spPr>
          <a:xfrm>
            <a:off x="3530880" y="556488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368" name="CustomShape 167"/>
          <p:cNvSpPr/>
          <p:nvPr/>
        </p:nvSpPr>
        <p:spPr>
          <a:xfrm>
            <a:off x="3530880" y="538524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369" name="CustomShape 168"/>
          <p:cNvSpPr/>
          <p:nvPr/>
        </p:nvSpPr>
        <p:spPr>
          <a:xfrm>
            <a:off x="3530880" y="574560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3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370" name="CustomShape 169"/>
          <p:cNvSpPr/>
          <p:nvPr/>
        </p:nvSpPr>
        <p:spPr>
          <a:xfrm>
            <a:off x="3530880" y="592596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4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371" name="CustomShape 170"/>
          <p:cNvSpPr/>
          <p:nvPr/>
        </p:nvSpPr>
        <p:spPr>
          <a:xfrm>
            <a:off x="3530880" y="610632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5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372" name="CustomShape 171"/>
          <p:cNvSpPr/>
          <p:nvPr/>
        </p:nvSpPr>
        <p:spPr>
          <a:xfrm>
            <a:off x="3530880" y="628668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6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373" name="CustomShape 172"/>
          <p:cNvSpPr/>
          <p:nvPr/>
        </p:nvSpPr>
        <p:spPr>
          <a:xfrm>
            <a:off x="3328920" y="5346720"/>
            <a:ext cx="144000" cy="144000"/>
          </a:xfrm>
          <a:prstGeom prst="ellipse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74" name="TextShape 173"/>
          <p:cNvSpPr txBox="1"/>
          <p:nvPr/>
        </p:nvSpPr>
        <p:spPr>
          <a:xfrm rot="16200000">
            <a:off x="2986200" y="5782680"/>
            <a:ext cx="94284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POLMINI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375" name="CustomShape 174"/>
          <p:cNvSpPr/>
          <p:nvPr/>
        </p:nvSpPr>
        <p:spPr>
          <a:xfrm>
            <a:off x="3241440" y="6573600"/>
            <a:ext cx="2232000" cy="144720"/>
          </a:xfrm>
          <a:custGeom>
            <a:avLst/>
            <a:gdLst/>
            <a:ahLst/>
            <a:cxnLst/>
            <a:rect l="0" t="0" r="r" b="b"/>
            <a:pathLst>
              <a:path w="62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6133" y="403"/>
                </a:lnTo>
                <a:lnTo>
                  <a:pt x="6134" y="403"/>
                </a:lnTo>
                <a:cubicBezTo>
                  <a:pt x="6146" y="403"/>
                  <a:pt x="6157" y="400"/>
                  <a:pt x="6167" y="394"/>
                </a:cubicBezTo>
                <a:cubicBezTo>
                  <a:pt x="6178" y="388"/>
                  <a:pt x="6186" y="380"/>
                  <a:pt x="6192" y="369"/>
                </a:cubicBezTo>
                <a:cubicBezTo>
                  <a:pt x="6198" y="359"/>
                  <a:pt x="6201" y="348"/>
                  <a:pt x="6201" y="336"/>
                </a:cubicBezTo>
                <a:lnTo>
                  <a:pt x="6201" y="67"/>
                </a:lnTo>
                <a:lnTo>
                  <a:pt x="6201" y="67"/>
                </a:lnTo>
                <a:lnTo>
                  <a:pt x="6201" y="67"/>
                </a:lnTo>
                <a:cubicBezTo>
                  <a:pt x="6201" y="55"/>
                  <a:pt x="6198" y="44"/>
                  <a:pt x="6192" y="34"/>
                </a:cubicBezTo>
                <a:cubicBezTo>
                  <a:pt x="6186" y="23"/>
                  <a:pt x="6178" y="15"/>
                  <a:pt x="6167" y="9"/>
                </a:cubicBezTo>
                <a:cubicBezTo>
                  <a:pt x="6157" y="3"/>
                  <a:pt x="6146" y="0"/>
                  <a:pt x="6134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Connecteur Moteur POL MINI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376" name="CustomShape 175"/>
          <p:cNvSpPr/>
          <p:nvPr/>
        </p:nvSpPr>
        <p:spPr>
          <a:xfrm>
            <a:off x="4860000" y="536400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latin typeface="Arial"/>
              </a:rPr>
              <a:t>MARRON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377" name="CustomShape 176"/>
          <p:cNvSpPr/>
          <p:nvPr/>
        </p:nvSpPr>
        <p:spPr>
          <a:xfrm>
            <a:off x="4860360" y="554436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latin typeface="Arial"/>
              </a:rPr>
              <a:t>ORANGE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378" name="CustomShape 177"/>
          <p:cNvSpPr/>
          <p:nvPr/>
        </p:nvSpPr>
        <p:spPr>
          <a:xfrm>
            <a:off x="4860720" y="572472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latin typeface="Arial"/>
              </a:rPr>
              <a:t>ROUGE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379" name="CustomShape 178"/>
          <p:cNvSpPr/>
          <p:nvPr/>
        </p:nvSpPr>
        <p:spPr>
          <a:xfrm>
            <a:off x="4861080" y="590508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latin typeface="Arial"/>
              </a:rPr>
              <a:t>VERT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380" name="CustomShape 179"/>
          <p:cNvSpPr/>
          <p:nvPr/>
        </p:nvSpPr>
        <p:spPr>
          <a:xfrm>
            <a:off x="4861440" y="608544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latin typeface="Arial"/>
              </a:rPr>
              <a:t>JAUNE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381" name="CustomShape 180"/>
          <p:cNvSpPr/>
          <p:nvPr/>
        </p:nvSpPr>
        <p:spPr>
          <a:xfrm>
            <a:off x="4861800" y="626580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latin typeface="Arial"/>
              </a:rPr>
              <a:t>NOIR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382" name="CustomShape 181"/>
          <p:cNvSpPr/>
          <p:nvPr/>
        </p:nvSpPr>
        <p:spPr>
          <a:xfrm>
            <a:off x="4104360" y="536436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996633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M+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383" name="CustomShape 182"/>
          <p:cNvSpPr/>
          <p:nvPr/>
        </p:nvSpPr>
        <p:spPr>
          <a:xfrm>
            <a:off x="4104720" y="554472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M-</a:t>
            </a:r>
            <a:endParaRPr lang="fr-FR" sz="1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4" name="Line 1"/>
          <p:cNvSpPr/>
          <p:nvPr/>
        </p:nvSpPr>
        <p:spPr>
          <a:xfrm flipV="1">
            <a:off x="2178000" y="756000"/>
            <a:ext cx="0" cy="153324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85" name="Rectangle 2"/>
          <p:cNvSpPr/>
          <p:nvPr/>
        </p:nvSpPr>
        <p:spPr>
          <a:xfrm>
            <a:off x="1735920" y="1337400"/>
            <a:ext cx="541800" cy="270000"/>
          </a:xfrm>
          <a:prstGeom prst="rect">
            <a:avLst/>
          </a:prstGeom>
          <a:noFill/>
          <a:ln w="9000">
            <a:noFill/>
          </a:ln>
        </p:spPr>
      </p:sp>
      <p:sp>
        <p:nvSpPr>
          <p:cNvPr id="4386" name="Line 3"/>
          <p:cNvSpPr/>
          <p:nvPr/>
        </p:nvSpPr>
        <p:spPr>
          <a:xfrm flipV="1">
            <a:off x="2027880" y="2021040"/>
            <a:ext cx="273240" cy="2880"/>
          </a:xfrm>
          <a:prstGeom prst="line">
            <a:avLst/>
          </a:prstGeom>
          <a:ln w="129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87" name="TextShape 4"/>
          <p:cNvSpPr txBox="1"/>
          <p:nvPr/>
        </p:nvSpPr>
        <p:spPr>
          <a:xfrm>
            <a:off x="2274840" y="1584000"/>
            <a:ext cx="52956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LED</a:t>
            </a:r>
            <a:endParaRPr lang="fr-FR" sz="1400" b="0" strike="noStrike" spc="-1">
              <a:latin typeface="Arial"/>
            </a:endParaRPr>
          </a:p>
        </p:txBody>
      </p:sp>
      <p:grpSp>
        <p:nvGrpSpPr>
          <p:cNvPr id="4388" name="Group 5"/>
          <p:cNvGrpSpPr/>
          <p:nvPr/>
        </p:nvGrpSpPr>
        <p:grpSpPr>
          <a:xfrm>
            <a:off x="2034360" y="1811160"/>
            <a:ext cx="276480" cy="209880"/>
            <a:chOff x="2034360" y="1811160"/>
            <a:chExt cx="276480" cy="209880"/>
          </a:xfrm>
        </p:grpSpPr>
        <p:sp>
          <p:nvSpPr>
            <p:cNvPr id="4389" name="Freeform 6"/>
            <p:cNvSpPr/>
            <p:nvPr/>
          </p:nvSpPr>
          <p:spPr>
            <a:xfrm>
              <a:off x="2034360" y="1811160"/>
              <a:ext cx="276840" cy="210240"/>
            </a:xfrm>
            <a:custGeom>
              <a:avLst/>
              <a:gdLst/>
              <a:ahLst/>
              <a:cxnLst/>
              <a:rect l="0" t="0" r="r" b="b"/>
              <a:pathLst>
                <a:path w="769" h="584">
                  <a:moveTo>
                    <a:pt x="384" y="583"/>
                  </a:moveTo>
                  <a:lnTo>
                    <a:pt x="768" y="0"/>
                  </a:lnTo>
                  <a:lnTo>
                    <a:pt x="0" y="0"/>
                  </a:lnTo>
                  <a:lnTo>
                    <a:pt x="384" y="583"/>
                  </a:lnTo>
                  <a:close/>
                </a:path>
              </a:pathLst>
            </a:custGeom>
            <a:solidFill>
              <a:srgbClr val="FFFFFF"/>
            </a:solidFill>
            <a:ln w="14400">
              <a:solidFill>
                <a:srgbClr val="3465A4"/>
              </a:solidFill>
              <a:round/>
            </a:ln>
          </p:spPr>
        </p:sp>
      </p:grpSp>
      <p:sp>
        <p:nvSpPr>
          <p:cNvPr id="4390" name="Freeform 7"/>
          <p:cNvSpPr/>
          <p:nvPr/>
        </p:nvSpPr>
        <p:spPr>
          <a:xfrm>
            <a:off x="2298960" y="1846080"/>
            <a:ext cx="238320" cy="133920"/>
          </a:xfrm>
          <a:custGeom>
            <a:avLst/>
            <a:gdLst/>
            <a:ahLst/>
            <a:cxnLst/>
            <a:rect l="0" t="0" r="r" b="b"/>
            <a:pathLst>
              <a:path w="662" h="372">
                <a:moveTo>
                  <a:pt x="0" y="318"/>
                </a:moveTo>
                <a:lnTo>
                  <a:pt x="318" y="0"/>
                </a:lnTo>
                <a:lnTo>
                  <a:pt x="318" y="371"/>
                </a:lnTo>
                <a:lnTo>
                  <a:pt x="661" y="28"/>
                </a:lnTo>
              </a:path>
            </a:pathLst>
          </a:custGeom>
          <a:ln w="14400">
            <a:solidFill>
              <a:srgbClr val="808080"/>
            </a:solidFill>
            <a:round/>
            <a:tailEnd type="triangle" w="med" len="med"/>
          </a:ln>
        </p:spPr>
      </p:sp>
      <p:sp>
        <p:nvSpPr>
          <p:cNvPr id="4391" name="CustomShape 8"/>
          <p:cNvSpPr/>
          <p:nvPr/>
        </p:nvSpPr>
        <p:spPr>
          <a:xfrm>
            <a:off x="2101680" y="101664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4392" name="Group 9"/>
          <p:cNvGrpSpPr/>
          <p:nvPr/>
        </p:nvGrpSpPr>
        <p:grpSpPr>
          <a:xfrm>
            <a:off x="2005920" y="2288880"/>
            <a:ext cx="326520" cy="123480"/>
            <a:chOff x="2005920" y="2288880"/>
            <a:chExt cx="326520" cy="123480"/>
          </a:xfrm>
        </p:grpSpPr>
        <p:sp>
          <p:nvSpPr>
            <p:cNvPr id="4393" name="Line 10"/>
            <p:cNvSpPr/>
            <p:nvPr/>
          </p:nvSpPr>
          <p:spPr>
            <a:xfrm>
              <a:off x="2005920" y="22888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94" name="Line 11"/>
            <p:cNvSpPr/>
            <p:nvPr/>
          </p:nvSpPr>
          <p:spPr>
            <a:xfrm>
              <a:off x="2087280" y="23616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95" name="Line 12"/>
            <p:cNvSpPr/>
            <p:nvPr/>
          </p:nvSpPr>
          <p:spPr>
            <a:xfrm>
              <a:off x="2142000" y="24120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96" name="Line 13"/>
            <p:cNvSpPr/>
            <p:nvPr/>
          </p:nvSpPr>
          <p:spPr>
            <a:xfrm>
              <a:off x="2005920" y="228924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97" name="Line 14"/>
            <p:cNvSpPr/>
            <p:nvPr/>
          </p:nvSpPr>
          <p:spPr>
            <a:xfrm>
              <a:off x="2087280" y="236196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98" name="Line 15"/>
            <p:cNvSpPr/>
            <p:nvPr/>
          </p:nvSpPr>
          <p:spPr>
            <a:xfrm>
              <a:off x="2142000" y="241236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399" name="TextShape 16"/>
          <p:cNvSpPr txBox="1"/>
          <p:nvPr/>
        </p:nvSpPr>
        <p:spPr>
          <a:xfrm>
            <a:off x="2250000" y="1008360"/>
            <a:ext cx="5983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r>
              <a:rPr lang="fr-FR" sz="1800" b="0" strike="noStrike" spc="-1" baseline="-14000000">
                <a:solidFill>
                  <a:srgbClr val="000000"/>
                </a:solidFill>
                <a:latin typeface="Cambria"/>
                <a:ea typeface="Univers Condensed (W1)"/>
              </a:rPr>
              <a:t>LED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400" name="Line 17"/>
          <p:cNvSpPr/>
          <p:nvPr/>
        </p:nvSpPr>
        <p:spPr>
          <a:xfrm>
            <a:off x="1458000" y="756000"/>
            <a:ext cx="720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01" name="Line 18"/>
          <p:cNvSpPr/>
          <p:nvPr/>
        </p:nvSpPr>
        <p:spPr>
          <a:xfrm flipV="1">
            <a:off x="4945680" y="323280"/>
            <a:ext cx="0" cy="153324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02" name="Rectangle 19"/>
          <p:cNvSpPr/>
          <p:nvPr/>
        </p:nvSpPr>
        <p:spPr>
          <a:xfrm>
            <a:off x="4503600" y="904680"/>
            <a:ext cx="541800" cy="270000"/>
          </a:xfrm>
          <a:prstGeom prst="rect">
            <a:avLst/>
          </a:prstGeom>
          <a:noFill/>
          <a:ln w="9000">
            <a:noFill/>
          </a:ln>
        </p:spPr>
      </p:sp>
      <p:sp>
        <p:nvSpPr>
          <p:cNvPr id="4403" name="Line 20"/>
          <p:cNvSpPr/>
          <p:nvPr/>
        </p:nvSpPr>
        <p:spPr>
          <a:xfrm flipV="1">
            <a:off x="4795560" y="1588320"/>
            <a:ext cx="273240" cy="2880"/>
          </a:xfrm>
          <a:prstGeom prst="line">
            <a:avLst/>
          </a:prstGeom>
          <a:ln w="129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04" name="TextShape 21"/>
          <p:cNvSpPr txBox="1"/>
          <p:nvPr/>
        </p:nvSpPr>
        <p:spPr>
          <a:xfrm>
            <a:off x="5042520" y="1151280"/>
            <a:ext cx="52956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LED</a:t>
            </a:r>
            <a:endParaRPr lang="fr-FR" sz="1400" b="0" strike="noStrike" spc="-1">
              <a:latin typeface="Arial"/>
            </a:endParaRPr>
          </a:p>
        </p:txBody>
      </p:sp>
      <p:grpSp>
        <p:nvGrpSpPr>
          <p:cNvPr id="4405" name="Group 22"/>
          <p:cNvGrpSpPr/>
          <p:nvPr/>
        </p:nvGrpSpPr>
        <p:grpSpPr>
          <a:xfrm>
            <a:off x="4802040" y="1378440"/>
            <a:ext cx="276480" cy="209880"/>
            <a:chOff x="4802040" y="1378440"/>
            <a:chExt cx="276480" cy="209880"/>
          </a:xfrm>
        </p:grpSpPr>
        <p:sp>
          <p:nvSpPr>
            <p:cNvPr id="4406" name="Freeform 23"/>
            <p:cNvSpPr/>
            <p:nvPr/>
          </p:nvSpPr>
          <p:spPr>
            <a:xfrm>
              <a:off x="4802040" y="1378440"/>
              <a:ext cx="276840" cy="210240"/>
            </a:xfrm>
            <a:custGeom>
              <a:avLst/>
              <a:gdLst/>
              <a:ahLst/>
              <a:cxnLst/>
              <a:rect l="0" t="0" r="r" b="b"/>
              <a:pathLst>
                <a:path w="769" h="584">
                  <a:moveTo>
                    <a:pt x="384" y="583"/>
                  </a:moveTo>
                  <a:lnTo>
                    <a:pt x="768" y="0"/>
                  </a:lnTo>
                  <a:lnTo>
                    <a:pt x="0" y="0"/>
                  </a:lnTo>
                  <a:lnTo>
                    <a:pt x="384" y="583"/>
                  </a:lnTo>
                  <a:close/>
                </a:path>
              </a:pathLst>
            </a:custGeom>
            <a:solidFill>
              <a:srgbClr val="FFFFFF"/>
            </a:solidFill>
            <a:ln w="14400">
              <a:solidFill>
                <a:srgbClr val="3465A4"/>
              </a:solidFill>
              <a:round/>
            </a:ln>
          </p:spPr>
        </p:sp>
      </p:grpSp>
      <p:sp>
        <p:nvSpPr>
          <p:cNvPr id="4407" name="Freeform 24"/>
          <p:cNvSpPr/>
          <p:nvPr/>
        </p:nvSpPr>
        <p:spPr>
          <a:xfrm>
            <a:off x="5066640" y="1413360"/>
            <a:ext cx="238320" cy="133920"/>
          </a:xfrm>
          <a:custGeom>
            <a:avLst/>
            <a:gdLst/>
            <a:ahLst/>
            <a:cxnLst/>
            <a:rect l="0" t="0" r="r" b="b"/>
            <a:pathLst>
              <a:path w="662" h="372">
                <a:moveTo>
                  <a:pt x="0" y="318"/>
                </a:moveTo>
                <a:lnTo>
                  <a:pt x="318" y="0"/>
                </a:lnTo>
                <a:lnTo>
                  <a:pt x="318" y="371"/>
                </a:lnTo>
                <a:lnTo>
                  <a:pt x="661" y="28"/>
                </a:lnTo>
              </a:path>
            </a:pathLst>
          </a:custGeom>
          <a:ln w="14400">
            <a:solidFill>
              <a:srgbClr val="808080"/>
            </a:solidFill>
            <a:round/>
            <a:tailEnd type="triangle" w="med" len="med"/>
          </a:ln>
        </p:spPr>
      </p:sp>
      <p:sp>
        <p:nvSpPr>
          <p:cNvPr id="4408" name="CustomShape 25"/>
          <p:cNvSpPr/>
          <p:nvPr/>
        </p:nvSpPr>
        <p:spPr>
          <a:xfrm>
            <a:off x="4869360" y="58392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09" name="TextShape 26"/>
          <p:cNvSpPr txBox="1"/>
          <p:nvPr/>
        </p:nvSpPr>
        <p:spPr>
          <a:xfrm>
            <a:off x="5017680" y="575640"/>
            <a:ext cx="5983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r>
              <a:rPr lang="fr-FR" sz="1800" b="0" strike="noStrike" spc="-1" baseline="-14000000">
                <a:solidFill>
                  <a:srgbClr val="000000"/>
                </a:solidFill>
                <a:latin typeface="Cambria"/>
                <a:ea typeface="Univers Condensed (W1)"/>
              </a:rPr>
              <a:t>LED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410" name="Line 27"/>
          <p:cNvSpPr/>
          <p:nvPr/>
        </p:nvSpPr>
        <p:spPr>
          <a:xfrm>
            <a:off x="4225680" y="1871280"/>
            <a:ext cx="720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11" name="CustomShape 28"/>
          <p:cNvSpPr/>
          <p:nvPr/>
        </p:nvSpPr>
        <p:spPr>
          <a:xfrm>
            <a:off x="486000" y="468000"/>
            <a:ext cx="1080000" cy="1656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6120" tIns="51120" rIns="96120" bIns="51120" anchor="ctr">
            <a:noAutofit/>
          </a:bodyPr>
          <a:lstStyle/>
          <a:p>
            <a:pPr algn="ctr"/>
            <a:r>
              <a:rPr lang="fr-FR" sz="1400" b="1" strike="noStrike" spc="-1">
                <a:latin typeface="Arial"/>
              </a:rPr>
              <a:t>NUCLEO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412" name="Line 29"/>
          <p:cNvSpPr/>
          <p:nvPr/>
        </p:nvSpPr>
        <p:spPr>
          <a:xfrm>
            <a:off x="4770000" y="323280"/>
            <a:ext cx="355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13" name="CustomShape 30"/>
          <p:cNvSpPr/>
          <p:nvPr/>
        </p:nvSpPr>
        <p:spPr>
          <a:xfrm>
            <a:off x="3330000" y="468000"/>
            <a:ext cx="1080000" cy="1656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6120" tIns="51120" rIns="96120" bIns="51120" anchor="ctr">
            <a:noAutofit/>
          </a:bodyPr>
          <a:lstStyle/>
          <a:p>
            <a:pPr algn="ctr"/>
            <a:r>
              <a:rPr lang="fr-FR" sz="1400" b="1" strike="noStrike" spc="-1">
                <a:latin typeface="Arial"/>
              </a:rPr>
              <a:t>NUCLEO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414" name="Line 31"/>
          <p:cNvSpPr/>
          <p:nvPr/>
        </p:nvSpPr>
        <p:spPr>
          <a:xfrm flipV="1">
            <a:off x="1026000" y="212400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4415" name="Group 32"/>
          <p:cNvGrpSpPr/>
          <p:nvPr/>
        </p:nvGrpSpPr>
        <p:grpSpPr>
          <a:xfrm>
            <a:off x="854280" y="2289240"/>
            <a:ext cx="326520" cy="123480"/>
            <a:chOff x="854280" y="2289240"/>
            <a:chExt cx="326520" cy="123480"/>
          </a:xfrm>
        </p:grpSpPr>
        <p:sp>
          <p:nvSpPr>
            <p:cNvPr id="4416" name="Line 33"/>
            <p:cNvSpPr/>
            <p:nvPr/>
          </p:nvSpPr>
          <p:spPr>
            <a:xfrm>
              <a:off x="854280" y="228924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17" name="Line 34"/>
            <p:cNvSpPr/>
            <p:nvPr/>
          </p:nvSpPr>
          <p:spPr>
            <a:xfrm>
              <a:off x="935640" y="236196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18" name="Line 35"/>
            <p:cNvSpPr/>
            <p:nvPr/>
          </p:nvSpPr>
          <p:spPr>
            <a:xfrm>
              <a:off x="990360" y="241236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19" name="Line 36"/>
            <p:cNvSpPr/>
            <p:nvPr/>
          </p:nvSpPr>
          <p:spPr>
            <a:xfrm>
              <a:off x="854280" y="228960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20" name="Line 37"/>
            <p:cNvSpPr/>
            <p:nvPr/>
          </p:nvSpPr>
          <p:spPr>
            <a:xfrm>
              <a:off x="935640" y="236232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21" name="Line 38"/>
            <p:cNvSpPr/>
            <p:nvPr/>
          </p:nvSpPr>
          <p:spPr>
            <a:xfrm>
              <a:off x="990360" y="241272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422" name="Line 39"/>
          <p:cNvSpPr/>
          <p:nvPr/>
        </p:nvSpPr>
        <p:spPr>
          <a:xfrm flipV="1">
            <a:off x="3870360" y="212328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4423" name="Group 40"/>
          <p:cNvGrpSpPr/>
          <p:nvPr/>
        </p:nvGrpSpPr>
        <p:grpSpPr>
          <a:xfrm>
            <a:off x="3698640" y="2288520"/>
            <a:ext cx="326520" cy="123480"/>
            <a:chOff x="3698640" y="2288520"/>
            <a:chExt cx="326520" cy="123480"/>
          </a:xfrm>
        </p:grpSpPr>
        <p:sp>
          <p:nvSpPr>
            <p:cNvPr id="4424" name="Line 41"/>
            <p:cNvSpPr/>
            <p:nvPr/>
          </p:nvSpPr>
          <p:spPr>
            <a:xfrm>
              <a:off x="3698640" y="22885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25" name="Line 42"/>
            <p:cNvSpPr/>
            <p:nvPr/>
          </p:nvSpPr>
          <p:spPr>
            <a:xfrm>
              <a:off x="3780000" y="23612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26" name="Line 43"/>
            <p:cNvSpPr/>
            <p:nvPr/>
          </p:nvSpPr>
          <p:spPr>
            <a:xfrm>
              <a:off x="3834720" y="24116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27" name="Line 44"/>
            <p:cNvSpPr/>
            <p:nvPr/>
          </p:nvSpPr>
          <p:spPr>
            <a:xfrm>
              <a:off x="3698640" y="22888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28" name="Line 45"/>
            <p:cNvSpPr/>
            <p:nvPr/>
          </p:nvSpPr>
          <p:spPr>
            <a:xfrm>
              <a:off x="3780000" y="23616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29" name="Line 46"/>
            <p:cNvSpPr/>
            <p:nvPr/>
          </p:nvSpPr>
          <p:spPr>
            <a:xfrm>
              <a:off x="3834720" y="24120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430" name="TextShape 47"/>
          <p:cNvSpPr txBox="1"/>
          <p:nvPr/>
        </p:nvSpPr>
        <p:spPr>
          <a:xfrm>
            <a:off x="4698000" y="108000"/>
            <a:ext cx="54000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VDD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4431" name="Line 48"/>
          <p:cNvSpPr/>
          <p:nvPr/>
        </p:nvSpPr>
        <p:spPr>
          <a:xfrm>
            <a:off x="3690000" y="323640"/>
            <a:ext cx="355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32" name="TextShape 49"/>
          <p:cNvSpPr txBox="1"/>
          <p:nvPr/>
        </p:nvSpPr>
        <p:spPr>
          <a:xfrm>
            <a:off x="3618000" y="108360"/>
            <a:ext cx="54000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VDD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4433" name="Line 50"/>
          <p:cNvSpPr/>
          <p:nvPr/>
        </p:nvSpPr>
        <p:spPr>
          <a:xfrm>
            <a:off x="882000" y="324000"/>
            <a:ext cx="355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34" name="TextShape 51"/>
          <p:cNvSpPr txBox="1"/>
          <p:nvPr/>
        </p:nvSpPr>
        <p:spPr>
          <a:xfrm>
            <a:off x="810000" y="108720"/>
            <a:ext cx="54000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VDD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4435" name="Line 52"/>
          <p:cNvSpPr/>
          <p:nvPr/>
        </p:nvSpPr>
        <p:spPr>
          <a:xfrm flipV="1">
            <a:off x="3870360" y="32328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36" name="Line 53"/>
          <p:cNvSpPr/>
          <p:nvPr/>
        </p:nvSpPr>
        <p:spPr>
          <a:xfrm flipV="1">
            <a:off x="1062360" y="32328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37" name="CustomShape 54"/>
          <p:cNvSpPr/>
          <p:nvPr/>
        </p:nvSpPr>
        <p:spPr>
          <a:xfrm>
            <a:off x="1170000" y="68400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00CC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D10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438" name="CustomShape 55"/>
          <p:cNvSpPr/>
          <p:nvPr/>
        </p:nvSpPr>
        <p:spPr>
          <a:xfrm>
            <a:off x="4014000" y="180036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00CC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D10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439" name="Line 56"/>
          <p:cNvSpPr/>
          <p:nvPr/>
        </p:nvSpPr>
        <p:spPr>
          <a:xfrm flipV="1">
            <a:off x="1476000" y="5579280"/>
            <a:ext cx="0" cy="153324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40" name="CustomShape 57"/>
          <p:cNvSpPr/>
          <p:nvPr/>
        </p:nvSpPr>
        <p:spPr>
          <a:xfrm>
            <a:off x="1399680" y="609192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4441" name="Group 58"/>
          <p:cNvGrpSpPr/>
          <p:nvPr/>
        </p:nvGrpSpPr>
        <p:grpSpPr>
          <a:xfrm>
            <a:off x="1303920" y="7112160"/>
            <a:ext cx="326520" cy="123480"/>
            <a:chOff x="1303920" y="7112160"/>
            <a:chExt cx="326520" cy="123480"/>
          </a:xfrm>
        </p:grpSpPr>
        <p:sp>
          <p:nvSpPr>
            <p:cNvPr id="4442" name="Line 59"/>
            <p:cNvSpPr/>
            <p:nvPr/>
          </p:nvSpPr>
          <p:spPr>
            <a:xfrm>
              <a:off x="1303920" y="711216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43" name="Line 60"/>
            <p:cNvSpPr/>
            <p:nvPr/>
          </p:nvSpPr>
          <p:spPr>
            <a:xfrm>
              <a:off x="1385280" y="718488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44" name="Line 61"/>
            <p:cNvSpPr/>
            <p:nvPr/>
          </p:nvSpPr>
          <p:spPr>
            <a:xfrm>
              <a:off x="1440000" y="723528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45" name="Line 62"/>
            <p:cNvSpPr/>
            <p:nvPr/>
          </p:nvSpPr>
          <p:spPr>
            <a:xfrm>
              <a:off x="1303920" y="71125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46" name="Line 63"/>
            <p:cNvSpPr/>
            <p:nvPr/>
          </p:nvSpPr>
          <p:spPr>
            <a:xfrm>
              <a:off x="1385280" y="71852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47" name="Line 64"/>
            <p:cNvSpPr/>
            <p:nvPr/>
          </p:nvSpPr>
          <p:spPr>
            <a:xfrm>
              <a:off x="1440000" y="72356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448" name="TextShape 65"/>
          <p:cNvSpPr txBox="1"/>
          <p:nvPr/>
        </p:nvSpPr>
        <p:spPr>
          <a:xfrm>
            <a:off x="1548000" y="615564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r>
              <a:rPr lang="fr-FR" sz="1800" b="0" strike="noStrike" spc="-1" baseline="-14000000">
                <a:solidFill>
                  <a:srgbClr val="000000"/>
                </a:solidFill>
                <a:latin typeface="Cambria"/>
                <a:ea typeface="Univers Condensed (W1)"/>
              </a:rPr>
              <a:t>BP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449" name="Line 66"/>
          <p:cNvSpPr/>
          <p:nvPr/>
        </p:nvSpPr>
        <p:spPr>
          <a:xfrm>
            <a:off x="1170000" y="5575680"/>
            <a:ext cx="92196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50" name="CustomShape 67"/>
          <p:cNvSpPr/>
          <p:nvPr/>
        </p:nvSpPr>
        <p:spPr>
          <a:xfrm>
            <a:off x="2088000" y="5291280"/>
            <a:ext cx="1080000" cy="1656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6120" tIns="51120" rIns="96120" bIns="51120" anchor="ctr">
            <a:noAutofit/>
          </a:bodyPr>
          <a:lstStyle/>
          <a:p>
            <a:pPr algn="ctr"/>
            <a:r>
              <a:rPr lang="fr-FR" sz="1400" b="1" strike="noStrike" spc="-1">
                <a:latin typeface="Arial"/>
              </a:rPr>
              <a:t>NUCLEO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451" name="Line 68"/>
          <p:cNvSpPr/>
          <p:nvPr/>
        </p:nvSpPr>
        <p:spPr>
          <a:xfrm flipV="1">
            <a:off x="2628000" y="694728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4452" name="Group 69"/>
          <p:cNvGrpSpPr/>
          <p:nvPr/>
        </p:nvGrpSpPr>
        <p:grpSpPr>
          <a:xfrm>
            <a:off x="2456280" y="7112520"/>
            <a:ext cx="326520" cy="123480"/>
            <a:chOff x="2456280" y="7112520"/>
            <a:chExt cx="326520" cy="123480"/>
          </a:xfrm>
        </p:grpSpPr>
        <p:sp>
          <p:nvSpPr>
            <p:cNvPr id="4453" name="Line 70"/>
            <p:cNvSpPr/>
            <p:nvPr/>
          </p:nvSpPr>
          <p:spPr>
            <a:xfrm>
              <a:off x="2456280" y="71125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54" name="Line 71"/>
            <p:cNvSpPr/>
            <p:nvPr/>
          </p:nvSpPr>
          <p:spPr>
            <a:xfrm>
              <a:off x="2537640" y="71852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55" name="Line 72"/>
            <p:cNvSpPr/>
            <p:nvPr/>
          </p:nvSpPr>
          <p:spPr>
            <a:xfrm>
              <a:off x="2592360" y="72356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56" name="Line 73"/>
            <p:cNvSpPr/>
            <p:nvPr/>
          </p:nvSpPr>
          <p:spPr>
            <a:xfrm>
              <a:off x="2456280" y="71128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57" name="Line 74"/>
            <p:cNvSpPr/>
            <p:nvPr/>
          </p:nvSpPr>
          <p:spPr>
            <a:xfrm>
              <a:off x="2537640" y="71856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58" name="Line 75"/>
            <p:cNvSpPr/>
            <p:nvPr/>
          </p:nvSpPr>
          <p:spPr>
            <a:xfrm>
              <a:off x="2592360" y="72360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459" name="Line 76"/>
          <p:cNvSpPr/>
          <p:nvPr/>
        </p:nvSpPr>
        <p:spPr>
          <a:xfrm>
            <a:off x="2484000" y="5147280"/>
            <a:ext cx="355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60" name="TextShape 77"/>
          <p:cNvSpPr txBox="1"/>
          <p:nvPr/>
        </p:nvSpPr>
        <p:spPr>
          <a:xfrm>
            <a:off x="2412000" y="4932000"/>
            <a:ext cx="54000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VDD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4461" name="Line 78"/>
          <p:cNvSpPr/>
          <p:nvPr/>
        </p:nvSpPr>
        <p:spPr>
          <a:xfrm flipV="1">
            <a:off x="2664360" y="514656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62" name="CustomShape 79"/>
          <p:cNvSpPr/>
          <p:nvPr/>
        </p:nvSpPr>
        <p:spPr>
          <a:xfrm>
            <a:off x="2091960" y="550368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99FF6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D7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463" name="Line 80"/>
          <p:cNvSpPr/>
          <p:nvPr/>
        </p:nvSpPr>
        <p:spPr>
          <a:xfrm>
            <a:off x="324000" y="5151960"/>
            <a:ext cx="355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64" name="TextShape 81"/>
          <p:cNvSpPr txBox="1"/>
          <p:nvPr/>
        </p:nvSpPr>
        <p:spPr>
          <a:xfrm>
            <a:off x="252000" y="4936680"/>
            <a:ext cx="54000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VDD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4465" name="Line 82"/>
          <p:cNvSpPr/>
          <p:nvPr/>
        </p:nvSpPr>
        <p:spPr>
          <a:xfrm flipV="1">
            <a:off x="522000" y="5151960"/>
            <a:ext cx="0" cy="4273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66" name="Line 83"/>
          <p:cNvSpPr/>
          <p:nvPr/>
        </p:nvSpPr>
        <p:spPr>
          <a:xfrm>
            <a:off x="522000" y="5579280"/>
            <a:ext cx="378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67" name="Line 84"/>
          <p:cNvSpPr/>
          <p:nvPr/>
        </p:nvSpPr>
        <p:spPr>
          <a:xfrm>
            <a:off x="846000" y="5507280"/>
            <a:ext cx="378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68" name="CustomShape 85"/>
          <p:cNvSpPr/>
          <p:nvPr/>
        </p:nvSpPr>
        <p:spPr>
          <a:xfrm>
            <a:off x="936000" y="5435280"/>
            <a:ext cx="216000" cy="144000"/>
          </a:xfrm>
          <a:prstGeom prst="ellipse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69" name="CustomShape 86"/>
          <p:cNvSpPr/>
          <p:nvPr/>
        </p:nvSpPr>
        <p:spPr>
          <a:xfrm>
            <a:off x="936000" y="5521680"/>
            <a:ext cx="216000" cy="7200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70" name="TextShape 87"/>
          <p:cNvSpPr txBox="1"/>
          <p:nvPr/>
        </p:nvSpPr>
        <p:spPr>
          <a:xfrm>
            <a:off x="827280" y="510660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BP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471" name="CustomShape 88"/>
          <p:cNvSpPr/>
          <p:nvPr/>
        </p:nvSpPr>
        <p:spPr>
          <a:xfrm>
            <a:off x="8712000" y="575280"/>
            <a:ext cx="1080000" cy="1656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400" b="1" strike="noStrike" spc="-1">
                <a:latin typeface="Arial"/>
              </a:rPr>
              <a:t>PIC16F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472" name="Line 89"/>
          <p:cNvSpPr/>
          <p:nvPr/>
        </p:nvSpPr>
        <p:spPr>
          <a:xfrm flipV="1">
            <a:off x="9252000" y="223128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4473" name="Group 90"/>
          <p:cNvGrpSpPr/>
          <p:nvPr/>
        </p:nvGrpSpPr>
        <p:grpSpPr>
          <a:xfrm>
            <a:off x="9080280" y="2396520"/>
            <a:ext cx="326520" cy="123480"/>
            <a:chOff x="9080280" y="2396520"/>
            <a:chExt cx="326520" cy="123480"/>
          </a:xfrm>
        </p:grpSpPr>
        <p:sp>
          <p:nvSpPr>
            <p:cNvPr id="4474" name="Line 91"/>
            <p:cNvSpPr/>
            <p:nvPr/>
          </p:nvSpPr>
          <p:spPr>
            <a:xfrm>
              <a:off x="9080280" y="23965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75" name="Line 92"/>
            <p:cNvSpPr/>
            <p:nvPr/>
          </p:nvSpPr>
          <p:spPr>
            <a:xfrm>
              <a:off x="9161640" y="24692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76" name="Line 93"/>
            <p:cNvSpPr/>
            <p:nvPr/>
          </p:nvSpPr>
          <p:spPr>
            <a:xfrm>
              <a:off x="9216360" y="25196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77" name="Line 94"/>
            <p:cNvSpPr/>
            <p:nvPr/>
          </p:nvSpPr>
          <p:spPr>
            <a:xfrm>
              <a:off x="9080280" y="23968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78" name="Line 95"/>
            <p:cNvSpPr/>
            <p:nvPr/>
          </p:nvSpPr>
          <p:spPr>
            <a:xfrm>
              <a:off x="9161640" y="24696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79" name="Line 96"/>
            <p:cNvSpPr/>
            <p:nvPr/>
          </p:nvSpPr>
          <p:spPr>
            <a:xfrm>
              <a:off x="9216360" y="25200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480" name="Line 97"/>
          <p:cNvSpPr/>
          <p:nvPr/>
        </p:nvSpPr>
        <p:spPr>
          <a:xfrm>
            <a:off x="9108000" y="431280"/>
            <a:ext cx="355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81" name="TextShape 98"/>
          <p:cNvSpPr txBox="1"/>
          <p:nvPr/>
        </p:nvSpPr>
        <p:spPr>
          <a:xfrm>
            <a:off x="9036000" y="216000"/>
            <a:ext cx="54000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VDD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4482" name="Line 99"/>
          <p:cNvSpPr/>
          <p:nvPr/>
        </p:nvSpPr>
        <p:spPr>
          <a:xfrm flipV="1">
            <a:off x="9288360" y="43056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83" name="CustomShape 100"/>
          <p:cNvSpPr/>
          <p:nvPr/>
        </p:nvSpPr>
        <p:spPr>
          <a:xfrm>
            <a:off x="9135720" y="61200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484" name="CustomShape 101"/>
          <p:cNvSpPr/>
          <p:nvPr/>
        </p:nvSpPr>
        <p:spPr>
          <a:xfrm>
            <a:off x="9135720" y="205236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14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485" name="TextShape 102"/>
          <p:cNvSpPr txBox="1"/>
          <p:nvPr/>
        </p:nvSpPr>
        <p:spPr>
          <a:xfrm>
            <a:off x="144000" y="2556000"/>
            <a:ext cx="302400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0" i="1" strike="noStrike" spc="-1">
                <a:latin typeface="Arial"/>
              </a:rPr>
              <a:t>Montage 1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4486" name="TextShape 103"/>
          <p:cNvSpPr txBox="1"/>
          <p:nvPr/>
        </p:nvSpPr>
        <p:spPr>
          <a:xfrm>
            <a:off x="3060000" y="2556360"/>
            <a:ext cx="302400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0" i="1" strike="noStrike" spc="-1">
                <a:latin typeface="Arial"/>
              </a:rPr>
              <a:t>Montage 2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4487" name="Line 104"/>
          <p:cNvSpPr/>
          <p:nvPr/>
        </p:nvSpPr>
        <p:spPr>
          <a:xfrm flipV="1">
            <a:off x="2880000" y="108000"/>
            <a:ext cx="0" cy="2710440"/>
          </a:xfrm>
          <a:prstGeom prst="line">
            <a:avLst/>
          </a:prstGeom>
          <a:ln w="18000">
            <a:solidFill>
              <a:srgbClr val="CCCCC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88" name="Line 105"/>
          <p:cNvSpPr/>
          <p:nvPr/>
        </p:nvSpPr>
        <p:spPr>
          <a:xfrm flipV="1">
            <a:off x="8118360" y="5659200"/>
            <a:ext cx="0" cy="153324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89" name="CustomShape 106"/>
          <p:cNvSpPr/>
          <p:nvPr/>
        </p:nvSpPr>
        <p:spPr>
          <a:xfrm>
            <a:off x="8042040" y="617184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4490" name="Group 107"/>
          <p:cNvGrpSpPr/>
          <p:nvPr/>
        </p:nvGrpSpPr>
        <p:grpSpPr>
          <a:xfrm>
            <a:off x="7946280" y="7192080"/>
            <a:ext cx="326520" cy="123480"/>
            <a:chOff x="7946280" y="7192080"/>
            <a:chExt cx="326520" cy="123480"/>
          </a:xfrm>
        </p:grpSpPr>
        <p:sp>
          <p:nvSpPr>
            <p:cNvPr id="4491" name="Line 108"/>
            <p:cNvSpPr/>
            <p:nvPr/>
          </p:nvSpPr>
          <p:spPr>
            <a:xfrm>
              <a:off x="7946280" y="71920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92" name="Line 109"/>
            <p:cNvSpPr/>
            <p:nvPr/>
          </p:nvSpPr>
          <p:spPr>
            <a:xfrm>
              <a:off x="8027640" y="72648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93" name="Line 110"/>
            <p:cNvSpPr/>
            <p:nvPr/>
          </p:nvSpPr>
          <p:spPr>
            <a:xfrm>
              <a:off x="8082360" y="73152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94" name="Line 111"/>
            <p:cNvSpPr/>
            <p:nvPr/>
          </p:nvSpPr>
          <p:spPr>
            <a:xfrm>
              <a:off x="7946280" y="719244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95" name="Line 112"/>
            <p:cNvSpPr/>
            <p:nvPr/>
          </p:nvSpPr>
          <p:spPr>
            <a:xfrm>
              <a:off x="8027640" y="726516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96" name="Line 113"/>
            <p:cNvSpPr/>
            <p:nvPr/>
          </p:nvSpPr>
          <p:spPr>
            <a:xfrm>
              <a:off x="8082360" y="731556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497" name="TextShape 114"/>
          <p:cNvSpPr txBox="1"/>
          <p:nvPr/>
        </p:nvSpPr>
        <p:spPr>
          <a:xfrm>
            <a:off x="8190360" y="623556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r>
              <a:rPr lang="fr-FR" sz="1800" b="0" strike="noStrike" spc="-1" baseline="-14000000">
                <a:solidFill>
                  <a:srgbClr val="000000"/>
                </a:solidFill>
                <a:latin typeface="Cambria"/>
                <a:ea typeface="Univers Condensed (W1)"/>
              </a:rPr>
              <a:t>BP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498" name="Line 115"/>
          <p:cNvSpPr/>
          <p:nvPr/>
        </p:nvSpPr>
        <p:spPr>
          <a:xfrm>
            <a:off x="7812360" y="5655600"/>
            <a:ext cx="92196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99" name="CustomShape 116"/>
          <p:cNvSpPr/>
          <p:nvPr/>
        </p:nvSpPr>
        <p:spPr>
          <a:xfrm>
            <a:off x="8730360" y="5371200"/>
            <a:ext cx="1080000" cy="1656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400" b="1" strike="noStrike" spc="-1">
                <a:latin typeface="Arial"/>
              </a:rPr>
              <a:t>UNO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500" name="Line 117"/>
          <p:cNvSpPr/>
          <p:nvPr/>
        </p:nvSpPr>
        <p:spPr>
          <a:xfrm flipV="1">
            <a:off x="9270360" y="702720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4501" name="Group 118"/>
          <p:cNvGrpSpPr/>
          <p:nvPr/>
        </p:nvGrpSpPr>
        <p:grpSpPr>
          <a:xfrm>
            <a:off x="9098640" y="7192440"/>
            <a:ext cx="326520" cy="123480"/>
            <a:chOff x="9098640" y="7192440"/>
            <a:chExt cx="326520" cy="123480"/>
          </a:xfrm>
        </p:grpSpPr>
        <p:sp>
          <p:nvSpPr>
            <p:cNvPr id="4502" name="Line 119"/>
            <p:cNvSpPr/>
            <p:nvPr/>
          </p:nvSpPr>
          <p:spPr>
            <a:xfrm>
              <a:off x="9098640" y="719244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03" name="Line 120"/>
            <p:cNvSpPr/>
            <p:nvPr/>
          </p:nvSpPr>
          <p:spPr>
            <a:xfrm>
              <a:off x="9180000" y="726516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04" name="Line 121"/>
            <p:cNvSpPr/>
            <p:nvPr/>
          </p:nvSpPr>
          <p:spPr>
            <a:xfrm>
              <a:off x="9234720" y="731556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05" name="Line 122"/>
            <p:cNvSpPr/>
            <p:nvPr/>
          </p:nvSpPr>
          <p:spPr>
            <a:xfrm>
              <a:off x="9098640" y="719280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06" name="Line 123"/>
            <p:cNvSpPr/>
            <p:nvPr/>
          </p:nvSpPr>
          <p:spPr>
            <a:xfrm>
              <a:off x="9180000" y="726552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07" name="Line 124"/>
            <p:cNvSpPr/>
            <p:nvPr/>
          </p:nvSpPr>
          <p:spPr>
            <a:xfrm>
              <a:off x="9234720" y="731592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508" name="Line 125"/>
          <p:cNvSpPr/>
          <p:nvPr/>
        </p:nvSpPr>
        <p:spPr>
          <a:xfrm>
            <a:off x="9126360" y="5227200"/>
            <a:ext cx="355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09" name="TextShape 126"/>
          <p:cNvSpPr txBox="1"/>
          <p:nvPr/>
        </p:nvSpPr>
        <p:spPr>
          <a:xfrm>
            <a:off x="9090360" y="5011920"/>
            <a:ext cx="54000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5 V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4510" name="Line 127"/>
          <p:cNvSpPr/>
          <p:nvPr/>
        </p:nvSpPr>
        <p:spPr>
          <a:xfrm flipV="1">
            <a:off x="9306720" y="522648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11" name="CustomShape 128"/>
          <p:cNvSpPr/>
          <p:nvPr/>
        </p:nvSpPr>
        <p:spPr>
          <a:xfrm>
            <a:off x="8734320" y="558360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99FF6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5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512" name="Line 129"/>
          <p:cNvSpPr/>
          <p:nvPr/>
        </p:nvSpPr>
        <p:spPr>
          <a:xfrm>
            <a:off x="6966360" y="5231880"/>
            <a:ext cx="355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13" name="TextShape 130"/>
          <p:cNvSpPr txBox="1"/>
          <p:nvPr/>
        </p:nvSpPr>
        <p:spPr>
          <a:xfrm>
            <a:off x="6966360" y="5016600"/>
            <a:ext cx="54000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5 V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4514" name="Line 131"/>
          <p:cNvSpPr/>
          <p:nvPr/>
        </p:nvSpPr>
        <p:spPr>
          <a:xfrm flipV="1">
            <a:off x="7164360" y="5231880"/>
            <a:ext cx="0" cy="4273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15" name="Line 132"/>
          <p:cNvSpPr/>
          <p:nvPr/>
        </p:nvSpPr>
        <p:spPr>
          <a:xfrm>
            <a:off x="7164360" y="5659200"/>
            <a:ext cx="378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16" name="Line 133"/>
          <p:cNvSpPr/>
          <p:nvPr/>
        </p:nvSpPr>
        <p:spPr>
          <a:xfrm>
            <a:off x="7488360" y="5587200"/>
            <a:ext cx="378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17" name="CustomShape 134"/>
          <p:cNvSpPr/>
          <p:nvPr/>
        </p:nvSpPr>
        <p:spPr>
          <a:xfrm>
            <a:off x="7578360" y="5515200"/>
            <a:ext cx="216000" cy="144000"/>
          </a:xfrm>
          <a:prstGeom prst="ellipse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18" name="CustomShape 135"/>
          <p:cNvSpPr/>
          <p:nvPr/>
        </p:nvSpPr>
        <p:spPr>
          <a:xfrm>
            <a:off x="7578360" y="5601600"/>
            <a:ext cx="216000" cy="7200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19" name="TextShape 136"/>
          <p:cNvSpPr txBox="1"/>
          <p:nvPr/>
        </p:nvSpPr>
        <p:spPr>
          <a:xfrm>
            <a:off x="7469640" y="51865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BP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520" name="CustomShape 137"/>
          <p:cNvSpPr/>
          <p:nvPr/>
        </p:nvSpPr>
        <p:spPr>
          <a:xfrm>
            <a:off x="1404000" y="5508000"/>
            <a:ext cx="144000" cy="144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21" name="Line 138"/>
          <p:cNvSpPr/>
          <p:nvPr/>
        </p:nvSpPr>
        <p:spPr>
          <a:xfrm flipH="1" flipV="1">
            <a:off x="5467680" y="3419280"/>
            <a:ext cx="4320" cy="17647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22" name="Rectangle 139"/>
          <p:cNvSpPr/>
          <p:nvPr/>
        </p:nvSpPr>
        <p:spPr>
          <a:xfrm>
            <a:off x="4773600" y="4324680"/>
            <a:ext cx="541800" cy="270000"/>
          </a:xfrm>
          <a:prstGeom prst="rect">
            <a:avLst/>
          </a:prstGeom>
          <a:noFill/>
          <a:ln w="9000">
            <a:noFill/>
          </a:ln>
        </p:spPr>
      </p:sp>
      <p:sp>
        <p:nvSpPr>
          <p:cNvPr id="4523" name="Line 140"/>
          <p:cNvSpPr/>
          <p:nvPr/>
        </p:nvSpPr>
        <p:spPr>
          <a:xfrm flipV="1">
            <a:off x="5317560" y="4684320"/>
            <a:ext cx="273240" cy="2880"/>
          </a:xfrm>
          <a:prstGeom prst="line">
            <a:avLst/>
          </a:prstGeom>
          <a:ln w="129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24" name="TextShape 141"/>
          <p:cNvSpPr txBox="1"/>
          <p:nvPr/>
        </p:nvSpPr>
        <p:spPr>
          <a:xfrm>
            <a:off x="5564520" y="4247280"/>
            <a:ext cx="52956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LED</a:t>
            </a:r>
            <a:endParaRPr lang="fr-FR" sz="1400" b="0" strike="noStrike" spc="-1">
              <a:latin typeface="Arial"/>
            </a:endParaRPr>
          </a:p>
        </p:txBody>
      </p:sp>
      <p:grpSp>
        <p:nvGrpSpPr>
          <p:cNvPr id="4525" name="Group 142"/>
          <p:cNvGrpSpPr/>
          <p:nvPr/>
        </p:nvGrpSpPr>
        <p:grpSpPr>
          <a:xfrm>
            <a:off x="5324040" y="4474440"/>
            <a:ext cx="276480" cy="209880"/>
            <a:chOff x="5324040" y="4474440"/>
            <a:chExt cx="276480" cy="209880"/>
          </a:xfrm>
        </p:grpSpPr>
        <p:sp>
          <p:nvSpPr>
            <p:cNvPr id="4526" name="Freeform 143"/>
            <p:cNvSpPr/>
            <p:nvPr/>
          </p:nvSpPr>
          <p:spPr>
            <a:xfrm>
              <a:off x="5324040" y="4474440"/>
              <a:ext cx="276840" cy="210240"/>
            </a:xfrm>
            <a:custGeom>
              <a:avLst/>
              <a:gdLst/>
              <a:ahLst/>
              <a:cxnLst/>
              <a:rect l="0" t="0" r="r" b="b"/>
              <a:pathLst>
                <a:path w="769" h="584">
                  <a:moveTo>
                    <a:pt x="384" y="583"/>
                  </a:moveTo>
                  <a:lnTo>
                    <a:pt x="768" y="0"/>
                  </a:lnTo>
                  <a:lnTo>
                    <a:pt x="0" y="0"/>
                  </a:lnTo>
                  <a:lnTo>
                    <a:pt x="384" y="583"/>
                  </a:lnTo>
                  <a:close/>
                </a:path>
              </a:pathLst>
            </a:custGeom>
            <a:solidFill>
              <a:srgbClr val="FFFFFF"/>
            </a:solidFill>
            <a:ln w="14400">
              <a:solidFill>
                <a:srgbClr val="3465A4"/>
              </a:solidFill>
              <a:round/>
            </a:ln>
          </p:spPr>
        </p:sp>
      </p:grpSp>
      <p:sp>
        <p:nvSpPr>
          <p:cNvPr id="4527" name="Freeform 144"/>
          <p:cNvSpPr/>
          <p:nvPr/>
        </p:nvSpPr>
        <p:spPr>
          <a:xfrm>
            <a:off x="5588640" y="4509360"/>
            <a:ext cx="238320" cy="133920"/>
          </a:xfrm>
          <a:custGeom>
            <a:avLst/>
            <a:gdLst/>
            <a:ahLst/>
            <a:cxnLst/>
            <a:rect l="0" t="0" r="r" b="b"/>
            <a:pathLst>
              <a:path w="662" h="372">
                <a:moveTo>
                  <a:pt x="0" y="318"/>
                </a:moveTo>
                <a:lnTo>
                  <a:pt x="318" y="0"/>
                </a:lnTo>
                <a:lnTo>
                  <a:pt x="318" y="371"/>
                </a:lnTo>
                <a:lnTo>
                  <a:pt x="661" y="28"/>
                </a:lnTo>
              </a:path>
            </a:pathLst>
          </a:custGeom>
          <a:ln w="14400">
            <a:solidFill>
              <a:srgbClr val="808080"/>
            </a:solidFill>
            <a:round/>
            <a:tailEnd type="triangle" w="med" len="med"/>
          </a:ln>
        </p:spPr>
      </p:sp>
      <p:sp>
        <p:nvSpPr>
          <p:cNvPr id="4528" name="CustomShape 145"/>
          <p:cNvSpPr/>
          <p:nvPr/>
        </p:nvSpPr>
        <p:spPr>
          <a:xfrm>
            <a:off x="5391360" y="367992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29" name="TextShape 146"/>
          <p:cNvSpPr txBox="1"/>
          <p:nvPr/>
        </p:nvSpPr>
        <p:spPr>
          <a:xfrm>
            <a:off x="5539680" y="3671640"/>
            <a:ext cx="5983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r>
              <a:rPr lang="fr-FR" sz="1800" b="0" strike="noStrike" spc="-1" baseline="-14000000">
                <a:solidFill>
                  <a:srgbClr val="000000"/>
                </a:solidFill>
                <a:latin typeface="Cambria"/>
                <a:ea typeface="Univers Condensed (W1)"/>
              </a:rPr>
              <a:t>LED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530" name="Line 147"/>
          <p:cNvSpPr/>
          <p:nvPr/>
        </p:nvSpPr>
        <p:spPr>
          <a:xfrm>
            <a:off x="4495680" y="5291280"/>
            <a:ext cx="720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31" name="Line 148"/>
          <p:cNvSpPr/>
          <p:nvPr/>
        </p:nvSpPr>
        <p:spPr>
          <a:xfrm>
            <a:off x="5292000" y="3419280"/>
            <a:ext cx="355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32" name="CustomShape 149"/>
          <p:cNvSpPr/>
          <p:nvPr/>
        </p:nvSpPr>
        <p:spPr>
          <a:xfrm>
            <a:off x="3600000" y="3888000"/>
            <a:ext cx="1080000" cy="1656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6120" tIns="51120" rIns="96120" bIns="51120" anchor="ctr">
            <a:noAutofit/>
          </a:bodyPr>
          <a:lstStyle/>
          <a:p>
            <a:pPr algn="ctr"/>
            <a:r>
              <a:rPr lang="fr-FR" sz="1400" b="1" strike="noStrike" spc="-1">
                <a:latin typeface="Arial"/>
              </a:rPr>
              <a:t>NUCLEO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533" name="Line 150"/>
          <p:cNvSpPr/>
          <p:nvPr/>
        </p:nvSpPr>
        <p:spPr>
          <a:xfrm flipV="1">
            <a:off x="4140360" y="554328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4534" name="Group 151"/>
          <p:cNvGrpSpPr/>
          <p:nvPr/>
        </p:nvGrpSpPr>
        <p:grpSpPr>
          <a:xfrm>
            <a:off x="3968640" y="5708520"/>
            <a:ext cx="326520" cy="123480"/>
            <a:chOff x="3968640" y="5708520"/>
            <a:chExt cx="326520" cy="123480"/>
          </a:xfrm>
        </p:grpSpPr>
        <p:sp>
          <p:nvSpPr>
            <p:cNvPr id="4535" name="Line 152"/>
            <p:cNvSpPr/>
            <p:nvPr/>
          </p:nvSpPr>
          <p:spPr>
            <a:xfrm>
              <a:off x="3968640" y="57085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36" name="Line 153"/>
            <p:cNvSpPr/>
            <p:nvPr/>
          </p:nvSpPr>
          <p:spPr>
            <a:xfrm>
              <a:off x="4050000" y="57812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37" name="Line 154"/>
            <p:cNvSpPr/>
            <p:nvPr/>
          </p:nvSpPr>
          <p:spPr>
            <a:xfrm>
              <a:off x="4104720" y="58316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38" name="Line 155"/>
            <p:cNvSpPr/>
            <p:nvPr/>
          </p:nvSpPr>
          <p:spPr>
            <a:xfrm>
              <a:off x="3968640" y="57088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39" name="Line 156"/>
            <p:cNvSpPr/>
            <p:nvPr/>
          </p:nvSpPr>
          <p:spPr>
            <a:xfrm>
              <a:off x="4050000" y="57816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40" name="Line 157"/>
            <p:cNvSpPr/>
            <p:nvPr/>
          </p:nvSpPr>
          <p:spPr>
            <a:xfrm>
              <a:off x="4104720" y="58320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541" name="TextShape 158"/>
          <p:cNvSpPr txBox="1"/>
          <p:nvPr/>
        </p:nvSpPr>
        <p:spPr>
          <a:xfrm>
            <a:off x="5220000" y="3204000"/>
            <a:ext cx="54000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VDD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4542" name="Line 159"/>
          <p:cNvSpPr/>
          <p:nvPr/>
        </p:nvSpPr>
        <p:spPr>
          <a:xfrm>
            <a:off x="3960000" y="3743640"/>
            <a:ext cx="355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43" name="TextShape 160"/>
          <p:cNvSpPr txBox="1"/>
          <p:nvPr/>
        </p:nvSpPr>
        <p:spPr>
          <a:xfrm>
            <a:off x="3888000" y="3528360"/>
            <a:ext cx="54000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VDD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4544" name="Line 161"/>
          <p:cNvSpPr/>
          <p:nvPr/>
        </p:nvSpPr>
        <p:spPr>
          <a:xfrm flipV="1">
            <a:off x="4140360" y="374328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45" name="CustomShape 162"/>
          <p:cNvSpPr/>
          <p:nvPr/>
        </p:nvSpPr>
        <p:spPr>
          <a:xfrm>
            <a:off x="4284000" y="522036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00CC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D10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546" name="Line 163"/>
          <p:cNvSpPr/>
          <p:nvPr/>
        </p:nvSpPr>
        <p:spPr>
          <a:xfrm flipV="1">
            <a:off x="5220000" y="5112000"/>
            <a:ext cx="0" cy="36000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47" name="Line 164"/>
          <p:cNvSpPr/>
          <p:nvPr/>
        </p:nvSpPr>
        <p:spPr>
          <a:xfrm flipV="1">
            <a:off x="5292000" y="5112000"/>
            <a:ext cx="0" cy="36000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48" name="Line 165"/>
          <p:cNvSpPr/>
          <p:nvPr/>
        </p:nvSpPr>
        <p:spPr>
          <a:xfrm flipH="1" flipV="1">
            <a:off x="5467680" y="5399640"/>
            <a:ext cx="4320" cy="72036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4549" name="Group 166"/>
          <p:cNvGrpSpPr/>
          <p:nvPr/>
        </p:nvGrpSpPr>
        <p:grpSpPr>
          <a:xfrm>
            <a:off x="5301000" y="6140880"/>
            <a:ext cx="326520" cy="123480"/>
            <a:chOff x="5301000" y="6140880"/>
            <a:chExt cx="326520" cy="123480"/>
          </a:xfrm>
        </p:grpSpPr>
        <p:sp>
          <p:nvSpPr>
            <p:cNvPr id="4550" name="Line 167"/>
            <p:cNvSpPr/>
            <p:nvPr/>
          </p:nvSpPr>
          <p:spPr>
            <a:xfrm>
              <a:off x="5301000" y="61408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51" name="Line 168"/>
            <p:cNvSpPr/>
            <p:nvPr/>
          </p:nvSpPr>
          <p:spPr>
            <a:xfrm>
              <a:off x="5382360" y="62136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52" name="Line 169"/>
            <p:cNvSpPr/>
            <p:nvPr/>
          </p:nvSpPr>
          <p:spPr>
            <a:xfrm>
              <a:off x="5437080" y="62640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53" name="Line 170"/>
            <p:cNvSpPr/>
            <p:nvPr/>
          </p:nvSpPr>
          <p:spPr>
            <a:xfrm>
              <a:off x="5301000" y="614124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54" name="Line 171"/>
            <p:cNvSpPr/>
            <p:nvPr/>
          </p:nvSpPr>
          <p:spPr>
            <a:xfrm>
              <a:off x="5382360" y="621396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55" name="Line 172"/>
            <p:cNvSpPr/>
            <p:nvPr/>
          </p:nvSpPr>
          <p:spPr>
            <a:xfrm>
              <a:off x="5437080" y="626436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556" name="Line 173"/>
          <p:cNvSpPr/>
          <p:nvPr/>
        </p:nvSpPr>
        <p:spPr>
          <a:xfrm>
            <a:off x="5292000" y="5400000"/>
            <a:ext cx="175680" cy="0"/>
          </a:xfrm>
          <a:prstGeom prst="line">
            <a:avLst/>
          </a:prstGeom>
          <a:ln w="18000">
            <a:solidFill>
              <a:srgbClr val="000000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57" name="Line 174"/>
          <p:cNvSpPr/>
          <p:nvPr/>
        </p:nvSpPr>
        <p:spPr>
          <a:xfrm flipH="1">
            <a:off x="5292000" y="5184000"/>
            <a:ext cx="180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58" name="TextShape 175"/>
          <p:cNvSpPr txBox="1"/>
          <p:nvPr/>
        </p:nvSpPr>
        <p:spPr>
          <a:xfrm>
            <a:off x="5472000" y="4932000"/>
            <a:ext cx="3103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latin typeface="Arial"/>
              </a:rPr>
              <a:t>D</a:t>
            </a:r>
          </a:p>
        </p:txBody>
      </p:sp>
      <p:sp>
        <p:nvSpPr>
          <p:cNvPr id="4559" name="TextShape 176"/>
          <p:cNvSpPr txBox="1"/>
          <p:nvPr/>
        </p:nvSpPr>
        <p:spPr>
          <a:xfrm>
            <a:off x="5472000" y="5364000"/>
            <a:ext cx="2995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latin typeface="Arial"/>
              </a:rPr>
              <a:t>S</a:t>
            </a:r>
          </a:p>
        </p:txBody>
      </p:sp>
      <p:sp>
        <p:nvSpPr>
          <p:cNvPr id="4560" name="TextShape 177"/>
          <p:cNvSpPr txBox="1"/>
          <p:nvPr/>
        </p:nvSpPr>
        <p:spPr>
          <a:xfrm>
            <a:off x="4824000" y="5004000"/>
            <a:ext cx="3193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latin typeface="Arial"/>
              </a:rPr>
              <a:t>G</a:t>
            </a:r>
          </a:p>
        </p:txBody>
      </p:sp>
      <p:sp>
        <p:nvSpPr>
          <p:cNvPr id="4561" name="Line 178"/>
          <p:cNvSpPr/>
          <p:nvPr/>
        </p:nvSpPr>
        <p:spPr>
          <a:xfrm flipH="1">
            <a:off x="4968000" y="6048000"/>
            <a:ext cx="499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62" name="Line 179"/>
          <p:cNvSpPr/>
          <p:nvPr/>
        </p:nvSpPr>
        <p:spPr>
          <a:xfrm>
            <a:off x="4968000" y="5294160"/>
            <a:ext cx="0" cy="75384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63" name="CustomShape 180"/>
          <p:cNvSpPr/>
          <p:nvPr/>
        </p:nvSpPr>
        <p:spPr>
          <a:xfrm>
            <a:off x="4887720" y="544428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64" name="TextShape 181"/>
          <p:cNvSpPr txBox="1"/>
          <p:nvPr/>
        </p:nvSpPr>
        <p:spPr>
          <a:xfrm>
            <a:off x="5004360" y="5652000"/>
            <a:ext cx="3103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latin typeface="Arial"/>
              </a:rPr>
              <a:t>R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5" name="CustomShape 1"/>
          <p:cNvSpPr/>
          <p:nvPr/>
        </p:nvSpPr>
        <p:spPr>
          <a:xfrm>
            <a:off x="1044000" y="972000"/>
            <a:ext cx="5832000" cy="792000"/>
          </a:xfrm>
          <a:prstGeom prst="rect">
            <a:avLst/>
          </a:prstGeom>
          <a:solidFill>
            <a:srgbClr val="FFFFFF"/>
          </a:solidFill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66" name="CustomShape 2"/>
          <p:cNvSpPr/>
          <p:nvPr/>
        </p:nvSpPr>
        <p:spPr>
          <a:xfrm>
            <a:off x="1080000" y="1008000"/>
            <a:ext cx="720000" cy="72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b7</a:t>
            </a:r>
          </a:p>
        </p:txBody>
      </p:sp>
      <p:sp>
        <p:nvSpPr>
          <p:cNvPr id="4567" name="CustomShape 3"/>
          <p:cNvSpPr/>
          <p:nvPr/>
        </p:nvSpPr>
        <p:spPr>
          <a:xfrm>
            <a:off x="1800000" y="1008000"/>
            <a:ext cx="720000" cy="72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b6</a:t>
            </a:r>
          </a:p>
        </p:txBody>
      </p:sp>
      <p:sp>
        <p:nvSpPr>
          <p:cNvPr id="4568" name="CustomShape 4"/>
          <p:cNvSpPr/>
          <p:nvPr/>
        </p:nvSpPr>
        <p:spPr>
          <a:xfrm>
            <a:off x="2520000" y="1008000"/>
            <a:ext cx="720000" cy="72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b5</a:t>
            </a:r>
          </a:p>
        </p:txBody>
      </p:sp>
      <p:sp>
        <p:nvSpPr>
          <p:cNvPr id="4569" name="CustomShape 5"/>
          <p:cNvSpPr/>
          <p:nvPr/>
        </p:nvSpPr>
        <p:spPr>
          <a:xfrm>
            <a:off x="3240000" y="1008000"/>
            <a:ext cx="720000" cy="72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b4</a:t>
            </a:r>
          </a:p>
        </p:txBody>
      </p:sp>
      <p:sp>
        <p:nvSpPr>
          <p:cNvPr id="4570" name="CustomShape 6"/>
          <p:cNvSpPr/>
          <p:nvPr/>
        </p:nvSpPr>
        <p:spPr>
          <a:xfrm>
            <a:off x="3960000" y="1008000"/>
            <a:ext cx="720000" cy="72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b3</a:t>
            </a:r>
          </a:p>
        </p:txBody>
      </p:sp>
      <p:sp>
        <p:nvSpPr>
          <p:cNvPr id="4571" name="CustomShape 7"/>
          <p:cNvSpPr/>
          <p:nvPr/>
        </p:nvSpPr>
        <p:spPr>
          <a:xfrm>
            <a:off x="4680000" y="1008000"/>
            <a:ext cx="720000" cy="72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b2</a:t>
            </a:r>
          </a:p>
        </p:txBody>
      </p:sp>
      <p:sp>
        <p:nvSpPr>
          <p:cNvPr id="4572" name="CustomShape 8"/>
          <p:cNvSpPr/>
          <p:nvPr/>
        </p:nvSpPr>
        <p:spPr>
          <a:xfrm>
            <a:off x="5400000" y="1008000"/>
            <a:ext cx="720000" cy="72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b1</a:t>
            </a:r>
          </a:p>
        </p:txBody>
      </p:sp>
      <p:sp>
        <p:nvSpPr>
          <p:cNvPr id="4573" name="CustomShape 9"/>
          <p:cNvSpPr/>
          <p:nvPr/>
        </p:nvSpPr>
        <p:spPr>
          <a:xfrm>
            <a:off x="6120000" y="1008000"/>
            <a:ext cx="720000" cy="72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b0</a:t>
            </a:r>
          </a:p>
        </p:txBody>
      </p:sp>
      <p:sp>
        <p:nvSpPr>
          <p:cNvPr id="4574" name="TextShape 10"/>
          <p:cNvSpPr txBox="1"/>
          <p:nvPr/>
        </p:nvSpPr>
        <p:spPr>
          <a:xfrm>
            <a:off x="792000" y="540000"/>
            <a:ext cx="1550880" cy="376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2000" b="1" strike="noStrike" spc="-1">
                <a:latin typeface="Arial"/>
              </a:rPr>
              <a:t>REGISTRE </a:t>
            </a:r>
            <a:endParaRPr lang="fr-FR" sz="2000" b="0" strike="noStrike" spc="-1">
              <a:latin typeface="Arial"/>
            </a:endParaRPr>
          </a:p>
        </p:txBody>
      </p:sp>
      <p:sp>
        <p:nvSpPr>
          <p:cNvPr id="4575" name="CustomShape 11"/>
          <p:cNvSpPr/>
          <p:nvPr/>
        </p:nvSpPr>
        <p:spPr>
          <a:xfrm>
            <a:off x="2052000" y="2988000"/>
            <a:ext cx="4212000" cy="396000"/>
          </a:xfrm>
          <a:prstGeom prst="rect">
            <a:avLst/>
          </a:prstGeom>
          <a:solidFill>
            <a:srgbClr val="FFFFFF"/>
          </a:solidFill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76" name="CustomShape 12"/>
          <p:cNvSpPr/>
          <p:nvPr/>
        </p:nvSpPr>
        <p:spPr>
          <a:xfrm>
            <a:off x="2077920" y="3006000"/>
            <a:ext cx="520200" cy="36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B2B2B2"/>
                </a:solidFill>
                <a:latin typeface="Arial"/>
              </a:rPr>
              <a:t>b7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577" name="CustomShape 13"/>
          <p:cNvSpPr/>
          <p:nvPr/>
        </p:nvSpPr>
        <p:spPr>
          <a:xfrm>
            <a:off x="2598120" y="3006000"/>
            <a:ext cx="519840" cy="36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B2B2B2"/>
                </a:solidFill>
                <a:latin typeface="Arial"/>
              </a:rPr>
              <a:t>b6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578" name="CustomShape 14"/>
          <p:cNvSpPr/>
          <p:nvPr/>
        </p:nvSpPr>
        <p:spPr>
          <a:xfrm>
            <a:off x="3117960" y="3006000"/>
            <a:ext cx="520200" cy="36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B2B2B2"/>
                </a:solidFill>
                <a:latin typeface="Arial"/>
              </a:rPr>
              <a:t>b5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579" name="CustomShape 15"/>
          <p:cNvSpPr/>
          <p:nvPr/>
        </p:nvSpPr>
        <p:spPr>
          <a:xfrm>
            <a:off x="3638160" y="3006000"/>
            <a:ext cx="519840" cy="36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B2B2B2"/>
                </a:solidFill>
                <a:latin typeface="Arial"/>
              </a:rPr>
              <a:t>b4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580" name="CustomShape 16"/>
          <p:cNvSpPr/>
          <p:nvPr/>
        </p:nvSpPr>
        <p:spPr>
          <a:xfrm>
            <a:off x="4158000" y="3006000"/>
            <a:ext cx="519840" cy="36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B2B2B2"/>
                </a:solidFill>
                <a:latin typeface="Arial"/>
              </a:rPr>
              <a:t>b3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581" name="CustomShape 17"/>
          <p:cNvSpPr/>
          <p:nvPr/>
        </p:nvSpPr>
        <p:spPr>
          <a:xfrm>
            <a:off x="4677840" y="3006000"/>
            <a:ext cx="520200" cy="36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B2B2B2"/>
                </a:solidFill>
                <a:latin typeface="Arial"/>
              </a:rPr>
              <a:t>b2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582" name="CustomShape 18"/>
          <p:cNvSpPr/>
          <p:nvPr/>
        </p:nvSpPr>
        <p:spPr>
          <a:xfrm>
            <a:off x="5198040" y="3006000"/>
            <a:ext cx="519840" cy="36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B2B2B2"/>
                </a:solidFill>
                <a:latin typeface="Arial"/>
              </a:rPr>
              <a:t>b1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583" name="CustomShape 19"/>
          <p:cNvSpPr/>
          <p:nvPr/>
        </p:nvSpPr>
        <p:spPr>
          <a:xfrm>
            <a:off x="5717880" y="3006000"/>
            <a:ext cx="520200" cy="36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B2B2B2"/>
                </a:solidFill>
                <a:latin typeface="Arial"/>
              </a:rPr>
              <a:t>b0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584" name="CustomShape 20"/>
          <p:cNvSpPr/>
          <p:nvPr/>
        </p:nvSpPr>
        <p:spPr>
          <a:xfrm>
            <a:off x="2052000" y="3420000"/>
            <a:ext cx="4212000" cy="396000"/>
          </a:xfrm>
          <a:prstGeom prst="rect">
            <a:avLst/>
          </a:prstGeom>
          <a:solidFill>
            <a:srgbClr val="FFFFFF"/>
          </a:solidFill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85" name="CustomShape 21"/>
          <p:cNvSpPr/>
          <p:nvPr/>
        </p:nvSpPr>
        <p:spPr>
          <a:xfrm>
            <a:off x="2077920" y="3438000"/>
            <a:ext cx="520200" cy="360000"/>
          </a:xfrm>
          <a:prstGeom prst="rect">
            <a:avLst/>
          </a:prstGeom>
          <a:solidFill>
            <a:srgbClr val="FF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666666"/>
                </a:solidFill>
                <a:latin typeface="Arial"/>
              </a:rPr>
              <a:t>b7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586" name="CustomShape 22"/>
          <p:cNvSpPr/>
          <p:nvPr/>
        </p:nvSpPr>
        <p:spPr>
          <a:xfrm>
            <a:off x="2598120" y="3438000"/>
            <a:ext cx="519840" cy="360000"/>
          </a:xfrm>
          <a:prstGeom prst="rect">
            <a:avLst/>
          </a:prstGeom>
          <a:solidFill>
            <a:srgbClr val="FF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666666"/>
                </a:solidFill>
                <a:latin typeface="Arial"/>
              </a:rPr>
              <a:t>b6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587" name="CustomShape 23"/>
          <p:cNvSpPr/>
          <p:nvPr/>
        </p:nvSpPr>
        <p:spPr>
          <a:xfrm>
            <a:off x="3117960" y="3438000"/>
            <a:ext cx="520200" cy="360000"/>
          </a:xfrm>
          <a:prstGeom prst="rect">
            <a:avLst/>
          </a:prstGeom>
          <a:solidFill>
            <a:srgbClr val="FF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666666"/>
                </a:solidFill>
                <a:latin typeface="Arial"/>
              </a:rPr>
              <a:t>b5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588" name="CustomShape 24"/>
          <p:cNvSpPr/>
          <p:nvPr/>
        </p:nvSpPr>
        <p:spPr>
          <a:xfrm>
            <a:off x="3638160" y="3438000"/>
            <a:ext cx="519840" cy="360000"/>
          </a:xfrm>
          <a:prstGeom prst="rect">
            <a:avLst/>
          </a:prstGeom>
          <a:solidFill>
            <a:srgbClr val="FF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666666"/>
                </a:solidFill>
                <a:latin typeface="Arial"/>
              </a:rPr>
              <a:t>b4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589" name="CustomShape 25"/>
          <p:cNvSpPr/>
          <p:nvPr/>
        </p:nvSpPr>
        <p:spPr>
          <a:xfrm>
            <a:off x="4158000" y="3438000"/>
            <a:ext cx="519840" cy="360000"/>
          </a:xfrm>
          <a:prstGeom prst="rect">
            <a:avLst/>
          </a:prstGeom>
          <a:solidFill>
            <a:srgbClr val="FF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666666"/>
                </a:solidFill>
                <a:latin typeface="Arial"/>
              </a:rPr>
              <a:t>b3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590" name="CustomShape 26"/>
          <p:cNvSpPr/>
          <p:nvPr/>
        </p:nvSpPr>
        <p:spPr>
          <a:xfrm>
            <a:off x="4677840" y="3438000"/>
            <a:ext cx="520200" cy="360000"/>
          </a:xfrm>
          <a:prstGeom prst="rect">
            <a:avLst/>
          </a:prstGeom>
          <a:solidFill>
            <a:srgbClr val="FF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666666"/>
                </a:solidFill>
                <a:latin typeface="Arial"/>
              </a:rPr>
              <a:t>b2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591" name="CustomShape 27"/>
          <p:cNvSpPr/>
          <p:nvPr/>
        </p:nvSpPr>
        <p:spPr>
          <a:xfrm>
            <a:off x="5198040" y="3438000"/>
            <a:ext cx="519840" cy="360000"/>
          </a:xfrm>
          <a:prstGeom prst="rect">
            <a:avLst/>
          </a:prstGeom>
          <a:solidFill>
            <a:srgbClr val="FF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666666"/>
                </a:solidFill>
                <a:latin typeface="Arial"/>
              </a:rPr>
              <a:t>b1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592" name="CustomShape 28"/>
          <p:cNvSpPr/>
          <p:nvPr/>
        </p:nvSpPr>
        <p:spPr>
          <a:xfrm>
            <a:off x="5717880" y="3438000"/>
            <a:ext cx="520200" cy="360000"/>
          </a:xfrm>
          <a:prstGeom prst="rect">
            <a:avLst/>
          </a:prstGeom>
          <a:solidFill>
            <a:srgbClr val="FF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666666"/>
                </a:solidFill>
                <a:latin typeface="Arial"/>
              </a:rPr>
              <a:t>b0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593" name="CustomShape 29"/>
          <p:cNvSpPr/>
          <p:nvPr/>
        </p:nvSpPr>
        <p:spPr>
          <a:xfrm>
            <a:off x="2052000" y="3852000"/>
            <a:ext cx="4212000" cy="396000"/>
          </a:xfrm>
          <a:prstGeom prst="rect">
            <a:avLst/>
          </a:prstGeom>
          <a:solidFill>
            <a:srgbClr val="00FF66"/>
          </a:solidFill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94" name="CustomShape 30"/>
          <p:cNvSpPr/>
          <p:nvPr/>
        </p:nvSpPr>
        <p:spPr>
          <a:xfrm>
            <a:off x="2077920" y="3870000"/>
            <a:ext cx="520200" cy="360000"/>
          </a:xfrm>
          <a:prstGeom prst="rect">
            <a:avLst/>
          </a:prstGeom>
          <a:solidFill>
            <a:srgbClr val="00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333333"/>
                </a:solidFill>
                <a:latin typeface="Arial"/>
              </a:rPr>
              <a:t>b7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595" name="CustomShape 31"/>
          <p:cNvSpPr/>
          <p:nvPr/>
        </p:nvSpPr>
        <p:spPr>
          <a:xfrm>
            <a:off x="2598120" y="3870000"/>
            <a:ext cx="519840" cy="360000"/>
          </a:xfrm>
          <a:prstGeom prst="rect">
            <a:avLst/>
          </a:prstGeom>
          <a:solidFill>
            <a:srgbClr val="00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333333"/>
                </a:solidFill>
                <a:latin typeface="Arial"/>
              </a:rPr>
              <a:t>b6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596" name="CustomShape 32"/>
          <p:cNvSpPr/>
          <p:nvPr/>
        </p:nvSpPr>
        <p:spPr>
          <a:xfrm>
            <a:off x="3117960" y="3870000"/>
            <a:ext cx="520200" cy="360000"/>
          </a:xfrm>
          <a:prstGeom prst="rect">
            <a:avLst/>
          </a:prstGeom>
          <a:solidFill>
            <a:srgbClr val="00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333333"/>
                </a:solidFill>
                <a:latin typeface="Arial"/>
              </a:rPr>
              <a:t>b5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597" name="CustomShape 33"/>
          <p:cNvSpPr/>
          <p:nvPr/>
        </p:nvSpPr>
        <p:spPr>
          <a:xfrm>
            <a:off x="3638160" y="3870000"/>
            <a:ext cx="519840" cy="360000"/>
          </a:xfrm>
          <a:prstGeom prst="rect">
            <a:avLst/>
          </a:prstGeom>
          <a:solidFill>
            <a:srgbClr val="00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333333"/>
                </a:solidFill>
                <a:latin typeface="Arial"/>
              </a:rPr>
              <a:t>b4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598" name="CustomShape 34"/>
          <p:cNvSpPr/>
          <p:nvPr/>
        </p:nvSpPr>
        <p:spPr>
          <a:xfrm>
            <a:off x="4158000" y="3870000"/>
            <a:ext cx="519840" cy="360000"/>
          </a:xfrm>
          <a:prstGeom prst="rect">
            <a:avLst/>
          </a:prstGeom>
          <a:solidFill>
            <a:srgbClr val="00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333333"/>
                </a:solidFill>
                <a:latin typeface="Arial"/>
              </a:rPr>
              <a:t>b3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599" name="CustomShape 35"/>
          <p:cNvSpPr/>
          <p:nvPr/>
        </p:nvSpPr>
        <p:spPr>
          <a:xfrm>
            <a:off x="4677840" y="3870000"/>
            <a:ext cx="520200" cy="360000"/>
          </a:xfrm>
          <a:prstGeom prst="rect">
            <a:avLst/>
          </a:prstGeom>
          <a:solidFill>
            <a:srgbClr val="00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333333"/>
                </a:solidFill>
                <a:latin typeface="Arial"/>
              </a:rPr>
              <a:t>b2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600" name="CustomShape 36"/>
          <p:cNvSpPr/>
          <p:nvPr/>
        </p:nvSpPr>
        <p:spPr>
          <a:xfrm>
            <a:off x="5198040" y="3870000"/>
            <a:ext cx="519840" cy="360000"/>
          </a:xfrm>
          <a:prstGeom prst="rect">
            <a:avLst/>
          </a:prstGeom>
          <a:solidFill>
            <a:srgbClr val="00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333333"/>
                </a:solidFill>
                <a:latin typeface="Arial"/>
              </a:rPr>
              <a:t>b1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601" name="CustomShape 37"/>
          <p:cNvSpPr/>
          <p:nvPr/>
        </p:nvSpPr>
        <p:spPr>
          <a:xfrm>
            <a:off x="5717880" y="3870000"/>
            <a:ext cx="520200" cy="360000"/>
          </a:xfrm>
          <a:prstGeom prst="rect">
            <a:avLst/>
          </a:prstGeom>
          <a:solidFill>
            <a:srgbClr val="00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333333"/>
                </a:solidFill>
                <a:latin typeface="Arial"/>
              </a:rPr>
              <a:t>b0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602" name="CustomShape 38"/>
          <p:cNvSpPr/>
          <p:nvPr/>
        </p:nvSpPr>
        <p:spPr>
          <a:xfrm>
            <a:off x="2052000" y="4284000"/>
            <a:ext cx="4212000" cy="396000"/>
          </a:xfrm>
          <a:prstGeom prst="rect">
            <a:avLst/>
          </a:prstGeom>
          <a:solidFill>
            <a:srgbClr val="00FF66"/>
          </a:solidFill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03" name="CustomShape 39"/>
          <p:cNvSpPr/>
          <p:nvPr/>
        </p:nvSpPr>
        <p:spPr>
          <a:xfrm>
            <a:off x="2077920" y="4302000"/>
            <a:ext cx="520200" cy="360000"/>
          </a:xfrm>
          <a:prstGeom prst="rect">
            <a:avLst/>
          </a:prstGeom>
          <a:solidFill>
            <a:srgbClr val="00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333333"/>
                </a:solidFill>
                <a:latin typeface="Arial"/>
              </a:rPr>
              <a:t>b7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604" name="CustomShape 40"/>
          <p:cNvSpPr/>
          <p:nvPr/>
        </p:nvSpPr>
        <p:spPr>
          <a:xfrm>
            <a:off x="2598120" y="4302000"/>
            <a:ext cx="519840" cy="360000"/>
          </a:xfrm>
          <a:prstGeom prst="rect">
            <a:avLst/>
          </a:prstGeom>
          <a:solidFill>
            <a:srgbClr val="00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333333"/>
                </a:solidFill>
                <a:latin typeface="Arial"/>
              </a:rPr>
              <a:t>b6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605" name="CustomShape 41"/>
          <p:cNvSpPr/>
          <p:nvPr/>
        </p:nvSpPr>
        <p:spPr>
          <a:xfrm>
            <a:off x="3117960" y="4302000"/>
            <a:ext cx="520200" cy="360000"/>
          </a:xfrm>
          <a:prstGeom prst="rect">
            <a:avLst/>
          </a:prstGeom>
          <a:solidFill>
            <a:srgbClr val="00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333333"/>
                </a:solidFill>
                <a:latin typeface="Arial"/>
              </a:rPr>
              <a:t>b5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606" name="CustomShape 42"/>
          <p:cNvSpPr/>
          <p:nvPr/>
        </p:nvSpPr>
        <p:spPr>
          <a:xfrm>
            <a:off x="3638160" y="4302000"/>
            <a:ext cx="519840" cy="360000"/>
          </a:xfrm>
          <a:prstGeom prst="rect">
            <a:avLst/>
          </a:prstGeom>
          <a:solidFill>
            <a:srgbClr val="00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333333"/>
                </a:solidFill>
                <a:latin typeface="Arial"/>
              </a:rPr>
              <a:t>b4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607" name="CustomShape 43"/>
          <p:cNvSpPr/>
          <p:nvPr/>
        </p:nvSpPr>
        <p:spPr>
          <a:xfrm>
            <a:off x="4158000" y="4302000"/>
            <a:ext cx="519840" cy="360000"/>
          </a:xfrm>
          <a:prstGeom prst="rect">
            <a:avLst/>
          </a:prstGeom>
          <a:solidFill>
            <a:srgbClr val="00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333333"/>
                </a:solidFill>
                <a:latin typeface="Arial"/>
              </a:rPr>
              <a:t>b3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608" name="CustomShape 44"/>
          <p:cNvSpPr/>
          <p:nvPr/>
        </p:nvSpPr>
        <p:spPr>
          <a:xfrm>
            <a:off x="4677840" y="4302000"/>
            <a:ext cx="520200" cy="360000"/>
          </a:xfrm>
          <a:prstGeom prst="rect">
            <a:avLst/>
          </a:prstGeom>
          <a:solidFill>
            <a:srgbClr val="00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333333"/>
                </a:solidFill>
                <a:latin typeface="Arial"/>
              </a:rPr>
              <a:t>b2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609" name="CustomShape 45"/>
          <p:cNvSpPr/>
          <p:nvPr/>
        </p:nvSpPr>
        <p:spPr>
          <a:xfrm>
            <a:off x="5198040" y="4302000"/>
            <a:ext cx="519840" cy="360000"/>
          </a:xfrm>
          <a:prstGeom prst="rect">
            <a:avLst/>
          </a:prstGeom>
          <a:solidFill>
            <a:srgbClr val="00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333333"/>
                </a:solidFill>
                <a:latin typeface="Arial"/>
              </a:rPr>
              <a:t>b1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610" name="CustomShape 46"/>
          <p:cNvSpPr/>
          <p:nvPr/>
        </p:nvSpPr>
        <p:spPr>
          <a:xfrm>
            <a:off x="5717880" y="4302000"/>
            <a:ext cx="520200" cy="360000"/>
          </a:xfrm>
          <a:prstGeom prst="rect">
            <a:avLst/>
          </a:prstGeom>
          <a:solidFill>
            <a:srgbClr val="00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333333"/>
                </a:solidFill>
                <a:latin typeface="Arial"/>
              </a:rPr>
              <a:t>b0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611" name="CustomShape 47"/>
          <p:cNvSpPr/>
          <p:nvPr/>
        </p:nvSpPr>
        <p:spPr>
          <a:xfrm>
            <a:off x="2052000" y="4716000"/>
            <a:ext cx="4212000" cy="396000"/>
          </a:xfrm>
          <a:prstGeom prst="rect">
            <a:avLst/>
          </a:prstGeom>
          <a:solidFill>
            <a:srgbClr val="FFFFFF"/>
          </a:solidFill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12" name="CustomShape 48"/>
          <p:cNvSpPr/>
          <p:nvPr/>
        </p:nvSpPr>
        <p:spPr>
          <a:xfrm>
            <a:off x="2077920" y="4734000"/>
            <a:ext cx="520200" cy="36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B2B2B2"/>
                </a:solidFill>
                <a:latin typeface="Arial"/>
              </a:rPr>
              <a:t>b7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613" name="CustomShape 49"/>
          <p:cNvSpPr/>
          <p:nvPr/>
        </p:nvSpPr>
        <p:spPr>
          <a:xfrm>
            <a:off x="2598120" y="4734000"/>
            <a:ext cx="519840" cy="36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B2B2B2"/>
                </a:solidFill>
                <a:latin typeface="Arial"/>
              </a:rPr>
              <a:t>b6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614" name="CustomShape 50"/>
          <p:cNvSpPr/>
          <p:nvPr/>
        </p:nvSpPr>
        <p:spPr>
          <a:xfrm>
            <a:off x="3117960" y="4734000"/>
            <a:ext cx="520200" cy="36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B2B2B2"/>
                </a:solidFill>
                <a:latin typeface="Arial"/>
              </a:rPr>
              <a:t>b5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615" name="CustomShape 51"/>
          <p:cNvSpPr/>
          <p:nvPr/>
        </p:nvSpPr>
        <p:spPr>
          <a:xfrm>
            <a:off x="3638160" y="4734000"/>
            <a:ext cx="519840" cy="36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B2B2B2"/>
                </a:solidFill>
                <a:latin typeface="Arial"/>
              </a:rPr>
              <a:t>b4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616" name="CustomShape 52"/>
          <p:cNvSpPr/>
          <p:nvPr/>
        </p:nvSpPr>
        <p:spPr>
          <a:xfrm>
            <a:off x="4158000" y="4734000"/>
            <a:ext cx="519840" cy="36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B2B2B2"/>
                </a:solidFill>
                <a:latin typeface="Arial"/>
              </a:rPr>
              <a:t>b3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617" name="CustomShape 53"/>
          <p:cNvSpPr/>
          <p:nvPr/>
        </p:nvSpPr>
        <p:spPr>
          <a:xfrm>
            <a:off x="4677840" y="4734000"/>
            <a:ext cx="520200" cy="36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B2B2B2"/>
                </a:solidFill>
                <a:latin typeface="Arial"/>
              </a:rPr>
              <a:t>b2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618" name="CustomShape 54"/>
          <p:cNvSpPr/>
          <p:nvPr/>
        </p:nvSpPr>
        <p:spPr>
          <a:xfrm>
            <a:off x="5198040" y="4734000"/>
            <a:ext cx="519840" cy="36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B2B2B2"/>
                </a:solidFill>
                <a:latin typeface="Arial"/>
              </a:rPr>
              <a:t>b1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619" name="CustomShape 55"/>
          <p:cNvSpPr/>
          <p:nvPr/>
        </p:nvSpPr>
        <p:spPr>
          <a:xfrm>
            <a:off x="5717880" y="4734000"/>
            <a:ext cx="520200" cy="36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B2B2B2"/>
                </a:solidFill>
                <a:latin typeface="Arial"/>
              </a:rPr>
              <a:t>b0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620" name="TextShape 56"/>
          <p:cNvSpPr txBox="1"/>
          <p:nvPr/>
        </p:nvSpPr>
        <p:spPr>
          <a:xfrm>
            <a:off x="504360" y="2448360"/>
            <a:ext cx="1480680" cy="376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2000" b="1" strike="noStrike" spc="-1">
                <a:latin typeface="Arial"/>
              </a:rPr>
              <a:t>ADRESSE </a:t>
            </a:r>
            <a:endParaRPr lang="fr-FR" sz="2000" b="0" strike="noStrike" spc="-1">
              <a:latin typeface="Arial"/>
            </a:endParaRPr>
          </a:p>
        </p:txBody>
      </p:sp>
      <p:sp>
        <p:nvSpPr>
          <p:cNvPr id="4621" name="TextShape 57"/>
          <p:cNvSpPr txBox="1"/>
          <p:nvPr/>
        </p:nvSpPr>
        <p:spPr>
          <a:xfrm>
            <a:off x="1260720" y="2988720"/>
            <a:ext cx="1093680" cy="376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2000" b="1" strike="noStrike" spc="-1">
                <a:solidFill>
                  <a:srgbClr val="808080"/>
                </a:solidFill>
                <a:latin typeface="Arial"/>
              </a:rPr>
              <a:t>0x20</a:t>
            </a:r>
            <a:endParaRPr lang="fr-FR" sz="2000" b="0" strike="noStrike" spc="-1">
              <a:latin typeface="Arial"/>
            </a:endParaRPr>
          </a:p>
        </p:txBody>
      </p:sp>
      <p:sp>
        <p:nvSpPr>
          <p:cNvPr id="4622" name="TextShape 58"/>
          <p:cNvSpPr txBox="1"/>
          <p:nvPr/>
        </p:nvSpPr>
        <p:spPr>
          <a:xfrm>
            <a:off x="1260720" y="3421080"/>
            <a:ext cx="1093680" cy="376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2000" b="1" strike="noStrike" spc="-1">
                <a:solidFill>
                  <a:srgbClr val="808080"/>
                </a:solidFill>
                <a:latin typeface="Arial"/>
              </a:rPr>
              <a:t>0x21</a:t>
            </a:r>
            <a:endParaRPr lang="fr-FR" sz="2000" b="0" strike="noStrike" spc="-1">
              <a:latin typeface="Arial"/>
            </a:endParaRPr>
          </a:p>
        </p:txBody>
      </p:sp>
      <p:sp>
        <p:nvSpPr>
          <p:cNvPr id="4623" name="TextShape 59"/>
          <p:cNvSpPr txBox="1"/>
          <p:nvPr/>
        </p:nvSpPr>
        <p:spPr>
          <a:xfrm>
            <a:off x="1260720" y="4285440"/>
            <a:ext cx="1093680" cy="376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2000" b="1" strike="noStrike" spc="-1">
                <a:solidFill>
                  <a:srgbClr val="808080"/>
                </a:solidFill>
                <a:latin typeface="Arial"/>
              </a:rPr>
              <a:t>0x23</a:t>
            </a:r>
            <a:endParaRPr lang="fr-FR" sz="2000" b="0" strike="noStrike" spc="-1">
              <a:latin typeface="Arial"/>
            </a:endParaRPr>
          </a:p>
        </p:txBody>
      </p:sp>
      <p:sp>
        <p:nvSpPr>
          <p:cNvPr id="4624" name="TextShape 60"/>
          <p:cNvSpPr txBox="1"/>
          <p:nvPr/>
        </p:nvSpPr>
        <p:spPr>
          <a:xfrm>
            <a:off x="1260720" y="4717800"/>
            <a:ext cx="1093680" cy="376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2000" b="1" strike="noStrike" spc="-1">
                <a:solidFill>
                  <a:srgbClr val="808080"/>
                </a:solidFill>
                <a:latin typeface="Arial"/>
              </a:rPr>
              <a:t>0x24</a:t>
            </a:r>
            <a:endParaRPr lang="fr-FR" sz="2000" b="0" strike="noStrike" spc="-1">
              <a:latin typeface="Arial"/>
            </a:endParaRPr>
          </a:p>
        </p:txBody>
      </p:sp>
      <p:sp>
        <p:nvSpPr>
          <p:cNvPr id="4625" name="TextShape 61"/>
          <p:cNvSpPr txBox="1"/>
          <p:nvPr/>
        </p:nvSpPr>
        <p:spPr>
          <a:xfrm>
            <a:off x="7740000" y="3403080"/>
            <a:ext cx="1480680" cy="376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2000" b="1" strike="noStrike" spc="-1">
                <a:latin typeface="Arial"/>
              </a:rPr>
              <a:t>char </a:t>
            </a:r>
            <a:r>
              <a:rPr lang="fr-FR" sz="2000" b="0" strike="noStrike" spc="-1">
                <a:latin typeface="Arial"/>
              </a:rPr>
              <a:t>a</a:t>
            </a:r>
          </a:p>
        </p:txBody>
      </p:sp>
      <p:sp>
        <p:nvSpPr>
          <p:cNvPr id="4626" name="TextShape 62"/>
          <p:cNvSpPr txBox="1"/>
          <p:nvPr/>
        </p:nvSpPr>
        <p:spPr>
          <a:xfrm>
            <a:off x="7740360" y="4087440"/>
            <a:ext cx="1480680" cy="376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2000" b="1" strike="noStrike" spc="-1">
                <a:latin typeface="Arial"/>
              </a:rPr>
              <a:t>int </a:t>
            </a:r>
            <a:r>
              <a:rPr lang="fr-FR" sz="2000" b="0" strike="noStrike" spc="-1">
                <a:latin typeface="Arial"/>
              </a:rPr>
              <a:t>b</a:t>
            </a:r>
          </a:p>
        </p:txBody>
      </p:sp>
      <p:sp>
        <p:nvSpPr>
          <p:cNvPr id="4627" name="CustomShape 63"/>
          <p:cNvSpPr/>
          <p:nvPr/>
        </p:nvSpPr>
        <p:spPr>
          <a:xfrm>
            <a:off x="7092000" y="3888000"/>
            <a:ext cx="144000" cy="792000"/>
          </a:xfrm>
          <a:custGeom>
            <a:avLst/>
            <a:gdLst/>
            <a:ahLst/>
            <a:cxnLst/>
            <a:rect l="0" t="0" r="r" b="b"/>
            <a:pathLst>
              <a:path w="402" h="2202">
                <a:moveTo>
                  <a:pt x="0" y="0"/>
                </a:moveTo>
                <a:cubicBezTo>
                  <a:pt x="100" y="0"/>
                  <a:pt x="200" y="91"/>
                  <a:pt x="200" y="183"/>
                </a:cubicBezTo>
                <a:lnTo>
                  <a:pt x="200" y="917"/>
                </a:lnTo>
                <a:cubicBezTo>
                  <a:pt x="200" y="1008"/>
                  <a:pt x="300" y="1100"/>
                  <a:pt x="401" y="1100"/>
                </a:cubicBezTo>
                <a:cubicBezTo>
                  <a:pt x="300" y="1100"/>
                  <a:pt x="200" y="1192"/>
                  <a:pt x="200" y="1283"/>
                </a:cubicBezTo>
                <a:lnTo>
                  <a:pt x="200" y="2017"/>
                </a:lnTo>
                <a:cubicBezTo>
                  <a:pt x="200" y="2109"/>
                  <a:pt x="100" y="2201"/>
                  <a:pt x="0" y="2201"/>
                </a:cubicBezTo>
              </a:path>
            </a:pathLst>
          </a:custGeom>
          <a:noFill/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28" name="Line 64"/>
          <p:cNvSpPr/>
          <p:nvPr/>
        </p:nvSpPr>
        <p:spPr>
          <a:xfrm flipH="1">
            <a:off x="6408000" y="3600000"/>
            <a:ext cx="133200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29" name="Line 65"/>
          <p:cNvSpPr/>
          <p:nvPr/>
        </p:nvSpPr>
        <p:spPr>
          <a:xfrm flipH="1">
            <a:off x="7271640" y="4284000"/>
            <a:ext cx="46872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30" name="TextShape 66"/>
          <p:cNvSpPr txBox="1"/>
          <p:nvPr/>
        </p:nvSpPr>
        <p:spPr>
          <a:xfrm>
            <a:off x="6336000" y="3907080"/>
            <a:ext cx="1480680" cy="376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1600" b="0" strike="noStrike" spc="-1">
                <a:latin typeface="Arial"/>
              </a:rPr>
              <a:t>LSB</a:t>
            </a:r>
          </a:p>
        </p:txBody>
      </p:sp>
      <p:sp>
        <p:nvSpPr>
          <p:cNvPr id="4631" name="TextShape 67"/>
          <p:cNvSpPr txBox="1"/>
          <p:nvPr/>
        </p:nvSpPr>
        <p:spPr>
          <a:xfrm>
            <a:off x="6336360" y="4339440"/>
            <a:ext cx="1480680" cy="376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1600" b="0" strike="noStrike" spc="-1">
                <a:latin typeface="Arial"/>
              </a:rPr>
              <a:t>MSB</a:t>
            </a:r>
          </a:p>
        </p:txBody>
      </p:sp>
      <p:sp>
        <p:nvSpPr>
          <p:cNvPr id="4632" name="TextShape 68"/>
          <p:cNvSpPr txBox="1"/>
          <p:nvPr/>
        </p:nvSpPr>
        <p:spPr>
          <a:xfrm>
            <a:off x="1260720" y="3853800"/>
            <a:ext cx="1093680" cy="376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2000" b="1" strike="noStrike" spc="-1">
                <a:solidFill>
                  <a:srgbClr val="808080"/>
                </a:solidFill>
                <a:latin typeface="Arial"/>
              </a:rPr>
              <a:t>0x22</a:t>
            </a:r>
            <a:endParaRPr lang="fr-FR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3" name="CustomShape 1"/>
          <p:cNvSpPr/>
          <p:nvPr/>
        </p:nvSpPr>
        <p:spPr>
          <a:xfrm>
            <a:off x="1044000" y="972000"/>
            <a:ext cx="5832000" cy="792000"/>
          </a:xfrm>
          <a:prstGeom prst="rect">
            <a:avLst/>
          </a:prstGeom>
          <a:solidFill>
            <a:srgbClr val="FFFFFF"/>
          </a:solidFill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34" name="CustomShape 2"/>
          <p:cNvSpPr/>
          <p:nvPr/>
        </p:nvSpPr>
        <p:spPr>
          <a:xfrm>
            <a:off x="1080000" y="1008000"/>
            <a:ext cx="720000" cy="72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b7</a:t>
            </a:r>
          </a:p>
        </p:txBody>
      </p:sp>
      <p:sp>
        <p:nvSpPr>
          <p:cNvPr id="4635" name="CustomShape 3"/>
          <p:cNvSpPr/>
          <p:nvPr/>
        </p:nvSpPr>
        <p:spPr>
          <a:xfrm>
            <a:off x="1800000" y="1008000"/>
            <a:ext cx="720000" cy="72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b6</a:t>
            </a:r>
          </a:p>
        </p:txBody>
      </p:sp>
      <p:sp>
        <p:nvSpPr>
          <p:cNvPr id="4636" name="CustomShape 4"/>
          <p:cNvSpPr/>
          <p:nvPr/>
        </p:nvSpPr>
        <p:spPr>
          <a:xfrm>
            <a:off x="2520000" y="1008000"/>
            <a:ext cx="720000" cy="72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b5</a:t>
            </a:r>
          </a:p>
        </p:txBody>
      </p:sp>
      <p:sp>
        <p:nvSpPr>
          <p:cNvPr id="4637" name="CustomShape 5"/>
          <p:cNvSpPr/>
          <p:nvPr/>
        </p:nvSpPr>
        <p:spPr>
          <a:xfrm>
            <a:off x="3240000" y="1008000"/>
            <a:ext cx="720000" cy="72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b4</a:t>
            </a:r>
          </a:p>
        </p:txBody>
      </p:sp>
      <p:sp>
        <p:nvSpPr>
          <p:cNvPr id="4638" name="CustomShape 6"/>
          <p:cNvSpPr/>
          <p:nvPr/>
        </p:nvSpPr>
        <p:spPr>
          <a:xfrm>
            <a:off x="3960000" y="1008000"/>
            <a:ext cx="720000" cy="72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b3</a:t>
            </a:r>
          </a:p>
        </p:txBody>
      </p:sp>
      <p:sp>
        <p:nvSpPr>
          <p:cNvPr id="4639" name="CustomShape 7"/>
          <p:cNvSpPr/>
          <p:nvPr/>
        </p:nvSpPr>
        <p:spPr>
          <a:xfrm>
            <a:off x="4680000" y="1008000"/>
            <a:ext cx="720000" cy="72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b2</a:t>
            </a:r>
          </a:p>
        </p:txBody>
      </p:sp>
      <p:sp>
        <p:nvSpPr>
          <p:cNvPr id="4640" name="CustomShape 8"/>
          <p:cNvSpPr/>
          <p:nvPr/>
        </p:nvSpPr>
        <p:spPr>
          <a:xfrm>
            <a:off x="5400000" y="1008000"/>
            <a:ext cx="720000" cy="72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b1</a:t>
            </a:r>
          </a:p>
        </p:txBody>
      </p:sp>
      <p:sp>
        <p:nvSpPr>
          <p:cNvPr id="4641" name="CustomShape 9"/>
          <p:cNvSpPr/>
          <p:nvPr/>
        </p:nvSpPr>
        <p:spPr>
          <a:xfrm>
            <a:off x="6120000" y="1008000"/>
            <a:ext cx="720000" cy="72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b0</a:t>
            </a:r>
          </a:p>
        </p:txBody>
      </p:sp>
      <p:sp>
        <p:nvSpPr>
          <p:cNvPr id="4642" name="TextShape 10"/>
          <p:cNvSpPr txBox="1"/>
          <p:nvPr/>
        </p:nvSpPr>
        <p:spPr>
          <a:xfrm>
            <a:off x="792000" y="540000"/>
            <a:ext cx="1550880" cy="376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2000" b="1" strike="noStrike" spc="-1">
                <a:latin typeface="Arial"/>
              </a:rPr>
              <a:t>REGISTRE </a:t>
            </a:r>
            <a:endParaRPr lang="fr-FR" sz="2000" b="0" strike="noStrike" spc="-1">
              <a:latin typeface="Arial"/>
            </a:endParaRPr>
          </a:p>
        </p:txBody>
      </p:sp>
      <p:sp>
        <p:nvSpPr>
          <p:cNvPr id="4643" name="CustomShape 11"/>
          <p:cNvSpPr/>
          <p:nvPr/>
        </p:nvSpPr>
        <p:spPr>
          <a:xfrm>
            <a:off x="1044000" y="2385000"/>
            <a:ext cx="5832000" cy="792000"/>
          </a:xfrm>
          <a:prstGeom prst="rect">
            <a:avLst/>
          </a:prstGeom>
          <a:solidFill>
            <a:srgbClr val="FFFF99"/>
          </a:solidFill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44" name="CustomShape 12"/>
          <p:cNvSpPr/>
          <p:nvPr/>
        </p:nvSpPr>
        <p:spPr>
          <a:xfrm>
            <a:off x="1080000" y="2421000"/>
            <a:ext cx="720000" cy="720000"/>
          </a:xfrm>
          <a:prstGeom prst="rect">
            <a:avLst/>
          </a:prstGeom>
          <a:solidFill>
            <a:srgbClr val="FFFF99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RA7</a:t>
            </a:r>
          </a:p>
          <a:p>
            <a:pPr algn="ctr"/>
            <a:r>
              <a:rPr lang="fr-FR" sz="1800" b="1" strike="noStrike" spc="-1">
                <a:latin typeface="Arial"/>
              </a:rPr>
              <a:t>0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645" name="CustomShape 13"/>
          <p:cNvSpPr/>
          <p:nvPr/>
        </p:nvSpPr>
        <p:spPr>
          <a:xfrm>
            <a:off x="1800000" y="2421000"/>
            <a:ext cx="720000" cy="720000"/>
          </a:xfrm>
          <a:prstGeom prst="rect">
            <a:avLst/>
          </a:prstGeom>
          <a:solidFill>
            <a:srgbClr val="FFFF99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RA6</a:t>
            </a:r>
          </a:p>
          <a:p>
            <a:pPr algn="ctr"/>
            <a:r>
              <a:rPr lang="fr-FR" sz="1800" b="1" strike="noStrike" spc="-1">
                <a:latin typeface="Arial"/>
              </a:rPr>
              <a:t>0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646" name="CustomShape 14"/>
          <p:cNvSpPr/>
          <p:nvPr/>
        </p:nvSpPr>
        <p:spPr>
          <a:xfrm>
            <a:off x="2520000" y="2421000"/>
            <a:ext cx="720000" cy="720000"/>
          </a:xfrm>
          <a:prstGeom prst="rect">
            <a:avLst/>
          </a:prstGeom>
          <a:solidFill>
            <a:srgbClr val="FFFF99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RA5</a:t>
            </a:r>
          </a:p>
          <a:p>
            <a:pPr algn="ctr"/>
            <a:r>
              <a:rPr lang="fr-FR" sz="1800" b="1" strike="noStrike" spc="-1">
                <a:latin typeface="Arial"/>
              </a:rPr>
              <a:t>1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647" name="CustomShape 15"/>
          <p:cNvSpPr/>
          <p:nvPr/>
        </p:nvSpPr>
        <p:spPr>
          <a:xfrm>
            <a:off x="3240000" y="2421000"/>
            <a:ext cx="720000" cy="720000"/>
          </a:xfrm>
          <a:prstGeom prst="rect">
            <a:avLst/>
          </a:prstGeom>
          <a:solidFill>
            <a:srgbClr val="FFFF99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RA4</a:t>
            </a:r>
          </a:p>
          <a:p>
            <a:pPr algn="ctr"/>
            <a:r>
              <a:rPr lang="fr-FR" sz="1800" b="1" strike="noStrike" spc="-1">
                <a:latin typeface="Arial"/>
              </a:rPr>
              <a:t>0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648" name="CustomShape 16"/>
          <p:cNvSpPr/>
          <p:nvPr/>
        </p:nvSpPr>
        <p:spPr>
          <a:xfrm>
            <a:off x="3960000" y="2421000"/>
            <a:ext cx="720000" cy="720000"/>
          </a:xfrm>
          <a:prstGeom prst="rect">
            <a:avLst/>
          </a:prstGeom>
          <a:solidFill>
            <a:srgbClr val="FFFF99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RA3</a:t>
            </a:r>
          </a:p>
          <a:p>
            <a:pPr algn="ctr"/>
            <a:r>
              <a:rPr lang="fr-FR" sz="1800" b="1" strike="noStrike" spc="-1">
                <a:latin typeface="Arial"/>
              </a:rPr>
              <a:t>1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649" name="CustomShape 17"/>
          <p:cNvSpPr/>
          <p:nvPr/>
        </p:nvSpPr>
        <p:spPr>
          <a:xfrm>
            <a:off x="4680000" y="2421000"/>
            <a:ext cx="720000" cy="720000"/>
          </a:xfrm>
          <a:prstGeom prst="rect">
            <a:avLst/>
          </a:prstGeom>
          <a:solidFill>
            <a:srgbClr val="FFFF99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RA2</a:t>
            </a:r>
          </a:p>
          <a:p>
            <a:pPr algn="ctr"/>
            <a:r>
              <a:rPr lang="fr-FR" sz="1800" b="1" strike="noStrike" spc="-1">
                <a:latin typeface="Arial"/>
              </a:rPr>
              <a:t>0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650" name="CustomShape 18"/>
          <p:cNvSpPr/>
          <p:nvPr/>
        </p:nvSpPr>
        <p:spPr>
          <a:xfrm>
            <a:off x="5400000" y="2421000"/>
            <a:ext cx="720000" cy="720000"/>
          </a:xfrm>
          <a:prstGeom prst="rect">
            <a:avLst/>
          </a:prstGeom>
          <a:solidFill>
            <a:srgbClr val="FFFF99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RA1</a:t>
            </a:r>
          </a:p>
          <a:p>
            <a:pPr algn="ctr"/>
            <a:r>
              <a:rPr lang="fr-FR" sz="1800" b="1" strike="noStrike" spc="-1">
                <a:latin typeface="Arial"/>
              </a:rPr>
              <a:t>0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651" name="CustomShape 19"/>
          <p:cNvSpPr/>
          <p:nvPr/>
        </p:nvSpPr>
        <p:spPr>
          <a:xfrm>
            <a:off x="6120000" y="2421000"/>
            <a:ext cx="720000" cy="720000"/>
          </a:xfrm>
          <a:prstGeom prst="rect">
            <a:avLst/>
          </a:prstGeom>
          <a:solidFill>
            <a:srgbClr val="FFFF99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RA0</a:t>
            </a:r>
          </a:p>
          <a:p>
            <a:pPr algn="ctr"/>
            <a:r>
              <a:rPr lang="fr-FR" sz="1800" b="1" strike="noStrike" spc="-1">
                <a:latin typeface="Arial"/>
              </a:rPr>
              <a:t>1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652" name="TextShape 20"/>
          <p:cNvSpPr txBox="1"/>
          <p:nvPr/>
        </p:nvSpPr>
        <p:spPr>
          <a:xfrm>
            <a:off x="792000" y="1953000"/>
            <a:ext cx="2184840" cy="376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2000" b="1" strike="noStrike" spc="-1">
                <a:latin typeface="Arial"/>
              </a:rPr>
              <a:t>PORTA @ 0x0C </a:t>
            </a:r>
            <a:endParaRPr lang="fr-FR" sz="2000" b="0" strike="noStrike" spc="-1">
              <a:latin typeface="Arial"/>
            </a:endParaRPr>
          </a:p>
        </p:txBody>
      </p:sp>
      <p:sp>
        <p:nvSpPr>
          <p:cNvPr id="4653" name="CustomShape 21"/>
          <p:cNvSpPr/>
          <p:nvPr/>
        </p:nvSpPr>
        <p:spPr>
          <a:xfrm>
            <a:off x="1044000" y="3906000"/>
            <a:ext cx="5832000" cy="792000"/>
          </a:xfrm>
          <a:prstGeom prst="rect">
            <a:avLst/>
          </a:prstGeom>
          <a:noFill/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54" name="CustomShape 22"/>
          <p:cNvSpPr/>
          <p:nvPr/>
        </p:nvSpPr>
        <p:spPr>
          <a:xfrm>
            <a:off x="1080000" y="3942000"/>
            <a:ext cx="720000" cy="72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RA7</a:t>
            </a:r>
          </a:p>
          <a:p>
            <a:pPr algn="ctr"/>
            <a:r>
              <a:rPr lang="fr-FR" sz="1800" b="0" strike="noStrike" spc="-1">
                <a:latin typeface="Arial"/>
              </a:rPr>
              <a:t>0</a:t>
            </a:r>
          </a:p>
        </p:txBody>
      </p:sp>
      <p:sp>
        <p:nvSpPr>
          <p:cNvPr id="4655" name="CustomShape 23"/>
          <p:cNvSpPr/>
          <p:nvPr/>
        </p:nvSpPr>
        <p:spPr>
          <a:xfrm>
            <a:off x="1800000" y="3942000"/>
            <a:ext cx="720000" cy="72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RA6</a:t>
            </a:r>
          </a:p>
          <a:p>
            <a:pPr algn="ctr"/>
            <a:r>
              <a:rPr lang="fr-FR" sz="1800" b="0" strike="noStrike" spc="-1">
                <a:latin typeface="Arial"/>
              </a:rPr>
              <a:t>0</a:t>
            </a:r>
          </a:p>
        </p:txBody>
      </p:sp>
      <p:sp>
        <p:nvSpPr>
          <p:cNvPr id="4656" name="CustomShape 24"/>
          <p:cNvSpPr/>
          <p:nvPr/>
        </p:nvSpPr>
        <p:spPr>
          <a:xfrm>
            <a:off x="2520000" y="3942000"/>
            <a:ext cx="720000" cy="72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RA5</a:t>
            </a:r>
          </a:p>
          <a:p>
            <a:pPr algn="ctr"/>
            <a:r>
              <a:rPr lang="fr-FR" sz="1800" b="0" strike="noStrike" spc="-1">
                <a:latin typeface="Arial"/>
              </a:rPr>
              <a:t>1</a:t>
            </a:r>
          </a:p>
        </p:txBody>
      </p:sp>
      <p:sp>
        <p:nvSpPr>
          <p:cNvPr id="4657" name="CustomShape 25"/>
          <p:cNvSpPr/>
          <p:nvPr/>
        </p:nvSpPr>
        <p:spPr>
          <a:xfrm>
            <a:off x="3240000" y="3942000"/>
            <a:ext cx="720000" cy="72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RA4</a:t>
            </a:r>
          </a:p>
          <a:p>
            <a:pPr algn="ctr"/>
            <a:r>
              <a:rPr lang="fr-FR" sz="1800" b="0" strike="noStrike" spc="-1">
                <a:latin typeface="Arial"/>
              </a:rPr>
              <a:t>0</a:t>
            </a:r>
          </a:p>
        </p:txBody>
      </p:sp>
      <p:sp>
        <p:nvSpPr>
          <p:cNvPr id="4658" name="CustomShape 26"/>
          <p:cNvSpPr/>
          <p:nvPr/>
        </p:nvSpPr>
        <p:spPr>
          <a:xfrm>
            <a:off x="3960000" y="3942000"/>
            <a:ext cx="720000" cy="720000"/>
          </a:xfrm>
          <a:prstGeom prst="rect">
            <a:avLst/>
          </a:prstGeom>
          <a:solidFill>
            <a:srgbClr val="FFFF99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RA3</a:t>
            </a:r>
          </a:p>
          <a:p>
            <a:pPr algn="ctr"/>
            <a:r>
              <a:rPr lang="fr-FR" sz="1800" b="1" strike="noStrike" spc="-1">
                <a:latin typeface="Arial"/>
              </a:rPr>
              <a:t>0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659" name="CustomShape 27"/>
          <p:cNvSpPr/>
          <p:nvPr/>
        </p:nvSpPr>
        <p:spPr>
          <a:xfrm>
            <a:off x="4680000" y="3942000"/>
            <a:ext cx="720000" cy="72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RA2</a:t>
            </a:r>
          </a:p>
          <a:p>
            <a:pPr algn="ctr"/>
            <a:r>
              <a:rPr lang="fr-FR" sz="1800" b="0" strike="noStrike" spc="-1">
                <a:latin typeface="Arial"/>
              </a:rPr>
              <a:t>0</a:t>
            </a:r>
          </a:p>
        </p:txBody>
      </p:sp>
      <p:sp>
        <p:nvSpPr>
          <p:cNvPr id="4660" name="CustomShape 28"/>
          <p:cNvSpPr/>
          <p:nvPr/>
        </p:nvSpPr>
        <p:spPr>
          <a:xfrm>
            <a:off x="5400000" y="3942000"/>
            <a:ext cx="720000" cy="72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RA1</a:t>
            </a:r>
          </a:p>
          <a:p>
            <a:pPr algn="ctr"/>
            <a:r>
              <a:rPr lang="fr-FR" sz="1800" b="0" strike="noStrike" spc="-1">
                <a:latin typeface="Arial"/>
              </a:rPr>
              <a:t>0</a:t>
            </a:r>
          </a:p>
        </p:txBody>
      </p:sp>
      <p:sp>
        <p:nvSpPr>
          <p:cNvPr id="4661" name="CustomShape 29"/>
          <p:cNvSpPr/>
          <p:nvPr/>
        </p:nvSpPr>
        <p:spPr>
          <a:xfrm>
            <a:off x="6120000" y="3942000"/>
            <a:ext cx="720000" cy="72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RA0</a:t>
            </a:r>
          </a:p>
          <a:p>
            <a:pPr algn="ctr"/>
            <a:r>
              <a:rPr lang="fr-FR" sz="1800" b="0" strike="noStrike" spc="-1">
                <a:latin typeface="Arial"/>
              </a:rPr>
              <a:t>1</a:t>
            </a:r>
          </a:p>
        </p:txBody>
      </p:sp>
      <p:sp>
        <p:nvSpPr>
          <p:cNvPr id="4662" name="TextShape 30"/>
          <p:cNvSpPr txBox="1"/>
          <p:nvPr/>
        </p:nvSpPr>
        <p:spPr>
          <a:xfrm>
            <a:off x="792000" y="3474000"/>
            <a:ext cx="2184840" cy="376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2000" b="1" strike="noStrike" spc="-1">
                <a:latin typeface="Arial"/>
              </a:rPr>
              <a:t>PORTA @ 0x0C </a:t>
            </a:r>
            <a:endParaRPr lang="fr-FR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3" name="Line 1"/>
          <p:cNvSpPr/>
          <p:nvPr/>
        </p:nvSpPr>
        <p:spPr>
          <a:xfrm>
            <a:off x="1008000" y="1584000"/>
            <a:ext cx="1656000" cy="0"/>
          </a:xfrm>
          <a:prstGeom prst="line">
            <a:avLst/>
          </a:prstGeom>
          <a:ln w="36000">
            <a:solidFill>
              <a:srgbClr val="3465A4"/>
            </a:solidFill>
            <a:custDash>
              <a:ds d="100000" sp="50000"/>
            </a:custDash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64" name="CustomShape 2"/>
          <p:cNvSpPr/>
          <p:nvPr/>
        </p:nvSpPr>
        <p:spPr>
          <a:xfrm>
            <a:off x="216000" y="720000"/>
            <a:ext cx="8712000" cy="4680000"/>
          </a:xfrm>
          <a:prstGeom prst="rect">
            <a:avLst/>
          </a:prstGeom>
          <a:noFill/>
          <a:ln w="36000">
            <a:solidFill>
              <a:srgbClr val="808080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65" name="CustomShape 3"/>
          <p:cNvSpPr/>
          <p:nvPr/>
        </p:nvSpPr>
        <p:spPr>
          <a:xfrm>
            <a:off x="2664000" y="3529440"/>
            <a:ext cx="5076000" cy="583560"/>
          </a:xfrm>
          <a:prstGeom prst="rect">
            <a:avLst/>
          </a:prstGeom>
          <a:noFill/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66" name="CustomShape 4"/>
          <p:cNvSpPr/>
          <p:nvPr/>
        </p:nvSpPr>
        <p:spPr>
          <a:xfrm>
            <a:off x="2695320" y="3556080"/>
            <a:ext cx="626760" cy="53028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400" b="0" strike="noStrike" spc="-1">
                <a:latin typeface="Arial"/>
              </a:rPr>
              <a:t>RA7</a:t>
            </a:r>
          </a:p>
          <a:p>
            <a:pPr algn="ctr"/>
            <a:endParaRPr lang="fr-FR" sz="1400" b="0" strike="noStrike" spc="-1">
              <a:latin typeface="Arial"/>
            </a:endParaRPr>
          </a:p>
        </p:txBody>
      </p:sp>
      <p:sp>
        <p:nvSpPr>
          <p:cNvPr id="4667" name="CustomShape 5"/>
          <p:cNvSpPr/>
          <p:nvPr/>
        </p:nvSpPr>
        <p:spPr>
          <a:xfrm>
            <a:off x="3322080" y="3556080"/>
            <a:ext cx="626760" cy="53028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400" b="0" strike="noStrike" spc="-1">
                <a:latin typeface="Arial"/>
              </a:rPr>
              <a:t>RA6</a:t>
            </a:r>
          </a:p>
          <a:p>
            <a:pPr algn="ctr"/>
            <a:endParaRPr lang="fr-FR" sz="1400" b="0" strike="noStrike" spc="-1">
              <a:latin typeface="Arial"/>
            </a:endParaRPr>
          </a:p>
        </p:txBody>
      </p:sp>
      <p:sp>
        <p:nvSpPr>
          <p:cNvPr id="4668" name="CustomShape 6"/>
          <p:cNvSpPr/>
          <p:nvPr/>
        </p:nvSpPr>
        <p:spPr>
          <a:xfrm>
            <a:off x="3948840" y="3556080"/>
            <a:ext cx="626400" cy="53028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400" b="0" strike="noStrike" spc="-1">
                <a:latin typeface="Arial"/>
              </a:rPr>
              <a:t>RA5</a:t>
            </a:r>
          </a:p>
          <a:p>
            <a:pPr algn="ctr"/>
            <a:endParaRPr lang="fr-FR" sz="1400" b="0" strike="noStrike" spc="-1">
              <a:latin typeface="Arial"/>
            </a:endParaRPr>
          </a:p>
        </p:txBody>
      </p:sp>
      <p:sp>
        <p:nvSpPr>
          <p:cNvPr id="4669" name="CustomShape 7"/>
          <p:cNvSpPr/>
          <p:nvPr/>
        </p:nvSpPr>
        <p:spPr>
          <a:xfrm>
            <a:off x="4575240" y="3556080"/>
            <a:ext cx="626760" cy="53028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400" b="0" strike="noStrike" spc="-1">
                <a:latin typeface="Arial"/>
              </a:rPr>
              <a:t>RA4</a:t>
            </a:r>
          </a:p>
          <a:p>
            <a:pPr algn="ctr"/>
            <a:endParaRPr lang="fr-FR" sz="1400" b="0" strike="noStrike" spc="-1">
              <a:latin typeface="Arial"/>
            </a:endParaRPr>
          </a:p>
        </p:txBody>
      </p:sp>
      <p:sp>
        <p:nvSpPr>
          <p:cNvPr id="4670" name="CustomShape 8"/>
          <p:cNvSpPr/>
          <p:nvPr/>
        </p:nvSpPr>
        <p:spPr>
          <a:xfrm>
            <a:off x="5202000" y="3556080"/>
            <a:ext cx="626760" cy="53028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400" b="0" strike="noStrike" spc="-1">
                <a:latin typeface="Arial"/>
              </a:rPr>
              <a:t>RA3</a:t>
            </a:r>
          </a:p>
          <a:p>
            <a:pPr algn="ctr"/>
            <a:endParaRPr lang="fr-FR" sz="1400" b="0" strike="noStrike" spc="-1">
              <a:latin typeface="Arial"/>
            </a:endParaRPr>
          </a:p>
        </p:txBody>
      </p:sp>
      <p:sp>
        <p:nvSpPr>
          <p:cNvPr id="4671" name="CustomShape 9"/>
          <p:cNvSpPr/>
          <p:nvPr/>
        </p:nvSpPr>
        <p:spPr>
          <a:xfrm>
            <a:off x="5828760" y="3556080"/>
            <a:ext cx="626400" cy="53028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400" b="0" strike="noStrike" spc="-1">
                <a:latin typeface="Arial"/>
              </a:rPr>
              <a:t>RA2</a:t>
            </a:r>
          </a:p>
          <a:p>
            <a:pPr algn="ctr"/>
            <a:endParaRPr lang="fr-FR" sz="1400" b="0" strike="noStrike" spc="-1">
              <a:latin typeface="Arial"/>
            </a:endParaRPr>
          </a:p>
        </p:txBody>
      </p:sp>
      <p:sp>
        <p:nvSpPr>
          <p:cNvPr id="4672" name="CustomShape 10"/>
          <p:cNvSpPr/>
          <p:nvPr/>
        </p:nvSpPr>
        <p:spPr>
          <a:xfrm>
            <a:off x="6455160" y="3556080"/>
            <a:ext cx="626760" cy="53028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400" b="0" strike="noStrike" spc="-1">
                <a:latin typeface="Arial"/>
              </a:rPr>
              <a:t>RA1</a:t>
            </a:r>
          </a:p>
          <a:p>
            <a:pPr algn="ctr"/>
            <a:endParaRPr lang="fr-FR" sz="1400" b="0" strike="noStrike" spc="-1">
              <a:latin typeface="Arial"/>
            </a:endParaRPr>
          </a:p>
        </p:txBody>
      </p:sp>
      <p:sp>
        <p:nvSpPr>
          <p:cNvPr id="4673" name="CustomShape 11"/>
          <p:cNvSpPr/>
          <p:nvPr/>
        </p:nvSpPr>
        <p:spPr>
          <a:xfrm>
            <a:off x="7081920" y="3556080"/>
            <a:ext cx="626760" cy="53028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400" b="0" strike="noStrike" spc="-1">
                <a:latin typeface="Arial"/>
              </a:rPr>
              <a:t>RA0</a:t>
            </a:r>
          </a:p>
          <a:p>
            <a:pPr algn="ctr"/>
            <a:endParaRPr lang="fr-FR" sz="1400" b="0" strike="noStrike" spc="-1">
              <a:latin typeface="Arial"/>
            </a:endParaRPr>
          </a:p>
        </p:txBody>
      </p:sp>
      <p:sp>
        <p:nvSpPr>
          <p:cNvPr id="4674" name="TextShape 12"/>
          <p:cNvSpPr txBox="1"/>
          <p:nvPr/>
        </p:nvSpPr>
        <p:spPr>
          <a:xfrm>
            <a:off x="7859160" y="3583080"/>
            <a:ext cx="1464840" cy="657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600" b="1" strike="noStrike" spc="-1">
                <a:latin typeface="Arial"/>
              </a:rPr>
              <a:t>TRISA 	</a:t>
            </a:r>
            <a:br/>
            <a:r>
              <a:rPr lang="fr-FR" sz="1600" b="1" strike="noStrike" spc="-1">
                <a:latin typeface="Arial"/>
              </a:rPr>
              <a:t>@ 0x08C 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4675" name="CustomShape 13"/>
          <p:cNvSpPr/>
          <p:nvPr/>
        </p:nvSpPr>
        <p:spPr>
          <a:xfrm>
            <a:off x="2664000" y="1458000"/>
            <a:ext cx="5076000" cy="583560"/>
          </a:xfrm>
          <a:prstGeom prst="rect">
            <a:avLst/>
          </a:prstGeom>
          <a:noFill/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76" name="CustomShape 14"/>
          <p:cNvSpPr/>
          <p:nvPr/>
        </p:nvSpPr>
        <p:spPr>
          <a:xfrm>
            <a:off x="2695320" y="1484640"/>
            <a:ext cx="626760" cy="53028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400" b="0" strike="noStrike" spc="-1">
                <a:latin typeface="Arial"/>
              </a:rPr>
              <a:t>RA7</a:t>
            </a:r>
          </a:p>
          <a:p>
            <a:pPr algn="ctr"/>
            <a:endParaRPr lang="fr-FR" sz="1400" b="0" strike="noStrike" spc="-1">
              <a:latin typeface="Arial"/>
            </a:endParaRPr>
          </a:p>
        </p:txBody>
      </p:sp>
      <p:sp>
        <p:nvSpPr>
          <p:cNvPr id="4677" name="CustomShape 15"/>
          <p:cNvSpPr/>
          <p:nvPr/>
        </p:nvSpPr>
        <p:spPr>
          <a:xfrm>
            <a:off x="3322080" y="1484640"/>
            <a:ext cx="626760" cy="53028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400" b="0" strike="noStrike" spc="-1">
                <a:latin typeface="Arial"/>
              </a:rPr>
              <a:t>RA6</a:t>
            </a:r>
          </a:p>
          <a:p>
            <a:pPr algn="ctr"/>
            <a:endParaRPr lang="fr-FR" sz="1400" b="0" strike="noStrike" spc="-1">
              <a:latin typeface="Arial"/>
            </a:endParaRPr>
          </a:p>
        </p:txBody>
      </p:sp>
      <p:sp>
        <p:nvSpPr>
          <p:cNvPr id="4678" name="CustomShape 16"/>
          <p:cNvSpPr/>
          <p:nvPr/>
        </p:nvSpPr>
        <p:spPr>
          <a:xfrm>
            <a:off x="3948840" y="1484640"/>
            <a:ext cx="626400" cy="53028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400" b="0" strike="noStrike" spc="-1">
                <a:latin typeface="Arial"/>
              </a:rPr>
              <a:t>RA5</a:t>
            </a:r>
          </a:p>
          <a:p>
            <a:pPr algn="ctr"/>
            <a:endParaRPr lang="fr-FR" sz="1400" b="0" strike="noStrike" spc="-1">
              <a:latin typeface="Arial"/>
            </a:endParaRPr>
          </a:p>
        </p:txBody>
      </p:sp>
      <p:sp>
        <p:nvSpPr>
          <p:cNvPr id="4679" name="CustomShape 17"/>
          <p:cNvSpPr/>
          <p:nvPr/>
        </p:nvSpPr>
        <p:spPr>
          <a:xfrm>
            <a:off x="4575240" y="1484640"/>
            <a:ext cx="626760" cy="53028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400" b="0" strike="noStrike" spc="-1">
                <a:latin typeface="Arial"/>
              </a:rPr>
              <a:t>RA4</a:t>
            </a:r>
          </a:p>
          <a:p>
            <a:pPr algn="ctr"/>
            <a:endParaRPr lang="fr-FR" sz="1400" b="0" strike="noStrike" spc="-1">
              <a:latin typeface="Arial"/>
            </a:endParaRPr>
          </a:p>
        </p:txBody>
      </p:sp>
      <p:sp>
        <p:nvSpPr>
          <p:cNvPr id="4680" name="CustomShape 18"/>
          <p:cNvSpPr/>
          <p:nvPr/>
        </p:nvSpPr>
        <p:spPr>
          <a:xfrm>
            <a:off x="5202000" y="1484640"/>
            <a:ext cx="626760" cy="53028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400" b="0" strike="noStrike" spc="-1">
                <a:latin typeface="Arial"/>
              </a:rPr>
              <a:t>RA3</a:t>
            </a:r>
          </a:p>
          <a:p>
            <a:pPr algn="ctr"/>
            <a:endParaRPr lang="fr-FR" sz="1400" b="0" strike="noStrike" spc="-1">
              <a:latin typeface="Arial"/>
            </a:endParaRPr>
          </a:p>
        </p:txBody>
      </p:sp>
      <p:sp>
        <p:nvSpPr>
          <p:cNvPr id="4681" name="CustomShape 19"/>
          <p:cNvSpPr/>
          <p:nvPr/>
        </p:nvSpPr>
        <p:spPr>
          <a:xfrm>
            <a:off x="5828760" y="1484640"/>
            <a:ext cx="626400" cy="53028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400" b="0" strike="noStrike" spc="-1">
                <a:latin typeface="Arial"/>
              </a:rPr>
              <a:t>RA2</a:t>
            </a:r>
          </a:p>
          <a:p>
            <a:pPr algn="ctr"/>
            <a:endParaRPr lang="fr-FR" sz="1400" b="0" strike="noStrike" spc="-1">
              <a:latin typeface="Arial"/>
            </a:endParaRPr>
          </a:p>
        </p:txBody>
      </p:sp>
      <p:sp>
        <p:nvSpPr>
          <p:cNvPr id="4682" name="CustomShape 20"/>
          <p:cNvSpPr/>
          <p:nvPr/>
        </p:nvSpPr>
        <p:spPr>
          <a:xfrm>
            <a:off x="6455160" y="1484640"/>
            <a:ext cx="626760" cy="53028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400" b="0" strike="noStrike" spc="-1">
                <a:latin typeface="Arial"/>
              </a:rPr>
              <a:t>RA1</a:t>
            </a:r>
          </a:p>
          <a:p>
            <a:pPr algn="ctr"/>
            <a:endParaRPr lang="fr-FR" sz="1400" b="0" strike="noStrike" spc="-1">
              <a:latin typeface="Arial"/>
            </a:endParaRPr>
          </a:p>
        </p:txBody>
      </p:sp>
      <p:sp>
        <p:nvSpPr>
          <p:cNvPr id="4683" name="CustomShape 21"/>
          <p:cNvSpPr/>
          <p:nvPr/>
        </p:nvSpPr>
        <p:spPr>
          <a:xfrm>
            <a:off x="7081920" y="1484640"/>
            <a:ext cx="626760" cy="53028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400" b="0" strike="noStrike" spc="-1">
                <a:latin typeface="Arial"/>
              </a:rPr>
              <a:t>RA0</a:t>
            </a:r>
          </a:p>
          <a:p>
            <a:pPr algn="ctr"/>
            <a:endParaRPr lang="fr-FR" sz="1400" b="0" strike="noStrike" spc="-1">
              <a:latin typeface="Arial"/>
            </a:endParaRPr>
          </a:p>
        </p:txBody>
      </p:sp>
      <p:sp>
        <p:nvSpPr>
          <p:cNvPr id="4684" name="TextShape 22"/>
          <p:cNvSpPr txBox="1"/>
          <p:nvPr/>
        </p:nvSpPr>
        <p:spPr>
          <a:xfrm>
            <a:off x="7848000" y="1459080"/>
            <a:ext cx="1152000" cy="657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600" b="1" strike="noStrike" spc="-1">
                <a:latin typeface="Arial"/>
              </a:rPr>
              <a:t>PORTA </a:t>
            </a:r>
            <a:endParaRPr lang="fr-FR" sz="1600" b="0" strike="noStrike" spc="-1">
              <a:latin typeface="Arial"/>
            </a:endParaRPr>
          </a:p>
          <a:p>
            <a:r>
              <a:rPr lang="fr-FR" sz="1600" b="1" strike="noStrike" spc="-1">
                <a:latin typeface="Arial"/>
              </a:rPr>
              <a:t>@ 0x00C 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4685" name="TextShape 23"/>
          <p:cNvSpPr txBox="1"/>
          <p:nvPr/>
        </p:nvSpPr>
        <p:spPr>
          <a:xfrm>
            <a:off x="7823520" y="2700000"/>
            <a:ext cx="1428480" cy="657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600" b="1" strike="noStrike" spc="-1">
                <a:latin typeface="Arial"/>
              </a:rPr>
              <a:t>ANSELA </a:t>
            </a:r>
            <a:br/>
            <a:r>
              <a:rPr lang="fr-FR" sz="1600" b="1" strike="noStrike" spc="-1">
                <a:latin typeface="Arial"/>
              </a:rPr>
              <a:t>@ 0x18C 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4686" name="CustomShape 24"/>
          <p:cNvSpPr/>
          <p:nvPr/>
        </p:nvSpPr>
        <p:spPr>
          <a:xfrm>
            <a:off x="2664000" y="2688480"/>
            <a:ext cx="5076000" cy="583560"/>
          </a:xfrm>
          <a:prstGeom prst="rect">
            <a:avLst/>
          </a:prstGeom>
          <a:noFill/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87" name="CustomShape 25"/>
          <p:cNvSpPr/>
          <p:nvPr/>
        </p:nvSpPr>
        <p:spPr>
          <a:xfrm>
            <a:off x="2695320" y="2715120"/>
            <a:ext cx="626760" cy="53028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400" b="0" strike="noStrike" spc="-1">
                <a:latin typeface="Arial"/>
              </a:rPr>
              <a:t>RA7</a:t>
            </a:r>
          </a:p>
          <a:p>
            <a:pPr algn="ctr"/>
            <a:endParaRPr lang="fr-FR" sz="1400" b="0" strike="noStrike" spc="-1">
              <a:latin typeface="Arial"/>
            </a:endParaRPr>
          </a:p>
        </p:txBody>
      </p:sp>
      <p:sp>
        <p:nvSpPr>
          <p:cNvPr id="4688" name="CustomShape 26"/>
          <p:cNvSpPr/>
          <p:nvPr/>
        </p:nvSpPr>
        <p:spPr>
          <a:xfrm>
            <a:off x="3322080" y="2715120"/>
            <a:ext cx="626760" cy="53028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400" b="0" strike="noStrike" spc="-1">
                <a:latin typeface="Arial"/>
              </a:rPr>
              <a:t>RA6</a:t>
            </a:r>
          </a:p>
          <a:p>
            <a:pPr algn="ctr"/>
            <a:endParaRPr lang="fr-FR" sz="1400" b="0" strike="noStrike" spc="-1">
              <a:latin typeface="Arial"/>
            </a:endParaRPr>
          </a:p>
        </p:txBody>
      </p:sp>
      <p:sp>
        <p:nvSpPr>
          <p:cNvPr id="4689" name="CustomShape 27"/>
          <p:cNvSpPr/>
          <p:nvPr/>
        </p:nvSpPr>
        <p:spPr>
          <a:xfrm>
            <a:off x="3948840" y="2715120"/>
            <a:ext cx="626400" cy="53028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400" b="0" strike="noStrike" spc="-1">
                <a:latin typeface="Arial"/>
              </a:rPr>
              <a:t>RA5</a:t>
            </a:r>
          </a:p>
          <a:p>
            <a:pPr algn="ctr"/>
            <a:endParaRPr lang="fr-FR" sz="1400" b="0" strike="noStrike" spc="-1">
              <a:latin typeface="Arial"/>
            </a:endParaRPr>
          </a:p>
        </p:txBody>
      </p:sp>
      <p:sp>
        <p:nvSpPr>
          <p:cNvPr id="4690" name="CustomShape 28"/>
          <p:cNvSpPr/>
          <p:nvPr/>
        </p:nvSpPr>
        <p:spPr>
          <a:xfrm>
            <a:off x="4575240" y="2715120"/>
            <a:ext cx="626760" cy="53028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400" b="0" strike="noStrike" spc="-1">
                <a:latin typeface="Arial"/>
              </a:rPr>
              <a:t>RA4</a:t>
            </a:r>
          </a:p>
          <a:p>
            <a:pPr algn="ctr"/>
            <a:endParaRPr lang="fr-FR" sz="1400" b="0" strike="noStrike" spc="-1">
              <a:latin typeface="Arial"/>
            </a:endParaRPr>
          </a:p>
        </p:txBody>
      </p:sp>
      <p:sp>
        <p:nvSpPr>
          <p:cNvPr id="4691" name="CustomShape 29"/>
          <p:cNvSpPr/>
          <p:nvPr/>
        </p:nvSpPr>
        <p:spPr>
          <a:xfrm>
            <a:off x="5202000" y="2715120"/>
            <a:ext cx="626760" cy="53028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400" b="0" strike="noStrike" spc="-1">
                <a:latin typeface="Arial"/>
              </a:rPr>
              <a:t>RA3</a:t>
            </a:r>
          </a:p>
          <a:p>
            <a:pPr algn="ctr"/>
            <a:endParaRPr lang="fr-FR" sz="1400" b="0" strike="noStrike" spc="-1">
              <a:latin typeface="Arial"/>
            </a:endParaRPr>
          </a:p>
        </p:txBody>
      </p:sp>
      <p:sp>
        <p:nvSpPr>
          <p:cNvPr id="4692" name="CustomShape 30"/>
          <p:cNvSpPr/>
          <p:nvPr/>
        </p:nvSpPr>
        <p:spPr>
          <a:xfrm>
            <a:off x="5828760" y="2715120"/>
            <a:ext cx="626400" cy="53028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400" b="0" strike="noStrike" spc="-1">
                <a:latin typeface="Arial"/>
              </a:rPr>
              <a:t>RA2</a:t>
            </a:r>
          </a:p>
          <a:p>
            <a:pPr algn="ctr"/>
            <a:endParaRPr lang="fr-FR" sz="1400" b="0" strike="noStrike" spc="-1">
              <a:latin typeface="Arial"/>
            </a:endParaRPr>
          </a:p>
        </p:txBody>
      </p:sp>
      <p:sp>
        <p:nvSpPr>
          <p:cNvPr id="4693" name="CustomShape 31"/>
          <p:cNvSpPr/>
          <p:nvPr/>
        </p:nvSpPr>
        <p:spPr>
          <a:xfrm>
            <a:off x="6455160" y="2715120"/>
            <a:ext cx="626760" cy="53028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400" b="0" strike="noStrike" spc="-1">
                <a:latin typeface="Arial"/>
              </a:rPr>
              <a:t>RA1</a:t>
            </a:r>
          </a:p>
          <a:p>
            <a:pPr algn="ctr"/>
            <a:endParaRPr lang="fr-FR" sz="1400" b="0" strike="noStrike" spc="-1">
              <a:latin typeface="Arial"/>
            </a:endParaRPr>
          </a:p>
        </p:txBody>
      </p:sp>
      <p:sp>
        <p:nvSpPr>
          <p:cNvPr id="4694" name="CustomShape 32"/>
          <p:cNvSpPr/>
          <p:nvPr/>
        </p:nvSpPr>
        <p:spPr>
          <a:xfrm>
            <a:off x="7081920" y="2715120"/>
            <a:ext cx="626760" cy="53028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400" b="0" strike="noStrike" spc="-1">
                <a:latin typeface="Arial"/>
              </a:rPr>
              <a:t>RA0</a:t>
            </a:r>
          </a:p>
          <a:p>
            <a:pPr algn="ctr"/>
            <a:endParaRPr lang="fr-FR" sz="1400" b="0" strike="noStrike" spc="-1">
              <a:latin typeface="Arial"/>
            </a:endParaRPr>
          </a:p>
        </p:txBody>
      </p:sp>
      <p:grpSp>
        <p:nvGrpSpPr>
          <p:cNvPr id="4695" name="Group 33"/>
          <p:cNvGrpSpPr/>
          <p:nvPr/>
        </p:nvGrpSpPr>
        <p:grpSpPr>
          <a:xfrm>
            <a:off x="611640" y="3715560"/>
            <a:ext cx="276480" cy="209880"/>
            <a:chOff x="611640" y="3715560"/>
            <a:chExt cx="276480" cy="209880"/>
          </a:xfrm>
        </p:grpSpPr>
        <p:sp>
          <p:nvSpPr>
            <p:cNvPr id="4696" name="Freeform 34"/>
            <p:cNvSpPr/>
            <p:nvPr/>
          </p:nvSpPr>
          <p:spPr>
            <a:xfrm>
              <a:off x="611640" y="3715560"/>
              <a:ext cx="276840" cy="210240"/>
            </a:xfrm>
            <a:custGeom>
              <a:avLst/>
              <a:gdLst/>
              <a:ahLst/>
              <a:cxnLst/>
              <a:rect l="0" t="0" r="r" b="b"/>
              <a:pathLst>
                <a:path w="769" h="584">
                  <a:moveTo>
                    <a:pt x="384" y="583"/>
                  </a:moveTo>
                  <a:lnTo>
                    <a:pt x="768" y="0"/>
                  </a:lnTo>
                  <a:lnTo>
                    <a:pt x="0" y="0"/>
                  </a:lnTo>
                  <a:lnTo>
                    <a:pt x="384" y="583"/>
                  </a:lnTo>
                  <a:close/>
                </a:path>
              </a:pathLst>
            </a:custGeom>
            <a:solidFill>
              <a:srgbClr val="FFFFFF"/>
            </a:solidFill>
            <a:ln w="19080">
              <a:solidFill>
                <a:srgbClr val="111111"/>
              </a:solidFill>
              <a:round/>
            </a:ln>
          </p:spPr>
        </p:sp>
      </p:grpSp>
      <p:grpSp>
        <p:nvGrpSpPr>
          <p:cNvPr id="4697" name="Group 35"/>
          <p:cNvGrpSpPr/>
          <p:nvPr/>
        </p:nvGrpSpPr>
        <p:grpSpPr>
          <a:xfrm>
            <a:off x="1796760" y="3714120"/>
            <a:ext cx="276480" cy="209880"/>
            <a:chOff x="1796760" y="3714120"/>
            <a:chExt cx="276480" cy="209880"/>
          </a:xfrm>
        </p:grpSpPr>
        <p:sp>
          <p:nvSpPr>
            <p:cNvPr id="4698" name="Freeform 36"/>
            <p:cNvSpPr/>
            <p:nvPr/>
          </p:nvSpPr>
          <p:spPr>
            <a:xfrm>
              <a:off x="1796760" y="3714120"/>
              <a:ext cx="276840" cy="210240"/>
            </a:xfrm>
            <a:custGeom>
              <a:avLst/>
              <a:gdLst/>
              <a:ahLst/>
              <a:cxnLst/>
              <a:rect l="0" t="0" r="r" b="b"/>
              <a:pathLst>
                <a:path w="769" h="584">
                  <a:moveTo>
                    <a:pt x="384" y="0"/>
                  </a:moveTo>
                  <a:lnTo>
                    <a:pt x="0" y="583"/>
                  </a:lnTo>
                  <a:lnTo>
                    <a:pt x="768" y="583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FFFFF"/>
            </a:solidFill>
            <a:ln w="19080">
              <a:solidFill>
                <a:srgbClr val="111111"/>
              </a:solidFill>
              <a:round/>
            </a:ln>
          </p:spPr>
        </p:sp>
      </p:grpSp>
      <p:sp>
        <p:nvSpPr>
          <p:cNvPr id="4699" name="CustomShape 37"/>
          <p:cNvSpPr/>
          <p:nvPr/>
        </p:nvSpPr>
        <p:spPr>
          <a:xfrm>
            <a:off x="1764360" y="5004000"/>
            <a:ext cx="360000" cy="810360"/>
          </a:xfrm>
          <a:custGeom>
            <a:avLst/>
            <a:gdLst/>
            <a:ahLst/>
            <a:cxnLst/>
            <a:rect l="0" t="0" r="r" b="b"/>
            <a:pathLst>
              <a:path w="1002" h="2253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2085"/>
                </a:lnTo>
                <a:lnTo>
                  <a:pt x="0" y="2085"/>
                </a:lnTo>
                <a:cubicBezTo>
                  <a:pt x="0" y="2114"/>
                  <a:pt x="8" y="2143"/>
                  <a:pt x="22" y="2169"/>
                </a:cubicBezTo>
                <a:cubicBezTo>
                  <a:pt x="37" y="2194"/>
                  <a:pt x="58" y="2215"/>
                  <a:pt x="83" y="2230"/>
                </a:cubicBezTo>
                <a:cubicBezTo>
                  <a:pt x="109" y="2244"/>
                  <a:pt x="138" y="2252"/>
                  <a:pt x="167" y="2252"/>
                </a:cubicBezTo>
                <a:lnTo>
                  <a:pt x="834" y="2252"/>
                </a:lnTo>
                <a:lnTo>
                  <a:pt x="834" y="2252"/>
                </a:lnTo>
                <a:cubicBezTo>
                  <a:pt x="863" y="2252"/>
                  <a:pt x="892" y="2244"/>
                  <a:pt x="918" y="2230"/>
                </a:cubicBezTo>
                <a:cubicBezTo>
                  <a:pt x="943" y="2215"/>
                  <a:pt x="964" y="2194"/>
                  <a:pt x="979" y="2169"/>
                </a:cubicBezTo>
                <a:cubicBezTo>
                  <a:pt x="993" y="2143"/>
                  <a:pt x="1001" y="2114"/>
                  <a:pt x="1001" y="2085"/>
                </a:cubicBezTo>
                <a:lnTo>
                  <a:pt x="1001" y="166"/>
                </a:lnTo>
                <a:lnTo>
                  <a:pt x="1001" y="167"/>
                </a:lnTo>
                <a:lnTo>
                  <a:pt x="1001" y="167"/>
                </a:lnTo>
                <a:cubicBezTo>
                  <a:pt x="1001" y="138"/>
                  <a:pt x="993" y="109"/>
                  <a:pt x="979" y="83"/>
                </a:cubicBezTo>
                <a:cubicBezTo>
                  <a:pt x="964" y="58"/>
                  <a:pt x="943" y="37"/>
                  <a:pt x="918" y="22"/>
                </a:cubicBezTo>
                <a:cubicBezTo>
                  <a:pt x="892" y="8"/>
                  <a:pt x="863" y="0"/>
                  <a:pt x="834" y="0"/>
                </a:cubicBezTo>
                <a:lnTo>
                  <a:pt x="166" y="0"/>
                </a:lnTo>
              </a:path>
            </a:pathLst>
          </a:custGeom>
          <a:solidFill>
            <a:srgbClr val="CCCCCC"/>
          </a:solidFill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000" tIns="63000" rIns="108000" bIns="63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RAn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700" name="TextShape 38"/>
          <p:cNvSpPr txBox="1"/>
          <p:nvPr/>
        </p:nvSpPr>
        <p:spPr>
          <a:xfrm>
            <a:off x="3168360" y="5095440"/>
            <a:ext cx="2184840" cy="376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1500" b="1" strike="noStrike" spc="-1">
                <a:solidFill>
                  <a:srgbClr val="666666"/>
                </a:solidFill>
                <a:latin typeface="Arial"/>
              </a:rPr>
              <a:t>MICROCONTRÔLEUR</a:t>
            </a:r>
            <a:endParaRPr lang="fr-FR" sz="1500" b="0" strike="noStrike" spc="-1">
              <a:latin typeface="Arial"/>
            </a:endParaRPr>
          </a:p>
        </p:txBody>
      </p:sp>
      <p:sp>
        <p:nvSpPr>
          <p:cNvPr id="4701" name="TextShape 39"/>
          <p:cNvSpPr txBox="1"/>
          <p:nvPr/>
        </p:nvSpPr>
        <p:spPr>
          <a:xfrm>
            <a:off x="3348720" y="5383800"/>
            <a:ext cx="2184840" cy="376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1500" b="1" strike="noStrike" spc="-1">
                <a:solidFill>
                  <a:srgbClr val="B2B2B2"/>
                </a:solidFill>
                <a:latin typeface="Arial"/>
              </a:rPr>
              <a:t>ENVIRONNEMENT</a:t>
            </a:r>
            <a:endParaRPr lang="fr-FR" sz="1500" b="0" strike="noStrike" spc="-1">
              <a:latin typeface="Arial"/>
            </a:endParaRPr>
          </a:p>
        </p:txBody>
      </p:sp>
      <p:sp>
        <p:nvSpPr>
          <p:cNvPr id="4702" name="Line 40"/>
          <p:cNvSpPr/>
          <p:nvPr/>
        </p:nvSpPr>
        <p:spPr>
          <a:xfrm>
            <a:off x="2073240" y="3816000"/>
            <a:ext cx="554760" cy="0"/>
          </a:xfrm>
          <a:prstGeom prst="line">
            <a:avLst/>
          </a:prstGeom>
          <a:ln w="36000">
            <a:solidFill>
              <a:srgbClr val="3465A4"/>
            </a:solidFill>
            <a:custDash>
              <a:ds d="100000" sp="5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03" name="TextShape 41"/>
          <p:cNvSpPr txBox="1"/>
          <p:nvPr/>
        </p:nvSpPr>
        <p:spPr>
          <a:xfrm>
            <a:off x="522000" y="3672000"/>
            <a:ext cx="459720" cy="249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0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704" name="TextShape 42"/>
          <p:cNvSpPr txBox="1"/>
          <p:nvPr/>
        </p:nvSpPr>
        <p:spPr>
          <a:xfrm>
            <a:off x="1700280" y="3713760"/>
            <a:ext cx="459720" cy="249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705" name="CustomShape 43"/>
          <p:cNvSpPr/>
          <p:nvPr/>
        </p:nvSpPr>
        <p:spPr>
          <a:xfrm>
            <a:off x="2376000" y="2304000"/>
            <a:ext cx="1584000" cy="288000"/>
          </a:xfrm>
          <a:custGeom>
            <a:avLst/>
            <a:gdLst/>
            <a:ahLst/>
            <a:cxnLst/>
            <a:rect l="0" t="0" r="r" b="b"/>
            <a:pathLst>
              <a:path w="4402" h="802">
                <a:moveTo>
                  <a:pt x="4401" y="0"/>
                </a:moveTo>
                <a:lnTo>
                  <a:pt x="466" y="0"/>
                </a:lnTo>
                <a:lnTo>
                  <a:pt x="0" y="400"/>
                </a:lnTo>
                <a:lnTo>
                  <a:pt x="466" y="801"/>
                </a:lnTo>
                <a:lnTo>
                  <a:pt x="4401" y="801"/>
                </a:lnTo>
                <a:lnTo>
                  <a:pt x="4401" y="0"/>
                </a:lnTo>
              </a:path>
            </a:pathLst>
          </a:custGeom>
          <a:noFill/>
          <a:ln w="3600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000" tIns="63000" rIns="108000" bIns="63000" anchor="ctr">
            <a:noAutofit/>
          </a:bodyPr>
          <a:lstStyle/>
          <a:p>
            <a:pPr algn="ctr"/>
            <a:r>
              <a:rPr lang="fr-FR" sz="1200" b="0" strike="noStrike" spc="-1">
                <a:latin typeface="Arial"/>
              </a:rPr>
              <a:t>Conv. Analog./Num.</a:t>
            </a:r>
          </a:p>
        </p:txBody>
      </p:sp>
      <p:sp>
        <p:nvSpPr>
          <p:cNvPr id="4706" name="Line 44"/>
          <p:cNvSpPr/>
          <p:nvPr/>
        </p:nvSpPr>
        <p:spPr>
          <a:xfrm flipH="1">
            <a:off x="2412360" y="3060000"/>
            <a:ext cx="215640" cy="0"/>
          </a:xfrm>
          <a:prstGeom prst="line">
            <a:avLst/>
          </a:prstGeom>
          <a:ln w="36000">
            <a:solidFill>
              <a:srgbClr val="3465A4"/>
            </a:solidFill>
            <a:custDash>
              <a:ds d="100000" sp="5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07" name="TextShape 45"/>
          <p:cNvSpPr txBox="1"/>
          <p:nvPr/>
        </p:nvSpPr>
        <p:spPr>
          <a:xfrm>
            <a:off x="1988280" y="2957760"/>
            <a:ext cx="459720" cy="249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708" name="TextShape 46"/>
          <p:cNvSpPr txBox="1"/>
          <p:nvPr/>
        </p:nvSpPr>
        <p:spPr>
          <a:xfrm>
            <a:off x="1340280" y="2952000"/>
            <a:ext cx="459720" cy="249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0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709" name="Line 47"/>
          <p:cNvSpPr/>
          <p:nvPr/>
        </p:nvSpPr>
        <p:spPr>
          <a:xfrm flipH="1">
            <a:off x="756000" y="5184000"/>
            <a:ext cx="1008360" cy="0"/>
          </a:xfrm>
          <a:prstGeom prst="line">
            <a:avLst/>
          </a:prstGeom>
          <a:ln w="38160">
            <a:solidFill>
              <a:srgbClr val="FF3333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10" name="Line 48"/>
          <p:cNvSpPr/>
          <p:nvPr/>
        </p:nvSpPr>
        <p:spPr>
          <a:xfrm>
            <a:off x="756000" y="3924000"/>
            <a:ext cx="0" cy="1260000"/>
          </a:xfrm>
          <a:prstGeom prst="line">
            <a:avLst/>
          </a:prstGeom>
          <a:ln w="38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11" name="Line 49"/>
          <p:cNvSpPr/>
          <p:nvPr/>
        </p:nvSpPr>
        <p:spPr>
          <a:xfrm>
            <a:off x="1944000" y="3203640"/>
            <a:ext cx="0" cy="504360"/>
          </a:xfrm>
          <a:prstGeom prst="line">
            <a:avLst/>
          </a:prstGeom>
          <a:ln w="38160">
            <a:solidFill>
              <a:srgbClr val="3333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12" name="Line 50"/>
          <p:cNvSpPr/>
          <p:nvPr/>
        </p:nvSpPr>
        <p:spPr>
          <a:xfrm flipH="1">
            <a:off x="888120" y="3816000"/>
            <a:ext cx="908640" cy="0"/>
          </a:xfrm>
          <a:prstGeom prst="line">
            <a:avLst/>
          </a:prstGeom>
          <a:ln w="36000">
            <a:solidFill>
              <a:srgbClr val="3465A4"/>
            </a:solidFill>
            <a:custDash>
              <a:ds d="100000" sp="5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13" name="CustomShape 51"/>
          <p:cNvSpPr/>
          <p:nvPr/>
        </p:nvSpPr>
        <p:spPr>
          <a:xfrm>
            <a:off x="1368000" y="1368000"/>
            <a:ext cx="720000" cy="720000"/>
          </a:xfrm>
          <a:prstGeom prst="rect">
            <a:avLst/>
          </a:prstGeom>
          <a:solidFill>
            <a:srgbClr val="FFFFF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1" strike="noStrike" spc="-1">
                <a:latin typeface="Arial"/>
              </a:rPr>
              <a:t>RAn</a:t>
            </a:r>
            <a:endParaRPr lang="fr-FR" sz="1800" b="0" strike="noStrike" spc="-1">
              <a:latin typeface="Arial"/>
            </a:endParaRPr>
          </a:p>
          <a:p>
            <a:pPr algn="ctr"/>
            <a:endParaRPr lang="fr-FR" sz="1800" b="0" strike="noStrike" spc="-1">
              <a:latin typeface="Arial"/>
            </a:endParaRPr>
          </a:p>
        </p:txBody>
      </p:sp>
      <p:sp>
        <p:nvSpPr>
          <p:cNvPr id="4714" name="Line 52"/>
          <p:cNvSpPr/>
          <p:nvPr/>
        </p:nvSpPr>
        <p:spPr>
          <a:xfrm flipV="1">
            <a:off x="1728000" y="2088000"/>
            <a:ext cx="0" cy="792000"/>
          </a:xfrm>
          <a:prstGeom prst="line">
            <a:avLst/>
          </a:prstGeom>
          <a:ln w="38160">
            <a:solidFill>
              <a:srgbClr val="3333F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15" name="Line 53"/>
          <p:cNvSpPr/>
          <p:nvPr/>
        </p:nvSpPr>
        <p:spPr>
          <a:xfrm flipV="1">
            <a:off x="1944000" y="3960000"/>
            <a:ext cx="0" cy="1044000"/>
          </a:xfrm>
          <a:prstGeom prst="line">
            <a:avLst/>
          </a:prstGeom>
          <a:ln w="38160">
            <a:solidFill>
              <a:srgbClr val="0000F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16" name="TextShape 54"/>
          <p:cNvSpPr txBox="1"/>
          <p:nvPr/>
        </p:nvSpPr>
        <p:spPr>
          <a:xfrm>
            <a:off x="1944000" y="4464000"/>
            <a:ext cx="1080000" cy="376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1500" b="1" strike="noStrike" spc="-1">
                <a:solidFill>
                  <a:srgbClr val="3333FF"/>
                </a:solidFill>
                <a:latin typeface="Arial"/>
              </a:rPr>
              <a:t>ENTRÉE</a:t>
            </a:r>
            <a:endParaRPr lang="fr-FR" sz="1500" b="0" strike="noStrike" spc="-1">
              <a:latin typeface="Arial"/>
            </a:endParaRPr>
          </a:p>
        </p:txBody>
      </p:sp>
      <p:sp>
        <p:nvSpPr>
          <p:cNvPr id="4717" name="TextShape 55"/>
          <p:cNvSpPr txBox="1"/>
          <p:nvPr/>
        </p:nvSpPr>
        <p:spPr>
          <a:xfrm>
            <a:off x="839160" y="4663080"/>
            <a:ext cx="2184840" cy="376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1500" b="1" strike="noStrike" spc="-1">
                <a:solidFill>
                  <a:srgbClr val="FF3333"/>
                </a:solidFill>
                <a:latin typeface="Arial"/>
              </a:rPr>
              <a:t>SORTIE</a:t>
            </a:r>
            <a:endParaRPr lang="fr-FR" sz="1500" b="0" strike="noStrike" spc="-1">
              <a:latin typeface="Arial"/>
            </a:endParaRPr>
          </a:p>
        </p:txBody>
      </p:sp>
      <p:sp>
        <p:nvSpPr>
          <p:cNvPr id="4718" name="TextShape 56"/>
          <p:cNvSpPr txBox="1"/>
          <p:nvPr/>
        </p:nvSpPr>
        <p:spPr>
          <a:xfrm>
            <a:off x="1304280" y="1769760"/>
            <a:ext cx="459720" cy="249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0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719" name="TextShape 57"/>
          <p:cNvSpPr txBox="1"/>
          <p:nvPr/>
        </p:nvSpPr>
        <p:spPr>
          <a:xfrm>
            <a:off x="1700280" y="1769760"/>
            <a:ext cx="459720" cy="249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720" name="Line 58"/>
          <p:cNvSpPr/>
          <p:nvPr/>
        </p:nvSpPr>
        <p:spPr>
          <a:xfrm flipH="1">
            <a:off x="2088360" y="1872000"/>
            <a:ext cx="575640" cy="0"/>
          </a:xfrm>
          <a:prstGeom prst="line">
            <a:avLst/>
          </a:prstGeom>
          <a:ln w="36000">
            <a:solidFill>
              <a:srgbClr val="3465A4"/>
            </a:solidFill>
            <a:custDash>
              <a:ds d="100000" sp="50000"/>
            </a:custDash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21" name="Line 59"/>
          <p:cNvSpPr/>
          <p:nvPr/>
        </p:nvSpPr>
        <p:spPr>
          <a:xfrm>
            <a:off x="548280" y="1131120"/>
            <a:ext cx="0" cy="16560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4722" name="Group 60"/>
          <p:cNvGrpSpPr/>
          <p:nvPr/>
        </p:nvGrpSpPr>
        <p:grpSpPr>
          <a:xfrm>
            <a:off x="393480" y="1008000"/>
            <a:ext cx="326520" cy="123480"/>
            <a:chOff x="393480" y="1008000"/>
            <a:chExt cx="326520" cy="123480"/>
          </a:xfrm>
        </p:grpSpPr>
        <p:sp>
          <p:nvSpPr>
            <p:cNvPr id="4723" name="Line 61"/>
            <p:cNvSpPr/>
            <p:nvPr/>
          </p:nvSpPr>
          <p:spPr>
            <a:xfrm flipH="1">
              <a:off x="393480" y="11314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24" name="Line 62"/>
            <p:cNvSpPr/>
            <p:nvPr/>
          </p:nvSpPr>
          <p:spPr>
            <a:xfrm flipH="1">
              <a:off x="475200" y="105876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25" name="Line 63"/>
            <p:cNvSpPr/>
            <p:nvPr/>
          </p:nvSpPr>
          <p:spPr>
            <a:xfrm flipH="1">
              <a:off x="529560" y="100836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26" name="Line 64"/>
            <p:cNvSpPr/>
            <p:nvPr/>
          </p:nvSpPr>
          <p:spPr>
            <a:xfrm flipH="1">
              <a:off x="393480" y="11311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27" name="Line 65"/>
            <p:cNvSpPr/>
            <p:nvPr/>
          </p:nvSpPr>
          <p:spPr>
            <a:xfrm flipH="1">
              <a:off x="475200" y="10584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28" name="Line 66"/>
            <p:cNvSpPr/>
            <p:nvPr/>
          </p:nvSpPr>
          <p:spPr>
            <a:xfrm flipH="1">
              <a:off x="529560" y="10080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729" name="CustomShape 67"/>
          <p:cNvSpPr/>
          <p:nvPr/>
        </p:nvSpPr>
        <p:spPr>
          <a:xfrm>
            <a:off x="1872000" y="3204000"/>
            <a:ext cx="144000" cy="144000"/>
          </a:xfrm>
          <a:prstGeom prst="ellipse">
            <a:avLst/>
          </a:prstGeom>
          <a:solidFill>
            <a:srgbClr val="3333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30" name="Line 68"/>
          <p:cNvSpPr/>
          <p:nvPr/>
        </p:nvSpPr>
        <p:spPr>
          <a:xfrm>
            <a:off x="2124000" y="2448000"/>
            <a:ext cx="0" cy="432000"/>
          </a:xfrm>
          <a:prstGeom prst="line">
            <a:avLst/>
          </a:prstGeom>
          <a:ln w="38160">
            <a:solidFill>
              <a:srgbClr val="3333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31" name="CustomShape 69"/>
          <p:cNvSpPr/>
          <p:nvPr/>
        </p:nvSpPr>
        <p:spPr>
          <a:xfrm>
            <a:off x="2052000" y="2772360"/>
            <a:ext cx="144000" cy="144000"/>
          </a:xfrm>
          <a:prstGeom prst="ellipse">
            <a:avLst/>
          </a:prstGeom>
          <a:solidFill>
            <a:srgbClr val="3333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32" name="CustomShape 70"/>
          <p:cNvSpPr/>
          <p:nvPr/>
        </p:nvSpPr>
        <p:spPr>
          <a:xfrm>
            <a:off x="1656000" y="2772720"/>
            <a:ext cx="144000" cy="144000"/>
          </a:xfrm>
          <a:prstGeom prst="ellipse">
            <a:avLst/>
          </a:prstGeom>
          <a:solidFill>
            <a:srgbClr val="3333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33" name="Line 71"/>
          <p:cNvSpPr/>
          <p:nvPr/>
        </p:nvSpPr>
        <p:spPr>
          <a:xfrm>
            <a:off x="1836000" y="2916360"/>
            <a:ext cx="108000" cy="359640"/>
          </a:xfrm>
          <a:prstGeom prst="line">
            <a:avLst/>
          </a:prstGeom>
          <a:ln w="38160">
            <a:solidFill>
              <a:srgbClr val="3333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34" name="CustomShape 72"/>
          <p:cNvSpPr/>
          <p:nvPr/>
        </p:nvSpPr>
        <p:spPr>
          <a:xfrm>
            <a:off x="684000" y="1764360"/>
            <a:ext cx="144000" cy="144000"/>
          </a:xfrm>
          <a:prstGeom prst="ellipse">
            <a:avLst/>
          </a:prstGeom>
          <a:solidFill>
            <a:srgbClr val="FF333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35" name="CustomShape 73"/>
          <p:cNvSpPr/>
          <p:nvPr/>
        </p:nvSpPr>
        <p:spPr>
          <a:xfrm>
            <a:off x="900000" y="1332720"/>
            <a:ext cx="144000" cy="144000"/>
          </a:xfrm>
          <a:prstGeom prst="ellipse">
            <a:avLst/>
          </a:prstGeom>
          <a:solidFill>
            <a:srgbClr val="FF333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36" name="CustomShape 74"/>
          <p:cNvSpPr/>
          <p:nvPr/>
        </p:nvSpPr>
        <p:spPr>
          <a:xfrm>
            <a:off x="468000" y="1333080"/>
            <a:ext cx="144000" cy="144000"/>
          </a:xfrm>
          <a:prstGeom prst="ellipse">
            <a:avLst/>
          </a:prstGeom>
          <a:solidFill>
            <a:srgbClr val="FF333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37" name="Line 75"/>
          <p:cNvSpPr/>
          <p:nvPr/>
        </p:nvSpPr>
        <p:spPr>
          <a:xfrm>
            <a:off x="648000" y="1476720"/>
            <a:ext cx="108000" cy="359640"/>
          </a:xfrm>
          <a:prstGeom prst="line">
            <a:avLst/>
          </a:prstGeom>
          <a:ln w="38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38" name="TextShape 76"/>
          <p:cNvSpPr txBox="1"/>
          <p:nvPr/>
        </p:nvSpPr>
        <p:spPr>
          <a:xfrm>
            <a:off x="764640" y="1590120"/>
            <a:ext cx="459720" cy="249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739" name="TextShape 77"/>
          <p:cNvSpPr txBox="1"/>
          <p:nvPr/>
        </p:nvSpPr>
        <p:spPr>
          <a:xfrm>
            <a:off x="224640" y="1584360"/>
            <a:ext cx="459720" cy="249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0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740" name="Line 78"/>
          <p:cNvSpPr/>
          <p:nvPr/>
        </p:nvSpPr>
        <p:spPr>
          <a:xfrm>
            <a:off x="765720" y="1836000"/>
            <a:ext cx="0" cy="1879560"/>
          </a:xfrm>
          <a:prstGeom prst="line">
            <a:avLst/>
          </a:prstGeom>
          <a:ln w="38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41" name="Line 79"/>
          <p:cNvSpPr/>
          <p:nvPr/>
        </p:nvSpPr>
        <p:spPr>
          <a:xfrm>
            <a:off x="841320" y="1116000"/>
            <a:ext cx="360000" cy="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42" name="TextShape 80"/>
          <p:cNvSpPr txBox="1"/>
          <p:nvPr/>
        </p:nvSpPr>
        <p:spPr>
          <a:xfrm>
            <a:off x="792000" y="718920"/>
            <a:ext cx="54180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DD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743" name="Line 81"/>
          <p:cNvSpPr/>
          <p:nvPr/>
        </p:nvSpPr>
        <p:spPr>
          <a:xfrm>
            <a:off x="980280" y="1131480"/>
            <a:ext cx="0" cy="16560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44" name="Line 82"/>
          <p:cNvSpPr/>
          <p:nvPr/>
        </p:nvSpPr>
        <p:spPr>
          <a:xfrm>
            <a:off x="2124000" y="2448000"/>
            <a:ext cx="252000" cy="0"/>
          </a:xfrm>
          <a:prstGeom prst="line">
            <a:avLst/>
          </a:prstGeom>
          <a:ln w="38160">
            <a:solidFill>
              <a:srgbClr val="3333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45" name="TextShape 83"/>
          <p:cNvSpPr txBox="1"/>
          <p:nvPr/>
        </p:nvSpPr>
        <p:spPr>
          <a:xfrm>
            <a:off x="3960000" y="2340000"/>
            <a:ext cx="1428480" cy="288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solidFill>
                  <a:srgbClr val="999999"/>
                </a:solidFill>
                <a:latin typeface="Arial"/>
              </a:rPr>
              <a:t>ADRES</a:t>
            </a:r>
            <a:endParaRPr lang="fr-FR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6" name="CustomShape 1"/>
          <p:cNvSpPr/>
          <p:nvPr/>
        </p:nvSpPr>
        <p:spPr>
          <a:xfrm>
            <a:off x="1080000" y="931320"/>
            <a:ext cx="1728000" cy="864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6120" tIns="51120" rIns="96120" bIns="51120" anchor="ctr">
            <a:noAutofit/>
          </a:bodyPr>
          <a:lstStyle/>
          <a:p>
            <a:r>
              <a:rPr lang="fr-FR" sz="1400" b="1" strike="noStrike" spc="-1">
                <a:latin typeface="Arial"/>
              </a:rPr>
              <a:t>NUCLEO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747" name="TextShape 2"/>
          <p:cNvSpPr txBox="1"/>
          <p:nvPr/>
        </p:nvSpPr>
        <p:spPr>
          <a:xfrm>
            <a:off x="132840" y="145800"/>
            <a:ext cx="2352600" cy="885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800" b="1" strike="noStrike" spc="-1">
                <a:solidFill>
                  <a:srgbClr val="3333FF"/>
                </a:solidFill>
                <a:latin typeface="Arial"/>
              </a:rPr>
              <a:t>RS232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4748" name="Line 3"/>
          <p:cNvSpPr/>
          <p:nvPr/>
        </p:nvSpPr>
        <p:spPr>
          <a:xfrm flipV="1">
            <a:off x="2110320" y="179460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4749" name="Group 4"/>
          <p:cNvGrpSpPr/>
          <p:nvPr/>
        </p:nvGrpSpPr>
        <p:grpSpPr>
          <a:xfrm>
            <a:off x="1938600" y="1959840"/>
            <a:ext cx="326520" cy="123480"/>
            <a:chOff x="1938600" y="1959840"/>
            <a:chExt cx="326520" cy="123480"/>
          </a:xfrm>
        </p:grpSpPr>
        <p:sp>
          <p:nvSpPr>
            <p:cNvPr id="4750" name="Line 5"/>
            <p:cNvSpPr/>
            <p:nvPr/>
          </p:nvSpPr>
          <p:spPr>
            <a:xfrm>
              <a:off x="1938600" y="195984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51" name="Line 6"/>
            <p:cNvSpPr/>
            <p:nvPr/>
          </p:nvSpPr>
          <p:spPr>
            <a:xfrm>
              <a:off x="2019960" y="203256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52" name="Line 7"/>
            <p:cNvSpPr/>
            <p:nvPr/>
          </p:nvSpPr>
          <p:spPr>
            <a:xfrm>
              <a:off x="2074680" y="208296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53" name="Line 8"/>
            <p:cNvSpPr/>
            <p:nvPr/>
          </p:nvSpPr>
          <p:spPr>
            <a:xfrm>
              <a:off x="1938600" y="196020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54" name="Line 9"/>
            <p:cNvSpPr/>
            <p:nvPr/>
          </p:nvSpPr>
          <p:spPr>
            <a:xfrm>
              <a:off x="2019960" y="203292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55" name="Line 10"/>
            <p:cNvSpPr/>
            <p:nvPr/>
          </p:nvSpPr>
          <p:spPr>
            <a:xfrm>
              <a:off x="2074680" y="208332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756" name="Line 11"/>
          <p:cNvSpPr/>
          <p:nvPr/>
        </p:nvSpPr>
        <p:spPr>
          <a:xfrm>
            <a:off x="1929960" y="786960"/>
            <a:ext cx="355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57" name="TextShape 12"/>
          <p:cNvSpPr txBox="1"/>
          <p:nvPr/>
        </p:nvSpPr>
        <p:spPr>
          <a:xfrm>
            <a:off x="1857960" y="571680"/>
            <a:ext cx="54000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VDD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4758" name="Line 13"/>
          <p:cNvSpPr/>
          <p:nvPr/>
        </p:nvSpPr>
        <p:spPr>
          <a:xfrm flipV="1">
            <a:off x="2110320" y="78660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59" name="CustomShape 14"/>
          <p:cNvSpPr/>
          <p:nvPr/>
        </p:nvSpPr>
        <p:spPr>
          <a:xfrm>
            <a:off x="3888000" y="931320"/>
            <a:ext cx="1584000" cy="864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6120" tIns="51120" rIns="96120" bIns="51120" anchor="ctr">
            <a:noAutofit/>
          </a:bodyPr>
          <a:lstStyle/>
          <a:p>
            <a:pPr algn="r"/>
            <a:r>
              <a:rPr lang="fr-FR" sz="1400" b="1" strike="noStrike" spc="-1">
                <a:latin typeface="Arial"/>
              </a:rPr>
              <a:t>NOEUD 2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760" name="Line 15"/>
          <p:cNvSpPr/>
          <p:nvPr/>
        </p:nvSpPr>
        <p:spPr>
          <a:xfrm flipV="1">
            <a:off x="5173200" y="179532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4761" name="Group 16"/>
          <p:cNvGrpSpPr/>
          <p:nvPr/>
        </p:nvGrpSpPr>
        <p:grpSpPr>
          <a:xfrm>
            <a:off x="5001480" y="1960560"/>
            <a:ext cx="326520" cy="123480"/>
            <a:chOff x="5001480" y="1960560"/>
            <a:chExt cx="326520" cy="123480"/>
          </a:xfrm>
        </p:grpSpPr>
        <p:sp>
          <p:nvSpPr>
            <p:cNvPr id="4762" name="Line 17"/>
            <p:cNvSpPr/>
            <p:nvPr/>
          </p:nvSpPr>
          <p:spPr>
            <a:xfrm>
              <a:off x="5001480" y="196056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63" name="Line 18"/>
            <p:cNvSpPr/>
            <p:nvPr/>
          </p:nvSpPr>
          <p:spPr>
            <a:xfrm>
              <a:off x="5082840" y="203328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64" name="Line 19"/>
            <p:cNvSpPr/>
            <p:nvPr/>
          </p:nvSpPr>
          <p:spPr>
            <a:xfrm>
              <a:off x="5137560" y="208368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65" name="Line 20"/>
            <p:cNvSpPr/>
            <p:nvPr/>
          </p:nvSpPr>
          <p:spPr>
            <a:xfrm>
              <a:off x="5001480" y="19609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66" name="Line 21"/>
            <p:cNvSpPr/>
            <p:nvPr/>
          </p:nvSpPr>
          <p:spPr>
            <a:xfrm>
              <a:off x="5082840" y="20336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67" name="Line 22"/>
            <p:cNvSpPr/>
            <p:nvPr/>
          </p:nvSpPr>
          <p:spPr>
            <a:xfrm>
              <a:off x="5137560" y="20840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768" name="Line 23"/>
          <p:cNvSpPr/>
          <p:nvPr/>
        </p:nvSpPr>
        <p:spPr>
          <a:xfrm>
            <a:off x="5004000" y="766080"/>
            <a:ext cx="355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69" name="TextShape 24"/>
          <p:cNvSpPr txBox="1"/>
          <p:nvPr/>
        </p:nvSpPr>
        <p:spPr>
          <a:xfrm>
            <a:off x="4932000" y="550800"/>
            <a:ext cx="54000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VDD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4770" name="Line 25"/>
          <p:cNvSpPr/>
          <p:nvPr/>
        </p:nvSpPr>
        <p:spPr>
          <a:xfrm flipV="1">
            <a:off x="5184360" y="76572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71" name="CustomShape 26"/>
          <p:cNvSpPr/>
          <p:nvPr/>
        </p:nvSpPr>
        <p:spPr>
          <a:xfrm>
            <a:off x="2088360" y="1075680"/>
            <a:ext cx="720000" cy="144000"/>
          </a:xfrm>
          <a:custGeom>
            <a:avLst/>
            <a:gdLst/>
            <a:ahLst/>
            <a:cxnLst/>
            <a:rect l="0" t="0" r="r" b="b"/>
            <a:pathLst>
              <a:path w="20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934" y="401"/>
                </a:lnTo>
                <a:lnTo>
                  <a:pt x="1934" y="401"/>
                </a:lnTo>
                <a:cubicBezTo>
                  <a:pt x="1946" y="401"/>
                  <a:pt x="1957" y="398"/>
                  <a:pt x="1968" y="392"/>
                </a:cubicBezTo>
                <a:cubicBezTo>
                  <a:pt x="1978" y="386"/>
                  <a:pt x="1986" y="378"/>
                  <a:pt x="1992" y="368"/>
                </a:cubicBezTo>
                <a:cubicBezTo>
                  <a:pt x="1998" y="357"/>
                  <a:pt x="2001" y="346"/>
                  <a:pt x="2001" y="334"/>
                </a:cubicBezTo>
                <a:lnTo>
                  <a:pt x="2001" y="66"/>
                </a:lnTo>
                <a:lnTo>
                  <a:pt x="2001" y="67"/>
                </a:lnTo>
                <a:lnTo>
                  <a:pt x="2001" y="67"/>
                </a:lnTo>
                <a:cubicBezTo>
                  <a:pt x="2001" y="55"/>
                  <a:pt x="1998" y="44"/>
                  <a:pt x="1992" y="33"/>
                </a:cubicBezTo>
                <a:cubicBezTo>
                  <a:pt x="1986" y="23"/>
                  <a:pt x="1978" y="15"/>
                  <a:pt x="1968" y="9"/>
                </a:cubicBezTo>
                <a:cubicBezTo>
                  <a:pt x="1957" y="3"/>
                  <a:pt x="1946" y="0"/>
                  <a:pt x="1934" y="0"/>
                </a:cubicBezTo>
                <a:lnTo>
                  <a:pt x="66" y="0"/>
                </a:lnTo>
              </a:path>
            </a:pathLst>
          </a:custGeom>
          <a:solidFill>
            <a:srgbClr val="00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Serial_TX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772" name="CustomShape 27"/>
          <p:cNvSpPr/>
          <p:nvPr/>
        </p:nvSpPr>
        <p:spPr>
          <a:xfrm>
            <a:off x="3888000" y="1075320"/>
            <a:ext cx="504000" cy="144000"/>
          </a:xfrm>
          <a:custGeom>
            <a:avLst/>
            <a:gdLst/>
            <a:ahLst/>
            <a:cxnLst/>
            <a:rect l="0" t="0" r="r" b="b"/>
            <a:pathLst>
              <a:path w="14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334" y="401"/>
                </a:lnTo>
                <a:lnTo>
                  <a:pt x="1334" y="401"/>
                </a:lnTo>
                <a:cubicBezTo>
                  <a:pt x="1346" y="401"/>
                  <a:pt x="1357" y="398"/>
                  <a:pt x="1368" y="392"/>
                </a:cubicBezTo>
                <a:cubicBezTo>
                  <a:pt x="1378" y="386"/>
                  <a:pt x="1386" y="378"/>
                  <a:pt x="1392" y="368"/>
                </a:cubicBezTo>
                <a:cubicBezTo>
                  <a:pt x="1398" y="357"/>
                  <a:pt x="1401" y="346"/>
                  <a:pt x="1401" y="334"/>
                </a:cubicBezTo>
                <a:lnTo>
                  <a:pt x="1401" y="66"/>
                </a:lnTo>
                <a:lnTo>
                  <a:pt x="1401" y="67"/>
                </a:lnTo>
                <a:lnTo>
                  <a:pt x="1401" y="67"/>
                </a:lnTo>
                <a:cubicBezTo>
                  <a:pt x="1401" y="55"/>
                  <a:pt x="1398" y="44"/>
                  <a:pt x="1392" y="33"/>
                </a:cubicBezTo>
                <a:cubicBezTo>
                  <a:pt x="1386" y="23"/>
                  <a:pt x="1378" y="15"/>
                  <a:pt x="1368" y="9"/>
                </a:cubicBezTo>
                <a:cubicBezTo>
                  <a:pt x="1357" y="3"/>
                  <a:pt x="1346" y="0"/>
                  <a:pt x="1334" y="0"/>
                </a:cubicBezTo>
                <a:lnTo>
                  <a:pt x="66" y="0"/>
                </a:lnTo>
              </a:path>
            </a:pathLst>
          </a:custGeom>
          <a:solidFill>
            <a:srgbClr val="00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TX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773" name="CustomShape 28"/>
          <p:cNvSpPr/>
          <p:nvPr/>
        </p:nvSpPr>
        <p:spPr>
          <a:xfrm>
            <a:off x="3888360" y="1255680"/>
            <a:ext cx="504000" cy="144000"/>
          </a:xfrm>
          <a:custGeom>
            <a:avLst/>
            <a:gdLst/>
            <a:ahLst/>
            <a:cxnLst/>
            <a:rect l="0" t="0" r="r" b="b"/>
            <a:pathLst>
              <a:path w="14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334" y="401"/>
                </a:lnTo>
                <a:lnTo>
                  <a:pt x="1334" y="401"/>
                </a:lnTo>
                <a:cubicBezTo>
                  <a:pt x="1346" y="401"/>
                  <a:pt x="1357" y="398"/>
                  <a:pt x="1368" y="392"/>
                </a:cubicBezTo>
                <a:cubicBezTo>
                  <a:pt x="1378" y="386"/>
                  <a:pt x="1386" y="378"/>
                  <a:pt x="1392" y="368"/>
                </a:cubicBezTo>
                <a:cubicBezTo>
                  <a:pt x="1398" y="357"/>
                  <a:pt x="1401" y="346"/>
                  <a:pt x="1401" y="334"/>
                </a:cubicBezTo>
                <a:lnTo>
                  <a:pt x="1401" y="66"/>
                </a:lnTo>
                <a:lnTo>
                  <a:pt x="1401" y="67"/>
                </a:lnTo>
                <a:lnTo>
                  <a:pt x="1401" y="67"/>
                </a:lnTo>
                <a:cubicBezTo>
                  <a:pt x="1401" y="55"/>
                  <a:pt x="1398" y="44"/>
                  <a:pt x="1392" y="33"/>
                </a:cubicBezTo>
                <a:cubicBezTo>
                  <a:pt x="1386" y="23"/>
                  <a:pt x="1378" y="15"/>
                  <a:pt x="1368" y="9"/>
                </a:cubicBezTo>
                <a:cubicBezTo>
                  <a:pt x="1357" y="3"/>
                  <a:pt x="1346" y="0"/>
                  <a:pt x="1334" y="0"/>
                </a:cubicBezTo>
                <a:lnTo>
                  <a:pt x="66" y="0"/>
                </a:lnTo>
              </a:path>
            </a:pathLst>
          </a:custGeom>
          <a:solidFill>
            <a:srgbClr val="00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RX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774" name="Line 29"/>
          <p:cNvSpPr/>
          <p:nvPr/>
        </p:nvSpPr>
        <p:spPr>
          <a:xfrm>
            <a:off x="3384000" y="1327320"/>
            <a:ext cx="504000" cy="0"/>
          </a:xfrm>
          <a:prstGeom prst="line">
            <a:avLst/>
          </a:prstGeom>
          <a:ln w="29160">
            <a:solidFill>
              <a:srgbClr val="0099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75" name="Line 30"/>
          <p:cNvSpPr/>
          <p:nvPr/>
        </p:nvSpPr>
        <p:spPr>
          <a:xfrm>
            <a:off x="2801160" y="1327320"/>
            <a:ext cx="510840" cy="0"/>
          </a:xfrm>
          <a:prstGeom prst="line">
            <a:avLst/>
          </a:prstGeom>
          <a:ln w="29160">
            <a:solidFill>
              <a:srgbClr val="00CC00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76" name="Line 31"/>
          <p:cNvSpPr/>
          <p:nvPr/>
        </p:nvSpPr>
        <p:spPr>
          <a:xfrm>
            <a:off x="840600" y="5688000"/>
            <a:ext cx="693540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77" name="Line 32"/>
          <p:cNvSpPr/>
          <p:nvPr/>
        </p:nvSpPr>
        <p:spPr>
          <a:xfrm flipV="1">
            <a:off x="948600" y="5040720"/>
            <a:ext cx="0" cy="75924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78" name="TextShape 33"/>
          <p:cNvSpPr txBox="1"/>
          <p:nvPr/>
        </p:nvSpPr>
        <p:spPr>
          <a:xfrm>
            <a:off x="264600" y="5165640"/>
            <a:ext cx="5677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SDA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779" name="CustomShape 34"/>
          <p:cNvSpPr/>
          <p:nvPr/>
        </p:nvSpPr>
        <p:spPr>
          <a:xfrm>
            <a:off x="2088720" y="1256040"/>
            <a:ext cx="720000" cy="144000"/>
          </a:xfrm>
          <a:custGeom>
            <a:avLst/>
            <a:gdLst/>
            <a:ahLst/>
            <a:cxnLst/>
            <a:rect l="0" t="0" r="r" b="b"/>
            <a:pathLst>
              <a:path w="20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934" y="401"/>
                </a:lnTo>
                <a:lnTo>
                  <a:pt x="1934" y="401"/>
                </a:lnTo>
                <a:cubicBezTo>
                  <a:pt x="1946" y="401"/>
                  <a:pt x="1957" y="398"/>
                  <a:pt x="1968" y="392"/>
                </a:cubicBezTo>
                <a:cubicBezTo>
                  <a:pt x="1978" y="386"/>
                  <a:pt x="1986" y="378"/>
                  <a:pt x="1992" y="368"/>
                </a:cubicBezTo>
                <a:cubicBezTo>
                  <a:pt x="1998" y="357"/>
                  <a:pt x="2001" y="346"/>
                  <a:pt x="2001" y="334"/>
                </a:cubicBezTo>
                <a:lnTo>
                  <a:pt x="2001" y="66"/>
                </a:lnTo>
                <a:lnTo>
                  <a:pt x="2001" y="67"/>
                </a:lnTo>
                <a:lnTo>
                  <a:pt x="2001" y="67"/>
                </a:lnTo>
                <a:cubicBezTo>
                  <a:pt x="2001" y="55"/>
                  <a:pt x="1998" y="44"/>
                  <a:pt x="1992" y="33"/>
                </a:cubicBezTo>
                <a:cubicBezTo>
                  <a:pt x="1986" y="23"/>
                  <a:pt x="1978" y="15"/>
                  <a:pt x="1968" y="9"/>
                </a:cubicBezTo>
                <a:cubicBezTo>
                  <a:pt x="1957" y="3"/>
                  <a:pt x="1946" y="0"/>
                  <a:pt x="1934" y="0"/>
                </a:cubicBezTo>
                <a:lnTo>
                  <a:pt x="66" y="0"/>
                </a:lnTo>
              </a:path>
            </a:pathLst>
          </a:custGeom>
          <a:solidFill>
            <a:srgbClr val="00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Serial_RX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780" name="CustomShape 35"/>
          <p:cNvSpPr/>
          <p:nvPr/>
        </p:nvSpPr>
        <p:spPr>
          <a:xfrm>
            <a:off x="8352000" y="5400000"/>
            <a:ext cx="792000" cy="255960"/>
          </a:xfrm>
          <a:prstGeom prst="rect">
            <a:avLst/>
          </a:prstGeom>
          <a:solidFill>
            <a:srgbClr val="66CCF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M → E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4781" name="CustomShape 36"/>
          <p:cNvSpPr/>
          <p:nvPr/>
        </p:nvSpPr>
        <p:spPr>
          <a:xfrm>
            <a:off x="8352000" y="5688000"/>
            <a:ext cx="792000" cy="255960"/>
          </a:xfrm>
          <a:prstGeom prst="rect">
            <a:avLst/>
          </a:prstGeom>
          <a:solidFill>
            <a:srgbClr val="00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E → M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4782" name="CustomShape 37"/>
          <p:cNvSpPr/>
          <p:nvPr/>
        </p:nvSpPr>
        <p:spPr>
          <a:xfrm>
            <a:off x="1092240" y="5436000"/>
            <a:ext cx="5171760" cy="255960"/>
          </a:xfrm>
          <a:prstGeom prst="rect">
            <a:avLst/>
          </a:prstGeom>
          <a:solidFill>
            <a:srgbClr val="66CCF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COMMANDE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4783" name="CustomShape 38"/>
          <p:cNvSpPr/>
          <p:nvPr/>
        </p:nvSpPr>
        <p:spPr>
          <a:xfrm>
            <a:off x="1344240" y="5724000"/>
            <a:ext cx="887760" cy="255960"/>
          </a:xfrm>
          <a:prstGeom prst="rect">
            <a:avLst/>
          </a:prstGeom>
          <a:solidFill>
            <a:srgbClr val="66CCF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300" b="1" strike="noStrike" spc="-1">
                <a:solidFill>
                  <a:srgbClr val="333333"/>
                </a:solidFill>
                <a:latin typeface="Arial"/>
              </a:rPr>
              <a:t>ADR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4784" name="CustomShape 39"/>
          <p:cNvSpPr/>
          <p:nvPr/>
        </p:nvSpPr>
        <p:spPr>
          <a:xfrm>
            <a:off x="2244240" y="5724000"/>
            <a:ext cx="239760" cy="255960"/>
          </a:xfrm>
          <a:prstGeom prst="rect">
            <a:avLst/>
          </a:prstGeom>
          <a:solidFill>
            <a:srgbClr val="66CCF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400" b="1" strike="noStrike" spc="-1">
                <a:latin typeface="Arial"/>
              </a:rPr>
              <a:t>W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785" name="CustomShape 40"/>
          <p:cNvSpPr/>
          <p:nvPr/>
        </p:nvSpPr>
        <p:spPr>
          <a:xfrm>
            <a:off x="2484000" y="5724000"/>
            <a:ext cx="252000" cy="255960"/>
          </a:xfrm>
          <a:prstGeom prst="rect">
            <a:avLst/>
          </a:prstGeom>
          <a:solidFill>
            <a:srgbClr val="00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300" b="1" strike="noStrike" spc="-1">
                <a:latin typeface="Arial"/>
              </a:rPr>
              <a:t>A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4786" name="CustomShape 41"/>
          <p:cNvSpPr/>
          <p:nvPr/>
        </p:nvSpPr>
        <p:spPr>
          <a:xfrm>
            <a:off x="4140000" y="5724000"/>
            <a:ext cx="1152000" cy="255960"/>
          </a:xfrm>
          <a:prstGeom prst="rect">
            <a:avLst/>
          </a:prstGeom>
          <a:solidFill>
            <a:srgbClr val="66CCF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300" b="1" strike="noStrike" spc="-1">
                <a:solidFill>
                  <a:srgbClr val="333333"/>
                </a:solidFill>
                <a:latin typeface="Arial"/>
              </a:rPr>
              <a:t>DATA1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4787" name="CustomShape 42"/>
          <p:cNvSpPr/>
          <p:nvPr/>
        </p:nvSpPr>
        <p:spPr>
          <a:xfrm>
            <a:off x="3888000" y="5724000"/>
            <a:ext cx="252000" cy="255960"/>
          </a:xfrm>
          <a:prstGeom prst="rect">
            <a:avLst/>
          </a:prstGeom>
          <a:solidFill>
            <a:srgbClr val="00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300" b="1" strike="noStrike" spc="-1">
                <a:latin typeface="Arial"/>
              </a:rPr>
              <a:t>A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4788" name="CustomShape 43"/>
          <p:cNvSpPr/>
          <p:nvPr/>
        </p:nvSpPr>
        <p:spPr>
          <a:xfrm>
            <a:off x="1104480" y="5724000"/>
            <a:ext cx="239760" cy="255960"/>
          </a:xfrm>
          <a:prstGeom prst="rect">
            <a:avLst/>
          </a:prstGeom>
          <a:solidFill>
            <a:srgbClr val="66CCF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400" b="1" strike="noStrike" spc="-1">
                <a:latin typeface="Arial"/>
              </a:rPr>
              <a:t>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789" name="CustomShape 44"/>
          <p:cNvSpPr/>
          <p:nvPr/>
        </p:nvSpPr>
        <p:spPr>
          <a:xfrm>
            <a:off x="6048000" y="5724000"/>
            <a:ext cx="239760" cy="255960"/>
          </a:xfrm>
          <a:prstGeom prst="rect">
            <a:avLst/>
          </a:prstGeom>
          <a:solidFill>
            <a:srgbClr val="66CCF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400" b="1" strike="noStrike" spc="-1">
                <a:latin typeface="Arial"/>
              </a:rPr>
              <a:t>P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790" name="CustomShape 45"/>
          <p:cNvSpPr/>
          <p:nvPr/>
        </p:nvSpPr>
        <p:spPr>
          <a:xfrm>
            <a:off x="2736000" y="5724000"/>
            <a:ext cx="1152000" cy="255960"/>
          </a:xfrm>
          <a:prstGeom prst="rect">
            <a:avLst/>
          </a:prstGeom>
          <a:solidFill>
            <a:srgbClr val="66CCF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300" b="1" strike="noStrike" spc="-1">
                <a:solidFill>
                  <a:srgbClr val="333333"/>
                </a:solidFill>
                <a:latin typeface="Arial"/>
              </a:rPr>
              <a:t>CMD / REG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4791" name="CustomShape 46"/>
          <p:cNvSpPr/>
          <p:nvPr/>
        </p:nvSpPr>
        <p:spPr>
          <a:xfrm>
            <a:off x="5279760" y="5724000"/>
            <a:ext cx="252000" cy="255960"/>
          </a:xfrm>
          <a:prstGeom prst="rect">
            <a:avLst/>
          </a:prstGeom>
          <a:solidFill>
            <a:srgbClr val="00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300" b="1" strike="noStrike" spc="-1">
                <a:latin typeface="Arial"/>
              </a:rPr>
              <a:t>A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4792" name="CustomShape 47"/>
          <p:cNvSpPr/>
          <p:nvPr/>
        </p:nvSpPr>
        <p:spPr>
          <a:xfrm>
            <a:off x="5819760" y="5724000"/>
            <a:ext cx="252000" cy="255960"/>
          </a:xfrm>
          <a:prstGeom prst="rect">
            <a:avLst/>
          </a:prstGeom>
          <a:solidFill>
            <a:srgbClr val="00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300" b="1" strike="noStrike" spc="-1">
                <a:latin typeface="Arial"/>
              </a:rPr>
              <a:t>A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4793" name="TextShape 48"/>
          <p:cNvSpPr txBox="1"/>
          <p:nvPr/>
        </p:nvSpPr>
        <p:spPr>
          <a:xfrm>
            <a:off x="5508000" y="5691960"/>
            <a:ext cx="36000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666666"/>
                </a:solidFill>
                <a:latin typeface="Arial"/>
              </a:rPr>
              <a:t>...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794" name="Line 49"/>
          <p:cNvSpPr/>
          <p:nvPr/>
        </p:nvSpPr>
        <p:spPr>
          <a:xfrm>
            <a:off x="840960" y="6804000"/>
            <a:ext cx="823104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95" name="Line 50"/>
          <p:cNvSpPr/>
          <p:nvPr/>
        </p:nvSpPr>
        <p:spPr>
          <a:xfrm flipV="1">
            <a:off x="948960" y="6160680"/>
            <a:ext cx="0" cy="75924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96" name="TextShape 51"/>
          <p:cNvSpPr txBox="1"/>
          <p:nvPr/>
        </p:nvSpPr>
        <p:spPr>
          <a:xfrm>
            <a:off x="264960" y="6285600"/>
            <a:ext cx="5677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SDA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797" name="CustomShape 52"/>
          <p:cNvSpPr/>
          <p:nvPr/>
        </p:nvSpPr>
        <p:spPr>
          <a:xfrm>
            <a:off x="4464000" y="6548040"/>
            <a:ext cx="3888000" cy="255960"/>
          </a:xfrm>
          <a:prstGeom prst="rect">
            <a:avLst/>
          </a:prstGeom>
          <a:solidFill>
            <a:srgbClr val="00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RÉPONSE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4798" name="CustomShape 53"/>
          <p:cNvSpPr/>
          <p:nvPr/>
        </p:nvSpPr>
        <p:spPr>
          <a:xfrm>
            <a:off x="1092240" y="6550920"/>
            <a:ext cx="3299760" cy="255960"/>
          </a:xfrm>
          <a:prstGeom prst="rect">
            <a:avLst/>
          </a:prstGeom>
          <a:solidFill>
            <a:srgbClr val="66CCF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REQUÊTE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4799" name="CustomShape 54"/>
          <p:cNvSpPr/>
          <p:nvPr/>
        </p:nvSpPr>
        <p:spPr>
          <a:xfrm>
            <a:off x="1344240" y="6838920"/>
            <a:ext cx="887760" cy="255960"/>
          </a:xfrm>
          <a:prstGeom prst="rect">
            <a:avLst/>
          </a:prstGeom>
          <a:solidFill>
            <a:srgbClr val="66CCF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300" b="1" strike="noStrike" spc="-1">
                <a:solidFill>
                  <a:srgbClr val="333333"/>
                </a:solidFill>
                <a:latin typeface="Arial"/>
              </a:rPr>
              <a:t>ADR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4800" name="CustomShape 55"/>
          <p:cNvSpPr/>
          <p:nvPr/>
        </p:nvSpPr>
        <p:spPr>
          <a:xfrm>
            <a:off x="2244240" y="6838920"/>
            <a:ext cx="239760" cy="255960"/>
          </a:xfrm>
          <a:prstGeom prst="rect">
            <a:avLst/>
          </a:prstGeom>
          <a:solidFill>
            <a:srgbClr val="66CCF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400" b="1" strike="noStrike" spc="-1">
                <a:latin typeface="Arial"/>
              </a:rPr>
              <a:t>W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801" name="CustomShape 56"/>
          <p:cNvSpPr/>
          <p:nvPr/>
        </p:nvSpPr>
        <p:spPr>
          <a:xfrm>
            <a:off x="2484000" y="6838920"/>
            <a:ext cx="252000" cy="255960"/>
          </a:xfrm>
          <a:prstGeom prst="rect">
            <a:avLst/>
          </a:prstGeom>
          <a:solidFill>
            <a:srgbClr val="00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300" b="1" strike="noStrike" spc="-1">
                <a:latin typeface="Arial"/>
              </a:rPr>
              <a:t>A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4802" name="CustomShape 57"/>
          <p:cNvSpPr/>
          <p:nvPr/>
        </p:nvSpPr>
        <p:spPr>
          <a:xfrm>
            <a:off x="3888000" y="6838920"/>
            <a:ext cx="252000" cy="255960"/>
          </a:xfrm>
          <a:prstGeom prst="rect">
            <a:avLst/>
          </a:prstGeom>
          <a:solidFill>
            <a:srgbClr val="00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300" b="1" strike="noStrike" spc="-1">
                <a:latin typeface="Arial"/>
              </a:rPr>
              <a:t>A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4803" name="CustomShape 58"/>
          <p:cNvSpPr/>
          <p:nvPr/>
        </p:nvSpPr>
        <p:spPr>
          <a:xfrm>
            <a:off x="1104480" y="6838920"/>
            <a:ext cx="239760" cy="255960"/>
          </a:xfrm>
          <a:prstGeom prst="rect">
            <a:avLst/>
          </a:prstGeom>
          <a:solidFill>
            <a:srgbClr val="66CCF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400" b="1" strike="noStrike" spc="-1">
                <a:latin typeface="Arial"/>
              </a:rPr>
              <a:t>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804" name="CustomShape 59"/>
          <p:cNvSpPr/>
          <p:nvPr/>
        </p:nvSpPr>
        <p:spPr>
          <a:xfrm>
            <a:off x="2736000" y="6838920"/>
            <a:ext cx="1152000" cy="255960"/>
          </a:xfrm>
          <a:prstGeom prst="rect">
            <a:avLst/>
          </a:prstGeom>
          <a:solidFill>
            <a:srgbClr val="66CCF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300" b="1" strike="noStrike" spc="-1">
                <a:solidFill>
                  <a:srgbClr val="333333"/>
                </a:solidFill>
                <a:latin typeface="Arial"/>
              </a:rPr>
              <a:t>CMD / REG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4805" name="CustomShape 60"/>
          <p:cNvSpPr/>
          <p:nvPr/>
        </p:nvSpPr>
        <p:spPr>
          <a:xfrm>
            <a:off x="4140000" y="6838920"/>
            <a:ext cx="239760" cy="255960"/>
          </a:xfrm>
          <a:prstGeom prst="rect">
            <a:avLst/>
          </a:prstGeom>
          <a:solidFill>
            <a:srgbClr val="66CCF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400" b="1" strike="noStrike" spc="-1">
                <a:latin typeface="Arial"/>
              </a:rPr>
              <a:t>P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806" name="CustomShape 61"/>
          <p:cNvSpPr/>
          <p:nvPr/>
        </p:nvSpPr>
        <p:spPr>
          <a:xfrm>
            <a:off x="4728240" y="6838920"/>
            <a:ext cx="887760" cy="255960"/>
          </a:xfrm>
          <a:prstGeom prst="rect">
            <a:avLst/>
          </a:prstGeom>
          <a:solidFill>
            <a:srgbClr val="66CCF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300" b="1" strike="noStrike" spc="-1">
                <a:solidFill>
                  <a:srgbClr val="333333"/>
                </a:solidFill>
                <a:latin typeface="Arial"/>
              </a:rPr>
              <a:t>ADR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4807" name="CustomShape 62"/>
          <p:cNvSpPr/>
          <p:nvPr/>
        </p:nvSpPr>
        <p:spPr>
          <a:xfrm>
            <a:off x="5628240" y="6838920"/>
            <a:ext cx="239760" cy="255960"/>
          </a:xfrm>
          <a:prstGeom prst="rect">
            <a:avLst/>
          </a:prstGeom>
          <a:solidFill>
            <a:srgbClr val="66CCF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400" b="1" strike="noStrike" spc="-1">
                <a:latin typeface="Arial"/>
              </a:rPr>
              <a:t>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808" name="CustomShape 63"/>
          <p:cNvSpPr/>
          <p:nvPr/>
        </p:nvSpPr>
        <p:spPr>
          <a:xfrm>
            <a:off x="5868000" y="6838920"/>
            <a:ext cx="252000" cy="255960"/>
          </a:xfrm>
          <a:prstGeom prst="rect">
            <a:avLst/>
          </a:prstGeom>
          <a:solidFill>
            <a:srgbClr val="00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300" b="1" strike="noStrike" spc="-1">
                <a:latin typeface="Arial"/>
              </a:rPr>
              <a:t>A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4809" name="CustomShape 64"/>
          <p:cNvSpPr/>
          <p:nvPr/>
        </p:nvSpPr>
        <p:spPr>
          <a:xfrm>
            <a:off x="7272000" y="6838920"/>
            <a:ext cx="252000" cy="255960"/>
          </a:xfrm>
          <a:prstGeom prst="rect">
            <a:avLst/>
          </a:prstGeom>
          <a:solidFill>
            <a:srgbClr val="66CCF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300" b="1" strike="noStrike" spc="-1">
                <a:latin typeface="Arial"/>
              </a:rPr>
              <a:t>A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4810" name="CustomShape 65"/>
          <p:cNvSpPr/>
          <p:nvPr/>
        </p:nvSpPr>
        <p:spPr>
          <a:xfrm>
            <a:off x="4488480" y="6838920"/>
            <a:ext cx="239760" cy="255960"/>
          </a:xfrm>
          <a:prstGeom prst="rect">
            <a:avLst/>
          </a:prstGeom>
          <a:solidFill>
            <a:srgbClr val="66CCF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400" b="1" strike="noStrike" spc="-1">
                <a:latin typeface="Arial"/>
              </a:rPr>
              <a:t>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811" name="CustomShape 66"/>
          <p:cNvSpPr/>
          <p:nvPr/>
        </p:nvSpPr>
        <p:spPr>
          <a:xfrm>
            <a:off x="8100000" y="6838920"/>
            <a:ext cx="239760" cy="255960"/>
          </a:xfrm>
          <a:prstGeom prst="rect">
            <a:avLst/>
          </a:prstGeom>
          <a:solidFill>
            <a:srgbClr val="66CCF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400" b="1" strike="noStrike" spc="-1">
                <a:latin typeface="Arial"/>
              </a:rPr>
              <a:t>P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812" name="CustomShape 67"/>
          <p:cNvSpPr/>
          <p:nvPr/>
        </p:nvSpPr>
        <p:spPr>
          <a:xfrm>
            <a:off x="6120000" y="6838920"/>
            <a:ext cx="1152000" cy="255960"/>
          </a:xfrm>
          <a:prstGeom prst="rect">
            <a:avLst/>
          </a:prstGeom>
          <a:solidFill>
            <a:srgbClr val="66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300" b="1" strike="noStrike" spc="-1">
                <a:solidFill>
                  <a:srgbClr val="333333"/>
                </a:solidFill>
                <a:latin typeface="Arial"/>
              </a:rPr>
              <a:t>DATA1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4813" name="CustomShape 68"/>
          <p:cNvSpPr/>
          <p:nvPr/>
        </p:nvSpPr>
        <p:spPr>
          <a:xfrm>
            <a:off x="7848000" y="6838920"/>
            <a:ext cx="252000" cy="255960"/>
          </a:xfrm>
          <a:prstGeom prst="rect">
            <a:avLst/>
          </a:prstGeom>
          <a:solidFill>
            <a:srgbClr val="66CCF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300" b="1" strike="noStrike" spc="-1">
                <a:latin typeface="Arial"/>
              </a:rPr>
              <a:t>A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4814" name="TextShape 69"/>
          <p:cNvSpPr txBox="1"/>
          <p:nvPr/>
        </p:nvSpPr>
        <p:spPr>
          <a:xfrm>
            <a:off x="7524000" y="6807960"/>
            <a:ext cx="36000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666666"/>
                </a:solidFill>
                <a:latin typeface="Arial"/>
              </a:rPr>
              <a:t>...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815" name="Line 70"/>
          <p:cNvSpPr/>
          <p:nvPr/>
        </p:nvSpPr>
        <p:spPr>
          <a:xfrm flipV="1">
            <a:off x="840960" y="2952000"/>
            <a:ext cx="4559040" cy="396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16" name="Line 71"/>
          <p:cNvSpPr/>
          <p:nvPr/>
        </p:nvSpPr>
        <p:spPr>
          <a:xfrm flipV="1">
            <a:off x="948960" y="2308680"/>
            <a:ext cx="0" cy="75924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17" name="TextShape 72"/>
          <p:cNvSpPr txBox="1"/>
          <p:nvPr/>
        </p:nvSpPr>
        <p:spPr>
          <a:xfrm>
            <a:off x="264960" y="2433600"/>
            <a:ext cx="5677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TX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818" name="CustomShape 73"/>
          <p:cNvSpPr/>
          <p:nvPr/>
        </p:nvSpPr>
        <p:spPr>
          <a:xfrm>
            <a:off x="1152000" y="2703960"/>
            <a:ext cx="2736000" cy="255960"/>
          </a:xfrm>
          <a:prstGeom prst="rect">
            <a:avLst/>
          </a:prstGeom>
          <a:solidFill>
            <a:srgbClr val="33FF99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MESSAGE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4819" name="CustomShape 74"/>
          <p:cNvSpPr/>
          <p:nvPr/>
        </p:nvSpPr>
        <p:spPr>
          <a:xfrm>
            <a:off x="1152000" y="2984040"/>
            <a:ext cx="288000" cy="255960"/>
          </a:xfrm>
          <a:prstGeom prst="rect">
            <a:avLst/>
          </a:prstGeom>
          <a:solidFill>
            <a:srgbClr val="FF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200" b="1" strike="noStrike" spc="-1">
                <a:latin typeface="Arial"/>
              </a:rPr>
              <a:t>ST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4820" name="CustomShape 75"/>
          <p:cNvSpPr/>
          <p:nvPr/>
        </p:nvSpPr>
        <p:spPr>
          <a:xfrm>
            <a:off x="1440000" y="2984040"/>
            <a:ext cx="2160000" cy="255960"/>
          </a:xfrm>
          <a:prstGeom prst="rect">
            <a:avLst/>
          </a:prstGeom>
          <a:solidFill>
            <a:srgbClr val="66FFF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DONNÉE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4821" name="Line 76"/>
          <p:cNvSpPr/>
          <p:nvPr/>
        </p:nvSpPr>
        <p:spPr>
          <a:xfrm>
            <a:off x="3377160" y="1152000"/>
            <a:ext cx="510840" cy="0"/>
          </a:xfrm>
          <a:prstGeom prst="line">
            <a:avLst/>
          </a:prstGeom>
          <a:ln w="29160">
            <a:solidFill>
              <a:srgbClr val="00CC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22" name="Line 77"/>
          <p:cNvSpPr/>
          <p:nvPr/>
        </p:nvSpPr>
        <p:spPr>
          <a:xfrm flipH="1">
            <a:off x="3312000" y="1152000"/>
            <a:ext cx="65520" cy="175320"/>
          </a:xfrm>
          <a:prstGeom prst="line">
            <a:avLst/>
          </a:prstGeom>
          <a:ln w="29160">
            <a:solidFill>
              <a:srgbClr val="00CC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23" name="Line 78"/>
          <p:cNvSpPr/>
          <p:nvPr/>
        </p:nvSpPr>
        <p:spPr>
          <a:xfrm>
            <a:off x="2808360" y="1152000"/>
            <a:ext cx="504000" cy="0"/>
          </a:xfrm>
          <a:prstGeom prst="line">
            <a:avLst/>
          </a:prstGeom>
          <a:ln w="29160">
            <a:solidFill>
              <a:srgbClr val="0099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24" name="Line 79"/>
          <p:cNvSpPr/>
          <p:nvPr/>
        </p:nvSpPr>
        <p:spPr>
          <a:xfrm flipH="1" flipV="1">
            <a:off x="3312360" y="1152000"/>
            <a:ext cx="65160" cy="175320"/>
          </a:xfrm>
          <a:prstGeom prst="line">
            <a:avLst/>
          </a:prstGeom>
          <a:ln w="29160">
            <a:solidFill>
              <a:srgbClr val="0099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25" name="CustomShape 80"/>
          <p:cNvSpPr/>
          <p:nvPr/>
        </p:nvSpPr>
        <p:spPr>
          <a:xfrm>
            <a:off x="3600000" y="2984040"/>
            <a:ext cx="288000" cy="255960"/>
          </a:xfrm>
          <a:prstGeom prst="rect">
            <a:avLst/>
          </a:prstGeom>
          <a:solidFill>
            <a:srgbClr val="FF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200" b="1" strike="noStrike" spc="-1">
                <a:latin typeface="Arial"/>
              </a:rPr>
              <a:t>SP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4826" name="CustomShape 81"/>
          <p:cNvSpPr/>
          <p:nvPr/>
        </p:nvSpPr>
        <p:spPr>
          <a:xfrm>
            <a:off x="3888000" y="2840040"/>
            <a:ext cx="1152000" cy="255960"/>
          </a:xfrm>
          <a:prstGeom prst="rect">
            <a:avLst/>
          </a:prstGeom>
          <a:solidFill>
            <a:srgbClr val="333333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100" b="0" i="1" strike="noStrike" spc="-1">
                <a:latin typeface="Arial"/>
              </a:rPr>
              <a:t>REPOS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827" name="CustomShape 82"/>
          <p:cNvSpPr/>
          <p:nvPr/>
        </p:nvSpPr>
        <p:spPr>
          <a:xfrm>
            <a:off x="948960" y="2840040"/>
            <a:ext cx="203040" cy="255960"/>
          </a:xfrm>
          <a:prstGeom prst="rect">
            <a:avLst/>
          </a:prstGeom>
          <a:solidFill>
            <a:srgbClr val="333333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CustomShape 1"/>
          <p:cNvSpPr/>
          <p:nvPr/>
        </p:nvSpPr>
        <p:spPr>
          <a:xfrm>
            <a:off x="2753280" y="5545080"/>
            <a:ext cx="198720" cy="140292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0" name="CustomShape 2"/>
          <p:cNvSpPr/>
          <p:nvPr/>
        </p:nvSpPr>
        <p:spPr>
          <a:xfrm>
            <a:off x="2753280" y="5329080"/>
            <a:ext cx="486720" cy="21600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1" name="CustomShape 3"/>
          <p:cNvSpPr/>
          <p:nvPr/>
        </p:nvSpPr>
        <p:spPr>
          <a:xfrm>
            <a:off x="664920" y="2017080"/>
            <a:ext cx="900360" cy="21600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2" name="CustomShape 4"/>
          <p:cNvSpPr/>
          <p:nvPr/>
        </p:nvSpPr>
        <p:spPr>
          <a:xfrm>
            <a:off x="664920" y="5329080"/>
            <a:ext cx="900360" cy="21600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3" name="CustomShape 5"/>
          <p:cNvSpPr/>
          <p:nvPr/>
        </p:nvSpPr>
        <p:spPr>
          <a:xfrm>
            <a:off x="1961280" y="1513080"/>
            <a:ext cx="216000" cy="115200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4" name="CustomShape 6"/>
          <p:cNvSpPr/>
          <p:nvPr/>
        </p:nvSpPr>
        <p:spPr>
          <a:xfrm>
            <a:off x="1961280" y="4825080"/>
            <a:ext cx="432000" cy="136800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5" name="CustomShape 7"/>
          <p:cNvSpPr/>
          <p:nvPr/>
        </p:nvSpPr>
        <p:spPr>
          <a:xfrm>
            <a:off x="6173280" y="2233080"/>
            <a:ext cx="234720" cy="140292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6" name="CustomShape 8"/>
          <p:cNvSpPr/>
          <p:nvPr/>
        </p:nvSpPr>
        <p:spPr>
          <a:xfrm>
            <a:off x="6173280" y="2017080"/>
            <a:ext cx="1296000" cy="21600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7" name="CustomShape 9"/>
          <p:cNvSpPr/>
          <p:nvPr/>
        </p:nvSpPr>
        <p:spPr>
          <a:xfrm>
            <a:off x="5777280" y="1512000"/>
            <a:ext cx="1710720" cy="21600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8" name="CustomShape 10"/>
          <p:cNvSpPr/>
          <p:nvPr/>
        </p:nvSpPr>
        <p:spPr>
          <a:xfrm>
            <a:off x="4876920" y="2665080"/>
            <a:ext cx="900360" cy="21600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9" name="CustomShape 11"/>
          <p:cNvSpPr/>
          <p:nvPr/>
        </p:nvSpPr>
        <p:spPr>
          <a:xfrm>
            <a:off x="1385280" y="2233080"/>
            <a:ext cx="180000" cy="140292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0" name="CustomShape 12"/>
          <p:cNvSpPr/>
          <p:nvPr/>
        </p:nvSpPr>
        <p:spPr>
          <a:xfrm>
            <a:off x="665280" y="1513080"/>
            <a:ext cx="1296000" cy="21600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1" name="CustomShape 13"/>
          <p:cNvSpPr/>
          <p:nvPr/>
        </p:nvSpPr>
        <p:spPr>
          <a:xfrm>
            <a:off x="1961280" y="2665080"/>
            <a:ext cx="1296000" cy="21600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2" name="TextShape 14"/>
          <p:cNvSpPr txBox="1"/>
          <p:nvPr/>
        </p:nvSpPr>
        <p:spPr>
          <a:xfrm>
            <a:off x="131040" y="144000"/>
            <a:ext cx="2791440" cy="488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800" b="1" strike="noStrike" spc="-1">
                <a:solidFill>
                  <a:srgbClr val="3333FF"/>
                </a:solidFill>
                <a:latin typeface="Arial"/>
              </a:rPr>
              <a:t>Filtres / Gabarit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523" name="Line 15"/>
          <p:cNvSpPr/>
          <p:nvPr/>
        </p:nvSpPr>
        <p:spPr>
          <a:xfrm>
            <a:off x="592920" y="3636000"/>
            <a:ext cx="315108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4" name="Line 16"/>
          <p:cNvSpPr/>
          <p:nvPr/>
        </p:nvSpPr>
        <p:spPr>
          <a:xfrm flipV="1">
            <a:off x="664920" y="1332000"/>
            <a:ext cx="0" cy="237600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5" name="TextShape 17"/>
          <p:cNvSpPr txBox="1"/>
          <p:nvPr/>
        </p:nvSpPr>
        <p:spPr>
          <a:xfrm>
            <a:off x="394200" y="1008000"/>
            <a:ext cx="63504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G(dB)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26" name="TextShape 18"/>
          <p:cNvSpPr txBox="1"/>
          <p:nvPr/>
        </p:nvSpPr>
        <p:spPr>
          <a:xfrm>
            <a:off x="3312000" y="3276000"/>
            <a:ext cx="82980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W = f/Fs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27" name="Line 19"/>
          <p:cNvSpPr/>
          <p:nvPr/>
        </p:nvSpPr>
        <p:spPr>
          <a:xfrm>
            <a:off x="556920" y="1886400"/>
            <a:ext cx="216000" cy="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8" name="TextShape 20"/>
          <p:cNvSpPr txBox="1"/>
          <p:nvPr/>
        </p:nvSpPr>
        <p:spPr>
          <a:xfrm>
            <a:off x="178200" y="1620000"/>
            <a:ext cx="347040" cy="3409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G</a:t>
            </a:r>
            <a:r>
              <a:rPr lang="fr-FR" sz="14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0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29" name="TextShape 21"/>
          <p:cNvSpPr txBox="1"/>
          <p:nvPr/>
        </p:nvSpPr>
        <p:spPr>
          <a:xfrm>
            <a:off x="520920" y="367236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0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30" name="TextShape 22"/>
          <p:cNvSpPr txBox="1"/>
          <p:nvPr/>
        </p:nvSpPr>
        <p:spPr>
          <a:xfrm>
            <a:off x="1349280" y="3672360"/>
            <a:ext cx="44136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Wp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31" name="Line 23"/>
          <p:cNvSpPr/>
          <p:nvPr/>
        </p:nvSpPr>
        <p:spPr>
          <a:xfrm>
            <a:off x="3257280" y="3529080"/>
            <a:ext cx="0" cy="21600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2" name="TextShape 24"/>
          <p:cNvSpPr txBox="1"/>
          <p:nvPr/>
        </p:nvSpPr>
        <p:spPr>
          <a:xfrm>
            <a:off x="3094560" y="370908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0.5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33" name="Line 25"/>
          <p:cNvSpPr/>
          <p:nvPr/>
        </p:nvSpPr>
        <p:spPr>
          <a:xfrm flipV="1">
            <a:off x="1565280" y="2017080"/>
            <a:ext cx="0" cy="1728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4" name="Line 26"/>
          <p:cNvSpPr/>
          <p:nvPr/>
        </p:nvSpPr>
        <p:spPr>
          <a:xfrm>
            <a:off x="664920" y="2017080"/>
            <a:ext cx="90036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5" name="TextShape 27"/>
          <p:cNvSpPr txBox="1"/>
          <p:nvPr/>
        </p:nvSpPr>
        <p:spPr>
          <a:xfrm>
            <a:off x="1781280" y="3672720"/>
            <a:ext cx="42480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Ws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36" name="Line 28"/>
          <p:cNvSpPr/>
          <p:nvPr/>
        </p:nvSpPr>
        <p:spPr>
          <a:xfrm flipV="1">
            <a:off x="1961280" y="1729080"/>
            <a:ext cx="0" cy="1152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7" name="Line 29"/>
          <p:cNvSpPr/>
          <p:nvPr/>
        </p:nvSpPr>
        <p:spPr>
          <a:xfrm>
            <a:off x="665280" y="1729080"/>
            <a:ext cx="1296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8" name="Line 30"/>
          <p:cNvSpPr/>
          <p:nvPr/>
        </p:nvSpPr>
        <p:spPr>
          <a:xfrm>
            <a:off x="1961280" y="2881080"/>
            <a:ext cx="1296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9" name="Line 31"/>
          <p:cNvSpPr/>
          <p:nvPr/>
        </p:nvSpPr>
        <p:spPr>
          <a:xfrm>
            <a:off x="1961280" y="2881080"/>
            <a:ext cx="0" cy="864000"/>
          </a:xfrm>
          <a:prstGeom prst="line">
            <a:avLst/>
          </a:prstGeom>
          <a:ln w="19080">
            <a:solidFill>
              <a:srgbClr val="FF3333"/>
            </a:solidFill>
            <a:custDash>
              <a:ds d="96226" sp="239623"/>
              <a:ds d="96226" sp="239623"/>
              <a:ds d="479245" sp="239623"/>
              <a:ds d="479245" sp="239623"/>
              <a:ds d="479245" sp="239623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0" name="Line 32"/>
          <p:cNvSpPr/>
          <p:nvPr/>
        </p:nvSpPr>
        <p:spPr>
          <a:xfrm flipH="1">
            <a:off x="521280" y="2881080"/>
            <a:ext cx="1440000" cy="0"/>
          </a:xfrm>
          <a:prstGeom prst="line">
            <a:avLst/>
          </a:prstGeom>
          <a:ln w="19080">
            <a:solidFill>
              <a:srgbClr val="FF3333"/>
            </a:solidFill>
            <a:custDash>
              <a:ds d="96226" sp="239623"/>
              <a:ds d="96226" sp="239623"/>
              <a:ds d="479245" sp="239623"/>
              <a:ds d="479245" sp="239623"/>
              <a:ds d="479245" sp="239623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1" name="TextShape 33"/>
          <p:cNvSpPr txBox="1"/>
          <p:nvPr/>
        </p:nvSpPr>
        <p:spPr>
          <a:xfrm>
            <a:off x="168120" y="2196000"/>
            <a:ext cx="48240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</a:t>
            </a:r>
            <a:r>
              <a:rPr lang="fr-FR" sz="14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stop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42" name="Line 34"/>
          <p:cNvSpPr/>
          <p:nvPr/>
        </p:nvSpPr>
        <p:spPr>
          <a:xfrm>
            <a:off x="593280" y="1873080"/>
            <a:ext cx="0" cy="1008000"/>
          </a:xfrm>
          <a:prstGeom prst="line">
            <a:avLst/>
          </a:prstGeom>
          <a:ln w="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3" name="Line 35"/>
          <p:cNvSpPr/>
          <p:nvPr/>
        </p:nvSpPr>
        <p:spPr>
          <a:xfrm>
            <a:off x="1241280" y="1729080"/>
            <a:ext cx="0" cy="288000"/>
          </a:xfrm>
          <a:prstGeom prst="line">
            <a:avLst/>
          </a:prstGeom>
          <a:ln w="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4" name="TextShape 36"/>
          <p:cNvSpPr txBox="1"/>
          <p:nvPr/>
        </p:nvSpPr>
        <p:spPr>
          <a:xfrm>
            <a:off x="1212480" y="1692000"/>
            <a:ext cx="4885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r>
              <a:rPr lang="fr-FR" sz="14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pass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45" name="TextShape 37"/>
          <p:cNvSpPr txBox="1"/>
          <p:nvPr/>
        </p:nvSpPr>
        <p:spPr>
          <a:xfrm>
            <a:off x="2390760" y="1788840"/>
            <a:ext cx="92448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Passe-bas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46" name="Line 38"/>
          <p:cNvSpPr/>
          <p:nvPr/>
        </p:nvSpPr>
        <p:spPr>
          <a:xfrm>
            <a:off x="4804920" y="3636000"/>
            <a:ext cx="315108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7" name="Line 39"/>
          <p:cNvSpPr/>
          <p:nvPr/>
        </p:nvSpPr>
        <p:spPr>
          <a:xfrm flipV="1">
            <a:off x="4876920" y="1332000"/>
            <a:ext cx="0" cy="237600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8" name="TextShape 40"/>
          <p:cNvSpPr txBox="1"/>
          <p:nvPr/>
        </p:nvSpPr>
        <p:spPr>
          <a:xfrm>
            <a:off x="4606200" y="1008000"/>
            <a:ext cx="63504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G(dB)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49" name="TextShape 41"/>
          <p:cNvSpPr txBox="1"/>
          <p:nvPr/>
        </p:nvSpPr>
        <p:spPr>
          <a:xfrm>
            <a:off x="7524000" y="3276000"/>
            <a:ext cx="82980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W = f/Fs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50" name="Line 42"/>
          <p:cNvSpPr/>
          <p:nvPr/>
        </p:nvSpPr>
        <p:spPr>
          <a:xfrm>
            <a:off x="4768920" y="1886400"/>
            <a:ext cx="216000" cy="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1" name="TextShape 43"/>
          <p:cNvSpPr txBox="1"/>
          <p:nvPr/>
        </p:nvSpPr>
        <p:spPr>
          <a:xfrm>
            <a:off x="4390200" y="1620000"/>
            <a:ext cx="347040" cy="3409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G</a:t>
            </a:r>
            <a:r>
              <a:rPr lang="fr-FR" sz="14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0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52" name="TextShape 44"/>
          <p:cNvSpPr txBox="1"/>
          <p:nvPr/>
        </p:nvSpPr>
        <p:spPr>
          <a:xfrm>
            <a:off x="4732920" y="367236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0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53" name="TextShape 45"/>
          <p:cNvSpPr txBox="1"/>
          <p:nvPr/>
        </p:nvSpPr>
        <p:spPr>
          <a:xfrm>
            <a:off x="5561280" y="3672360"/>
            <a:ext cx="42480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Ws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54" name="Line 46"/>
          <p:cNvSpPr/>
          <p:nvPr/>
        </p:nvSpPr>
        <p:spPr>
          <a:xfrm>
            <a:off x="7469280" y="3529080"/>
            <a:ext cx="0" cy="21600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5" name="TextShape 47"/>
          <p:cNvSpPr txBox="1"/>
          <p:nvPr/>
        </p:nvSpPr>
        <p:spPr>
          <a:xfrm>
            <a:off x="7306560" y="370908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0.5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56" name="Line 48"/>
          <p:cNvSpPr/>
          <p:nvPr/>
        </p:nvSpPr>
        <p:spPr>
          <a:xfrm flipV="1">
            <a:off x="6173280" y="2017080"/>
            <a:ext cx="0" cy="1728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7" name="Line 49"/>
          <p:cNvSpPr/>
          <p:nvPr/>
        </p:nvSpPr>
        <p:spPr>
          <a:xfrm>
            <a:off x="6173280" y="2017080"/>
            <a:ext cx="1296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8" name="TextShape 50"/>
          <p:cNvSpPr txBox="1"/>
          <p:nvPr/>
        </p:nvSpPr>
        <p:spPr>
          <a:xfrm>
            <a:off x="5993280" y="3672720"/>
            <a:ext cx="44136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Wp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59" name="Line 51"/>
          <p:cNvSpPr/>
          <p:nvPr/>
        </p:nvSpPr>
        <p:spPr>
          <a:xfrm flipV="1">
            <a:off x="5777280" y="1729080"/>
            <a:ext cx="0" cy="1152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0" name="Line 52"/>
          <p:cNvSpPr/>
          <p:nvPr/>
        </p:nvSpPr>
        <p:spPr>
          <a:xfrm>
            <a:off x="5777280" y="1729080"/>
            <a:ext cx="1692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1" name="Line 53"/>
          <p:cNvSpPr/>
          <p:nvPr/>
        </p:nvSpPr>
        <p:spPr>
          <a:xfrm>
            <a:off x="4769280" y="2881080"/>
            <a:ext cx="1008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2" name="Line 54"/>
          <p:cNvSpPr/>
          <p:nvPr/>
        </p:nvSpPr>
        <p:spPr>
          <a:xfrm>
            <a:off x="5777280" y="2881080"/>
            <a:ext cx="0" cy="864000"/>
          </a:xfrm>
          <a:prstGeom prst="line">
            <a:avLst/>
          </a:prstGeom>
          <a:ln w="19080">
            <a:solidFill>
              <a:srgbClr val="FF3333"/>
            </a:solidFill>
            <a:custDash>
              <a:ds d="96226" sp="239623"/>
              <a:ds d="96226" sp="239623"/>
              <a:ds d="479245" sp="239623"/>
              <a:ds d="479245" sp="239623"/>
              <a:ds d="479245" sp="239623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3" name="Line 55"/>
          <p:cNvSpPr/>
          <p:nvPr/>
        </p:nvSpPr>
        <p:spPr>
          <a:xfrm flipH="1">
            <a:off x="4733280" y="1872000"/>
            <a:ext cx="2023200" cy="1080"/>
          </a:xfrm>
          <a:prstGeom prst="line">
            <a:avLst/>
          </a:prstGeom>
          <a:ln w="19080">
            <a:solidFill>
              <a:srgbClr val="FF3333"/>
            </a:solidFill>
            <a:custDash>
              <a:ds d="96226" sp="239623"/>
              <a:ds d="96226" sp="239623"/>
              <a:ds d="479245" sp="239623"/>
              <a:ds d="479245" sp="239623"/>
              <a:ds d="479245" sp="239623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4" name="TextShape 56"/>
          <p:cNvSpPr txBox="1"/>
          <p:nvPr/>
        </p:nvSpPr>
        <p:spPr>
          <a:xfrm>
            <a:off x="4380120" y="2196000"/>
            <a:ext cx="48240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</a:t>
            </a:r>
            <a:r>
              <a:rPr lang="fr-FR" sz="14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stop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65" name="Line 57"/>
          <p:cNvSpPr/>
          <p:nvPr/>
        </p:nvSpPr>
        <p:spPr>
          <a:xfrm>
            <a:off x="4805280" y="1873080"/>
            <a:ext cx="0" cy="1008000"/>
          </a:xfrm>
          <a:prstGeom prst="line">
            <a:avLst/>
          </a:prstGeom>
          <a:ln w="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6" name="Line 58"/>
          <p:cNvSpPr/>
          <p:nvPr/>
        </p:nvSpPr>
        <p:spPr>
          <a:xfrm>
            <a:off x="6785280" y="1729080"/>
            <a:ext cx="0" cy="288000"/>
          </a:xfrm>
          <a:prstGeom prst="line">
            <a:avLst/>
          </a:prstGeom>
          <a:ln w="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7" name="TextShape 59"/>
          <p:cNvSpPr txBox="1"/>
          <p:nvPr/>
        </p:nvSpPr>
        <p:spPr>
          <a:xfrm>
            <a:off x="6756480" y="1692000"/>
            <a:ext cx="4885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r>
              <a:rPr lang="fr-FR" sz="14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pass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68" name="TextShape 60"/>
          <p:cNvSpPr txBox="1"/>
          <p:nvPr/>
        </p:nvSpPr>
        <p:spPr>
          <a:xfrm>
            <a:off x="6480000" y="2652840"/>
            <a:ext cx="100980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Passe-haut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69" name="CustomShape 61"/>
          <p:cNvSpPr/>
          <p:nvPr/>
        </p:nvSpPr>
        <p:spPr>
          <a:xfrm>
            <a:off x="5544000" y="1512000"/>
            <a:ext cx="233280" cy="11530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0" name="CustomShape 62"/>
          <p:cNvSpPr/>
          <p:nvPr/>
        </p:nvSpPr>
        <p:spPr>
          <a:xfrm>
            <a:off x="6173280" y="5329080"/>
            <a:ext cx="450720" cy="161892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1" name="CustomShape 63"/>
          <p:cNvSpPr/>
          <p:nvPr/>
        </p:nvSpPr>
        <p:spPr>
          <a:xfrm>
            <a:off x="5777280" y="4824000"/>
            <a:ext cx="1206720" cy="21600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2" name="CustomShape 64"/>
          <p:cNvSpPr/>
          <p:nvPr/>
        </p:nvSpPr>
        <p:spPr>
          <a:xfrm>
            <a:off x="4876920" y="5977080"/>
            <a:ext cx="900360" cy="21600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3" name="Line 65"/>
          <p:cNvSpPr/>
          <p:nvPr/>
        </p:nvSpPr>
        <p:spPr>
          <a:xfrm>
            <a:off x="4804920" y="6948000"/>
            <a:ext cx="315108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4" name="Line 66"/>
          <p:cNvSpPr/>
          <p:nvPr/>
        </p:nvSpPr>
        <p:spPr>
          <a:xfrm flipV="1">
            <a:off x="4876920" y="4644000"/>
            <a:ext cx="0" cy="237600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5" name="TextShape 67"/>
          <p:cNvSpPr txBox="1"/>
          <p:nvPr/>
        </p:nvSpPr>
        <p:spPr>
          <a:xfrm>
            <a:off x="4606200" y="4320000"/>
            <a:ext cx="63504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G(dB)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76" name="TextShape 68"/>
          <p:cNvSpPr txBox="1"/>
          <p:nvPr/>
        </p:nvSpPr>
        <p:spPr>
          <a:xfrm>
            <a:off x="7524000" y="6588000"/>
            <a:ext cx="82980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W = f/Fs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77" name="Line 69"/>
          <p:cNvSpPr/>
          <p:nvPr/>
        </p:nvSpPr>
        <p:spPr>
          <a:xfrm>
            <a:off x="4768920" y="5198400"/>
            <a:ext cx="216000" cy="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8" name="TextShape 70"/>
          <p:cNvSpPr txBox="1"/>
          <p:nvPr/>
        </p:nvSpPr>
        <p:spPr>
          <a:xfrm>
            <a:off x="4390200" y="4932000"/>
            <a:ext cx="347040" cy="3409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G</a:t>
            </a:r>
            <a:r>
              <a:rPr lang="fr-FR" sz="14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0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79" name="TextShape 71"/>
          <p:cNvSpPr txBox="1"/>
          <p:nvPr/>
        </p:nvSpPr>
        <p:spPr>
          <a:xfrm>
            <a:off x="4732920" y="698436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0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80" name="TextShape 72"/>
          <p:cNvSpPr txBox="1"/>
          <p:nvPr/>
        </p:nvSpPr>
        <p:spPr>
          <a:xfrm>
            <a:off x="5525280" y="6984360"/>
            <a:ext cx="51300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Ws1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81" name="Line 73"/>
          <p:cNvSpPr/>
          <p:nvPr/>
        </p:nvSpPr>
        <p:spPr>
          <a:xfrm>
            <a:off x="7469280" y="6841080"/>
            <a:ext cx="0" cy="21600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2" name="TextShape 74"/>
          <p:cNvSpPr txBox="1"/>
          <p:nvPr/>
        </p:nvSpPr>
        <p:spPr>
          <a:xfrm>
            <a:off x="7306560" y="702108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0.5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83" name="Line 75"/>
          <p:cNvSpPr/>
          <p:nvPr/>
        </p:nvSpPr>
        <p:spPr>
          <a:xfrm flipV="1">
            <a:off x="6173280" y="5329080"/>
            <a:ext cx="0" cy="1728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4" name="Line 76"/>
          <p:cNvSpPr/>
          <p:nvPr/>
        </p:nvSpPr>
        <p:spPr>
          <a:xfrm>
            <a:off x="6173280" y="5329080"/>
            <a:ext cx="432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5" name="TextShape 77"/>
          <p:cNvSpPr txBox="1"/>
          <p:nvPr/>
        </p:nvSpPr>
        <p:spPr>
          <a:xfrm>
            <a:off x="5957280" y="6984720"/>
            <a:ext cx="54036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Wp1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86" name="Line 78"/>
          <p:cNvSpPr/>
          <p:nvPr/>
        </p:nvSpPr>
        <p:spPr>
          <a:xfrm flipV="1">
            <a:off x="5777280" y="5041080"/>
            <a:ext cx="0" cy="1152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7" name="Line 79"/>
          <p:cNvSpPr/>
          <p:nvPr/>
        </p:nvSpPr>
        <p:spPr>
          <a:xfrm flipV="1">
            <a:off x="5777280" y="5040000"/>
            <a:ext cx="1224000" cy="108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8" name="Line 80"/>
          <p:cNvSpPr/>
          <p:nvPr/>
        </p:nvSpPr>
        <p:spPr>
          <a:xfrm>
            <a:off x="4769280" y="6193080"/>
            <a:ext cx="1008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9" name="Line 81"/>
          <p:cNvSpPr/>
          <p:nvPr/>
        </p:nvSpPr>
        <p:spPr>
          <a:xfrm>
            <a:off x="5777280" y="6193080"/>
            <a:ext cx="0" cy="864000"/>
          </a:xfrm>
          <a:prstGeom prst="line">
            <a:avLst/>
          </a:prstGeom>
          <a:ln w="19080">
            <a:solidFill>
              <a:srgbClr val="FF3333"/>
            </a:solidFill>
            <a:custDash>
              <a:ds d="96226" sp="239623"/>
              <a:ds d="96226" sp="239623"/>
              <a:ds d="479245" sp="239623"/>
              <a:ds d="479245" sp="239623"/>
              <a:ds d="479245" sp="239623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0" name="Line 82"/>
          <p:cNvSpPr/>
          <p:nvPr/>
        </p:nvSpPr>
        <p:spPr>
          <a:xfrm flipH="1">
            <a:off x="4733280" y="5185080"/>
            <a:ext cx="1602720" cy="0"/>
          </a:xfrm>
          <a:prstGeom prst="line">
            <a:avLst/>
          </a:prstGeom>
          <a:ln w="19080">
            <a:solidFill>
              <a:srgbClr val="FF3333"/>
            </a:solidFill>
            <a:custDash>
              <a:ds d="96226" sp="239623"/>
              <a:ds d="96226" sp="239623"/>
              <a:ds d="479245" sp="239623"/>
              <a:ds d="479245" sp="239623"/>
              <a:ds d="479245" sp="239623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1" name="TextShape 83"/>
          <p:cNvSpPr txBox="1"/>
          <p:nvPr/>
        </p:nvSpPr>
        <p:spPr>
          <a:xfrm>
            <a:off x="4380120" y="5508000"/>
            <a:ext cx="48240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</a:t>
            </a:r>
            <a:r>
              <a:rPr lang="fr-FR" sz="14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stop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92" name="Line 84"/>
          <p:cNvSpPr/>
          <p:nvPr/>
        </p:nvSpPr>
        <p:spPr>
          <a:xfrm>
            <a:off x="4805280" y="5185080"/>
            <a:ext cx="0" cy="1008000"/>
          </a:xfrm>
          <a:prstGeom prst="line">
            <a:avLst/>
          </a:prstGeom>
          <a:ln w="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3" name="Line 85"/>
          <p:cNvSpPr/>
          <p:nvPr/>
        </p:nvSpPr>
        <p:spPr>
          <a:xfrm>
            <a:off x="6389280" y="5041080"/>
            <a:ext cx="0" cy="288000"/>
          </a:xfrm>
          <a:prstGeom prst="line">
            <a:avLst/>
          </a:prstGeom>
          <a:ln w="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4" name="TextShape 86"/>
          <p:cNvSpPr txBox="1"/>
          <p:nvPr/>
        </p:nvSpPr>
        <p:spPr>
          <a:xfrm>
            <a:off x="6396480" y="5004000"/>
            <a:ext cx="4885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r>
              <a:rPr lang="fr-FR" sz="14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pass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95" name="TextShape 87"/>
          <p:cNvSpPr txBox="1"/>
          <p:nvPr/>
        </p:nvSpPr>
        <p:spPr>
          <a:xfrm>
            <a:off x="6192000" y="4428000"/>
            <a:ext cx="113328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Passe-bande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96" name="CustomShape 88"/>
          <p:cNvSpPr/>
          <p:nvPr/>
        </p:nvSpPr>
        <p:spPr>
          <a:xfrm>
            <a:off x="5544000" y="4824000"/>
            <a:ext cx="233280" cy="11530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7" name="CustomShape 89"/>
          <p:cNvSpPr/>
          <p:nvPr/>
        </p:nvSpPr>
        <p:spPr>
          <a:xfrm>
            <a:off x="1385280" y="5545080"/>
            <a:ext cx="180000" cy="140292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8" name="CustomShape 90"/>
          <p:cNvSpPr/>
          <p:nvPr/>
        </p:nvSpPr>
        <p:spPr>
          <a:xfrm>
            <a:off x="665280" y="4825080"/>
            <a:ext cx="1296000" cy="21600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9" name="Line 91"/>
          <p:cNvSpPr/>
          <p:nvPr/>
        </p:nvSpPr>
        <p:spPr>
          <a:xfrm>
            <a:off x="592920" y="6948000"/>
            <a:ext cx="315108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0" name="Line 92"/>
          <p:cNvSpPr/>
          <p:nvPr/>
        </p:nvSpPr>
        <p:spPr>
          <a:xfrm flipV="1">
            <a:off x="664920" y="4644000"/>
            <a:ext cx="0" cy="237600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1" name="TextShape 93"/>
          <p:cNvSpPr txBox="1"/>
          <p:nvPr/>
        </p:nvSpPr>
        <p:spPr>
          <a:xfrm>
            <a:off x="394200" y="4320000"/>
            <a:ext cx="63504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G(dB)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602" name="TextShape 94"/>
          <p:cNvSpPr txBox="1"/>
          <p:nvPr/>
        </p:nvSpPr>
        <p:spPr>
          <a:xfrm>
            <a:off x="3312000" y="6588000"/>
            <a:ext cx="82980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W = f/Fs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603" name="Line 95"/>
          <p:cNvSpPr/>
          <p:nvPr/>
        </p:nvSpPr>
        <p:spPr>
          <a:xfrm>
            <a:off x="556920" y="5198400"/>
            <a:ext cx="216000" cy="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4" name="TextShape 96"/>
          <p:cNvSpPr txBox="1"/>
          <p:nvPr/>
        </p:nvSpPr>
        <p:spPr>
          <a:xfrm>
            <a:off x="178200" y="4932000"/>
            <a:ext cx="347040" cy="3409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G</a:t>
            </a:r>
            <a:r>
              <a:rPr lang="fr-FR" sz="14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0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605" name="TextShape 97"/>
          <p:cNvSpPr txBox="1"/>
          <p:nvPr/>
        </p:nvSpPr>
        <p:spPr>
          <a:xfrm>
            <a:off x="520920" y="698436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0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606" name="TextShape 98"/>
          <p:cNvSpPr txBox="1"/>
          <p:nvPr/>
        </p:nvSpPr>
        <p:spPr>
          <a:xfrm>
            <a:off x="1277280" y="6984360"/>
            <a:ext cx="54036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Wp1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607" name="Line 99"/>
          <p:cNvSpPr/>
          <p:nvPr/>
        </p:nvSpPr>
        <p:spPr>
          <a:xfrm>
            <a:off x="3257280" y="6841080"/>
            <a:ext cx="0" cy="21600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8" name="TextShape 100"/>
          <p:cNvSpPr txBox="1"/>
          <p:nvPr/>
        </p:nvSpPr>
        <p:spPr>
          <a:xfrm>
            <a:off x="3094560" y="702108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0.5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609" name="Line 101"/>
          <p:cNvSpPr/>
          <p:nvPr/>
        </p:nvSpPr>
        <p:spPr>
          <a:xfrm flipV="1">
            <a:off x="1565280" y="5329080"/>
            <a:ext cx="0" cy="1728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0" name="Line 102"/>
          <p:cNvSpPr/>
          <p:nvPr/>
        </p:nvSpPr>
        <p:spPr>
          <a:xfrm>
            <a:off x="664920" y="5329080"/>
            <a:ext cx="90036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1" name="TextShape 103"/>
          <p:cNvSpPr txBox="1"/>
          <p:nvPr/>
        </p:nvSpPr>
        <p:spPr>
          <a:xfrm>
            <a:off x="1709280" y="6984720"/>
            <a:ext cx="51300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Ws1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612" name="Line 104"/>
          <p:cNvSpPr/>
          <p:nvPr/>
        </p:nvSpPr>
        <p:spPr>
          <a:xfrm flipV="1">
            <a:off x="1961280" y="5041080"/>
            <a:ext cx="0" cy="1152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3" name="Line 105"/>
          <p:cNvSpPr/>
          <p:nvPr/>
        </p:nvSpPr>
        <p:spPr>
          <a:xfrm>
            <a:off x="665280" y="5041080"/>
            <a:ext cx="1296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4" name="Line 106"/>
          <p:cNvSpPr/>
          <p:nvPr/>
        </p:nvSpPr>
        <p:spPr>
          <a:xfrm>
            <a:off x="1961280" y="6193080"/>
            <a:ext cx="41472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5" name="Line 107"/>
          <p:cNvSpPr/>
          <p:nvPr/>
        </p:nvSpPr>
        <p:spPr>
          <a:xfrm>
            <a:off x="1961280" y="6193080"/>
            <a:ext cx="0" cy="864000"/>
          </a:xfrm>
          <a:prstGeom prst="line">
            <a:avLst/>
          </a:prstGeom>
          <a:ln w="19080">
            <a:solidFill>
              <a:srgbClr val="FF3333"/>
            </a:solidFill>
            <a:custDash>
              <a:ds d="96226" sp="239623"/>
              <a:ds d="96226" sp="239623"/>
              <a:ds d="479245" sp="239623"/>
              <a:ds d="479245" sp="239623"/>
              <a:ds d="479245" sp="239623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6" name="Line 108"/>
          <p:cNvSpPr/>
          <p:nvPr/>
        </p:nvSpPr>
        <p:spPr>
          <a:xfrm flipH="1">
            <a:off x="521280" y="6193080"/>
            <a:ext cx="1440000" cy="0"/>
          </a:xfrm>
          <a:prstGeom prst="line">
            <a:avLst/>
          </a:prstGeom>
          <a:ln w="19080">
            <a:solidFill>
              <a:srgbClr val="FF3333"/>
            </a:solidFill>
            <a:custDash>
              <a:ds d="96226" sp="239623"/>
              <a:ds d="96226" sp="239623"/>
              <a:ds d="479245" sp="239623"/>
              <a:ds d="479245" sp="239623"/>
              <a:ds d="479245" sp="239623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7" name="TextShape 109"/>
          <p:cNvSpPr txBox="1"/>
          <p:nvPr/>
        </p:nvSpPr>
        <p:spPr>
          <a:xfrm>
            <a:off x="168120" y="5508000"/>
            <a:ext cx="48240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</a:t>
            </a:r>
            <a:r>
              <a:rPr lang="fr-FR" sz="14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stop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618" name="Line 110"/>
          <p:cNvSpPr/>
          <p:nvPr/>
        </p:nvSpPr>
        <p:spPr>
          <a:xfrm>
            <a:off x="593280" y="5185080"/>
            <a:ext cx="0" cy="1008000"/>
          </a:xfrm>
          <a:prstGeom prst="line">
            <a:avLst/>
          </a:prstGeom>
          <a:ln w="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9" name="Line 111"/>
          <p:cNvSpPr/>
          <p:nvPr/>
        </p:nvSpPr>
        <p:spPr>
          <a:xfrm>
            <a:off x="1241280" y="5041080"/>
            <a:ext cx="0" cy="288000"/>
          </a:xfrm>
          <a:prstGeom prst="line">
            <a:avLst/>
          </a:prstGeom>
          <a:ln w="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0" name="TextShape 112"/>
          <p:cNvSpPr txBox="1"/>
          <p:nvPr/>
        </p:nvSpPr>
        <p:spPr>
          <a:xfrm>
            <a:off x="1212480" y="5004000"/>
            <a:ext cx="4885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r>
              <a:rPr lang="fr-FR" sz="14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pass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621" name="TextShape 113"/>
          <p:cNvSpPr txBox="1"/>
          <p:nvPr/>
        </p:nvSpPr>
        <p:spPr>
          <a:xfrm>
            <a:off x="1872000" y="4452840"/>
            <a:ext cx="118944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Coupe-bande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622" name="Line 114"/>
          <p:cNvSpPr/>
          <p:nvPr/>
        </p:nvSpPr>
        <p:spPr>
          <a:xfrm flipV="1">
            <a:off x="2393280" y="5041080"/>
            <a:ext cx="0" cy="1152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3" name="Line 115"/>
          <p:cNvSpPr/>
          <p:nvPr/>
        </p:nvSpPr>
        <p:spPr>
          <a:xfrm>
            <a:off x="2393280" y="5041080"/>
            <a:ext cx="84672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4" name="CustomShape 116"/>
          <p:cNvSpPr/>
          <p:nvPr/>
        </p:nvSpPr>
        <p:spPr>
          <a:xfrm>
            <a:off x="2393280" y="4825080"/>
            <a:ext cx="846720" cy="21600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5" name="Line 117"/>
          <p:cNvSpPr/>
          <p:nvPr/>
        </p:nvSpPr>
        <p:spPr>
          <a:xfrm>
            <a:off x="2393280" y="6193080"/>
            <a:ext cx="0" cy="864000"/>
          </a:xfrm>
          <a:prstGeom prst="line">
            <a:avLst/>
          </a:prstGeom>
          <a:ln w="19080">
            <a:solidFill>
              <a:srgbClr val="FF3333"/>
            </a:solidFill>
            <a:custDash>
              <a:ds d="96226" sp="239623"/>
              <a:ds d="96226" sp="239623"/>
              <a:ds d="479245" sp="239623"/>
              <a:ds d="479245" sp="239623"/>
              <a:ds d="479245" sp="239623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6" name="Line 118"/>
          <p:cNvSpPr/>
          <p:nvPr/>
        </p:nvSpPr>
        <p:spPr>
          <a:xfrm flipV="1">
            <a:off x="2753280" y="5329080"/>
            <a:ext cx="0" cy="1728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7" name="Line 119"/>
          <p:cNvSpPr/>
          <p:nvPr/>
        </p:nvSpPr>
        <p:spPr>
          <a:xfrm>
            <a:off x="2753280" y="5329080"/>
            <a:ext cx="48672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8" name="TextShape 120"/>
          <p:cNvSpPr txBox="1"/>
          <p:nvPr/>
        </p:nvSpPr>
        <p:spPr>
          <a:xfrm>
            <a:off x="2141640" y="6985080"/>
            <a:ext cx="51300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Ws2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629" name="TextShape 121"/>
          <p:cNvSpPr txBox="1"/>
          <p:nvPr/>
        </p:nvSpPr>
        <p:spPr>
          <a:xfrm>
            <a:off x="2537640" y="6984720"/>
            <a:ext cx="54036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Wp2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630" name="Line 122"/>
          <p:cNvSpPr/>
          <p:nvPr/>
        </p:nvSpPr>
        <p:spPr>
          <a:xfrm flipV="1">
            <a:off x="6605280" y="5329080"/>
            <a:ext cx="0" cy="1728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1" name="TextShape 123"/>
          <p:cNvSpPr txBox="1"/>
          <p:nvPr/>
        </p:nvSpPr>
        <p:spPr>
          <a:xfrm>
            <a:off x="6353640" y="6985080"/>
            <a:ext cx="54036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Wp2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632" name="TextShape 124"/>
          <p:cNvSpPr txBox="1"/>
          <p:nvPr/>
        </p:nvSpPr>
        <p:spPr>
          <a:xfrm>
            <a:off x="6785640" y="6979680"/>
            <a:ext cx="51300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Ws2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633" name="Line 125"/>
          <p:cNvSpPr/>
          <p:nvPr/>
        </p:nvSpPr>
        <p:spPr>
          <a:xfrm>
            <a:off x="7001640" y="6188400"/>
            <a:ext cx="0" cy="864000"/>
          </a:xfrm>
          <a:prstGeom prst="line">
            <a:avLst/>
          </a:prstGeom>
          <a:ln w="19080">
            <a:solidFill>
              <a:srgbClr val="FF3333"/>
            </a:solidFill>
            <a:custDash>
              <a:ds d="96226" sp="239623"/>
              <a:ds d="96226" sp="239623"/>
              <a:ds d="479245" sp="239623"/>
              <a:ds d="479245" sp="239623"/>
              <a:ds d="479245" sp="239623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4" name="Line 126"/>
          <p:cNvSpPr/>
          <p:nvPr/>
        </p:nvSpPr>
        <p:spPr>
          <a:xfrm>
            <a:off x="7001280" y="6193080"/>
            <a:ext cx="48672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5" name="Line 127"/>
          <p:cNvSpPr/>
          <p:nvPr/>
        </p:nvSpPr>
        <p:spPr>
          <a:xfrm flipV="1">
            <a:off x="7001280" y="5041080"/>
            <a:ext cx="0" cy="1152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6" name="CustomShape 128"/>
          <p:cNvSpPr/>
          <p:nvPr/>
        </p:nvSpPr>
        <p:spPr>
          <a:xfrm>
            <a:off x="7001280" y="4824000"/>
            <a:ext cx="233280" cy="115200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7" name="CustomShape 129"/>
          <p:cNvSpPr/>
          <p:nvPr/>
        </p:nvSpPr>
        <p:spPr>
          <a:xfrm>
            <a:off x="7019640" y="5977080"/>
            <a:ext cx="468360" cy="21600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8" name="TextShape 1"/>
          <p:cNvSpPr txBox="1"/>
          <p:nvPr/>
        </p:nvSpPr>
        <p:spPr>
          <a:xfrm>
            <a:off x="132840" y="145800"/>
            <a:ext cx="2352600" cy="885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800" b="1" strike="noStrike" spc="-1">
                <a:solidFill>
                  <a:srgbClr val="3333FF"/>
                </a:solidFill>
                <a:latin typeface="Arial"/>
              </a:rPr>
              <a:t>SPI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4829" name="CustomShape 2"/>
          <p:cNvSpPr/>
          <p:nvPr/>
        </p:nvSpPr>
        <p:spPr>
          <a:xfrm>
            <a:off x="1440000" y="787320"/>
            <a:ext cx="1368000" cy="1656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6120" tIns="51120" rIns="96120" bIns="51120" anchor="ctr">
            <a:noAutofit/>
          </a:bodyPr>
          <a:lstStyle/>
          <a:p>
            <a:r>
              <a:rPr lang="fr-FR" sz="1400" b="1" strike="noStrike" spc="-1">
                <a:latin typeface="Arial"/>
              </a:rPr>
              <a:t>NUCLEO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830" name="Line 3"/>
          <p:cNvSpPr/>
          <p:nvPr/>
        </p:nvSpPr>
        <p:spPr>
          <a:xfrm flipV="1">
            <a:off x="2110320" y="244260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4831" name="Group 4"/>
          <p:cNvGrpSpPr/>
          <p:nvPr/>
        </p:nvGrpSpPr>
        <p:grpSpPr>
          <a:xfrm>
            <a:off x="1938600" y="2607840"/>
            <a:ext cx="326520" cy="123480"/>
            <a:chOff x="1938600" y="2607840"/>
            <a:chExt cx="326520" cy="123480"/>
          </a:xfrm>
        </p:grpSpPr>
        <p:sp>
          <p:nvSpPr>
            <p:cNvPr id="4832" name="Line 5"/>
            <p:cNvSpPr/>
            <p:nvPr/>
          </p:nvSpPr>
          <p:spPr>
            <a:xfrm>
              <a:off x="1938600" y="260784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33" name="Line 6"/>
            <p:cNvSpPr/>
            <p:nvPr/>
          </p:nvSpPr>
          <p:spPr>
            <a:xfrm>
              <a:off x="2019960" y="268056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34" name="Line 7"/>
            <p:cNvSpPr/>
            <p:nvPr/>
          </p:nvSpPr>
          <p:spPr>
            <a:xfrm>
              <a:off x="2074680" y="273096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35" name="Line 8"/>
            <p:cNvSpPr/>
            <p:nvPr/>
          </p:nvSpPr>
          <p:spPr>
            <a:xfrm>
              <a:off x="1938600" y="260820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36" name="Line 9"/>
            <p:cNvSpPr/>
            <p:nvPr/>
          </p:nvSpPr>
          <p:spPr>
            <a:xfrm>
              <a:off x="2019960" y="268092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37" name="Line 10"/>
            <p:cNvSpPr/>
            <p:nvPr/>
          </p:nvSpPr>
          <p:spPr>
            <a:xfrm>
              <a:off x="2074680" y="273132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838" name="Line 11"/>
          <p:cNvSpPr/>
          <p:nvPr/>
        </p:nvSpPr>
        <p:spPr>
          <a:xfrm>
            <a:off x="1929960" y="642960"/>
            <a:ext cx="355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39" name="TextShape 12"/>
          <p:cNvSpPr txBox="1"/>
          <p:nvPr/>
        </p:nvSpPr>
        <p:spPr>
          <a:xfrm>
            <a:off x="1857960" y="427680"/>
            <a:ext cx="54000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VDD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4840" name="Line 13"/>
          <p:cNvSpPr/>
          <p:nvPr/>
        </p:nvSpPr>
        <p:spPr>
          <a:xfrm flipV="1">
            <a:off x="2110320" y="64260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41" name="CustomShape 14"/>
          <p:cNvSpPr/>
          <p:nvPr/>
        </p:nvSpPr>
        <p:spPr>
          <a:xfrm>
            <a:off x="2376000" y="215532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134" y="401"/>
                </a:lnTo>
                <a:lnTo>
                  <a:pt x="1134" y="401"/>
                </a:lnTo>
                <a:cubicBezTo>
                  <a:pt x="1146" y="401"/>
                  <a:pt x="1157" y="398"/>
                  <a:pt x="1168" y="392"/>
                </a:cubicBezTo>
                <a:cubicBezTo>
                  <a:pt x="1178" y="386"/>
                  <a:pt x="1186" y="378"/>
                  <a:pt x="1192" y="368"/>
                </a:cubicBezTo>
                <a:cubicBezTo>
                  <a:pt x="1198" y="357"/>
                  <a:pt x="1201" y="346"/>
                  <a:pt x="1201" y="334"/>
                </a:cubicBezTo>
                <a:lnTo>
                  <a:pt x="1201" y="66"/>
                </a:lnTo>
                <a:lnTo>
                  <a:pt x="1201" y="67"/>
                </a:lnTo>
                <a:lnTo>
                  <a:pt x="1201" y="67"/>
                </a:lnTo>
                <a:cubicBezTo>
                  <a:pt x="1201" y="55"/>
                  <a:pt x="1198" y="44"/>
                  <a:pt x="1192" y="33"/>
                </a:cubicBezTo>
                <a:cubicBezTo>
                  <a:pt x="1186" y="23"/>
                  <a:pt x="1178" y="15"/>
                  <a:pt x="1168" y="9"/>
                </a:cubicBezTo>
                <a:cubicBezTo>
                  <a:pt x="1157" y="3"/>
                  <a:pt x="1146" y="0"/>
                  <a:pt x="1134" y="0"/>
                </a:cubicBezTo>
                <a:lnTo>
                  <a:pt x="66" y="0"/>
                </a:lnTo>
              </a:path>
            </a:pathLst>
          </a:custGeom>
          <a:solidFill>
            <a:srgbClr val="3333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D8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842" name="CustomShape 15"/>
          <p:cNvSpPr/>
          <p:nvPr/>
        </p:nvSpPr>
        <p:spPr>
          <a:xfrm>
            <a:off x="3888000" y="787320"/>
            <a:ext cx="1584000" cy="864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6120" tIns="51120" rIns="96120" bIns="51120" anchor="ctr">
            <a:noAutofit/>
          </a:bodyPr>
          <a:lstStyle/>
          <a:p>
            <a:pPr algn="r"/>
            <a:r>
              <a:rPr lang="fr-FR" sz="1400" b="1" strike="noStrike" spc="-1">
                <a:latin typeface="Arial"/>
              </a:rPr>
              <a:t>ESCLAVE 1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843" name="CustomShape 16"/>
          <p:cNvSpPr/>
          <p:nvPr/>
        </p:nvSpPr>
        <p:spPr>
          <a:xfrm>
            <a:off x="3888000" y="2443320"/>
            <a:ext cx="1584000" cy="864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6120" tIns="51120" rIns="96120" bIns="51120" anchor="ctr">
            <a:noAutofit/>
          </a:bodyPr>
          <a:lstStyle/>
          <a:p>
            <a:pPr algn="r"/>
            <a:r>
              <a:rPr lang="fr-FR" sz="1400" b="1" strike="noStrike" spc="-1">
                <a:latin typeface="Arial"/>
              </a:rPr>
              <a:t>ESCLAVE 2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844" name="Line 17"/>
          <p:cNvSpPr/>
          <p:nvPr/>
        </p:nvSpPr>
        <p:spPr>
          <a:xfrm flipV="1">
            <a:off x="5173200" y="165132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4845" name="Group 18"/>
          <p:cNvGrpSpPr/>
          <p:nvPr/>
        </p:nvGrpSpPr>
        <p:grpSpPr>
          <a:xfrm>
            <a:off x="5001480" y="1816560"/>
            <a:ext cx="326520" cy="123480"/>
            <a:chOff x="5001480" y="1816560"/>
            <a:chExt cx="326520" cy="123480"/>
          </a:xfrm>
        </p:grpSpPr>
        <p:sp>
          <p:nvSpPr>
            <p:cNvPr id="4846" name="Line 19"/>
            <p:cNvSpPr/>
            <p:nvPr/>
          </p:nvSpPr>
          <p:spPr>
            <a:xfrm>
              <a:off x="5001480" y="181656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47" name="Line 20"/>
            <p:cNvSpPr/>
            <p:nvPr/>
          </p:nvSpPr>
          <p:spPr>
            <a:xfrm>
              <a:off x="5082840" y="188928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48" name="Line 21"/>
            <p:cNvSpPr/>
            <p:nvPr/>
          </p:nvSpPr>
          <p:spPr>
            <a:xfrm>
              <a:off x="5137560" y="193968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49" name="Line 22"/>
            <p:cNvSpPr/>
            <p:nvPr/>
          </p:nvSpPr>
          <p:spPr>
            <a:xfrm>
              <a:off x="5001480" y="18169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50" name="Line 23"/>
            <p:cNvSpPr/>
            <p:nvPr/>
          </p:nvSpPr>
          <p:spPr>
            <a:xfrm>
              <a:off x="5082840" y="18896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51" name="Line 24"/>
            <p:cNvSpPr/>
            <p:nvPr/>
          </p:nvSpPr>
          <p:spPr>
            <a:xfrm>
              <a:off x="5137560" y="19400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852" name="Line 25"/>
          <p:cNvSpPr/>
          <p:nvPr/>
        </p:nvSpPr>
        <p:spPr>
          <a:xfrm>
            <a:off x="5004000" y="622080"/>
            <a:ext cx="355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53" name="TextShape 26"/>
          <p:cNvSpPr txBox="1"/>
          <p:nvPr/>
        </p:nvSpPr>
        <p:spPr>
          <a:xfrm>
            <a:off x="4932000" y="406800"/>
            <a:ext cx="54000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VDD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4854" name="Line 27"/>
          <p:cNvSpPr/>
          <p:nvPr/>
        </p:nvSpPr>
        <p:spPr>
          <a:xfrm flipV="1">
            <a:off x="5184360" y="62172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55" name="Line 28"/>
          <p:cNvSpPr/>
          <p:nvPr/>
        </p:nvSpPr>
        <p:spPr>
          <a:xfrm flipV="1">
            <a:off x="5173200" y="331128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4856" name="Group 29"/>
          <p:cNvGrpSpPr/>
          <p:nvPr/>
        </p:nvGrpSpPr>
        <p:grpSpPr>
          <a:xfrm>
            <a:off x="5001480" y="3476520"/>
            <a:ext cx="326520" cy="123480"/>
            <a:chOff x="5001480" y="3476520"/>
            <a:chExt cx="326520" cy="123480"/>
          </a:xfrm>
        </p:grpSpPr>
        <p:sp>
          <p:nvSpPr>
            <p:cNvPr id="4857" name="Line 30"/>
            <p:cNvSpPr/>
            <p:nvPr/>
          </p:nvSpPr>
          <p:spPr>
            <a:xfrm>
              <a:off x="5001480" y="34765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58" name="Line 31"/>
            <p:cNvSpPr/>
            <p:nvPr/>
          </p:nvSpPr>
          <p:spPr>
            <a:xfrm>
              <a:off x="5082840" y="35492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59" name="Line 32"/>
            <p:cNvSpPr/>
            <p:nvPr/>
          </p:nvSpPr>
          <p:spPr>
            <a:xfrm>
              <a:off x="5137560" y="35996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60" name="Line 33"/>
            <p:cNvSpPr/>
            <p:nvPr/>
          </p:nvSpPr>
          <p:spPr>
            <a:xfrm>
              <a:off x="5001480" y="34768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61" name="Line 34"/>
            <p:cNvSpPr/>
            <p:nvPr/>
          </p:nvSpPr>
          <p:spPr>
            <a:xfrm>
              <a:off x="5082840" y="35496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62" name="Line 35"/>
            <p:cNvSpPr/>
            <p:nvPr/>
          </p:nvSpPr>
          <p:spPr>
            <a:xfrm>
              <a:off x="5137560" y="36000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863" name="Line 36"/>
          <p:cNvSpPr/>
          <p:nvPr/>
        </p:nvSpPr>
        <p:spPr>
          <a:xfrm>
            <a:off x="5004000" y="2282040"/>
            <a:ext cx="355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64" name="TextShape 37"/>
          <p:cNvSpPr txBox="1"/>
          <p:nvPr/>
        </p:nvSpPr>
        <p:spPr>
          <a:xfrm>
            <a:off x="4932000" y="2066760"/>
            <a:ext cx="54000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VDD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4865" name="Line 38"/>
          <p:cNvSpPr/>
          <p:nvPr/>
        </p:nvSpPr>
        <p:spPr>
          <a:xfrm flipV="1">
            <a:off x="5184360" y="228168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66" name="CustomShape 39"/>
          <p:cNvSpPr/>
          <p:nvPr/>
        </p:nvSpPr>
        <p:spPr>
          <a:xfrm>
            <a:off x="2088360" y="931680"/>
            <a:ext cx="720000" cy="144000"/>
          </a:xfrm>
          <a:custGeom>
            <a:avLst/>
            <a:gdLst/>
            <a:ahLst/>
            <a:cxnLst/>
            <a:rect l="0" t="0" r="r" b="b"/>
            <a:pathLst>
              <a:path w="20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934" y="401"/>
                </a:lnTo>
                <a:lnTo>
                  <a:pt x="1934" y="401"/>
                </a:lnTo>
                <a:cubicBezTo>
                  <a:pt x="1946" y="401"/>
                  <a:pt x="1957" y="398"/>
                  <a:pt x="1968" y="392"/>
                </a:cubicBezTo>
                <a:cubicBezTo>
                  <a:pt x="1978" y="386"/>
                  <a:pt x="1986" y="378"/>
                  <a:pt x="1992" y="368"/>
                </a:cubicBezTo>
                <a:cubicBezTo>
                  <a:pt x="1998" y="357"/>
                  <a:pt x="2001" y="346"/>
                  <a:pt x="2001" y="334"/>
                </a:cubicBezTo>
                <a:lnTo>
                  <a:pt x="2001" y="66"/>
                </a:lnTo>
                <a:lnTo>
                  <a:pt x="2001" y="67"/>
                </a:lnTo>
                <a:lnTo>
                  <a:pt x="2001" y="67"/>
                </a:lnTo>
                <a:cubicBezTo>
                  <a:pt x="2001" y="55"/>
                  <a:pt x="1998" y="44"/>
                  <a:pt x="1992" y="33"/>
                </a:cubicBezTo>
                <a:cubicBezTo>
                  <a:pt x="1986" y="23"/>
                  <a:pt x="1978" y="15"/>
                  <a:pt x="1968" y="9"/>
                </a:cubicBezTo>
                <a:cubicBezTo>
                  <a:pt x="1957" y="3"/>
                  <a:pt x="1946" y="0"/>
                  <a:pt x="1934" y="0"/>
                </a:cubicBezTo>
                <a:lnTo>
                  <a:pt x="66" y="0"/>
                </a:lnTo>
              </a:path>
            </a:pathLst>
          </a:custGeom>
          <a:solidFill>
            <a:srgbClr val="00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SPI_SCK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867" name="CustomShape 40"/>
          <p:cNvSpPr/>
          <p:nvPr/>
        </p:nvSpPr>
        <p:spPr>
          <a:xfrm>
            <a:off x="2088720" y="1112040"/>
            <a:ext cx="720000" cy="144000"/>
          </a:xfrm>
          <a:custGeom>
            <a:avLst/>
            <a:gdLst/>
            <a:ahLst/>
            <a:cxnLst/>
            <a:rect l="0" t="0" r="r" b="b"/>
            <a:pathLst>
              <a:path w="20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934" y="401"/>
                </a:lnTo>
                <a:lnTo>
                  <a:pt x="1934" y="401"/>
                </a:lnTo>
                <a:cubicBezTo>
                  <a:pt x="1946" y="401"/>
                  <a:pt x="1957" y="398"/>
                  <a:pt x="1968" y="392"/>
                </a:cubicBezTo>
                <a:cubicBezTo>
                  <a:pt x="1978" y="386"/>
                  <a:pt x="1986" y="378"/>
                  <a:pt x="1992" y="368"/>
                </a:cubicBezTo>
                <a:cubicBezTo>
                  <a:pt x="1998" y="357"/>
                  <a:pt x="2001" y="346"/>
                  <a:pt x="2001" y="334"/>
                </a:cubicBezTo>
                <a:lnTo>
                  <a:pt x="2001" y="66"/>
                </a:lnTo>
                <a:lnTo>
                  <a:pt x="2001" y="67"/>
                </a:lnTo>
                <a:lnTo>
                  <a:pt x="2001" y="67"/>
                </a:lnTo>
                <a:cubicBezTo>
                  <a:pt x="2001" y="55"/>
                  <a:pt x="1998" y="44"/>
                  <a:pt x="1992" y="33"/>
                </a:cubicBezTo>
                <a:cubicBezTo>
                  <a:pt x="1986" y="23"/>
                  <a:pt x="1978" y="15"/>
                  <a:pt x="1968" y="9"/>
                </a:cubicBezTo>
                <a:cubicBezTo>
                  <a:pt x="1957" y="3"/>
                  <a:pt x="1946" y="0"/>
                  <a:pt x="1934" y="0"/>
                </a:cubicBezTo>
                <a:lnTo>
                  <a:pt x="66" y="0"/>
                </a:lnTo>
              </a:path>
            </a:pathLst>
          </a:custGeom>
          <a:solidFill>
            <a:srgbClr val="00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SPI_MOSI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868" name="CustomShape 41"/>
          <p:cNvSpPr/>
          <p:nvPr/>
        </p:nvSpPr>
        <p:spPr>
          <a:xfrm>
            <a:off x="2089080" y="1292400"/>
            <a:ext cx="720000" cy="144000"/>
          </a:xfrm>
          <a:custGeom>
            <a:avLst/>
            <a:gdLst/>
            <a:ahLst/>
            <a:cxnLst/>
            <a:rect l="0" t="0" r="r" b="b"/>
            <a:pathLst>
              <a:path w="20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934" y="401"/>
                </a:lnTo>
                <a:lnTo>
                  <a:pt x="1934" y="401"/>
                </a:lnTo>
                <a:cubicBezTo>
                  <a:pt x="1946" y="401"/>
                  <a:pt x="1957" y="398"/>
                  <a:pt x="1968" y="392"/>
                </a:cubicBezTo>
                <a:cubicBezTo>
                  <a:pt x="1978" y="386"/>
                  <a:pt x="1986" y="378"/>
                  <a:pt x="1992" y="368"/>
                </a:cubicBezTo>
                <a:cubicBezTo>
                  <a:pt x="1998" y="357"/>
                  <a:pt x="2001" y="346"/>
                  <a:pt x="2001" y="334"/>
                </a:cubicBezTo>
                <a:lnTo>
                  <a:pt x="2001" y="66"/>
                </a:lnTo>
                <a:lnTo>
                  <a:pt x="2001" y="67"/>
                </a:lnTo>
                <a:lnTo>
                  <a:pt x="2001" y="67"/>
                </a:lnTo>
                <a:cubicBezTo>
                  <a:pt x="2001" y="55"/>
                  <a:pt x="1998" y="44"/>
                  <a:pt x="1992" y="33"/>
                </a:cubicBezTo>
                <a:cubicBezTo>
                  <a:pt x="1986" y="23"/>
                  <a:pt x="1978" y="15"/>
                  <a:pt x="1968" y="9"/>
                </a:cubicBezTo>
                <a:cubicBezTo>
                  <a:pt x="1957" y="3"/>
                  <a:pt x="1946" y="0"/>
                  <a:pt x="1934" y="0"/>
                </a:cubicBezTo>
                <a:lnTo>
                  <a:pt x="66" y="0"/>
                </a:lnTo>
              </a:path>
            </a:pathLst>
          </a:custGeom>
          <a:solidFill>
            <a:srgbClr val="00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SPI_MISO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869" name="CustomShape 42"/>
          <p:cNvSpPr/>
          <p:nvPr/>
        </p:nvSpPr>
        <p:spPr>
          <a:xfrm>
            <a:off x="2376360" y="197568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134" y="401"/>
                </a:lnTo>
                <a:lnTo>
                  <a:pt x="1134" y="401"/>
                </a:lnTo>
                <a:cubicBezTo>
                  <a:pt x="1146" y="401"/>
                  <a:pt x="1157" y="398"/>
                  <a:pt x="1168" y="392"/>
                </a:cubicBezTo>
                <a:cubicBezTo>
                  <a:pt x="1178" y="386"/>
                  <a:pt x="1186" y="378"/>
                  <a:pt x="1192" y="368"/>
                </a:cubicBezTo>
                <a:cubicBezTo>
                  <a:pt x="1198" y="357"/>
                  <a:pt x="1201" y="346"/>
                  <a:pt x="1201" y="334"/>
                </a:cubicBezTo>
                <a:lnTo>
                  <a:pt x="1201" y="66"/>
                </a:lnTo>
                <a:lnTo>
                  <a:pt x="1201" y="67"/>
                </a:lnTo>
                <a:lnTo>
                  <a:pt x="1201" y="67"/>
                </a:lnTo>
                <a:cubicBezTo>
                  <a:pt x="1201" y="55"/>
                  <a:pt x="1198" y="44"/>
                  <a:pt x="1192" y="33"/>
                </a:cubicBezTo>
                <a:cubicBezTo>
                  <a:pt x="1186" y="23"/>
                  <a:pt x="1178" y="15"/>
                  <a:pt x="1168" y="9"/>
                </a:cubicBezTo>
                <a:cubicBezTo>
                  <a:pt x="1157" y="3"/>
                  <a:pt x="1146" y="0"/>
                  <a:pt x="1134" y="0"/>
                </a:cubicBezTo>
                <a:lnTo>
                  <a:pt x="66" y="0"/>
                </a:lnTo>
              </a:path>
            </a:pathLst>
          </a:custGeom>
          <a:solidFill>
            <a:srgbClr val="3333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D9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870" name="CustomShape 43"/>
          <p:cNvSpPr/>
          <p:nvPr/>
        </p:nvSpPr>
        <p:spPr>
          <a:xfrm>
            <a:off x="3888000" y="931320"/>
            <a:ext cx="504000" cy="144000"/>
          </a:xfrm>
          <a:custGeom>
            <a:avLst/>
            <a:gdLst/>
            <a:ahLst/>
            <a:cxnLst/>
            <a:rect l="0" t="0" r="r" b="b"/>
            <a:pathLst>
              <a:path w="14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334" y="401"/>
                </a:lnTo>
                <a:lnTo>
                  <a:pt x="1334" y="401"/>
                </a:lnTo>
                <a:cubicBezTo>
                  <a:pt x="1346" y="401"/>
                  <a:pt x="1357" y="398"/>
                  <a:pt x="1368" y="392"/>
                </a:cubicBezTo>
                <a:cubicBezTo>
                  <a:pt x="1378" y="386"/>
                  <a:pt x="1386" y="378"/>
                  <a:pt x="1392" y="368"/>
                </a:cubicBezTo>
                <a:cubicBezTo>
                  <a:pt x="1398" y="357"/>
                  <a:pt x="1401" y="346"/>
                  <a:pt x="1401" y="334"/>
                </a:cubicBezTo>
                <a:lnTo>
                  <a:pt x="1401" y="66"/>
                </a:lnTo>
                <a:lnTo>
                  <a:pt x="1401" y="67"/>
                </a:lnTo>
                <a:lnTo>
                  <a:pt x="1401" y="67"/>
                </a:lnTo>
                <a:cubicBezTo>
                  <a:pt x="1401" y="55"/>
                  <a:pt x="1398" y="44"/>
                  <a:pt x="1392" y="33"/>
                </a:cubicBezTo>
                <a:cubicBezTo>
                  <a:pt x="1386" y="23"/>
                  <a:pt x="1378" y="15"/>
                  <a:pt x="1368" y="9"/>
                </a:cubicBezTo>
                <a:cubicBezTo>
                  <a:pt x="1357" y="3"/>
                  <a:pt x="1346" y="0"/>
                  <a:pt x="1334" y="0"/>
                </a:cubicBezTo>
                <a:lnTo>
                  <a:pt x="66" y="0"/>
                </a:lnTo>
              </a:path>
            </a:pathLst>
          </a:custGeom>
          <a:solidFill>
            <a:srgbClr val="00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SCK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871" name="CustomShape 44"/>
          <p:cNvSpPr/>
          <p:nvPr/>
        </p:nvSpPr>
        <p:spPr>
          <a:xfrm>
            <a:off x="3888360" y="1111680"/>
            <a:ext cx="504000" cy="144000"/>
          </a:xfrm>
          <a:custGeom>
            <a:avLst/>
            <a:gdLst/>
            <a:ahLst/>
            <a:cxnLst/>
            <a:rect l="0" t="0" r="r" b="b"/>
            <a:pathLst>
              <a:path w="14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334" y="401"/>
                </a:lnTo>
                <a:lnTo>
                  <a:pt x="1334" y="401"/>
                </a:lnTo>
                <a:cubicBezTo>
                  <a:pt x="1346" y="401"/>
                  <a:pt x="1357" y="398"/>
                  <a:pt x="1368" y="392"/>
                </a:cubicBezTo>
                <a:cubicBezTo>
                  <a:pt x="1378" y="386"/>
                  <a:pt x="1386" y="378"/>
                  <a:pt x="1392" y="368"/>
                </a:cubicBezTo>
                <a:cubicBezTo>
                  <a:pt x="1398" y="357"/>
                  <a:pt x="1401" y="346"/>
                  <a:pt x="1401" y="334"/>
                </a:cubicBezTo>
                <a:lnTo>
                  <a:pt x="1401" y="66"/>
                </a:lnTo>
                <a:lnTo>
                  <a:pt x="1401" y="67"/>
                </a:lnTo>
                <a:lnTo>
                  <a:pt x="1401" y="67"/>
                </a:lnTo>
                <a:cubicBezTo>
                  <a:pt x="1401" y="55"/>
                  <a:pt x="1398" y="44"/>
                  <a:pt x="1392" y="33"/>
                </a:cubicBezTo>
                <a:cubicBezTo>
                  <a:pt x="1386" y="23"/>
                  <a:pt x="1378" y="15"/>
                  <a:pt x="1368" y="9"/>
                </a:cubicBezTo>
                <a:cubicBezTo>
                  <a:pt x="1357" y="3"/>
                  <a:pt x="1346" y="0"/>
                  <a:pt x="1334" y="0"/>
                </a:cubicBezTo>
                <a:lnTo>
                  <a:pt x="66" y="0"/>
                </a:lnTo>
              </a:path>
            </a:pathLst>
          </a:custGeom>
          <a:solidFill>
            <a:srgbClr val="00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SDI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872" name="CustomShape 45"/>
          <p:cNvSpPr/>
          <p:nvPr/>
        </p:nvSpPr>
        <p:spPr>
          <a:xfrm>
            <a:off x="3888720" y="1292040"/>
            <a:ext cx="504000" cy="144000"/>
          </a:xfrm>
          <a:custGeom>
            <a:avLst/>
            <a:gdLst/>
            <a:ahLst/>
            <a:cxnLst/>
            <a:rect l="0" t="0" r="r" b="b"/>
            <a:pathLst>
              <a:path w="14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334" y="401"/>
                </a:lnTo>
                <a:lnTo>
                  <a:pt x="1334" y="401"/>
                </a:lnTo>
                <a:cubicBezTo>
                  <a:pt x="1346" y="401"/>
                  <a:pt x="1357" y="398"/>
                  <a:pt x="1368" y="392"/>
                </a:cubicBezTo>
                <a:cubicBezTo>
                  <a:pt x="1378" y="386"/>
                  <a:pt x="1386" y="378"/>
                  <a:pt x="1392" y="368"/>
                </a:cubicBezTo>
                <a:cubicBezTo>
                  <a:pt x="1398" y="357"/>
                  <a:pt x="1401" y="346"/>
                  <a:pt x="1401" y="334"/>
                </a:cubicBezTo>
                <a:lnTo>
                  <a:pt x="1401" y="66"/>
                </a:lnTo>
                <a:lnTo>
                  <a:pt x="1401" y="67"/>
                </a:lnTo>
                <a:lnTo>
                  <a:pt x="1401" y="67"/>
                </a:lnTo>
                <a:cubicBezTo>
                  <a:pt x="1401" y="55"/>
                  <a:pt x="1398" y="44"/>
                  <a:pt x="1392" y="33"/>
                </a:cubicBezTo>
                <a:cubicBezTo>
                  <a:pt x="1386" y="23"/>
                  <a:pt x="1378" y="15"/>
                  <a:pt x="1368" y="9"/>
                </a:cubicBezTo>
                <a:cubicBezTo>
                  <a:pt x="1357" y="3"/>
                  <a:pt x="1346" y="0"/>
                  <a:pt x="1334" y="0"/>
                </a:cubicBezTo>
                <a:lnTo>
                  <a:pt x="66" y="0"/>
                </a:lnTo>
              </a:path>
            </a:pathLst>
          </a:custGeom>
          <a:solidFill>
            <a:srgbClr val="00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SDO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873" name="CustomShape 46"/>
          <p:cNvSpPr/>
          <p:nvPr/>
        </p:nvSpPr>
        <p:spPr>
          <a:xfrm>
            <a:off x="3889080" y="1472400"/>
            <a:ext cx="504000" cy="144000"/>
          </a:xfrm>
          <a:custGeom>
            <a:avLst/>
            <a:gdLst/>
            <a:ahLst/>
            <a:cxnLst/>
            <a:rect l="0" t="0" r="r" b="b"/>
            <a:pathLst>
              <a:path w="14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334" y="401"/>
                </a:lnTo>
                <a:lnTo>
                  <a:pt x="1334" y="401"/>
                </a:lnTo>
                <a:cubicBezTo>
                  <a:pt x="1346" y="401"/>
                  <a:pt x="1357" y="398"/>
                  <a:pt x="1368" y="392"/>
                </a:cubicBezTo>
                <a:cubicBezTo>
                  <a:pt x="1378" y="386"/>
                  <a:pt x="1386" y="378"/>
                  <a:pt x="1392" y="368"/>
                </a:cubicBezTo>
                <a:cubicBezTo>
                  <a:pt x="1398" y="357"/>
                  <a:pt x="1401" y="346"/>
                  <a:pt x="1401" y="334"/>
                </a:cubicBezTo>
                <a:lnTo>
                  <a:pt x="1401" y="66"/>
                </a:lnTo>
                <a:lnTo>
                  <a:pt x="1401" y="67"/>
                </a:lnTo>
                <a:lnTo>
                  <a:pt x="1401" y="67"/>
                </a:lnTo>
                <a:cubicBezTo>
                  <a:pt x="1401" y="55"/>
                  <a:pt x="1398" y="44"/>
                  <a:pt x="1392" y="33"/>
                </a:cubicBezTo>
                <a:cubicBezTo>
                  <a:pt x="1386" y="23"/>
                  <a:pt x="1378" y="15"/>
                  <a:pt x="1368" y="9"/>
                </a:cubicBezTo>
                <a:cubicBezTo>
                  <a:pt x="1357" y="3"/>
                  <a:pt x="1346" y="0"/>
                  <a:pt x="1334" y="0"/>
                </a:cubicBezTo>
                <a:lnTo>
                  <a:pt x="66" y="0"/>
                </a:lnTo>
              </a:path>
            </a:pathLst>
          </a:custGeom>
          <a:solidFill>
            <a:srgbClr val="0000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SS/CS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874" name="CustomShape 47"/>
          <p:cNvSpPr/>
          <p:nvPr/>
        </p:nvSpPr>
        <p:spPr>
          <a:xfrm>
            <a:off x="3888360" y="2587680"/>
            <a:ext cx="504000" cy="144000"/>
          </a:xfrm>
          <a:custGeom>
            <a:avLst/>
            <a:gdLst/>
            <a:ahLst/>
            <a:cxnLst/>
            <a:rect l="0" t="0" r="r" b="b"/>
            <a:pathLst>
              <a:path w="14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334" y="401"/>
                </a:lnTo>
                <a:lnTo>
                  <a:pt x="1334" y="401"/>
                </a:lnTo>
                <a:cubicBezTo>
                  <a:pt x="1346" y="401"/>
                  <a:pt x="1357" y="398"/>
                  <a:pt x="1368" y="392"/>
                </a:cubicBezTo>
                <a:cubicBezTo>
                  <a:pt x="1378" y="386"/>
                  <a:pt x="1386" y="378"/>
                  <a:pt x="1392" y="368"/>
                </a:cubicBezTo>
                <a:cubicBezTo>
                  <a:pt x="1398" y="357"/>
                  <a:pt x="1401" y="346"/>
                  <a:pt x="1401" y="334"/>
                </a:cubicBezTo>
                <a:lnTo>
                  <a:pt x="1401" y="66"/>
                </a:lnTo>
                <a:lnTo>
                  <a:pt x="1401" y="67"/>
                </a:lnTo>
                <a:lnTo>
                  <a:pt x="1401" y="67"/>
                </a:lnTo>
                <a:cubicBezTo>
                  <a:pt x="1401" y="55"/>
                  <a:pt x="1398" y="44"/>
                  <a:pt x="1392" y="33"/>
                </a:cubicBezTo>
                <a:cubicBezTo>
                  <a:pt x="1386" y="23"/>
                  <a:pt x="1378" y="15"/>
                  <a:pt x="1368" y="9"/>
                </a:cubicBezTo>
                <a:cubicBezTo>
                  <a:pt x="1357" y="3"/>
                  <a:pt x="1346" y="0"/>
                  <a:pt x="1334" y="0"/>
                </a:cubicBezTo>
                <a:lnTo>
                  <a:pt x="66" y="0"/>
                </a:lnTo>
              </a:path>
            </a:pathLst>
          </a:custGeom>
          <a:solidFill>
            <a:srgbClr val="00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SCK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875" name="CustomShape 48"/>
          <p:cNvSpPr/>
          <p:nvPr/>
        </p:nvSpPr>
        <p:spPr>
          <a:xfrm>
            <a:off x="3888720" y="2768040"/>
            <a:ext cx="504000" cy="144000"/>
          </a:xfrm>
          <a:custGeom>
            <a:avLst/>
            <a:gdLst/>
            <a:ahLst/>
            <a:cxnLst/>
            <a:rect l="0" t="0" r="r" b="b"/>
            <a:pathLst>
              <a:path w="14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334" y="401"/>
                </a:lnTo>
                <a:lnTo>
                  <a:pt x="1334" y="401"/>
                </a:lnTo>
                <a:cubicBezTo>
                  <a:pt x="1346" y="401"/>
                  <a:pt x="1357" y="398"/>
                  <a:pt x="1368" y="392"/>
                </a:cubicBezTo>
                <a:cubicBezTo>
                  <a:pt x="1378" y="386"/>
                  <a:pt x="1386" y="378"/>
                  <a:pt x="1392" y="368"/>
                </a:cubicBezTo>
                <a:cubicBezTo>
                  <a:pt x="1398" y="357"/>
                  <a:pt x="1401" y="346"/>
                  <a:pt x="1401" y="334"/>
                </a:cubicBezTo>
                <a:lnTo>
                  <a:pt x="1401" y="66"/>
                </a:lnTo>
                <a:lnTo>
                  <a:pt x="1401" y="67"/>
                </a:lnTo>
                <a:lnTo>
                  <a:pt x="1401" y="67"/>
                </a:lnTo>
                <a:cubicBezTo>
                  <a:pt x="1401" y="55"/>
                  <a:pt x="1398" y="44"/>
                  <a:pt x="1392" y="33"/>
                </a:cubicBezTo>
                <a:cubicBezTo>
                  <a:pt x="1386" y="23"/>
                  <a:pt x="1378" y="15"/>
                  <a:pt x="1368" y="9"/>
                </a:cubicBezTo>
                <a:cubicBezTo>
                  <a:pt x="1357" y="3"/>
                  <a:pt x="1346" y="0"/>
                  <a:pt x="1334" y="0"/>
                </a:cubicBezTo>
                <a:lnTo>
                  <a:pt x="66" y="0"/>
                </a:lnTo>
              </a:path>
            </a:pathLst>
          </a:custGeom>
          <a:solidFill>
            <a:srgbClr val="00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SDI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876" name="CustomShape 49"/>
          <p:cNvSpPr/>
          <p:nvPr/>
        </p:nvSpPr>
        <p:spPr>
          <a:xfrm>
            <a:off x="3889080" y="2948400"/>
            <a:ext cx="504000" cy="144000"/>
          </a:xfrm>
          <a:custGeom>
            <a:avLst/>
            <a:gdLst/>
            <a:ahLst/>
            <a:cxnLst/>
            <a:rect l="0" t="0" r="r" b="b"/>
            <a:pathLst>
              <a:path w="14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334" y="401"/>
                </a:lnTo>
                <a:lnTo>
                  <a:pt x="1334" y="401"/>
                </a:lnTo>
                <a:cubicBezTo>
                  <a:pt x="1346" y="401"/>
                  <a:pt x="1357" y="398"/>
                  <a:pt x="1368" y="392"/>
                </a:cubicBezTo>
                <a:cubicBezTo>
                  <a:pt x="1378" y="386"/>
                  <a:pt x="1386" y="378"/>
                  <a:pt x="1392" y="368"/>
                </a:cubicBezTo>
                <a:cubicBezTo>
                  <a:pt x="1398" y="357"/>
                  <a:pt x="1401" y="346"/>
                  <a:pt x="1401" y="334"/>
                </a:cubicBezTo>
                <a:lnTo>
                  <a:pt x="1401" y="66"/>
                </a:lnTo>
                <a:lnTo>
                  <a:pt x="1401" y="67"/>
                </a:lnTo>
                <a:lnTo>
                  <a:pt x="1401" y="67"/>
                </a:lnTo>
                <a:cubicBezTo>
                  <a:pt x="1401" y="55"/>
                  <a:pt x="1398" y="44"/>
                  <a:pt x="1392" y="33"/>
                </a:cubicBezTo>
                <a:cubicBezTo>
                  <a:pt x="1386" y="23"/>
                  <a:pt x="1378" y="15"/>
                  <a:pt x="1368" y="9"/>
                </a:cubicBezTo>
                <a:cubicBezTo>
                  <a:pt x="1357" y="3"/>
                  <a:pt x="1346" y="0"/>
                  <a:pt x="1334" y="0"/>
                </a:cubicBezTo>
                <a:lnTo>
                  <a:pt x="66" y="0"/>
                </a:lnTo>
              </a:path>
            </a:pathLst>
          </a:custGeom>
          <a:solidFill>
            <a:srgbClr val="00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SDO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877" name="CustomShape 50"/>
          <p:cNvSpPr/>
          <p:nvPr/>
        </p:nvSpPr>
        <p:spPr>
          <a:xfrm>
            <a:off x="3889440" y="3128760"/>
            <a:ext cx="504000" cy="144000"/>
          </a:xfrm>
          <a:custGeom>
            <a:avLst/>
            <a:gdLst/>
            <a:ahLst/>
            <a:cxnLst/>
            <a:rect l="0" t="0" r="r" b="b"/>
            <a:pathLst>
              <a:path w="14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334" y="401"/>
                </a:lnTo>
                <a:lnTo>
                  <a:pt x="1334" y="401"/>
                </a:lnTo>
                <a:cubicBezTo>
                  <a:pt x="1346" y="401"/>
                  <a:pt x="1357" y="398"/>
                  <a:pt x="1368" y="392"/>
                </a:cubicBezTo>
                <a:cubicBezTo>
                  <a:pt x="1378" y="386"/>
                  <a:pt x="1386" y="378"/>
                  <a:pt x="1392" y="368"/>
                </a:cubicBezTo>
                <a:cubicBezTo>
                  <a:pt x="1398" y="357"/>
                  <a:pt x="1401" y="346"/>
                  <a:pt x="1401" y="334"/>
                </a:cubicBezTo>
                <a:lnTo>
                  <a:pt x="1401" y="66"/>
                </a:lnTo>
                <a:lnTo>
                  <a:pt x="1401" y="67"/>
                </a:lnTo>
                <a:lnTo>
                  <a:pt x="1401" y="67"/>
                </a:lnTo>
                <a:cubicBezTo>
                  <a:pt x="1401" y="55"/>
                  <a:pt x="1398" y="44"/>
                  <a:pt x="1392" y="33"/>
                </a:cubicBezTo>
                <a:cubicBezTo>
                  <a:pt x="1386" y="23"/>
                  <a:pt x="1378" y="15"/>
                  <a:pt x="1368" y="9"/>
                </a:cubicBezTo>
                <a:cubicBezTo>
                  <a:pt x="1357" y="3"/>
                  <a:pt x="1346" y="0"/>
                  <a:pt x="1334" y="0"/>
                </a:cubicBezTo>
                <a:lnTo>
                  <a:pt x="66" y="0"/>
                </a:lnTo>
              </a:path>
            </a:pathLst>
          </a:custGeom>
          <a:solidFill>
            <a:srgbClr val="0000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SS/CS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878" name="Line 51"/>
          <p:cNvSpPr/>
          <p:nvPr/>
        </p:nvSpPr>
        <p:spPr>
          <a:xfrm>
            <a:off x="2808360" y="1003320"/>
            <a:ext cx="1079640" cy="0"/>
          </a:xfrm>
          <a:prstGeom prst="line">
            <a:avLst/>
          </a:prstGeom>
          <a:ln w="29160">
            <a:solidFill>
              <a:srgbClr val="0099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79" name="Line 52"/>
          <p:cNvSpPr/>
          <p:nvPr/>
        </p:nvSpPr>
        <p:spPr>
          <a:xfrm>
            <a:off x="2801160" y="1183320"/>
            <a:ext cx="1079640" cy="0"/>
          </a:xfrm>
          <a:prstGeom prst="line">
            <a:avLst/>
          </a:prstGeom>
          <a:ln w="29160">
            <a:solidFill>
              <a:srgbClr val="00CC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80" name="Line 53"/>
          <p:cNvSpPr/>
          <p:nvPr/>
        </p:nvSpPr>
        <p:spPr>
          <a:xfrm>
            <a:off x="2793960" y="1363320"/>
            <a:ext cx="1079640" cy="0"/>
          </a:xfrm>
          <a:prstGeom prst="line">
            <a:avLst/>
          </a:prstGeom>
          <a:ln w="29160">
            <a:solidFill>
              <a:srgbClr val="006600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81" name="Line 54"/>
          <p:cNvSpPr/>
          <p:nvPr/>
        </p:nvSpPr>
        <p:spPr>
          <a:xfrm>
            <a:off x="3528000" y="2659320"/>
            <a:ext cx="356760" cy="0"/>
          </a:xfrm>
          <a:prstGeom prst="line">
            <a:avLst/>
          </a:prstGeom>
          <a:ln w="29160">
            <a:solidFill>
              <a:srgbClr val="0099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82" name="Line 55"/>
          <p:cNvSpPr/>
          <p:nvPr/>
        </p:nvSpPr>
        <p:spPr>
          <a:xfrm>
            <a:off x="3384000" y="2839320"/>
            <a:ext cx="493560" cy="0"/>
          </a:xfrm>
          <a:prstGeom prst="line">
            <a:avLst/>
          </a:prstGeom>
          <a:ln w="29160">
            <a:solidFill>
              <a:srgbClr val="00CC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83" name="Line 56"/>
          <p:cNvSpPr/>
          <p:nvPr/>
        </p:nvSpPr>
        <p:spPr>
          <a:xfrm>
            <a:off x="3240000" y="3019320"/>
            <a:ext cx="630360" cy="0"/>
          </a:xfrm>
          <a:prstGeom prst="line">
            <a:avLst/>
          </a:prstGeom>
          <a:ln w="29160">
            <a:solidFill>
              <a:srgbClr val="006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84" name="Line 57"/>
          <p:cNvSpPr/>
          <p:nvPr/>
        </p:nvSpPr>
        <p:spPr>
          <a:xfrm flipH="1" flipV="1">
            <a:off x="3240000" y="1363320"/>
            <a:ext cx="360" cy="1656000"/>
          </a:xfrm>
          <a:prstGeom prst="line">
            <a:avLst/>
          </a:prstGeom>
          <a:ln w="29160">
            <a:solidFill>
              <a:srgbClr val="006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85" name="Line 58"/>
          <p:cNvSpPr/>
          <p:nvPr/>
        </p:nvSpPr>
        <p:spPr>
          <a:xfrm flipH="1" flipV="1">
            <a:off x="3384000" y="1183320"/>
            <a:ext cx="360" cy="1656000"/>
          </a:xfrm>
          <a:prstGeom prst="line">
            <a:avLst/>
          </a:prstGeom>
          <a:ln w="29160">
            <a:solidFill>
              <a:srgbClr val="00CC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86" name="Line 59"/>
          <p:cNvSpPr/>
          <p:nvPr/>
        </p:nvSpPr>
        <p:spPr>
          <a:xfrm flipV="1">
            <a:off x="3528000" y="1003320"/>
            <a:ext cx="0" cy="1656000"/>
          </a:xfrm>
          <a:prstGeom prst="line">
            <a:avLst/>
          </a:prstGeom>
          <a:ln w="29160">
            <a:solidFill>
              <a:srgbClr val="0099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87" name="Line 60"/>
          <p:cNvSpPr/>
          <p:nvPr/>
        </p:nvSpPr>
        <p:spPr>
          <a:xfrm>
            <a:off x="839880" y="5259240"/>
            <a:ext cx="376812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88" name="Line 61"/>
          <p:cNvSpPr/>
          <p:nvPr/>
        </p:nvSpPr>
        <p:spPr>
          <a:xfrm flipV="1">
            <a:off x="947880" y="4608000"/>
            <a:ext cx="0" cy="75924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89" name="Line 62"/>
          <p:cNvSpPr/>
          <p:nvPr/>
        </p:nvSpPr>
        <p:spPr>
          <a:xfrm flipH="1">
            <a:off x="947880" y="4863240"/>
            <a:ext cx="540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90" name="Line 63"/>
          <p:cNvSpPr/>
          <p:nvPr/>
        </p:nvSpPr>
        <p:spPr>
          <a:xfrm flipV="1">
            <a:off x="1487880" y="4863240"/>
            <a:ext cx="0" cy="396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91" name="Line 64"/>
          <p:cNvSpPr/>
          <p:nvPr/>
        </p:nvSpPr>
        <p:spPr>
          <a:xfrm>
            <a:off x="1487880" y="5259240"/>
            <a:ext cx="189612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92" name="TextShape 65"/>
          <p:cNvSpPr txBox="1"/>
          <p:nvPr/>
        </p:nvSpPr>
        <p:spPr>
          <a:xfrm>
            <a:off x="371880" y="4552920"/>
            <a:ext cx="478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SS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893" name="TextShape 66"/>
          <p:cNvSpPr txBox="1"/>
          <p:nvPr/>
        </p:nvSpPr>
        <p:spPr>
          <a:xfrm>
            <a:off x="4439880" y="4971240"/>
            <a:ext cx="2401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t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894" name="Line 67"/>
          <p:cNvSpPr/>
          <p:nvPr/>
        </p:nvSpPr>
        <p:spPr>
          <a:xfrm flipH="1">
            <a:off x="3384000" y="4860000"/>
            <a:ext cx="1080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95" name="Line 68"/>
          <p:cNvSpPr/>
          <p:nvPr/>
        </p:nvSpPr>
        <p:spPr>
          <a:xfrm flipV="1">
            <a:off x="3384000" y="4843080"/>
            <a:ext cx="0" cy="396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96" name="Line 69"/>
          <p:cNvSpPr/>
          <p:nvPr/>
        </p:nvSpPr>
        <p:spPr>
          <a:xfrm>
            <a:off x="840240" y="6015600"/>
            <a:ext cx="376776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97" name="Line 70"/>
          <p:cNvSpPr/>
          <p:nvPr/>
        </p:nvSpPr>
        <p:spPr>
          <a:xfrm flipV="1">
            <a:off x="948240" y="5364360"/>
            <a:ext cx="0" cy="75924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98" name="Line 71"/>
          <p:cNvSpPr/>
          <p:nvPr/>
        </p:nvSpPr>
        <p:spPr>
          <a:xfrm>
            <a:off x="948240" y="6015600"/>
            <a:ext cx="756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99" name="TextShape 72"/>
          <p:cNvSpPr txBox="1"/>
          <p:nvPr/>
        </p:nvSpPr>
        <p:spPr>
          <a:xfrm>
            <a:off x="264240" y="5309280"/>
            <a:ext cx="5587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SCK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900" name="Line 73"/>
          <p:cNvSpPr/>
          <p:nvPr/>
        </p:nvSpPr>
        <p:spPr>
          <a:xfrm>
            <a:off x="840600" y="6807960"/>
            <a:ext cx="376740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01" name="Line 74"/>
          <p:cNvSpPr/>
          <p:nvPr/>
        </p:nvSpPr>
        <p:spPr>
          <a:xfrm flipV="1">
            <a:off x="948600" y="6156720"/>
            <a:ext cx="0" cy="75924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02" name="TextShape 75"/>
          <p:cNvSpPr txBox="1"/>
          <p:nvPr/>
        </p:nvSpPr>
        <p:spPr>
          <a:xfrm>
            <a:off x="264600" y="6101640"/>
            <a:ext cx="5677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SDO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903" name="Line 76"/>
          <p:cNvSpPr/>
          <p:nvPr/>
        </p:nvSpPr>
        <p:spPr>
          <a:xfrm flipV="1">
            <a:off x="1812240" y="5619600"/>
            <a:ext cx="0" cy="396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04" name="Line 77"/>
          <p:cNvSpPr/>
          <p:nvPr/>
        </p:nvSpPr>
        <p:spPr>
          <a:xfrm flipV="1">
            <a:off x="1704240" y="5619600"/>
            <a:ext cx="0" cy="396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05" name="Line 78"/>
          <p:cNvSpPr/>
          <p:nvPr/>
        </p:nvSpPr>
        <p:spPr>
          <a:xfrm flipV="1">
            <a:off x="1920240" y="5619600"/>
            <a:ext cx="0" cy="396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06" name="Line 79"/>
          <p:cNvSpPr/>
          <p:nvPr/>
        </p:nvSpPr>
        <p:spPr>
          <a:xfrm>
            <a:off x="1704240" y="5619600"/>
            <a:ext cx="108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07" name="Line 80"/>
          <p:cNvSpPr/>
          <p:nvPr/>
        </p:nvSpPr>
        <p:spPr>
          <a:xfrm>
            <a:off x="1812240" y="6015600"/>
            <a:ext cx="108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08" name="Line 81"/>
          <p:cNvSpPr/>
          <p:nvPr/>
        </p:nvSpPr>
        <p:spPr>
          <a:xfrm flipV="1">
            <a:off x="2028240" y="5619600"/>
            <a:ext cx="0" cy="396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09" name="Line 82"/>
          <p:cNvSpPr/>
          <p:nvPr/>
        </p:nvSpPr>
        <p:spPr>
          <a:xfrm flipV="1">
            <a:off x="2136240" y="5619600"/>
            <a:ext cx="0" cy="396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10" name="Line 83"/>
          <p:cNvSpPr/>
          <p:nvPr/>
        </p:nvSpPr>
        <p:spPr>
          <a:xfrm>
            <a:off x="1920240" y="5619600"/>
            <a:ext cx="108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11" name="Line 84"/>
          <p:cNvSpPr/>
          <p:nvPr/>
        </p:nvSpPr>
        <p:spPr>
          <a:xfrm>
            <a:off x="2028240" y="6015600"/>
            <a:ext cx="108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12" name="Line 85"/>
          <p:cNvSpPr/>
          <p:nvPr/>
        </p:nvSpPr>
        <p:spPr>
          <a:xfrm flipV="1">
            <a:off x="2244240" y="5619600"/>
            <a:ext cx="0" cy="396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13" name="Line 86"/>
          <p:cNvSpPr/>
          <p:nvPr/>
        </p:nvSpPr>
        <p:spPr>
          <a:xfrm flipV="1">
            <a:off x="2352240" y="5619600"/>
            <a:ext cx="0" cy="396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14" name="Line 87"/>
          <p:cNvSpPr/>
          <p:nvPr/>
        </p:nvSpPr>
        <p:spPr>
          <a:xfrm>
            <a:off x="2136240" y="5619600"/>
            <a:ext cx="108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15" name="Line 88"/>
          <p:cNvSpPr/>
          <p:nvPr/>
        </p:nvSpPr>
        <p:spPr>
          <a:xfrm>
            <a:off x="2244240" y="6015600"/>
            <a:ext cx="108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16" name="Line 89"/>
          <p:cNvSpPr/>
          <p:nvPr/>
        </p:nvSpPr>
        <p:spPr>
          <a:xfrm flipV="1">
            <a:off x="2460240" y="5619600"/>
            <a:ext cx="0" cy="396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17" name="Line 90"/>
          <p:cNvSpPr/>
          <p:nvPr/>
        </p:nvSpPr>
        <p:spPr>
          <a:xfrm flipV="1">
            <a:off x="2568240" y="5619600"/>
            <a:ext cx="0" cy="396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18" name="Line 91"/>
          <p:cNvSpPr/>
          <p:nvPr/>
        </p:nvSpPr>
        <p:spPr>
          <a:xfrm>
            <a:off x="2352240" y="5619600"/>
            <a:ext cx="108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19" name="Line 92"/>
          <p:cNvSpPr/>
          <p:nvPr/>
        </p:nvSpPr>
        <p:spPr>
          <a:xfrm>
            <a:off x="2460240" y="6015600"/>
            <a:ext cx="108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20" name="Line 93"/>
          <p:cNvSpPr/>
          <p:nvPr/>
        </p:nvSpPr>
        <p:spPr>
          <a:xfrm flipV="1">
            <a:off x="2676240" y="5619600"/>
            <a:ext cx="0" cy="396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21" name="Line 94"/>
          <p:cNvSpPr/>
          <p:nvPr/>
        </p:nvSpPr>
        <p:spPr>
          <a:xfrm flipV="1">
            <a:off x="2784240" y="5619600"/>
            <a:ext cx="0" cy="396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22" name="Line 95"/>
          <p:cNvSpPr/>
          <p:nvPr/>
        </p:nvSpPr>
        <p:spPr>
          <a:xfrm>
            <a:off x="2568240" y="5619600"/>
            <a:ext cx="108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23" name="Line 96"/>
          <p:cNvSpPr/>
          <p:nvPr/>
        </p:nvSpPr>
        <p:spPr>
          <a:xfrm>
            <a:off x="2676240" y="6015600"/>
            <a:ext cx="108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24" name="Line 97"/>
          <p:cNvSpPr/>
          <p:nvPr/>
        </p:nvSpPr>
        <p:spPr>
          <a:xfrm flipV="1">
            <a:off x="2892240" y="5619600"/>
            <a:ext cx="0" cy="396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25" name="Line 98"/>
          <p:cNvSpPr/>
          <p:nvPr/>
        </p:nvSpPr>
        <p:spPr>
          <a:xfrm flipV="1">
            <a:off x="3000240" y="5619600"/>
            <a:ext cx="0" cy="396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26" name="Line 99"/>
          <p:cNvSpPr/>
          <p:nvPr/>
        </p:nvSpPr>
        <p:spPr>
          <a:xfrm>
            <a:off x="2784240" y="5619600"/>
            <a:ext cx="108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27" name="Line 100"/>
          <p:cNvSpPr/>
          <p:nvPr/>
        </p:nvSpPr>
        <p:spPr>
          <a:xfrm>
            <a:off x="2892240" y="6015600"/>
            <a:ext cx="108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28" name="Line 101"/>
          <p:cNvSpPr/>
          <p:nvPr/>
        </p:nvSpPr>
        <p:spPr>
          <a:xfrm flipV="1">
            <a:off x="3108240" y="5619600"/>
            <a:ext cx="0" cy="396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29" name="Line 102"/>
          <p:cNvSpPr/>
          <p:nvPr/>
        </p:nvSpPr>
        <p:spPr>
          <a:xfrm flipV="1">
            <a:off x="3216240" y="5619600"/>
            <a:ext cx="0" cy="396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30" name="Line 103"/>
          <p:cNvSpPr/>
          <p:nvPr/>
        </p:nvSpPr>
        <p:spPr>
          <a:xfrm>
            <a:off x="3000240" y="5619600"/>
            <a:ext cx="108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31" name="Line 104"/>
          <p:cNvSpPr/>
          <p:nvPr/>
        </p:nvSpPr>
        <p:spPr>
          <a:xfrm>
            <a:off x="3108240" y="6015600"/>
            <a:ext cx="108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32" name="Line 105"/>
          <p:cNvSpPr/>
          <p:nvPr/>
        </p:nvSpPr>
        <p:spPr>
          <a:xfrm flipV="1">
            <a:off x="3324240" y="6012000"/>
            <a:ext cx="1103760" cy="36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33" name="Line 106"/>
          <p:cNvSpPr/>
          <p:nvPr/>
        </p:nvSpPr>
        <p:spPr>
          <a:xfrm flipV="1">
            <a:off x="3324240" y="5619600"/>
            <a:ext cx="0" cy="396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34" name="Line 107"/>
          <p:cNvSpPr/>
          <p:nvPr/>
        </p:nvSpPr>
        <p:spPr>
          <a:xfrm>
            <a:off x="3216240" y="5619600"/>
            <a:ext cx="108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35" name="CustomShape 108"/>
          <p:cNvSpPr/>
          <p:nvPr/>
        </p:nvSpPr>
        <p:spPr>
          <a:xfrm>
            <a:off x="1812240" y="6336000"/>
            <a:ext cx="203760" cy="471960"/>
          </a:xfrm>
          <a:prstGeom prst="rect">
            <a:avLst/>
          </a:prstGeom>
          <a:solidFill>
            <a:srgbClr val="00CCF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600" b="0" strike="noStrike" spc="-1">
                <a:latin typeface="Arial"/>
              </a:rPr>
              <a:t>D</a:t>
            </a:r>
          </a:p>
          <a:p>
            <a:pPr algn="ctr"/>
            <a:r>
              <a:rPr lang="fr-FR" sz="1600" b="1" strike="noStrike" spc="-1">
                <a:latin typeface="Arial"/>
              </a:rPr>
              <a:t>6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4936" name="CustomShape 109"/>
          <p:cNvSpPr/>
          <p:nvPr/>
        </p:nvSpPr>
        <p:spPr>
          <a:xfrm>
            <a:off x="1596240" y="6336000"/>
            <a:ext cx="203760" cy="471960"/>
          </a:xfrm>
          <a:prstGeom prst="rect">
            <a:avLst/>
          </a:prstGeom>
          <a:solidFill>
            <a:srgbClr val="00CCF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600" b="0" strike="noStrike" spc="-1">
                <a:latin typeface="Arial"/>
              </a:rPr>
              <a:t>D</a:t>
            </a:r>
          </a:p>
          <a:p>
            <a:pPr algn="ctr"/>
            <a:r>
              <a:rPr lang="fr-FR" sz="1600" b="1" strike="noStrike" spc="-1">
                <a:latin typeface="Arial"/>
              </a:rPr>
              <a:t>7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4937" name="CustomShape 110"/>
          <p:cNvSpPr/>
          <p:nvPr/>
        </p:nvSpPr>
        <p:spPr>
          <a:xfrm>
            <a:off x="2028240" y="6336000"/>
            <a:ext cx="203760" cy="471960"/>
          </a:xfrm>
          <a:prstGeom prst="rect">
            <a:avLst/>
          </a:prstGeom>
          <a:solidFill>
            <a:srgbClr val="00CCF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600" b="0" strike="noStrike" spc="-1">
                <a:latin typeface="Arial"/>
              </a:rPr>
              <a:t>D</a:t>
            </a:r>
          </a:p>
          <a:p>
            <a:pPr algn="ctr"/>
            <a:r>
              <a:rPr lang="fr-FR" sz="1600" b="1" strike="noStrike" spc="-1">
                <a:latin typeface="Arial"/>
              </a:rPr>
              <a:t>5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4938" name="CustomShape 111"/>
          <p:cNvSpPr/>
          <p:nvPr/>
        </p:nvSpPr>
        <p:spPr>
          <a:xfrm>
            <a:off x="2244240" y="6336000"/>
            <a:ext cx="203760" cy="471960"/>
          </a:xfrm>
          <a:prstGeom prst="rect">
            <a:avLst/>
          </a:prstGeom>
          <a:solidFill>
            <a:srgbClr val="00CCF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600" b="0" strike="noStrike" spc="-1">
                <a:latin typeface="Arial"/>
              </a:rPr>
              <a:t>D</a:t>
            </a:r>
          </a:p>
          <a:p>
            <a:pPr algn="ctr"/>
            <a:r>
              <a:rPr lang="fr-FR" sz="1600" b="1" strike="noStrike" spc="-1">
                <a:latin typeface="Arial"/>
              </a:rPr>
              <a:t>4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4939" name="CustomShape 112"/>
          <p:cNvSpPr/>
          <p:nvPr/>
        </p:nvSpPr>
        <p:spPr>
          <a:xfrm>
            <a:off x="2460240" y="6336000"/>
            <a:ext cx="203760" cy="471960"/>
          </a:xfrm>
          <a:prstGeom prst="rect">
            <a:avLst/>
          </a:prstGeom>
          <a:solidFill>
            <a:srgbClr val="00CCF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600" b="0" strike="noStrike" spc="-1">
                <a:latin typeface="Arial"/>
              </a:rPr>
              <a:t>D</a:t>
            </a:r>
          </a:p>
          <a:p>
            <a:pPr algn="ctr"/>
            <a:r>
              <a:rPr lang="fr-FR" sz="1600" b="1" strike="noStrike" spc="-1">
                <a:latin typeface="Arial"/>
              </a:rPr>
              <a:t>3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4940" name="CustomShape 113"/>
          <p:cNvSpPr/>
          <p:nvPr/>
        </p:nvSpPr>
        <p:spPr>
          <a:xfrm>
            <a:off x="2676240" y="6336000"/>
            <a:ext cx="203760" cy="471960"/>
          </a:xfrm>
          <a:prstGeom prst="rect">
            <a:avLst/>
          </a:prstGeom>
          <a:solidFill>
            <a:srgbClr val="00CCF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600" b="0" strike="noStrike" spc="-1">
                <a:latin typeface="Arial"/>
              </a:rPr>
              <a:t>D</a:t>
            </a:r>
          </a:p>
          <a:p>
            <a:pPr algn="ctr"/>
            <a:r>
              <a:rPr lang="fr-FR" sz="1600" b="1" strike="noStrike" spc="-1">
                <a:latin typeface="Arial"/>
              </a:rPr>
              <a:t>2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4941" name="CustomShape 114"/>
          <p:cNvSpPr/>
          <p:nvPr/>
        </p:nvSpPr>
        <p:spPr>
          <a:xfrm>
            <a:off x="2892240" y="6336000"/>
            <a:ext cx="203760" cy="471960"/>
          </a:xfrm>
          <a:prstGeom prst="rect">
            <a:avLst/>
          </a:prstGeom>
          <a:solidFill>
            <a:srgbClr val="00CCF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600" b="0" strike="noStrike" spc="-1">
                <a:latin typeface="Arial"/>
              </a:rPr>
              <a:t>D</a:t>
            </a:r>
          </a:p>
          <a:p>
            <a:pPr algn="ctr"/>
            <a:r>
              <a:rPr lang="fr-FR" sz="1600" b="1" strike="noStrike" spc="-1">
                <a:latin typeface="Arial"/>
              </a:rPr>
              <a:t>1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4942" name="CustomShape 115"/>
          <p:cNvSpPr/>
          <p:nvPr/>
        </p:nvSpPr>
        <p:spPr>
          <a:xfrm>
            <a:off x="3108240" y="6336000"/>
            <a:ext cx="203760" cy="471960"/>
          </a:xfrm>
          <a:prstGeom prst="rect">
            <a:avLst/>
          </a:prstGeom>
          <a:solidFill>
            <a:srgbClr val="00CCF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600" b="0" strike="noStrike" spc="-1">
                <a:latin typeface="Arial"/>
              </a:rPr>
              <a:t>D</a:t>
            </a:r>
          </a:p>
          <a:p>
            <a:pPr algn="ctr"/>
            <a:r>
              <a:rPr lang="fr-FR" sz="1600" b="1" strike="noStrike" spc="-1">
                <a:latin typeface="Arial"/>
              </a:rPr>
              <a:t>0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4943" name="Line 116"/>
          <p:cNvSpPr/>
          <p:nvPr/>
        </p:nvSpPr>
        <p:spPr>
          <a:xfrm>
            <a:off x="948600" y="6807960"/>
            <a:ext cx="64764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44" name="Line 117"/>
          <p:cNvSpPr/>
          <p:nvPr/>
        </p:nvSpPr>
        <p:spPr>
          <a:xfrm>
            <a:off x="3312000" y="6807960"/>
            <a:ext cx="1008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45" name="TextShape 118"/>
          <p:cNvSpPr txBox="1"/>
          <p:nvPr/>
        </p:nvSpPr>
        <p:spPr>
          <a:xfrm>
            <a:off x="1476000" y="4182480"/>
            <a:ext cx="1224000" cy="489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666666"/>
                </a:solidFill>
                <a:latin typeface="Arial"/>
              </a:rPr>
              <a:t>Début de </a:t>
            </a:r>
            <a:br/>
            <a:r>
              <a:rPr lang="fr-FR" sz="1400" b="0" strike="noStrike" spc="-1">
                <a:solidFill>
                  <a:srgbClr val="666666"/>
                </a:solidFill>
                <a:latin typeface="Arial"/>
              </a:rPr>
              <a:t>transmission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946" name="TextShape 119"/>
          <p:cNvSpPr txBox="1"/>
          <p:nvPr/>
        </p:nvSpPr>
        <p:spPr>
          <a:xfrm>
            <a:off x="3348000" y="4182840"/>
            <a:ext cx="1224000" cy="489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666666"/>
                </a:solidFill>
                <a:latin typeface="Arial"/>
              </a:rPr>
              <a:t>Fin de </a:t>
            </a:r>
            <a:br/>
            <a:r>
              <a:rPr lang="fr-FR" sz="1400" b="0" strike="noStrike" spc="-1">
                <a:solidFill>
                  <a:srgbClr val="666666"/>
                </a:solidFill>
                <a:latin typeface="Arial"/>
              </a:rPr>
              <a:t>transmission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947" name="Line 120"/>
          <p:cNvSpPr/>
          <p:nvPr/>
        </p:nvSpPr>
        <p:spPr>
          <a:xfrm>
            <a:off x="1512000" y="4254480"/>
            <a:ext cx="0" cy="569520"/>
          </a:xfrm>
          <a:prstGeom prst="line">
            <a:avLst/>
          </a:prstGeom>
          <a:ln w="0">
            <a:solidFill>
              <a:srgbClr val="999999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48" name="Line 121"/>
          <p:cNvSpPr/>
          <p:nvPr/>
        </p:nvSpPr>
        <p:spPr>
          <a:xfrm>
            <a:off x="3384000" y="4254480"/>
            <a:ext cx="0" cy="569520"/>
          </a:xfrm>
          <a:prstGeom prst="line">
            <a:avLst/>
          </a:prstGeom>
          <a:ln w="0">
            <a:solidFill>
              <a:srgbClr val="999999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49" name="CustomShape 122"/>
          <p:cNvSpPr/>
          <p:nvPr/>
        </p:nvSpPr>
        <p:spPr>
          <a:xfrm>
            <a:off x="6518160" y="6516000"/>
            <a:ext cx="2448000" cy="792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50" name="CustomShape 123"/>
          <p:cNvSpPr/>
          <p:nvPr/>
        </p:nvSpPr>
        <p:spPr>
          <a:xfrm>
            <a:off x="6590160" y="6620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51" name="CustomShape 124"/>
          <p:cNvSpPr/>
          <p:nvPr/>
        </p:nvSpPr>
        <p:spPr>
          <a:xfrm>
            <a:off x="6734160" y="6620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52" name="CustomShape 125"/>
          <p:cNvSpPr/>
          <p:nvPr/>
        </p:nvSpPr>
        <p:spPr>
          <a:xfrm>
            <a:off x="6878160" y="6620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53" name="CustomShape 126"/>
          <p:cNvSpPr/>
          <p:nvPr/>
        </p:nvSpPr>
        <p:spPr>
          <a:xfrm>
            <a:off x="7022160" y="6620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54" name="CustomShape 127"/>
          <p:cNvSpPr/>
          <p:nvPr/>
        </p:nvSpPr>
        <p:spPr>
          <a:xfrm>
            <a:off x="7166160" y="6620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55" name="CustomShape 128"/>
          <p:cNvSpPr/>
          <p:nvPr/>
        </p:nvSpPr>
        <p:spPr>
          <a:xfrm>
            <a:off x="7310160" y="6620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56" name="CustomShape 129"/>
          <p:cNvSpPr/>
          <p:nvPr/>
        </p:nvSpPr>
        <p:spPr>
          <a:xfrm>
            <a:off x="7454160" y="6620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57" name="CustomShape 130"/>
          <p:cNvSpPr/>
          <p:nvPr/>
        </p:nvSpPr>
        <p:spPr>
          <a:xfrm>
            <a:off x="7598160" y="6620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58" name="CustomShape 131"/>
          <p:cNvSpPr/>
          <p:nvPr/>
        </p:nvSpPr>
        <p:spPr>
          <a:xfrm>
            <a:off x="7742160" y="6620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59" name="CustomShape 132"/>
          <p:cNvSpPr/>
          <p:nvPr/>
        </p:nvSpPr>
        <p:spPr>
          <a:xfrm>
            <a:off x="7886160" y="6620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60" name="CustomShape 133"/>
          <p:cNvSpPr/>
          <p:nvPr/>
        </p:nvSpPr>
        <p:spPr>
          <a:xfrm>
            <a:off x="8030160" y="6620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61" name="CustomShape 134"/>
          <p:cNvSpPr/>
          <p:nvPr/>
        </p:nvSpPr>
        <p:spPr>
          <a:xfrm>
            <a:off x="8174160" y="6620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62" name="CustomShape 135"/>
          <p:cNvSpPr/>
          <p:nvPr/>
        </p:nvSpPr>
        <p:spPr>
          <a:xfrm>
            <a:off x="8318160" y="6620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63" name="CustomShape 136"/>
          <p:cNvSpPr/>
          <p:nvPr/>
        </p:nvSpPr>
        <p:spPr>
          <a:xfrm>
            <a:off x="8462160" y="6620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64" name="CustomShape 137"/>
          <p:cNvSpPr/>
          <p:nvPr/>
        </p:nvSpPr>
        <p:spPr>
          <a:xfrm>
            <a:off x="8606160" y="6620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65" name="CustomShape 138"/>
          <p:cNvSpPr/>
          <p:nvPr/>
        </p:nvSpPr>
        <p:spPr>
          <a:xfrm>
            <a:off x="8750160" y="6620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66" name="CustomShape 139"/>
          <p:cNvSpPr/>
          <p:nvPr/>
        </p:nvSpPr>
        <p:spPr>
          <a:xfrm>
            <a:off x="6590160" y="6836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67" name="CustomShape 140"/>
          <p:cNvSpPr/>
          <p:nvPr/>
        </p:nvSpPr>
        <p:spPr>
          <a:xfrm>
            <a:off x="6734160" y="6836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68" name="CustomShape 141"/>
          <p:cNvSpPr/>
          <p:nvPr/>
        </p:nvSpPr>
        <p:spPr>
          <a:xfrm>
            <a:off x="6878160" y="6836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69" name="CustomShape 142"/>
          <p:cNvSpPr/>
          <p:nvPr/>
        </p:nvSpPr>
        <p:spPr>
          <a:xfrm>
            <a:off x="7022160" y="6836040"/>
            <a:ext cx="131760" cy="183960"/>
          </a:xfrm>
          <a:prstGeom prst="rect">
            <a:avLst/>
          </a:prstGeom>
          <a:solidFill>
            <a:srgbClr val="9900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70" name="CustomShape 143"/>
          <p:cNvSpPr/>
          <p:nvPr/>
        </p:nvSpPr>
        <p:spPr>
          <a:xfrm>
            <a:off x="7166160" y="6836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71" name="CustomShape 144"/>
          <p:cNvSpPr/>
          <p:nvPr/>
        </p:nvSpPr>
        <p:spPr>
          <a:xfrm>
            <a:off x="7310160" y="6836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72" name="CustomShape 145"/>
          <p:cNvSpPr/>
          <p:nvPr/>
        </p:nvSpPr>
        <p:spPr>
          <a:xfrm>
            <a:off x="7454160" y="6836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73" name="CustomShape 146"/>
          <p:cNvSpPr/>
          <p:nvPr/>
        </p:nvSpPr>
        <p:spPr>
          <a:xfrm>
            <a:off x="7598160" y="6836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74" name="CustomShape 147"/>
          <p:cNvSpPr/>
          <p:nvPr/>
        </p:nvSpPr>
        <p:spPr>
          <a:xfrm>
            <a:off x="7742160" y="6836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75" name="CustomShape 148"/>
          <p:cNvSpPr/>
          <p:nvPr/>
        </p:nvSpPr>
        <p:spPr>
          <a:xfrm>
            <a:off x="7886160" y="6836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76" name="CustomShape 149"/>
          <p:cNvSpPr/>
          <p:nvPr/>
        </p:nvSpPr>
        <p:spPr>
          <a:xfrm>
            <a:off x="8030160" y="6836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77" name="CustomShape 150"/>
          <p:cNvSpPr/>
          <p:nvPr/>
        </p:nvSpPr>
        <p:spPr>
          <a:xfrm>
            <a:off x="8174160" y="6836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78" name="CustomShape 151"/>
          <p:cNvSpPr/>
          <p:nvPr/>
        </p:nvSpPr>
        <p:spPr>
          <a:xfrm>
            <a:off x="8318160" y="6836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79" name="CustomShape 152"/>
          <p:cNvSpPr/>
          <p:nvPr/>
        </p:nvSpPr>
        <p:spPr>
          <a:xfrm>
            <a:off x="8462160" y="6836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80" name="CustomShape 153"/>
          <p:cNvSpPr/>
          <p:nvPr/>
        </p:nvSpPr>
        <p:spPr>
          <a:xfrm>
            <a:off x="8606160" y="6836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81" name="CustomShape 154"/>
          <p:cNvSpPr/>
          <p:nvPr/>
        </p:nvSpPr>
        <p:spPr>
          <a:xfrm>
            <a:off x="8750160" y="6836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82" name="CustomShape 155"/>
          <p:cNvSpPr/>
          <p:nvPr/>
        </p:nvSpPr>
        <p:spPr>
          <a:xfrm>
            <a:off x="6590160" y="7052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83" name="CustomShape 156"/>
          <p:cNvSpPr/>
          <p:nvPr/>
        </p:nvSpPr>
        <p:spPr>
          <a:xfrm>
            <a:off x="6734160" y="7052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84" name="CustomShape 157"/>
          <p:cNvSpPr/>
          <p:nvPr/>
        </p:nvSpPr>
        <p:spPr>
          <a:xfrm>
            <a:off x="6878160" y="7052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85" name="CustomShape 158"/>
          <p:cNvSpPr/>
          <p:nvPr/>
        </p:nvSpPr>
        <p:spPr>
          <a:xfrm>
            <a:off x="7022160" y="7052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86" name="CustomShape 159"/>
          <p:cNvSpPr/>
          <p:nvPr/>
        </p:nvSpPr>
        <p:spPr>
          <a:xfrm>
            <a:off x="7166160" y="7052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87" name="CustomShape 160"/>
          <p:cNvSpPr/>
          <p:nvPr/>
        </p:nvSpPr>
        <p:spPr>
          <a:xfrm>
            <a:off x="7310160" y="7052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88" name="CustomShape 161"/>
          <p:cNvSpPr/>
          <p:nvPr/>
        </p:nvSpPr>
        <p:spPr>
          <a:xfrm>
            <a:off x="7454160" y="7052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89" name="CustomShape 162"/>
          <p:cNvSpPr/>
          <p:nvPr/>
        </p:nvSpPr>
        <p:spPr>
          <a:xfrm>
            <a:off x="7598160" y="7052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90" name="CustomShape 163"/>
          <p:cNvSpPr/>
          <p:nvPr/>
        </p:nvSpPr>
        <p:spPr>
          <a:xfrm>
            <a:off x="7742160" y="7052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91" name="CustomShape 164"/>
          <p:cNvSpPr/>
          <p:nvPr/>
        </p:nvSpPr>
        <p:spPr>
          <a:xfrm>
            <a:off x="7886160" y="7052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92" name="CustomShape 165"/>
          <p:cNvSpPr/>
          <p:nvPr/>
        </p:nvSpPr>
        <p:spPr>
          <a:xfrm>
            <a:off x="8030160" y="7052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93" name="CustomShape 166"/>
          <p:cNvSpPr/>
          <p:nvPr/>
        </p:nvSpPr>
        <p:spPr>
          <a:xfrm>
            <a:off x="8174160" y="7052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94" name="CustomShape 167"/>
          <p:cNvSpPr/>
          <p:nvPr/>
        </p:nvSpPr>
        <p:spPr>
          <a:xfrm>
            <a:off x="8318160" y="7052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95" name="CustomShape 168"/>
          <p:cNvSpPr/>
          <p:nvPr/>
        </p:nvSpPr>
        <p:spPr>
          <a:xfrm>
            <a:off x="8462160" y="7052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96" name="CustomShape 169"/>
          <p:cNvSpPr/>
          <p:nvPr/>
        </p:nvSpPr>
        <p:spPr>
          <a:xfrm>
            <a:off x="8606160" y="7052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97" name="CustomShape 170"/>
          <p:cNvSpPr/>
          <p:nvPr/>
        </p:nvSpPr>
        <p:spPr>
          <a:xfrm>
            <a:off x="8750160" y="7052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98" name="TextShape 171"/>
          <p:cNvSpPr txBox="1"/>
          <p:nvPr/>
        </p:nvSpPr>
        <p:spPr>
          <a:xfrm rot="16200000">
            <a:off x="5941440" y="6767280"/>
            <a:ext cx="6469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latin typeface="Arial"/>
              </a:rPr>
              <a:t>lignes</a:t>
            </a:r>
          </a:p>
        </p:txBody>
      </p:sp>
      <p:sp>
        <p:nvSpPr>
          <p:cNvPr id="4999" name="TextShape 172"/>
          <p:cNvSpPr txBox="1"/>
          <p:nvPr/>
        </p:nvSpPr>
        <p:spPr>
          <a:xfrm>
            <a:off x="6337440" y="6587640"/>
            <a:ext cx="270720" cy="253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0" strike="noStrike" spc="-1">
                <a:latin typeface="Abyssinica SIL"/>
              </a:rPr>
              <a:t>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5000" name="TextShape 173"/>
          <p:cNvSpPr txBox="1"/>
          <p:nvPr/>
        </p:nvSpPr>
        <p:spPr>
          <a:xfrm>
            <a:off x="6337440" y="6803640"/>
            <a:ext cx="270720" cy="253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0" strike="noStrike" spc="-1">
                <a:latin typeface="Abyssinica SIL"/>
              </a:rPr>
              <a:t>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5001" name="TextShape 174"/>
          <p:cNvSpPr txBox="1"/>
          <p:nvPr/>
        </p:nvSpPr>
        <p:spPr>
          <a:xfrm>
            <a:off x="6337440" y="7019640"/>
            <a:ext cx="270720" cy="253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0" strike="noStrike" spc="-1">
                <a:latin typeface="Abyssinica SIL"/>
              </a:rPr>
              <a:t>3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5002" name="TextShape 175"/>
          <p:cNvSpPr txBox="1"/>
          <p:nvPr/>
        </p:nvSpPr>
        <p:spPr>
          <a:xfrm>
            <a:off x="6517440" y="6299640"/>
            <a:ext cx="270720" cy="253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0" strike="noStrike" spc="-1">
                <a:latin typeface="Abyssinica SIL"/>
              </a:rPr>
              <a:t>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5003" name="TextShape 176"/>
          <p:cNvSpPr txBox="1"/>
          <p:nvPr/>
        </p:nvSpPr>
        <p:spPr>
          <a:xfrm>
            <a:off x="6661440" y="6299640"/>
            <a:ext cx="270720" cy="253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0" strike="noStrike" spc="-1">
                <a:latin typeface="Abyssinica SIL"/>
              </a:rPr>
              <a:t>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5004" name="TextShape 177"/>
          <p:cNvSpPr txBox="1"/>
          <p:nvPr/>
        </p:nvSpPr>
        <p:spPr>
          <a:xfrm>
            <a:off x="8677440" y="6299640"/>
            <a:ext cx="360720" cy="253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0" strike="noStrike" spc="-1">
                <a:latin typeface="Abyssinica SIL"/>
              </a:rPr>
              <a:t>16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5005" name="TextShape 178"/>
          <p:cNvSpPr txBox="1"/>
          <p:nvPr/>
        </p:nvSpPr>
        <p:spPr>
          <a:xfrm>
            <a:off x="7310160" y="6120000"/>
            <a:ext cx="8953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latin typeface="Arial"/>
              </a:rPr>
              <a:t>colonnes</a:t>
            </a:r>
          </a:p>
        </p:txBody>
      </p:sp>
      <p:sp>
        <p:nvSpPr>
          <p:cNvPr id="5006" name="CustomShape 179"/>
          <p:cNvSpPr/>
          <p:nvPr/>
        </p:nvSpPr>
        <p:spPr>
          <a:xfrm>
            <a:off x="5796000" y="776520"/>
            <a:ext cx="1368000" cy="1656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6120" tIns="51120" rIns="96120" bIns="51120" anchor="ctr">
            <a:noAutofit/>
          </a:bodyPr>
          <a:lstStyle/>
          <a:p>
            <a:r>
              <a:rPr lang="fr-FR" sz="1400" b="1" strike="noStrike" spc="-1">
                <a:latin typeface="Arial"/>
              </a:rPr>
              <a:t>NUCLEO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007" name="Line 180"/>
          <p:cNvSpPr/>
          <p:nvPr/>
        </p:nvSpPr>
        <p:spPr>
          <a:xfrm flipV="1">
            <a:off x="6466320" y="243180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5008" name="Group 181"/>
          <p:cNvGrpSpPr/>
          <p:nvPr/>
        </p:nvGrpSpPr>
        <p:grpSpPr>
          <a:xfrm>
            <a:off x="6294600" y="2597040"/>
            <a:ext cx="326520" cy="123480"/>
            <a:chOff x="6294600" y="2597040"/>
            <a:chExt cx="326520" cy="123480"/>
          </a:xfrm>
        </p:grpSpPr>
        <p:sp>
          <p:nvSpPr>
            <p:cNvPr id="5009" name="Line 182"/>
            <p:cNvSpPr/>
            <p:nvPr/>
          </p:nvSpPr>
          <p:spPr>
            <a:xfrm>
              <a:off x="6294600" y="259704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10" name="Line 183"/>
            <p:cNvSpPr/>
            <p:nvPr/>
          </p:nvSpPr>
          <p:spPr>
            <a:xfrm>
              <a:off x="6375960" y="266976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11" name="Line 184"/>
            <p:cNvSpPr/>
            <p:nvPr/>
          </p:nvSpPr>
          <p:spPr>
            <a:xfrm>
              <a:off x="6430680" y="272016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12" name="Line 185"/>
            <p:cNvSpPr/>
            <p:nvPr/>
          </p:nvSpPr>
          <p:spPr>
            <a:xfrm>
              <a:off x="6294600" y="259740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13" name="Line 186"/>
            <p:cNvSpPr/>
            <p:nvPr/>
          </p:nvSpPr>
          <p:spPr>
            <a:xfrm>
              <a:off x="6375960" y="267012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14" name="Line 187"/>
            <p:cNvSpPr/>
            <p:nvPr/>
          </p:nvSpPr>
          <p:spPr>
            <a:xfrm>
              <a:off x="6430680" y="272052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015" name="Line 188"/>
          <p:cNvSpPr/>
          <p:nvPr/>
        </p:nvSpPr>
        <p:spPr>
          <a:xfrm>
            <a:off x="6285960" y="632160"/>
            <a:ext cx="355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16" name="TextShape 189"/>
          <p:cNvSpPr txBox="1"/>
          <p:nvPr/>
        </p:nvSpPr>
        <p:spPr>
          <a:xfrm>
            <a:off x="6213960" y="416880"/>
            <a:ext cx="54000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VDD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5017" name="Line 190"/>
          <p:cNvSpPr/>
          <p:nvPr/>
        </p:nvSpPr>
        <p:spPr>
          <a:xfrm flipV="1">
            <a:off x="6466320" y="63180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18" name="CustomShape 191"/>
          <p:cNvSpPr/>
          <p:nvPr/>
        </p:nvSpPr>
        <p:spPr>
          <a:xfrm>
            <a:off x="8244000" y="776520"/>
            <a:ext cx="1584000" cy="864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6120" tIns="51120" rIns="96120" bIns="51120" anchor="ctr">
            <a:noAutofit/>
          </a:bodyPr>
          <a:lstStyle/>
          <a:p>
            <a:pPr algn="r"/>
            <a:r>
              <a:rPr lang="fr-FR" sz="1400" b="1" strike="noStrike" spc="-1">
                <a:latin typeface="Arial"/>
              </a:rPr>
              <a:t>SRAM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019" name="Line 192"/>
          <p:cNvSpPr/>
          <p:nvPr/>
        </p:nvSpPr>
        <p:spPr>
          <a:xfrm flipV="1">
            <a:off x="9529200" y="164052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5020" name="Group 193"/>
          <p:cNvGrpSpPr/>
          <p:nvPr/>
        </p:nvGrpSpPr>
        <p:grpSpPr>
          <a:xfrm>
            <a:off x="9357480" y="1805760"/>
            <a:ext cx="326520" cy="123480"/>
            <a:chOff x="9357480" y="1805760"/>
            <a:chExt cx="326520" cy="123480"/>
          </a:xfrm>
        </p:grpSpPr>
        <p:sp>
          <p:nvSpPr>
            <p:cNvPr id="5021" name="Line 194"/>
            <p:cNvSpPr/>
            <p:nvPr/>
          </p:nvSpPr>
          <p:spPr>
            <a:xfrm>
              <a:off x="9357480" y="180576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22" name="Line 195"/>
            <p:cNvSpPr/>
            <p:nvPr/>
          </p:nvSpPr>
          <p:spPr>
            <a:xfrm>
              <a:off x="9438840" y="187848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23" name="Line 196"/>
            <p:cNvSpPr/>
            <p:nvPr/>
          </p:nvSpPr>
          <p:spPr>
            <a:xfrm>
              <a:off x="9493560" y="192888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24" name="Line 197"/>
            <p:cNvSpPr/>
            <p:nvPr/>
          </p:nvSpPr>
          <p:spPr>
            <a:xfrm>
              <a:off x="9357480" y="18061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25" name="Line 198"/>
            <p:cNvSpPr/>
            <p:nvPr/>
          </p:nvSpPr>
          <p:spPr>
            <a:xfrm>
              <a:off x="9438840" y="18788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26" name="Line 199"/>
            <p:cNvSpPr/>
            <p:nvPr/>
          </p:nvSpPr>
          <p:spPr>
            <a:xfrm>
              <a:off x="9493560" y="19292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027" name="Line 200"/>
          <p:cNvSpPr/>
          <p:nvPr/>
        </p:nvSpPr>
        <p:spPr>
          <a:xfrm>
            <a:off x="9360000" y="611280"/>
            <a:ext cx="355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28" name="TextShape 201"/>
          <p:cNvSpPr txBox="1"/>
          <p:nvPr/>
        </p:nvSpPr>
        <p:spPr>
          <a:xfrm>
            <a:off x="9288000" y="396000"/>
            <a:ext cx="54000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VDD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5029" name="Line 202"/>
          <p:cNvSpPr/>
          <p:nvPr/>
        </p:nvSpPr>
        <p:spPr>
          <a:xfrm flipV="1">
            <a:off x="9540360" y="61092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30" name="CustomShape 203"/>
          <p:cNvSpPr/>
          <p:nvPr/>
        </p:nvSpPr>
        <p:spPr>
          <a:xfrm>
            <a:off x="6444360" y="920880"/>
            <a:ext cx="720000" cy="144000"/>
          </a:xfrm>
          <a:custGeom>
            <a:avLst/>
            <a:gdLst/>
            <a:ahLst/>
            <a:cxnLst/>
            <a:rect l="0" t="0" r="r" b="b"/>
            <a:pathLst>
              <a:path w="20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934" y="401"/>
                </a:lnTo>
                <a:lnTo>
                  <a:pt x="1934" y="401"/>
                </a:lnTo>
                <a:cubicBezTo>
                  <a:pt x="1946" y="401"/>
                  <a:pt x="1957" y="398"/>
                  <a:pt x="1968" y="392"/>
                </a:cubicBezTo>
                <a:cubicBezTo>
                  <a:pt x="1978" y="386"/>
                  <a:pt x="1986" y="378"/>
                  <a:pt x="1992" y="368"/>
                </a:cubicBezTo>
                <a:cubicBezTo>
                  <a:pt x="1998" y="357"/>
                  <a:pt x="2001" y="346"/>
                  <a:pt x="2001" y="334"/>
                </a:cubicBezTo>
                <a:lnTo>
                  <a:pt x="2001" y="66"/>
                </a:lnTo>
                <a:lnTo>
                  <a:pt x="2001" y="67"/>
                </a:lnTo>
                <a:lnTo>
                  <a:pt x="2001" y="67"/>
                </a:lnTo>
                <a:cubicBezTo>
                  <a:pt x="2001" y="55"/>
                  <a:pt x="1998" y="44"/>
                  <a:pt x="1992" y="33"/>
                </a:cubicBezTo>
                <a:cubicBezTo>
                  <a:pt x="1986" y="23"/>
                  <a:pt x="1978" y="15"/>
                  <a:pt x="1968" y="9"/>
                </a:cubicBezTo>
                <a:cubicBezTo>
                  <a:pt x="1957" y="3"/>
                  <a:pt x="1946" y="0"/>
                  <a:pt x="1934" y="0"/>
                </a:cubicBezTo>
                <a:lnTo>
                  <a:pt x="66" y="0"/>
                </a:lnTo>
              </a:path>
            </a:pathLst>
          </a:custGeom>
          <a:solidFill>
            <a:srgbClr val="00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D13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5031" name="CustomShape 204"/>
          <p:cNvSpPr/>
          <p:nvPr/>
        </p:nvSpPr>
        <p:spPr>
          <a:xfrm>
            <a:off x="6444720" y="1101240"/>
            <a:ext cx="720000" cy="144000"/>
          </a:xfrm>
          <a:custGeom>
            <a:avLst/>
            <a:gdLst/>
            <a:ahLst/>
            <a:cxnLst/>
            <a:rect l="0" t="0" r="r" b="b"/>
            <a:pathLst>
              <a:path w="20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934" y="401"/>
                </a:lnTo>
                <a:lnTo>
                  <a:pt x="1934" y="401"/>
                </a:lnTo>
                <a:cubicBezTo>
                  <a:pt x="1946" y="401"/>
                  <a:pt x="1957" y="398"/>
                  <a:pt x="1968" y="392"/>
                </a:cubicBezTo>
                <a:cubicBezTo>
                  <a:pt x="1978" y="386"/>
                  <a:pt x="1986" y="378"/>
                  <a:pt x="1992" y="368"/>
                </a:cubicBezTo>
                <a:cubicBezTo>
                  <a:pt x="1998" y="357"/>
                  <a:pt x="2001" y="346"/>
                  <a:pt x="2001" y="334"/>
                </a:cubicBezTo>
                <a:lnTo>
                  <a:pt x="2001" y="66"/>
                </a:lnTo>
                <a:lnTo>
                  <a:pt x="2001" y="67"/>
                </a:lnTo>
                <a:lnTo>
                  <a:pt x="2001" y="67"/>
                </a:lnTo>
                <a:cubicBezTo>
                  <a:pt x="2001" y="55"/>
                  <a:pt x="1998" y="44"/>
                  <a:pt x="1992" y="33"/>
                </a:cubicBezTo>
                <a:cubicBezTo>
                  <a:pt x="1986" y="23"/>
                  <a:pt x="1978" y="15"/>
                  <a:pt x="1968" y="9"/>
                </a:cubicBezTo>
                <a:cubicBezTo>
                  <a:pt x="1957" y="3"/>
                  <a:pt x="1946" y="0"/>
                  <a:pt x="1934" y="0"/>
                </a:cubicBezTo>
                <a:lnTo>
                  <a:pt x="66" y="0"/>
                </a:lnTo>
              </a:path>
            </a:pathLst>
          </a:custGeom>
          <a:solidFill>
            <a:srgbClr val="00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D11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5032" name="CustomShape 205"/>
          <p:cNvSpPr/>
          <p:nvPr/>
        </p:nvSpPr>
        <p:spPr>
          <a:xfrm>
            <a:off x="6445080" y="1281600"/>
            <a:ext cx="720000" cy="144000"/>
          </a:xfrm>
          <a:custGeom>
            <a:avLst/>
            <a:gdLst/>
            <a:ahLst/>
            <a:cxnLst/>
            <a:rect l="0" t="0" r="r" b="b"/>
            <a:pathLst>
              <a:path w="20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934" y="401"/>
                </a:lnTo>
                <a:lnTo>
                  <a:pt x="1934" y="401"/>
                </a:lnTo>
                <a:cubicBezTo>
                  <a:pt x="1946" y="401"/>
                  <a:pt x="1957" y="398"/>
                  <a:pt x="1968" y="392"/>
                </a:cubicBezTo>
                <a:cubicBezTo>
                  <a:pt x="1978" y="386"/>
                  <a:pt x="1986" y="378"/>
                  <a:pt x="1992" y="368"/>
                </a:cubicBezTo>
                <a:cubicBezTo>
                  <a:pt x="1998" y="357"/>
                  <a:pt x="2001" y="346"/>
                  <a:pt x="2001" y="334"/>
                </a:cubicBezTo>
                <a:lnTo>
                  <a:pt x="2001" y="66"/>
                </a:lnTo>
                <a:lnTo>
                  <a:pt x="2001" y="67"/>
                </a:lnTo>
                <a:lnTo>
                  <a:pt x="2001" y="67"/>
                </a:lnTo>
                <a:cubicBezTo>
                  <a:pt x="2001" y="55"/>
                  <a:pt x="1998" y="44"/>
                  <a:pt x="1992" y="33"/>
                </a:cubicBezTo>
                <a:cubicBezTo>
                  <a:pt x="1986" y="23"/>
                  <a:pt x="1978" y="15"/>
                  <a:pt x="1968" y="9"/>
                </a:cubicBezTo>
                <a:cubicBezTo>
                  <a:pt x="1957" y="3"/>
                  <a:pt x="1946" y="0"/>
                  <a:pt x="1934" y="0"/>
                </a:cubicBezTo>
                <a:lnTo>
                  <a:pt x="66" y="0"/>
                </a:lnTo>
              </a:path>
            </a:pathLst>
          </a:custGeom>
          <a:solidFill>
            <a:srgbClr val="00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D12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5033" name="CustomShape 206"/>
          <p:cNvSpPr/>
          <p:nvPr/>
        </p:nvSpPr>
        <p:spPr>
          <a:xfrm>
            <a:off x="6732360" y="196488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134" y="401"/>
                </a:lnTo>
                <a:lnTo>
                  <a:pt x="1134" y="401"/>
                </a:lnTo>
                <a:cubicBezTo>
                  <a:pt x="1146" y="401"/>
                  <a:pt x="1157" y="398"/>
                  <a:pt x="1168" y="392"/>
                </a:cubicBezTo>
                <a:cubicBezTo>
                  <a:pt x="1178" y="386"/>
                  <a:pt x="1186" y="378"/>
                  <a:pt x="1192" y="368"/>
                </a:cubicBezTo>
                <a:cubicBezTo>
                  <a:pt x="1198" y="357"/>
                  <a:pt x="1201" y="346"/>
                  <a:pt x="1201" y="334"/>
                </a:cubicBezTo>
                <a:lnTo>
                  <a:pt x="1201" y="66"/>
                </a:lnTo>
                <a:lnTo>
                  <a:pt x="1201" y="67"/>
                </a:lnTo>
                <a:lnTo>
                  <a:pt x="1201" y="67"/>
                </a:lnTo>
                <a:cubicBezTo>
                  <a:pt x="1201" y="55"/>
                  <a:pt x="1198" y="44"/>
                  <a:pt x="1192" y="33"/>
                </a:cubicBezTo>
                <a:cubicBezTo>
                  <a:pt x="1186" y="23"/>
                  <a:pt x="1178" y="15"/>
                  <a:pt x="1168" y="9"/>
                </a:cubicBezTo>
                <a:cubicBezTo>
                  <a:pt x="1157" y="3"/>
                  <a:pt x="1146" y="0"/>
                  <a:pt x="1134" y="0"/>
                </a:cubicBezTo>
                <a:lnTo>
                  <a:pt x="66" y="0"/>
                </a:lnTo>
              </a:path>
            </a:pathLst>
          </a:custGeom>
          <a:solidFill>
            <a:srgbClr val="3333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D10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5034" name="CustomShape 207"/>
          <p:cNvSpPr/>
          <p:nvPr/>
        </p:nvSpPr>
        <p:spPr>
          <a:xfrm>
            <a:off x="8244000" y="920520"/>
            <a:ext cx="504000" cy="144000"/>
          </a:xfrm>
          <a:custGeom>
            <a:avLst/>
            <a:gdLst/>
            <a:ahLst/>
            <a:cxnLst/>
            <a:rect l="0" t="0" r="r" b="b"/>
            <a:pathLst>
              <a:path w="14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334" y="401"/>
                </a:lnTo>
                <a:lnTo>
                  <a:pt x="1334" y="401"/>
                </a:lnTo>
                <a:cubicBezTo>
                  <a:pt x="1346" y="401"/>
                  <a:pt x="1357" y="398"/>
                  <a:pt x="1368" y="392"/>
                </a:cubicBezTo>
                <a:cubicBezTo>
                  <a:pt x="1378" y="386"/>
                  <a:pt x="1386" y="378"/>
                  <a:pt x="1392" y="368"/>
                </a:cubicBezTo>
                <a:cubicBezTo>
                  <a:pt x="1398" y="357"/>
                  <a:pt x="1401" y="346"/>
                  <a:pt x="1401" y="334"/>
                </a:cubicBezTo>
                <a:lnTo>
                  <a:pt x="1401" y="66"/>
                </a:lnTo>
                <a:lnTo>
                  <a:pt x="1401" y="67"/>
                </a:lnTo>
                <a:lnTo>
                  <a:pt x="1401" y="67"/>
                </a:lnTo>
                <a:cubicBezTo>
                  <a:pt x="1401" y="55"/>
                  <a:pt x="1398" y="44"/>
                  <a:pt x="1392" y="33"/>
                </a:cubicBezTo>
                <a:cubicBezTo>
                  <a:pt x="1386" y="23"/>
                  <a:pt x="1378" y="15"/>
                  <a:pt x="1368" y="9"/>
                </a:cubicBezTo>
                <a:cubicBezTo>
                  <a:pt x="1357" y="3"/>
                  <a:pt x="1346" y="0"/>
                  <a:pt x="1334" y="0"/>
                </a:cubicBezTo>
                <a:lnTo>
                  <a:pt x="66" y="0"/>
                </a:lnTo>
              </a:path>
            </a:pathLst>
          </a:custGeom>
          <a:solidFill>
            <a:srgbClr val="00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SCK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5035" name="CustomShape 208"/>
          <p:cNvSpPr/>
          <p:nvPr/>
        </p:nvSpPr>
        <p:spPr>
          <a:xfrm>
            <a:off x="8244360" y="1100880"/>
            <a:ext cx="504000" cy="144000"/>
          </a:xfrm>
          <a:custGeom>
            <a:avLst/>
            <a:gdLst/>
            <a:ahLst/>
            <a:cxnLst/>
            <a:rect l="0" t="0" r="r" b="b"/>
            <a:pathLst>
              <a:path w="14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334" y="401"/>
                </a:lnTo>
                <a:lnTo>
                  <a:pt x="1334" y="401"/>
                </a:lnTo>
                <a:cubicBezTo>
                  <a:pt x="1346" y="401"/>
                  <a:pt x="1357" y="398"/>
                  <a:pt x="1368" y="392"/>
                </a:cubicBezTo>
                <a:cubicBezTo>
                  <a:pt x="1378" y="386"/>
                  <a:pt x="1386" y="378"/>
                  <a:pt x="1392" y="368"/>
                </a:cubicBezTo>
                <a:cubicBezTo>
                  <a:pt x="1398" y="357"/>
                  <a:pt x="1401" y="346"/>
                  <a:pt x="1401" y="334"/>
                </a:cubicBezTo>
                <a:lnTo>
                  <a:pt x="1401" y="66"/>
                </a:lnTo>
                <a:lnTo>
                  <a:pt x="1401" y="67"/>
                </a:lnTo>
                <a:lnTo>
                  <a:pt x="1401" y="67"/>
                </a:lnTo>
                <a:cubicBezTo>
                  <a:pt x="1401" y="55"/>
                  <a:pt x="1398" y="44"/>
                  <a:pt x="1392" y="33"/>
                </a:cubicBezTo>
                <a:cubicBezTo>
                  <a:pt x="1386" y="23"/>
                  <a:pt x="1378" y="15"/>
                  <a:pt x="1368" y="9"/>
                </a:cubicBezTo>
                <a:cubicBezTo>
                  <a:pt x="1357" y="3"/>
                  <a:pt x="1346" y="0"/>
                  <a:pt x="1334" y="0"/>
                </a:cubicBezTo>
                <a:lnTo>
                  <a:pt x="66" y="0"/>
                </a:lnTo>
              </a:path>
            </a:pathLst>
          </a:custGeom>
          <a:solidFill>
            <a:srgbClr val="00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SI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5036" name="CustomShape 209"/>
          <p:cNvSpPr/>
          <p:nvPr/>
        </p:nvSpPr>
        <p:spPr>
          <a:xfrm>
            <a:off x="8244720" y="1281240"/>
            <a:ext cx="504000" cy="144000"/>
          </a:xfrm>
          <a:custGeom>
            <a:avLst/>
            <a:gdLst/>
            <a:ahLst/>
            <a:cxnLst/>
            <a:rect l="0" t="0" r="r" b="b"/>
            <a:pathLst>
              <a:path w="14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334" y="401"/>
                </a:lnTo>
                <a:lnTo>
                  <a:pt x="1334" y="401"/>
                </a:lnTo>
                <a:cubicBezTo>
                  <a:pt x="1346" y="401"/>
                  <a:pt x="1357" y="398"/>
                  <a:pt x="1368" y="392"/>
                </a:cubicBezTo>
                <a:cubicBezTo>
                  <a:pt x="1378" y="386"/>
                  <a:pt x="1386" y="378"/>
                  <a:pt x="1392" y="368"/>
                </a:cubicBezTo>
                <a:cubicBezTo>
                  <a:pt x="1398" y="357"/>
                  <a:pt x="1401" y="346"/>
                  <a:pt x="1401" y="334"/>
                </a:cubicBezTo>
                <a:lnTo>
                  <a:pt x="1401" y="66"/>
                </a:lnTo>
                <a:lnTo>
                  <a:pt x="1401" y="67"/>
                </a:lnTo>
                <a:lnTo>
                  <a:pt x="1401" y="67"/>
                </a:lnTo>
                <a:cubicBezTo>
                  <a:pt x="1401" y="55"/>
                  <a:pt x="1398" y="44"/>
                  <a:pt x="1392" y="33"/>
                </a:cubicBezTo>
                <a:cubicBezTo>
                  <a:pt x="1386" y="23"/>
                  <a:pt x="1378" y="15"/>
                  <a:pt x="1368" y="9"/>
                </a:cubicBezTo>
                <a:cubicBezTo>
                  <a:pt x="1357" y="3"/>
                  <a:pt x="1346" y="0"/>
                  <a:pt x="1334" y="0"/>
                </a:cubicBezTo>
                <a:lnTo>
                  <a:pt x="66" y="0"/>
                </a:lnTo>
              </a:path>
            </a:pathLst>
          </a:custGeom>
          <a:solidFill>
            <a:srgbClr val="00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SO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5037" name="CustomShape 210"/>
          <p:cNvSpPr/>
          <p:nvPr/>
        </p:nvSpPr>
        <p:spPr>
          <a:xfrm>
            <a:off x="8245080" y="1461600"/>
            <a:ext cx="504000" cy="144000"/>
          </a:xfrm>
          <a:custGeom>
            <a:avLst/>
            <a:gdLst/>
            <a:ahLst/>
            <a:cxnLst/>
            <a:rect l="0" t="0" r="r" b="b"/>
            <a:pathLst>
              <a:path w="14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334" y="401"/>
                </a:lnTo>
                <a:lnTo>
                  <a:pt x="1334" y="401"/>
                </a:lnTo>
                <a:cubicBezTo>
                  <a:pt x="1346" y="401"/>
                  <a:pt x="1357" y="398"/>
                  <a:pt x="1368" y="392"/>
                </a:cubicBezTo>
                <a:cubicBezTo>
                  <a:pt x="1378" y="386"/>
                  <a:pt x="1386" y="378"/>
                  <a:pt x="1392" y="368"/>
                </a:cubicBezTo>
                <a:cubicBezTo>
                  <a:pt x="1398" y="357"/>
                  <a:pt x="1401" y="346"/>
                  <a:pt x="1401" y="334"/>
                </a:cubicBezTo>
                <a:lnTo>
                  <a:pt x="1401" y="66"/>
                </a:lnTo>
                <a:lnTo>
                  <a:pt x="1401" y="67"/>
                </a:lnTo>
                <a:lnTo>
                  <a:pt x="1401" y="67"/>
                </a:lnTo>
                <a:cubicBezTo>
                  <a:pt x="1401" y="55"/>
                  <a:pt x="1398" y="44"/>
                  <a:pt x="1392" y="33"/>
                </a:cubicBezTo>
                <a:cubicBezTo>
                  <a:pt x="1386" y="23"/>
                  <a:pt x="1378" y="15"/>
                  <a:pt x="1368" y="9"/>
                </a:cubicBezTo>
                <a:cubicBezTo>
                  <a:pt x="1357" y="3"/>
                  <a:pt x="1346" y="0"/>
                  <a:pt x="1334" y="0"/>
                </a:cubicBezTo>
                <a:lnTo>
                  <a:pt x="66" y="0"/>
                </a:lnTo>
              </a:path>
            </a:pathLst>
          </a:custGeom>
          <a:solidFill>
            <a:srgbClr val="0000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CS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5038" name="Line 211"/>
          <p:cNvSpPr/>
          <p:nvPr/>
        </p:nvSpPr>
        <p:spPr>
          <a:xfrm>
            <a:off x="7164360" y="992520"/>
            <a:ext cx="1079640" cy="0"/>
          </a:xfrm>
          <a:prstGeom prst="line">
            <a:avLst/>
          </a:prstGeom>
          <a:ln w="29160">
            <a:solidFill>
              <a:srgbClr val="0099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39" name="Line 212"/>
          <p:cNvSpPr/>
          <p:nvPr/>
        </p:nvSpPr>
        <p:spPr>
          <a:xfrm>
            <a:off x="7157160" y="1172520"/>
            <a:ext cx="1079640" cy="0"/>
          </a:xfrm>
          <a:prstGeom prst="line">
            <a:avLst/>
          </a:prstGeom>
          <a:ln w="29160">
            <a:solidFill>
              <a:srgbClr val="00CC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40" name="Line 213"/>
          <p:cNvSpPr/>
          <p:nvPr/>
        </p:nvSpPr>
        <p:spPr>
          <a:xfrm>
            <a:off x="7149960" y="1352520"/>
            <a:ext cx="1079640" cy="0"/>
          </a:xfrm>
          <a:prstGeom prst="line">
            <a:avLst/>
          </a:prstGeom>
          <a:ln w="29160">
            <a:solidFill>
              <a:srgbClr val="006600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41" name="Line 214"/>
          <p:cNvSpPr/>
          <p:nvPr/>
        </p:nvSpPr>
        <p:spPr>
          <a:xfrm flipH="1">
            <a:off x="7704000" y="1512000"/>
            <a:ext cx="540000" cy="0"/>
          </a:xfrm>
          <a:prstGeom prst="line">
            <a:avLst/>
          </a:prstGeom>
          <a:ln w="29160">
            <a:solidFill>
              <a:srgbClr val="3333FF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42" name="Line 215"/>
          <p:cNvSpPr/>
          <p:nvPr/>
        </p:nvSpPr>
        <p:spPr>
          <a:xfrm flipV="1">
            <a:off x="7704000" y="1512000"/>
            <a:ext cx="0" cy="504000"/>
          </a:xfrm>
          <a:prstGeom prst="line">
            <a:avLst/>
          </a:prstGeom>
          <a:ln w="29160">
            <a:solidFill>
              <a:srgbClr val="3333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43" name="Line 216"/>
          <p:cNvSpPr/>
          <p:nvPr/>
        </p:nvSpPr>
        <p:spPr>
          <a:xfrm flipH="1">
            <a:off x="7164360" y="2016000"/>
            <a:ext cx="539640" cy="0"/>
          </a:xfrm>
          <a:prstGeom prst="line">
            <a:avLst/>
          </a:prstGeom>
          <a:ln w="29160">
            <a:solidFill>
              <a:srgbClr val="3333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44" name="CustomShape 217"/>
          <p:cNvSpPr/>
          <p:nvPr/>
        </p:nvSpPr>
        <p:spPr>
          <a:xfrm>
            <a:off x="5796000" y="3228480"/>
            <a:ext cx="1368000" cy="1656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6120" tIns="51120" rIns="96120" bIns="51120" anchor="ctr">
            <a:noAutofit/>
          </a:bodyPr>
          <a:lstStyle/>
          <a:p>
            <a:r>
              <a:rPr lang="fr-FR" sz="1400" b="1" strike="noStrike" spc="-1">
                <a:latin typeface="Arial"/>
              </a:rPr>
              <a:t>NUCLEO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045" name="Line 218"/>
          <p:cNvSpPr/>
          <p:nvPr/>
        </p:nvSpPr>
        <p:spPr>
          <a:xfrm flipV="1">
            <a:off x="6466320" y="488376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5046" name="Group 219"/>
          <p:cNvGrpSpPr/>
          <p:nvPr/>
        </p:nvGrpSpPr>
        <p:grpSpPr>
          <a:xfrm>
            <a:off x="6294600" y="5049000"/>
            <a:ext cx="326520" cy="123480"/>
            <a:chOff x="6294600" y="5049000"/>
            <a:chExt cx="326520" cy="123480"/>
          </a:xfrm>
        </p:grpSpPr>
        <p:sp>
          <p:nvSpPr>
            <p:cNvPr id="5047" name="Line 220"/>
            <p:cNvSpPr/>
            <p:nvPr/>
          </p:nvSpPr>
          <p:spPr>
            <a:xfrm>
              <a:off x="6294600" y="504900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48" name="Line 221"/>
            <p:cNvSpPr/>
            <p:nvPr/>
          </p:nvSpPr>
          <p:spPr>
            <a:xfrm>
              <a:off x="6375960" y="512172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49" name="Line 222"/>
            <p:cNvSpPr/>
            <p:nvPr/>
          </p:nvSpPr>
          <p:spPr>
            <a:xfrm>
              <a:off x="6430680" y="517212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50" name="Line 223"/>
            <p:cNvSpPr/>
            <p:nvPr/>
          </p:nvSpPr>
          <p:spPr>
            <a:xfrm>
              <a:off x="6294600" y="504936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51" name="Line 224"/>
            <p:cNvSpPr/>
            <p:nvPr/>
          </p:nvSpPr>
          <p:spPr>
            <a:xfrm>
              <a:off x="6375960" y="512208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52" name="Line 225"/>
            <p:cNvSpPr/>
            <p:nvPr/>
          </p:nvSpPr>
          <p:spPr>
            <a:xfrm>
              <a:off x="6430680" y="517248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053" name="Line 226"/>
          <p:cNvSpPr/>
          <p:nvPr/>
        </p:nvSpPr>
        <p:spPr>
          <a:xfrm>
            <a:off x="6285960" y="3084120"/>
            <a:ext cx="355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54" name="TextShape 227"/>
          <p:cNvSpPr txBox="1"/>
          <p:nvPr/>
        </p:nvSpPr>
        <p:spPr>
          <a:xfrm>
            <a:off x="6213960" y="2868840"/>
            <a:ext cx="54000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VDD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5055" name="Line 228"/>
          <p:cNvSpPr/>
          <p:nvPr/>
        </p:nvSpPr>
        <p:spPr>
          <a:xfrm flipV="1">
            <a:off x="6466320" y="308376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56" name="CustomShape 229"/>
          <p:cNvSpPr/>
          <p:nvPr/>
        </p:nvSpPr>
        <p:spPr>
          <a:xfrm>
            <a:off x="8244000" y="3228480"/>
            <a:ext cx="1584000" cy="864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6120" tIns="51120" rIns="96120" bIns="51120" anchor="ctr">
            <a:noAutofit/>
          </a:bodyPr>
          <a:lstStyle/>
          <a:p>
            <a:pPr algn="r"/>
            <a:r>
              <a:rPr lang="fr-FR" sz="1400" b="1" strike="noStrike" spc="-1">
                <a:latin typeface="Arial"/>
              </a:rPr>
              <a:t>DAC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057" name="Line 230"/>
          <p:cNvSpPr/>
          <p:nvPr/>
        </p:nvSpPr>
        <p:spPr>
          <a:xfrm flipV="1">
            <a:off x="9529200" y="409248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5058" name="Group 231"/>
          <p:cNvGrpSpPr/>
          <p:nvPr/>
        </p:nvGrpSpPr>
        <p:grpSpPr>
          <a:xfrm>
            <a:off x="9357480" y="4257720"/>
            <a:ext cx="326520" cy="123480"/>
            <a:chOff x="9357480" y="4257720"/>
            <a:chExt cx="326520" cy="123480"/>
          </a:xfrm>
        </p:grpSpPr>
        <p:sp>
          <p:nvSpPr>
            <p:cNvPr id="5059" name="Line 232"/>
            <p:cNvSpPr/>
            <p:nvPr/>
          </p:nvSpPr>
          <p:spPr>
            <a:xfrm>
              <a:off x="9357480" y="42577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60" name="Line 233"/>
            <p:cNvSpPr/>
            <p:nvPr/>
          </p:nvSpPr>
          <p:spPr>
            <a:xfrm>
              <a:off x="9438840" y="43304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61" name="Line 234"/>
            <p:cNvSpPr/>
            <p:nvPr/>
          </p:nvSpPr>
          <p:spPr>
            <a:xfrm>
              <a:off x="9493560" y="43808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62" name="Line 235"/>
            <p:cNvSpPr/>
            <p:nvPr/>
          </p:nvSpPr>
          <p:spPr>
            <a:xfrm>
              <a:off x="9357480" y="42580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63" name="Line 236"/>
            <p:cNvSpPr/>
            <p:nvPr/>
          </p:nvSpPr>
          <p:spPr>
            <a:xfrm>
              <a:off x="9438840" y="43308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64" name="Line 237"/>
            <p:cNvSpPr/>
            <p:nvPr/>
          </p:nvSpPr>
          <p:spPr>
            <a:xfrm>
              <a:off x="9493560" y="43812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065" name="Line 238"/>
          <p:cNvSpPr/>
          <p:nvPr/>
        </p:nvSpPr>
        <p:spPr>
          <a:xfrm>
            <a:off x="9360000" y="3063240"/>
            <a:ext cx="355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66" name="TextShape 239"/>
          <p:cNvSpPr txBox="1"/>
          <p:nvPr/>
        </p:nvSpPr>
        <p:spPr>
          <a:xfrm>
            <a:off x="9288000" y="2847960"/>
            <a:ext cx="54000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VDD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5067" name="Line 240"/>
          <p:cNvSpPr/>
          <p:nvPr/>
        </p:nvSpPr>
        <p:spPr>
          <a:xfrm flipV="1">
            <a:off x="9540360" y="306288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68" name="CustomShape 241"/>
          <p:cNvSpPr/>
          <p:nvPr/>
        </p:nvSpPr>
        <p:spPr>
          <a:xfrm>
            <a:off x="6444360" y="3372840"/>
            <a:ext cx="720000" cy="144000"/>
          </a:xfrm>
          <a:custGeom>
            <a:avLst/>
            <a:gdLst/>
            <a:ahLst/>
            <a:cxnLst/>
            <a:rect l="0" t="0" r="r" b="b"/>
            <a:pathLst>
              <a:path w="20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934" y="401"/>
                </a:lnTo>
                <a:lnTo>
                  <a:pt x="1934" y="401"/>
                </a:lnTo>
                <a:cubicBezTo>
                  <a:pt x="1946" y="401"/>
                  <a:pt x="1957" y="398"/>
                  <a:pt x="1968" y="392"/>
                </a:cubicBezTo>
                <a:cubicBezTo>
                  <a:pt x="1978" y="386"/>
                  <a:pt x="1986" y="378"/>
                  <a:pt x="1992" y="368"/>
                </a:cubicBezTo>
                <a:cubicBezTo>
                  <a:pt x="1998" y="357"/>
                  <a:pt x="2001" y="346"/>
                  <a:pt x="2001" y="334"/>
                </a:cubicBezTo>
                <a:lnTo>
                  <a:pt x="2001" y="66"/>
                </a:lnTo>
                <a:lnTo>
                  <a:pt x="2001" y="67"/>
                </a:lnTo>
                <a:lnTo>
                  <a:pt x="2001" y="67"/>
                </a:lnTo>
                <a:cubicBezTo>
                  <a:pt x="2001" y="55"/>
                  <a:pt x="1998" y="44"/>
                  <a:pt x="1992" y="33"/>
                </a:cubicBezTo>
                <a:cubicBezTo>
                  <a:pt x="1986" y="23"/>
                  <a:pt x="1978" y="15"/>
                  <a:pt x="1968" y="9"/>
                </a:cubicBezTo>
                <a:cubicBezTo>
                  <a:pt x="1957" y="3"/>
                  <a:pt x="1946" y="0"/>
                  <a:pt x="1934" y="0"/>
                </a:cubicBezTo>
                <a:lnTo>
                  <a:pt x="66" y="0"/>
                </a:lnTo>
              </a:path>
            </a:pathLst>
          </a:custGeom>
          <a:solidFill>
            <a:srgbClr val="00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D13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5069" name="CustomShape 242"/>
          <p:cNvSpPr/>
          <p:nvPr/>
        </p:nvSpPr>
        <p:spPr>
          <a:xfrm>
            <a:off x="6444720" y="3553200"/>
            <a:ext cx="720000" cy="144000"/>
          </a:xfrm>
          <a:custGeom>
            <a:avLst/>
            <a:gdLst/>
            <a:ahLst/>
            <a:cxnLst/>
            <a:rect l="0" t="0" r="r" b="b"/>
            <a:pathLst>
              <a:path w="20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934" y="401"/>
                </a:lnTo>
                <a:lnTo>
                  <a:pt x="1934" y="401"/>
                </a:lnTo>
                <a:cubicBezTo>
                  <a:pt x="1946" y="401"/>
                  <a:pt x="1957" y="398"/>
                  <a:pt x="1968" y="392"/>
                </a:cubicBezTo>
                <a:cubicBezTo>
                  <a:pt x="1978" y="386"/>
                  <a:pt x="1986" y="378"/>
                  <a:pt x="1992" y="368"/>
                </a:cubicBezTo>
                <a:cubicBezTo>
                  <a:pt x="1998" y="357"/>
                  <a:pt x="2001" y="346"/>
                  <a:pt x="2001" y="334"/>
                </a:cubicBezTo>
                <a:lnTo>
                  <a:pt x="2001" y="66"/>
                </a:lnTo>
                <a:lnTo>
                  <a:pt x="2001" y="67"/>
                </a:lnTo>
                <a:lnTo>
                  <a:pt x="2001" y="67"/>
                </a:lnTo>
                <a:cubicBezTo>
                  <a:pt x="2001" y="55"/>
                  <a:pt x="1998" y="44"/>
                  <a:pt x="1992" y="33"/>
                </a:cubicBezTo>
                <a:cubicBezTo>
                  <a:pt x="1986" y="23"/>
                  <a:pt x="1978" y="15"/>
                  <a:pt x="1968" y="9"/>
                </a:cubicBezTo>
                <a:cubicBezTo>
                  <a:pt x="1957" y="3"/>
                  <a:pt x="1946" y="0"/>
                  <a:pt x="1934" y="0"/>
                </a:cubicBezTo>
                <a:lnTo>
                  <a:pt x="66" y="0"/>
                </a:lnTo>
              </a:path>
            </a:pathLst>
          </a:custGeom>
          <a:solidFill>
            <a:srgbClr val="00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D11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5070" name="CustomShape 243"/>
          <p:cNvSpPr/>
          <p:nvPr/>
        </p:nvSpPr>
        <p:spPr>
          <a:xfrm>
            <a:off x="6732360" y="441684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134" y="401"/>
                </a:lnTo>
                <a:lnTo>
                  <a:pt x="1134" y="401"/>
                </a:lnTo>
                <a:cubicBezTo>
                  <a:pt x="1146" y="401"/>
                  <a:pt x="1157" y="398"/>
                  <a:pt x="1168" y="392"/>
                </a:cubicBezTo>
                <a:cubicBezTo>
                  <a:pt x="1178" y="386"/>
                  <a:pt x="1186" y="378"/>
                  <a:pt x="1192" y="368"/>
                </a:cubicBezTo>
                <a:cubicBezTo>
                  <a:pt x="1198" y="357"/>
                  <a:pt x="1201" y="346"/>
                  <a:pt x="1201" y="334"/>
                </a:cubicBezTo>
                <a:lnTo>
                  <a:pt x="1201" y="66"/>
                </a:lnTo>
                <a:lnTo>
                  <a:pt x="1201" y="67"/>
                </a:lnTo>
                <a:lnTo>
                  <a:pt x="1201" y="67"/>
                </a:lnTo>
                <a:cubicBezTo>
                  <a:pt x="1201" y="55"/>
                  <a:pt x="1198" y="44"/>
                  <a:pt x="1192" y="33"/>
                </a:cubicBezTo>
                <a:cubicBezTo>
                  <a:pt x="1186" y="23"/>
                  <a:pt x="1178" y="15"/>
                  <a:pt x="1168" y="9"/>
                </a:cubicBezTo>
                <a:cubicBezTo>
                  <a:pt x="1157" y="3"/>
                  <a:pt x="1146" y="0"/>
                  <a:pt x="1134" y="0"/>
                </a:cubicBezTo>
                <a:lnTo>
                  <a:pt x="66" y="0"/>
                </a:lnTo>
              </a:path>
            </a:pathLst>
          </a:custGeom>
          <a:solidFill>
            <a:srgbClr val="3333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D10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5071" name="CustomShape 244"/>
          <p:cNvSpPr/>
          <p:nvPr/>
        </p:nvSpPr>
        <p:spPr>
          <a:xfrm>
            <a:off x="8244000" y="3372480"/>
            <a:ext cx="504000" cy="144000"/>
          </a:xfrm>
          <a:custGeom>
            <a:avLst/>
            <a:gdLst/>
            <a:ahLst/>
            <a:cxnLst/>
            <a:rect l="0" t="0" r="r" b="b"/>
            <a:pathLst>
              <a:path w="14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334" y="401"/>
                </a:lnTo>
                <a:lnTo>
                  <a:pt x="1334" y="401"/>
                </a:lnTo>
                <a:cubicBezTo>
                  <a:pt x="1346" y="401"/>
                  <a:pt x="1357" y="398"/>
                  <a:pt x="1368" y="392"/>
                </a:cubicBezTo>
                <a:cubicBezTo>
                  <a:pt x="1378" y="386"/>
                  <a:pt x="1386" y="378"/>
                  <a:pt x="1392" y="368"/>
                </a:cubicBezTo>
                <a:cubicBezTo>
                  <a:pt x="1398" y="357"/>
                  <a:pt x="1401" y="346"/>
                  <a:pt x="1401" y="334"/>
                </a:cubicBezTo>
                <a:lnTo>
                  <a:pt x="1401" y="66"/>
                </a:lnTo>
                <a:lnTo>
                  <a:pt x="1401" y="67"/>
                </a:lnTo>
                <a:lnTo>
                  <a:pt x="1401" y="67"/>
                </a:lnTo>
                <a:cubicBezTo>
                  <a:pt x="1401" y="55"/>
                  <a:pt x="1398" y="44"/>
                  <a:pt x="1392" y="33"/>
                </a:cubicBezTo>
                <a:cubicBezTo>
                  <a:pt x="1386" y="23"/>
                  <a:pt x="1378" y="15"/>
                  <a:pt x="1368" y="9"/>
                </a:cubicBezTo>
                <a:cubicBezTo>
                  <a:pt x="1357" y="3"/>
                  <a:pt x="1346" y="0"/>
                  <a:pt x="1334" y="0"/>
                </a:cubicBezTo>
                <a:lnTo>
                  <a:pt x="66" y="0"/>
                </a:lnTo>
              </a:path>
            </a:pathLst>
          </a:custGeom>
          <a:solidFill>
            <a:srgbClr val="00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SCLK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5072" name="CustomShape 245"/>
          <p:cNvSpPr/>
          <p:nvPr/>
        </p:nvSpPr>
        <p:spPr>
          <a:xfrm>
            <a:off x="8244360" y="3552840"/>
            <a:ext cx="504000" cy="144000"/>
          </a:xfrm>
          <a:custGeom>
            <a:avLst/>
            <a:gdLst/>
            <a:ahLst/>
            <a:cxnLst/>
            <a:rect l="0" t="0" r="r" b="b"/>
            <a:pathLst>
              <a:path w="14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334" y="401"/>
                </a:lnTo>
                <a:lnTo>
                  <a:pt x="1334" y="401"/>
                </a:lnTo>
                <a:cubicBezTo>
                  <a:pt x="1346" y="401"/>
                  <a:pt x="1357" y="398"/>
                  <a:pt x="1368" y="392"/>
                </a:cubicBezTo>
                <a:cubicBezTo>
                  <a:pt x="1378" y="386"/>
                  <a:pt x="1386" y="378"/>
                  <a:pt x="1392" y="368"/>
                </a:cubicBezTo>
                <a:cubicBezTo>
                  <a:pt x="1398" y="357"/>
                  <a:pt x="1401" y="346"/>
                  <a:pt x="1401" y="334"/>
                </a:cubicBezTo>
                <a:lnTo>
                  <a:pt x="1401" y="66"/>
                </a:lnTo>
                <a:lnTo>
                  <a:pt x="1401" y="67"/>
                </a:lnTo>
                <a:lnTo>
                  <a:pt x="1401" y="67"/>
                </a:lnTo>
                <a:cubicBezTo>
                  <a:pt x="1401" y="55"/>
                  <a:pt x="1398" y="44"/>
                  <a:pt x="1392" y="33"/>
                </a:cubicBezTo>
                <a:cubicBezTo>
                  <a:pt x="1386" y="23"/>
                  <a:pt x="1378" y="15"/>
                  <a:pt x="1368" y="9"/>
                </a:cubicBezTo>
                <a:cubicBezTo>
                  <a:pt x="1357" y="3"/>
                  <a:pt x="1346" y="0"/>
                  <a:pt x="1334" y="0"/>
                </a:cubicBezTo>
                <a:lnTo>
                  <a:pt x="66" y="0"/>
                </a:lnTo>
              </a:path>
            </a:pathLst>
          </a:custGeom>
          <a:solidFill>
            <a:srgbClr val="00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DIN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5073" name="CustomShape 246"/>
          <p:cNvSpPr/>
          <p:nvPr/>
        </p:nvSpPr>
        <p:spPr>
          <a:xfrm>
            <a:off x="8245080" y="3913560"/>
            <a:ext cx="504000" cy="144000"/>
          </a:xfrm>
          <a:custGeom>
            <a:avLst/>
            <a:gdLst/>
            <a:ahLst/>
            <a:cxnLst/>
            <a:rect l="0" t="0" r="r" b="b"/>
            <a:pathLst>
              <a:path w="14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334" y="401"/>
                </a:lnTo>
                <a:lnTo>
                  <a:pt x="1334" y="401"/>
                </a:lnTo>
                <a:cubicBezTo>
                  <a:pt x="1346" y="401"/>
                  <a:pt x="1357" y="398"/>
                  <a:pt x="1368" y="392"/>
                </a:cubicBezTo>
                <a:cubicBezTo>
                  <a:pt x="1378" y="386"/>
                  <a:pt x="1386" y="378"/>
                  <a:pt x="1392" y="368"/>
                </a:cubicBezTo>
                <a:cubicBezTo>
                  <a:pt x="1398" y="357"/>
                  <a:pt x="1401" y="346"/>
                  <a:pt x="1401" y="334"/>
                </a:cubicBezTo>
                <a:lnTo>
                  <a:pt x="1401" y="66"/>
                </a:lnTo>
                <a:lnTo>
                  <a:pt x="1401" y="67"/>
                </a:lnTo>
                <a:lnTo>
                  <a:pt x="1401" y="67"/>
                </a:lnTo>
                <a:cubicBezTo>
                  <a:pt x="1401" y="55"/>
                  <a:pt x="1398" y="44"/>
                  <a:pt x="1392" y="33"/>
                </a:cubicBezTo>
                <a:cubicBezTo>
                  <a:pt x="1386" y="23"/>
                  <a:pt x="1378" y="15"/>
                  <a:pt x="1368" y="9"/>
                </a:cubicBezTo>
                <a:cubicBezTo>
                  <a:pt x="1357" y="3"/>
                  <a:pt x="1346" y="0"/>
                  <a:pt x="1334" y="0"/>
                </a:cubicBezTo>
                <a:lnTo>
                  <a:pt x="66" y="0"/>
                </a:lnTo>
              </a:path>
            </a:pathLst>
          </a:custGeom>
          <a:solidFill>
            <a:srgbClr val="0000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SYNC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5074" name="Line 247"/>
          <p:cNvSpPr/>
          <p:nvPr/>
        </p:nvSpPr>
        <p:spPr>
          <a:xfrm>
            <a:off x="7164360" y="3444480"/>
            <a:ext cx="1079640" cy="0"/>
          </a:xfrm>
          <a:prstGeom prst="line">
            <a:avLst/>
          </a:prstGeom>
          <a:ln w="29160">
            <a:solidFill>
              <a:srgbClr val="0099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75" name="Line 248"/>
          <p:cNvSpPr/>
          <p:nvPr/>
        </p:nvSpPr>
        <p:spPr>
          <a:xfrm>
            <a:off x="7157160" y="3624480"/>
            <a:ext cx="1079640" cy="0"/>
          </a:xfrm>
          <a:prstGeom prst="line">
            <a:avLst/>
          </a:prstGeom>
          <a:ln w="29160">
            <a:solidFill>
              <a:srgbClr val="00CC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76" name="Line 249"/>
          <p:cNvSpPr/>
          <p:nvPr/>
        </p:nvSpPr>
        <p:spPr>
          <a:xfrm flipH="1">
            <a:off x="7704000" y="3963960"/>
            <a:ext cx="540000" cy="0"/>
          </a:xfrm>
          <a:prstGeom prst="line">
            <a:avLst/>
          </a:prstGeom>
          <a:ln w="29160">
            <a:solidFill>
              <a:srgbClr val="3333FF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77" name="Line 250"/>
          <p:cNvSpPr/>
          <p:nvPr/>
        </p:nvSpPr>
        <p:spPr>
          <a:xfrm flipV="1">
            <a:off x="7704000" y="3963960"/>
            <a:ext cx="0" cy="504000"/>
          </a:xfrm>
          <a:prstGeom prst="line">
            <a:avLst/>
          </a:prstGeom>
          <a:ln w="29160">
            <a:solidFill>
              <a:srgbClr val="3333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78" name="Line 251"/>
          <p:cNvSpPr/>
          <p:nvPr/>
        </p:nvSpPr>
        <p:spPr>
          <a:xfrm flipH="1">
            <a:off x="7164360" y="4467960"/>
            <a:ext cx="539640" cy="0"/>
          </a:xfrm>
          <a:prstGeom prst="line">
            <a:avLst/>
          </a:prstGeom>
          <a:ln w="29160">
            <a:solidFill>
              <a:srgbClr val="3333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79" name="CustomShape 252"/>
          <p:cNvSpPr/>
          <p:nvPr/>
        </p:nvSpPr>
        <p:spPr>
          <a:xfrm>
            <a:off x="9324000" y="3384000"/>
            <a:ext cx="504000" cy="144000"/>
          </a:xfrm>
          <a:custGeom>
            <a:avLst/>
            <a:gdLst/>
            <a:ahLst/>
            <a:cxnLst/>
            <a:rect l="0" t="0" r="r" b="b"/>
            <a:pathLst>
              <a:path w="14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334" y="401"/>
                </a:lnTo>
                <a:lnTo>
                  <a:pt x="1334" y="401"/>
                </a:lnTo>
                <a:cubicBezTo>
                  <a:pt x="1346" y="401"/>
                  <a:pt x="1357" y="398"/>
                  <a:pt x="1368" y="392"/>
                </a:cubicBezTo>
                <a:cubicBezTo>
                  <a:pt x="1378" y="386"/>
                  <a:pt x="1386" y="378"/>
                  <a:pt x="1392" y="368"/>
                </a:cubicBezTo>
                <a:cubicBezTo>
                  <a:pt x="1398" y="357"/>
                  <a:pt x="1401" y="346"/>
                  <a:pt x="1401" y="334"/>
                </a:cubicBezTo>
                <a:lnTo>
                  <a:pt x="1401" y="66"/>
                </a:lnTo>
                <a:lnTo>
                  <a:pt x="1401" y="67"/>
                </a:lnTo>
                <a:lnTo>
                  <a:pt x="1401" y="67"/>
                </a:lnTo>
                <a:cubicBezTo>
                  <a:pt x="1401" y="55"/>
                  <a:pt x="1398" y="44"/>
                  <a:pt x="1392" y="33"/>
                </a:cubicBezTo>
                <a:cubicBezTo>
                  <a:pt x="1386" y="23"/>
                  <a:pt x="1378" y="15"/>
                  <a:pt x="1368" y="9"/>
                </a:cubicBezTo>
                <a:cubicBezTo>
                  <a:pt x="1357" y="3"/>
                  <a:pt x="1346" y="0"/>
                  <a:pt x="1334" y="0"/>
                </a:cubicBezTo>
                <a:lnTo>
                  <a:pt x="66" y="0"/>
                </a:lnTo>
              </a:path>
            </a:pathLst>
          </a:custGeom>
          <a:solidFill>
            <a:srgbClr val="FF006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VOUTA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5080" name="CustomShape 253"/>
          <p:cNvSpPr/>
          <p:nvPr/>
        </p:nvSpPr>
        <p:spPr>
          <a:xfrm>
            <a:off x="8856000" y="3228480"/>
            <a:ext cx="504000" cy="144000"/>
          </a:xfrm>
          <a:custGeom>
            <a:avLst/>
            <a:gdLst/>
            <a:ahLst/>
            <a:cxnLst/>
            <a:rect l="0" t="0" r="r" b="b"/>
            <a:pathLst>
              <a:path w="14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334" y="401"/>
                </a:lnTo>
                <a:lnTo>
                  <a:pt x="1334" y="401"/>
                </a:lnTo>
                <a:cubicBezTo>
                  <a:pt x="1346" y="401"/>
                  <a:pt x="1357" y="398"/>
                  <a:pt x="1368" y="392"/>
                </a:cubicBezTo>
                <a:cubicBezTo>
                  <a:pt x="1378" y="386"/>
                  <a:pt x="1386" y="378"/>
                  <a:pt x="1392" y="368"/>
                </a:cubicBezTo>
                <a:cubicBezTo>
                  <a:pt x="1398" y="357"/>
                  <a:pt x="1401" y="346"/>
                  <a:pt x="1401" y="334"/>
                </a:cubicBezTo>
                <a:lnTo>
                  <a:pt x="1401" y="66"/>
                </a:lnTo>
                <a:lnTo>
                  <a:pt x="1401" y="67"/>
                </a:lnTo>
                <a:lnTo>
                  <a:pt x="1401" y="67"/>
                </a:lnTo>
                <a:cubicBezTo>
                  <a:pt x="1401" y="55"/>
                  <a:pt x="1398" y="44"/>
                  <a:pt x="1392" y="33"/>
                </a:cubicBezTo>
                <a:cubicBezTo>
                  <a:pt x="1386" y="23"/>
                  <a:pt x="1378" y="15"/>
                  <a:pt x="1368" y="9"/>
                </a:cubicBezTo>
                <a:cubicBezTo>
                  <a:pt x="1357" y="3"/>
                  <a:pt x="1346" y="0"/>
                  <a:pt x="1334" y="0"/>
                </a:cubicBezTo>
                <a:lnTo>
                  <a:pt x="66" y="0"/>
                </a:lnTo>
              </a:path>
            </a:pathLst>
          </a:custGeom>
          <a:solidFill>
            <a:srgbClr val="006699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REF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5081" name="Line 254"/>
          <p:cNvSpPr/>
          <p:nvPr/>
        </p:nvSpPr>
        <p:spPr>
          <a:xfrm flipV="1">
            <a:off x="9108360" y="3168000"/>
            <a:ext cx="0" cy="6048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82" name="Line 255"/>
          <p:cNvSpPr/>
          <p:nvPr/>
        </p:nvSpPr>
        <p:spPr>
          <a:xfrm>
            <a:off x="9108360" y="3168000"/>
            <a:ext cx="432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3" name="TextShape 1"/>
          <p:cNvSpPr txBox="1"/>
          <p:nvPr/>
        </p:nvSpPr>
        <p:spPr>
          <a:xfrm>
            <a:off x="132840" y="145800"/>
            <a:ext cx="2352600" cy="885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800" b="1" strike="noStrike" spc="-1">
                <a:solidFill>
                  <a:srgbClr val="3333FF"/>
                </a:solidFill>
                <a:latin typeface="Arial"/>
              </a:rPr>
              <a:t>I2C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5084" name="CustomShape 2"/>
          <p:cNvSpPr/>
          <p:nvPr/>
        </p:nvSpPr>
        <p:spPr>
          <a:xfrm>
            <a:off x="1440000" y="787320"/>
            <a:ext cx="1368000" cy="1656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6120" tIns="51120" rIns="96120" bIns="51120" anchor="ctr">
            <a:noAutofit/>
          </a:bodyPr>
          <a:lstStyle/>
          <a:p>
            <a:r>
              <a:rPr lang="fr-FR" sz="1400" b="1" strike="noStrike" spc="-1">
                <a:latin typeface="Arial"/>
              </a:rPr>
              <a:t>NUCLEO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085" name="Line 3"/>
          <p:cNvSpPr/>
          <p:nvPr/>
        </p:nvSpPr>
        <p:spPr>
          <a:xfrm flipV="1">
            <a:off x="2110320" y="244260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5086" name="Group 4"/>
          <p:cNvGrpSpPr/>
          <p:nvPr/>
        </p:nvGrpSpPr>
        <p:grpSpPr>
          <a:xfrm>
            <a:off x="1938600" y="2607840"/>
            <a:ext cx="326520" cy="123480"/>
            <a:chOff x="1938600" y="2607840"/>
            <a:chExt cx="326520" cy="123480"/>
          </a:xfrm>
        </p:grpSpPr>
        <p:sp>
          <p:nvSpPr>
            <p:cNvPr id="5087" name="Line 5"/>
            <p:cNvSpPr/>
            <p:nvPr/>
          </p:nvSpPr>
          <p:spPr>
            <a:xfrm>
              <a:off x="1938600" y="260784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88" name="Line 6"/>
            <p:cNvSpPr/>
            <p:nvPr/>
          </p:nvSpPr>
          <p:spPr>
            <a:xfrm>
              <a:off x="2019960" y="268056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89" name="Line 7"/>
            <p:cNvSpPr/>
            <p:nvPr/>
          </p:nvSpPr>
          <p:spPr>
            <a:xfrm>
              <a:off x="2074680" y="273096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90" name="Line 8"/>
            <p:cNvSpPr/>
            <p:nvPr/>
          </p:nvSpPr>
          <p:spPr>
            <a:xfrm>
              <a:off x="1938600" y="260820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91" name="Line 9"/>
            <p:cNvSpPr/>
            <p:nvPr/>
          </p:nvSpPr>
          <p:spPr>
            <a:xfrm>
              <a:off x="2019960" y="268092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92" name="Line 10"/>
            <p:cNvSpPr/>
            <p:nvPr/>
          </p:nvSpPr>
          <p:spPr>
            <a:xfrm>
              <a:off x="2074680" y="273132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093" name="Line 11"/>
          <p:cNvSpPr/>
          <p:nvPr/>
        </p:nvSpPr>
        <p:spPr>
          <a:xfrm>
            <a:off x="1929960" y="642960"/>
            <a:ext cx="355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94" name="TextShape 12"/>
          <p:cNvSpPr txBox="1"/>
          <p:nvPr/>
        </p:nvSpPr>
        <p:spPr>
          <a:xfrm>
            <a:off x="1857960" y="427680"/>
            <a:ext cx="54000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VDD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5095" name="Line 13"/>
          <p:cNvSpPr/>
          <p:nvPr/>
        </p:nvSpPr>
        <p:spPr>
          <a:xfrm flipV="1">
            <a:off x="2110320" y="64260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96" name="CustomShape 14"/>
          <p:cNvSpPr/>
          <p:nvPr/>
        </p:nvSpPr>
        <p:spPr>
          <a:xfrm>
            <a:off x="3888000" y="787320"/>
            <a:ext cx="1584000" cy="864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6120" tIns="51120" rIns="96120" bIns="51120" anchor="ctr">
            <a:noAutofit/>
          </a:bodyPr>
          <a:lstStyle/>
          <a:p>
            <a:pPr algn="r"/>
            <a:r>
              <a:rPr lang="fr-FR" sz="1400" b="1" strike="noStrike" spc="-1">
                <a:latin typeface="Arial"/>
              </a:rPr>
              <a:t>ESCLAVE 1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097" name="CustomShape 15"/>
          <p:cNvSpPr/>
          <p:nvPr/>
        </p:nvSpPr>
        <p:spPr>
          <a:xfrm>
            <a:off x="3888000" y="2443320"/>
            <a:ext cx="1584000" cy="864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6120" tIns="51120" rIns="96120" bIns="51120" anchor="ctr">
            <a:noAutofit/>
          </a:bodyPr>
          <a:lstStyle/>
          <a:p>
            <a:pPr algn="r"/>
            <a:r>
              <a:rPr lang="fr-FR" sz="1400" b="1" strike="noStrike" spc="-1">
                <a:latin typeface="Arial"/>
              </a:rPr>
              <a:t>ESCLAVE 2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098" name="Line 16"/>
          <p:cNvSpPr/>
          <p:nvPr/>
        </p:nvSpPr>
        <p:spPr>
          <a:xfrm flipV="1">
            <a:off x="5173200" y="165132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5099" name="Group 17"/>
          <p:cNvGrpSpPr/>
          <p:nvPr/>
        </p:nvGrpSpPr>
        <p:grpSpPr>
          <a:xfrm>
            <a:off x="5001480" y="1816560"/>
            <a:ext cx="326520" cy="123480"/>
            <a:chOff x="5001480" y="1816560"/>
            <a:chExt cx="326520" cy="123480"/>
          </a:xfrm>
        </p:grpSpPr>
        <p:sp>
          <p:nvSpPr>
            <p:cNvPr id="5100" name="Line 18"/>
            <p:cNvSpPr/>
            <p:nvPr/>
          </p:nvSpPr>
          <p:spPr>
            <a:xfrm>
              <a:off x="5001480" y="181656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01" name="Line 19"/>
            <p:cNvSpPr/>
            <p:nvPr/>
          </p:nvSpPr>
          <p:spPr>
            <a:xfrm>
              <a:off x="5082840" y="188928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02" name="Line 20"/>
            <p:cNvSpPr/>
            <p:nvPr/>
          </p:nvSpPr>
          <p:spPr>
            <a:xfrm>
              <a:off x="5137560" y="193968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03" name="Line 21"/>
            <p:cNvSpPr/>
            <p:nvPr/>
          </p:nvSpPr>
          <p:spPr>
            <a:xfrm>
              <a:off x="5001480" y="18169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04" name="Line 22"/>
            <p:cNvSpPr/>
            <p:nvPr/>
          </p:nvSpPr>
          <p:spPr>
            <a:xfrm>
              <a:off x="5082840" y="18896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05" name="Line 23"/>
            <p:cNvSpPr/>
            <p:nvPr/>
          </p:nvSpPr>
          <p:spPr>
            <a:xfrm>
              <a:off x="5137560" y="19400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106" name="Line 24"/>
          <p:cNvSpPr/>
          <p:nvPr/>
        </p:nvSpPr>
        <p:spPr>
          <a:xfrm>
            <a:off x="5004000" y="622080"/>
            <a:ext cx="355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07" name="TextShape 25"/>
          <p:cNvSpPr txBox="1"/>
          <p:nvPr/>
        </p:nvSpPr>
        <p:spPr>
          <a:xfrm>
            <a:off x="4932000" y="406800"/>
            <a:ext cx="54000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VDD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5108" name="Line 26"/>
          <p:cNvSpPr/>
          <p:nvPr/>
        </p:nvSpPr>
        <p:spPr>
          <a:xfrm flipV="1">
            <a:off x="5184360" y="62172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09" name="Line 27"/>
          <p:cNvSpPr/>
          <p:nvPr/>
        </p:nvSpPr>
        <p:spPr>
          <a:xfrm flipV="1">
            <a:off x="5173200" y="331128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5110" name="Group 28"/>
          <p:cNvGrpSpPr/>
          <p:nvPr/>
        </p:nvGrpSpPr>
        <p:grpSpPr>
          <a:xfrm>
            <a:off x="5001480" y="3476520"/>
            <a:ext cx="326520" cy="123480"/>
            <a:chOff x="5001480" y="3476520"/>
            <a:chExt cx="326520" cy="123480"/>
          </a:xfrm>
        </p:grpSpPr>
        <p:sp>
          <p:nvSpPr>
            <p:cNvPr id="5111" name="Line 29"/>
            <p:cNvSpPr/>
            <p:nvPr/>
          </p:nvSpPr>
          <p:spPr>
            <a:xfrm>
              <a:off x="5001480" y="34765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12" name="Line 30"/>
            <p:cNvSpPr/>
            <p:nvPr/>
          </p:nvSpPr>
          <p:spPr>
            <a:xfrm>
              <a:off x="5082840" y="35492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13" name="Line 31"/>
            <p:cNvSpPr/>
            <p:nvPr/>
          </p:nvSpPr>
          <p:spPr>
            <a:xfrm>
              <a:off x="5137560" y="35996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14" name="Line 32"/>
            <p:cNvSpPr/>
            <p:nvPr/>
          </p:nvSpPr>
          <p:spPr>
            <a:xfrm>
              <a:off x="5001480" y="34768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15" name="Line 33"/>
            <p:cNvSpPr/>
            <p:nvPr/>
          </p:nvSpPr>
          <p:spPr>
            <a:xfrm>
              <a:off x="5082840" y="35496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16" name="Line 34"/>
            <p:cNvSpPr/>
            <p:nvPr/>
          </p:nvSpPr>
          <p:spPr>
            <a:xfrm>
              <a:off x="5137560" y="36000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117" name="Line 35"/>
          <p:cNvSpPr/>
          <p:nvPr/>
        </p:nvSpPr>
        <p:spPr>
          <a:xfrm>
            <a:off x="5004000" y="2282040"/>
            <a:ext cx="355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18" name="TextShape 36"/>
          <p:cNvSpPr txBox="1"/>
          <p:nvPr/>
        </p:nvSpPr>
        <p:spPr>
          <a:xfrm>
            <a:off x="4932000" y="2066760"/>
            <a:ext cx="54000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VDD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5119" name="Line 37"/>
          <p:cNvSpPr/>
          <p:nvPr/>
        </p:nvSpPr>
        <p:spPr>
          <a:xfrm flipV="1">
            <a:off x="5184360" y="228168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20" name="CustomShape 38"/>
          <p:cNvSpPr/>
          <p:nvPr/>
        </p:nvSpPr>
        <p:spPr>
          <a:xfrm>
            <a:off x="2088360" y="931680"/>
            <a:ext cx="720000" cy="144000"/>
          </a:xfrm>
          <a:custGeom>
            <a:avLst/>
            <a:gdLst/>
            <a:ahLst/>
            <a:cxnLst/>
            <a:rect l="0" t="0" r="r" b="b"/>
            <a:pathLst>
              <a:path w="20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934" y="401"/>
                </a:lnTo>
                <a:lnTo>
                  <a:pt x="1934" y="401"/>
                </a:lnTo>
                <a:cubicBezTo>
                  <a:pt x="1946" y="401"/>
                  <a:pt x="1957" y="398"/>
                  <a:pt x="1968" y="392"/>
                </a:cubicBezTo>
                <a:cubicBezTo>
                  <a:pt x="1978" y="386"/>
                  <a:pt x="1986" y="378"/>
                  <a:pt x="1992" y="368"/>
                </a:cubicBezTo>
                <a:cubicBezTo>
                  <a:pt x="1998" y="357"/>
                  <a:pt x="2001" y="346"/>
                  <a:pt x="2001" y="334"/>
                </a:cubicBezTo>
                <a:lnTo>
                  <a:pt x="2001" y="66"/>
                </a:lnTo>
                <a:lnTo>
                  <a:pt x="2001" y="67"/>
                </a:lnTo>
                <a:lnTo>
                  <a:pt x="2001" y="67"/>
                </a:lnTo>
                <a:cubicBezTo>
                  <a:pt x="2001" y="55"/>
                  <a:pt x="1998" y="44"/>
                  <a:pt x="1992" y="33"/>
                </a:cubicBezTo>
                <a:cubicBezTo>
                  <a:pt x="1986" y="23"/>
                  <a:pt x="1978" y="15"/>
                  <a:pt x="1968" y="9"/>
                </a:cubicBezTo>
                <a:cubicBezTo>
                  <a:pt x="1957" y="3"/>
                  <a:pt x="1946" y="0"/>
                  <a:pt x="1934" y="0"/>
                </a:cubicBezTo>
                <a:lnTo>
                  <a:pt x="66" y="0"/>
                </a:lnTo>
              </a:path>
            </a:pathLst>
          </a:custGeom>
          <a:solidFill>
            <a:srgbClr val="00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I2C_SCL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5121" name="CustomShape 39"/>
          <p:cNvSpPr/>
          <p:nvPr/>
        </p:nvSpPr>
        <p:spPr>
          <a:xfrm>
            <a:off x="3888000" y="931320"/>
            <a:ext cx="504000" cy="144000"/>
          </a:xfrm>
          <a:custGeom>
            <a:avLst/>
            <a:gdLst/>
            <a:ahLst/>
            <a:cxnLst/>
            <a:rect l="0" t="0" r="r" b="b"/>
            <a:pathLst>
              <a:path w="14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334" y="401"/>
                </a:lnTo>
                <a:lnTo>
                  <a:pt x="1334" y="401"/>
                </a:lnTo>
                <a:cubicBezTo>
                  <a:pt x="1346" y="401"/>
                  <a:pt x="1357" y="398"/>
                  <a:pt x="1368" y="392"/>
                </a:cubicBezTo>
                <a:cubicBezTo>
                  <a:pt x="1378" y="386"/>
                  <a:pt x="1386" y="378"/>
                  <a:pt x="1392" y="368"/>
                </a:cubicBezTo>
                <a:cubicBezTo>
                  <a:pt x="1398" y="357"/>
                  <a:pt x="1401" y="346"/>
                  <a:pt x="1401" y="334"/>
                </a:cubicBezTo>
                <a:lnTo>
                  <a:pt x="1401" y="66"/>
                </a:lnTo>
                <a:lnTo>
                  <a:pt x="1401" y="67"/>
                </a:lnTo>
                <a:lnTo>
                  <a:pt x="1401" y="67"/>
                </a:lnTo>
                <a:cubicBezTo>
                  <a:pt x="1401" y="55"/>
                  <a:pt x="1398" y="44"/>
                  <a:pt x="1392" y="33"/>
                </a:cubicBezTo>
                <a:cubicBezTo>
                  <a:pt x="1386" y="23"/>
                  <a:pt x="1378" y="15"/>
                  <a:pt x="1368" y="9"/>
                </a:cubicBezTo>
                <a:cubicBezTo>
                  <a:pt x="1357" y="3"/>
                  <a:pt x="1346" y="0"/>
                  <a:pt x="1334" y="0"/>
                </a:cubicBezTo>
                <a:lnTo>
                  <a:pt x="66" y="0"/>
                </a:lnTo>
              </a:path>
            </a:pathLst>
          </a:custGeom>
          <a:solidFill>
            <a:srgbClr val="00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SCL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5122" name="CustomShape 40"/>
          <p:cNvSpPr/>
          <p:nvPr/>
        </p:nvSpPr>
        <p:spPr>
          <a:xfrm>
            <a:off x="3888360" y="1111680"/>
            <a:ext cx="504000" cy="144000"/>
          </a:xfrm>
          <a:custGeom>
            <a:avLst/>
            <a:gdLst/>
            <a:ahLst/>
            <a:cxnLst/>
            <a:rect l="0" t="0" r="r" b="b"/>
            <a:pathLst>
              <a:path w="14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334" y="401"/>
                </a:lnTo>
                <a:lnTo>
                  <a:pt x="1334" y="401"/>
                </a:lnTo>
                <a:cubicBezTo>
                  <a:pt x="1346" y="401"/>
                  <a:pt x="1357" y="398"/>
                  <a:pt x="1368" y="392"/>
                </a:cubicBezTo>
                <a:cubicBezTo>
                  <a:pt x="1378" y="386"/>
                  <a:pt x="1386" y="378"/>
                  <a:pt x="1392" y="368"/>
                </a:cubicBezTo>
                <a:cubicBezTo>
                  <a:pt x="1398" y="357"/>
                  <a:pt x="1401" y="346"/>
                  <a:pt x="1401" y="334"/>
                </a:cubicBezTo>
                <a:lnTo>
                  <a:pt x="1401" y="66"/>
                </a:lnTo>
                <a:lnTo>
                  <a:pt x="1401" y="67"/>
                </a:lnTo>
                <a:lnTo>
                  <a:pt x="1401" y="67"/>
                </a:lnTo>
                <a:cubicBezTo>
                  <a:pt x="1401" y="55"/>
                  <a:pt x="1398" y="44"/>
                  <a:pt x="1392" y="33"/>
                </a:cubicBezTo>
                <a:cubicBezTo>
                  <a:pt x="1386" y="23"/>
                  <a:pt x="1378" y="15"/>
                  <a:pt x="1368" y="9"/>
                </a:cubicBezTo>
                <a:cubicBezTo>
                  <a:pt x="1357" y="3"/>
                  <a:pt x="1346" y="0"/>
                  <a:pt x="1334" y="0"/>
                </a:cubicBezTo>
                <a:lnTo>
                  <a:pt x="66" y="0"/>
                </a:lnTo>
              </a:path>
            </a:pathLst>
          </a:custGeom>
          <a:solidFill>
            <a:srgbClr val="00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SDA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5123" name="Line 41"/>
          <p:cNvSpPr/>
          <p:nvPr/>
        </p:nvSpPr>
        <p:spPr>
          <a:xfrm>
            <a:off x="2808360" y="1003320"/>
            <a:ext cx="1079640" cy="0"/>
          </a:xfrm>
          <a:prstGeom prst="line">
            <a:avLst/>
          </a:prstGeom>
          <a:ln w="29160">
            <a:solidFill>
              <a:srgbClr val="0099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24" name="Line 42"/>
          <p:cNvSpPr/>
          <p:nvPr/>
        </p:nvSpPr>
        <p:spPr>
          <a:xfrm>
            <a:off x="2801160" y="1183320"/>
            <a:ext cx="1079640" cy="0"/>
          </a:xfrm>
          <a:prstGeom prst="line">
            <a:avLst/>
          </a:prstGeom>
          <a:ln w="29160">
            <a:solidFill>
              <a:srgbClr val="00CC00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25" name="Line 43"/>
          <p:cNvSpPr/>
          <p:nvPr/>
        </p:nvSpPr>
        <p:spPr>
          <a:xfrm>
            <a:off x="3528000" y="2659320"/>
            <a:ext cx="356760" cy="0"/>
          </a:xfrm>
          <a:prstGeom prst="line">
            <a:avLst/>
          </a:prstGeom>
          <a:ln w="29160">
            <a:solidFill>
              <a:srgbClr val="0099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26" name="Line 44"/>
          <p:cNvSpPr/>
          <p:nvPr/>
        </p:nvSpPr>
        <p:spPr>
          <a:xfrm>
            <a:off x="3384000" y="2839320"/>
            <a:ext cx="493560" cy="0"/>
          </a:xfrm>
          <a:prstGeom prst="line">
            <a:avLst/>
          </a:prstGeom>
          <a:ln w="29160">
            <a:solidFill>
              <a:srgbClr val="00CC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27" name="Line 45"/>
          <p:cNvSpPr/>
          <p:nvPr/>
        </p:nvSpPr>
        <p:spPr>
          <a:xfrm flipH="1" flipV="1">
            <a:off x="3384000" y="1183320"/>
            <a:ext cx="360" cy="1656000"/>
          </a:xfrm>
          <a:prstGeom prst="line">
            <a:avLst/>
          </a:prstGeom>
          <a:ln w="29160">
            <a:solidFill>
              <a:srgbClr val="00CC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28" name="Line 46"/>
          <p:cNvSpPr/>
          <p:nvPr/>
        </p:nvSpPr>
        <p:spPr>
          <a:xfrm flipV="1">
            <a:off x="3528000" y="1003320"/>
            <a:ext cx="0" cy="1656000"/>
          </a:xfrm>
          <a:prstGeom prst="line">
            <a:avLst/>
          </a:prstGeom>
          <a:ln w="29160">
            <a:solidFill>
              <a:srgbClr val="0099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29" name="Line 47"/>
          <p:cNvSpPr/>
          <p:nvPr/>
        </p:nvSpPr>
        <p:spPr>
          <a:xfrm>
            <a:off x="840600" y="5688000"/>
            <a:ext cx="693540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30" name="Line 48"/>
          <p:cNvSpPr/>
          <p:nvPr/>
        </p:nvSpPr>
        <p:spPr>
          <a:xfrm flipV="1">
            <a:off x="948600" y="5040720"/>
            <a:ext cx="0" cy="75924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31" name="TextShape 49"/>
          <p:cNvSpPr txBox="1"/>
          <p:nvPr/>
        </p:nvSpPr>
        <p:spPr>
          <a:xfrm>
            <a:off x="264600" y="5165640"/>
            <a:ext cx="5677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SDA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132" name="CustomShape 50"/>
          <p:cNvSpPr/>
          <p:nvPr/>
        </p:nvSpPr>
        <p:spPr>
          <a:xfrm>
            <a:off x="2088720" y="1112040"/>
            <a:ext cx="720000" cy="144000"/>
          </a:xfrm>
          <a:custGeom>
            <a:avLst/>
            <a:gdLst/>
            <a:ahLst/>
            <a:cxnLst/>
            <a:rect l="0" t="0" r="r" b="b"/>
            <a:pathLst>
              <a:path w="20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934" y="401"/>
                </a:lnTo>
                <a:lnTo>
                  <a:pt x="1934" y="401"/>
                </a:lnTo>
                <a:cubicBezTo>
                  <a:pt x="1946" y="401"/>
                  <a:pt x="1957" y="398"/>
                  <a:pt x="1968" y="392"/>
                </a:cubicBezTo>
                <a:cubicBezTo>
                  <a:pt x="1978" y="386"/>
                  <a:pt x="1986" y="378"/>
                  <a:pt x="1992" y="368"/>
                </a:cubicBezTo>
                <a:cubicBezTo>
                  <a:pt x="1998" y="357"/>
                  <a:pt x="2001" y="346"/>
                  <a:pt x="2001" y="334"/>
                </a:cubicBezTo>
                <a:lnTo>
                  <a:pt x="2001" y="66"/>
                </a:lnTo>
                <a:lnTo>
                  <a:pt x="2001" y="67"/>
                </a:lnTo>
                <a:lnTo>
                  <a:pt x="2001" y="67"/>
                </a:lnTo>
                <a:cubicBezTo>
                  <a:pt x="2001" y="55"/>
                  <a:pt x="1998" y="44"/>
                  <a:pt x="1992" y="33"/>
                </a:cubicBezTo>
                <a:cubicBezTo>
                  <a:pt x="1986" y="23"/>
                  <a:pt x="1978" y="15"/>
                  <a:pt x="1968" y="9"/>
                </a:cubicBezTo>
                <a:cubicBezTo>
                  <a:pt x="1957" y="3"/>
                  <a:pt x="1946" y="0"/>
                  <a:pt x="1934" y="0"/>
                </a:cubicBezTo>
                <a:lnTo>
                  <a:pt x="66" y="0"/>
                </a:lnTo>
              </a:path>
            </a:pathLst>
          </a:custGeom>
          <a:solidFill>
            <a:srgbClr val="00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I2C_SDA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5133" name="CustomShape 51"/>
          <p:cNvSpPr/>
          <p:nvPr/>
        </p:nvSpPr>
        <p:spPr>
          <a:xfrm>
            <a:off x="3888360" y="2587680"/>
            <a:ext cx="504000" cy="144000"/>
          </a:xfrm>
          <a:custGeom>
            <a:avLst/>
            <a:gdLst/>
            <a:ahLst/>
            <a:cxnLst/>
            <a:rect l="0" t="0" r="r" b="b"/>
            <a:pathLst>
              <a:path w="14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334" y="401"/>
                </a:lnTo>
                <a:lnTo>
                  <a:pt x="1334" y="401"/>
                </a:lnTo>
                <a:cubicBezTo>
                  <a:pt x="1346" y="401"/>
                  <a:pt x="1357" y="398"/>
                  <a:pt x="1368" y="392"/>
                </a:cubicBezTo>
                <a:cubicBezTo>
                  <a:pt x="1378" y="386"/>
                  <a:pt x="1386" y="378"/>
                  <a:pt x="1392" y="368"/>
                </a:cubicBezTo>
                <a:cubicBezTo>
                  <a:pt x="1398" y="357"/>
                  <a:pt x="1401" y="346"/>
                  <a:pt x="1401" y="334"/>
                </a:cubicBezTo>
                <a:lnTo>
                  <a:pt x="1401" y="66"/>
                </a:lnTo>
                <a:lnTo>
                  <a:pt x="1401" y="67"/>
                </a:lnTo>
                <a:lnTo>
                  <a:pt x="1401" y="67"/>
                </a:lnTo>
                <a:cubicBezTo>
                  <a:pt x="1401" y="55"/>
                  <a:pt x="1398" y="44"/>
                  <a:pt x="1392" y="33"/>
                </a:cubicBezTo>
                <a:cubicBezTo>
                  <a:pt x="1386" y="23"/>
                  <a:pt x="1378" y="15"/>
                  <a:pt x="1368" y="9"/>
                </a:cubicBezTo>
                <a:cubicBezTo>
                  <a:pt x="1357" y="3"/>
                  <a:pt x="1346" y="0"/>
                  <a:pt x="1334" y="0"/>
                </a:cubicBezTo>
                <a:lnTo>
                  <a:pt x="66" y="0"/>
                </a:lnTo>
              </a:path>
            </a:pathLst>
          </a:custGeom>
          <a:solidFill>
            <a:srgbClr val="00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SCL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5134" name="CustomShape 52"/>
          <p:cNvSpPr/>
          <p:nvPr/>
        </p:nvSpPr>
        <p:spPr>
          <a:xfrm>
            <a:off x="3888720" y="2768040"/>
            <a:ext cx="504000" cy="144000"/>
          </a:xfrm>
          <a:custGeom>
            <a:avLst/>
            <a:gdLst/>
            <a:ahLst/>
            <a:cxnLst/>
            <a:rect l="0" t="0" r="r" b="b"/>
            <a:pathLst>
              <a:path w="14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334" y="401"/>
                </a:lnTo>
                <a:lnTo>
                  <a:pt x="1334" y="401"/>
                </a:lnTo>
                <a:cubicBezTo>
                  <a:pt x="1346" y="401"/>
                  <a:pt x="1357" y="398"/>
                  <a:pt x="1368" y="392"/>
                </a:cubicBezTo>
                <a:cubicBezTo>
                  <a:pt x="1378" y="386"/>
                  <a:pt x="1386" y="378"/>
                  <a:pt x="1392" y="368"/>
                </a:cubicBezTo>
                <a:cubicBezTo>
                  <a:pt x="1398" y="357"/>
                  <a:pt x="1401" y="346"/>
                  <a:pt x="1401" y="334"/>
                </a:cubicBezTo>
                <a:lnTo>
                  <a:pt x="1401" y="66"/>
                </a:lnTo>
                <a:lnTo>
                  <a:pt x="1401" y="67"/>
                </a:lnTo>
                <a:lnTo>
                  <a:pt x="1401" y="67"/>
                </a:lnTo>
                <a:cubicBezTo>
                  <a:pt x="1401" y="55"/>
                  <a:pt x="1398" y="44"/>
                  <a:pt x="1392" y="33"/>
                </a:cubicBezTo>
                <a:cubicBezTo>
                  <a:pt x="1386" y="23"/>
                  <a:pt x="1378" y="15"/>
                  <a:pt x="1368" y="9"/>
                </a:cubicBezTo>
                <a:cubicBezTo>
                  <a:pt x="1357" y="3"/>
                  <a:pt x="1346" y="0"/>
                  <a:pt x="1334" y="0"/>
                </a:cubicBezTo>
                <a:lnTo>
                  <a:pt x="66" y="0"/>
                </a:lnTo>
              </a:path>
            </a:pathLst>
          </a:custGeom>
          <a:solidFill>
            <a:srgbClr val="00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SDA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5135" name="Line 53"/>
          <p:cNvSpPr/>
          <p:nvPr/>
        </p:nvSpPr>
        <p:spPr>
          <a:xfrm flipV="1">
            <a:off x="3168360" y="576000"/>
            <a:ext cx="0" cy="607320"/>
          </a:xfrm>
          <a:prstGeom prst="line">
            <a:avLst/>
          </a:prstGeom>
          <a:ln w="29160">
            <a:solidFill>
              <a:srgbClr val="00CC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36" name="CustomShape 54"/>
          <p:cNvSpPr/>
          <p:nvPr/>
        </p:nvSpPr>
        <p:spPr>
          <a:xfrm>
            <a:off x="3114000" y="684000"/>
            <a:ext cx="113760" cy="216000"/>
          </a:xfrm>
          <a:custGeom>
            <a:avLst/>
            <a:gdLst/>
            <a:ahLst/>
            <a:cxnLst/>
            <a:rect l="0" t="0" r="r" b="b"/>
            <a:pathLst>
              <a:path w="318" h="602">
                <a:moveTo>
                  <a:pt x="52" y="0"/>
                </a:moveTo>
                <a:lnTo>
                  <a:pt x="53" y="0"/>
                </a:lnTo>
                <a:cubicBezTo>
                  <a:pt x="44" y="0"/>
                  <a:pt x="34" y="2"/>
                  <a:pt x="26" y="7"/>
                </a:cubicBezTo>
                <a:cubicBezTo>
                  <a:pt x="18" y="12"/>
                  <a:pt x="12" y="18"/>
                  <a:pt x="7" y="26"/>
                </a:cubicBezTo>
                <a:cubicBezTo>
                  <a:pt x="2" y="34"/>
                  <a:pt x="0" y="44"/>
                  <a:pt x="0" y="53"/>
                </a:cubicBezTo>
                <a:lnTo>
                  <a:pt x="0" y="548"/>
                </a:lnTo>
                <a:lnTo>
                  <a:pt x="0" y="548"/>
                </a:lnTo>
                <a:cubicBezTo>
                  <a:pt x="0" y="557"/>
                  <a:pt x="2" y="567"/>
                  <a:pt x="7" y="575"/>
                </a:cubicBezTo>
                <a:cubicBezTo>
                  <a:pt x="12" y="583"/>
                  <a:pt x="18" y="589"/>
                  <a:pt x="26" y="594"/>
                </a:cubicBezTo>
                <a:cubicBezTo>
                  <a:pt x="34" y="599"/>
                  <a:pt x="44" y="601"/>
                  <a:pt x="53" y="601"/>
                </a:cubicBezTo>
                <a:lnTo>
                  <a:pt x="264" y="601"/>
                </a:lnTo>
                <a:lnTo>
                  <a:pt x="264" y="601"/>
                </a:lnTo>
                <a:cubicBezTo>
                  <a:pt x="273" y="601"/>
                  <a:pt x="283" y="599"/>
                  <a:pt x="291" y="594"/>
                </a:cubicBezTo>
                <a:cubicBezTo>
                  <a:pt x="299" y="589"/>
                  <a:pt x="305" y="583"/>
                  <a:pt x="310" y="575"/>
                </a:cubicBezTo>
                <a:cubicBezTo>
                  <a:pt x="315" y="567"/>
                  <a:pt x="317" y="557"/>
                  <a:pt x="317" y="548"/>
                </a:cubicBezTo>
                <a:lnTo>
                  <a:pt x="317" y="52"/>
                </a:lnTo>
                <a:lnTo>
                  <a:pt x="317" y="53"/>
                </a:lnTo>
                <a:lnTo>
                  <a:pt x="317" y="53"/>
                </a:lnTo>
                <a:cubicBezTo>
                  <a:pt x="317" y="44"/>
                  <a:pt x="315" y="34"/>
                  <a:pt x="310" y="26"/>
                </a:cubicBezTo>
                <a:cubicBezTo>
                  <a:pt x="305" y="18"/>
                  <a:pt x="299" y="12"/>
                  <a:pt x="291" y="7"/>
                </a:cubicBezTo>
                <a:cubicBezTo>
                  <a:pt x="283" y="2"/>
                  <a:pt x="273" y="0"/>
                  <a:pt x="264" y="0"/>
                </a:cubicBezTo>
                <a:lnTo>
                  <a:pt x="52" y="0"/>
                </a:lnTo>
              </a:path>
            </a:pathLst>
          </a:custGeom>
          <a:solidFill>
            <a:srgbClr val="FFFFFF"/>
          </a:solidFill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37" name="CustomShape 55"/>
          <p:cNvSpPr/>
          <p:nvPr/>
        </p:nvSpPr>
        <p:spPr>
          <a:xfrm>
            <a:off x="3132000" y="1152000"/>
            <a:ext cx="72000" cy="72000"/>
          </a:xfrm>
          <a:prstGeom prst="ellipse">
            <a:avLst/>
          </a:prstGeom>
          <a:solidFill>
            <a:srgbClr val="00CC3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38" name="CustomShape 56"/>
          <p:cNvSpPr/>
          <p:nvPr/>
        </p:nvSpPr>
        <p:spPr>
          <a:xfrm>
            <a:off x="3348000" y="1152360"/>
            <a:ext cx="72000" cy="72000"/>
          </a:xfrm>
          <a:prstGeom prst="ellipse">
            <a:avLst/>
          </a:prstGeom>
          <a:solidFill>
            <a:srgbClr val="00CC3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39" name="CustomShape 57"/>
          <p:cNvSpPr/>
          <p:nvPr/>
        </p:nvSpPr>
        <p:spPr>
          <a:xfrm>
            <a:off x="3384360" y="972720"/>
            <a:ext cx="72000" cy="72000"/>
          </a:xfrm>
          <a:prstGeom prst="ellipse">
            <a:avLst/>
          </a:prstGeom>
          <a:solidFill>
            <a:srgbClr val="00993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40" name="CustomShape 58"/>
          <p:cNvSpPr/>
          <p:nvPr/>
        </p:nvSpPr>
        <p:spPr>
          <a:xfrm>
            <a:off x="3492720" y="973080"/>
            <a:ext cx="72000" cy="72000"/>
          </a:xfrm>
          <a:prstGeom prst="ellipse">
            <a:avLst/>
          </a:prstGeom>
          <a:solidFill>
            <a:srgbClr val="00993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41" name="Line 59"/>
          <p:cNvSpPr/>
          <p:nvPr/>
        </p:nvSpPr>
        <p:spPr>
          <a:xfrm flipV="1">
            <a:off x="3420000" y="576000"/>
            <a:ext cx="0" cy="432720"/>
          </a:xfrm>
          <a:prstGeom prst="line">
            <a:avLst/>
          </a:prstGeom>
          <a:ln w="29160">
            <a:solidFill>
              <a:srgbClr val="0099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42" name="CustomShape 60"/>
          <p:cNvSpPr/>
          <p:nvPr/>
        </p:nvSpPr>
        <p:spPr>
          <a:xfrm>
            <a:off x="3366360" y="684360"/>
            <a:ext cx="113760" cy="216000"/>
          </a:xfrm>
          <a:custGeom>
            <a:avLst/>
            <a:gdLst/>
            <a:ahLst/>
            <a:cxnLst/>
            <a:rect l="0" t="0" r="r" b="b"/>
            <a:pathLst>
              <a:path w="318" h="602">
                <a:moveTo>
                  <a:pt x="52" y="0"/>
                </a:moveTo>
                <a:lnTo>
                  <a:pt x="53" y="0"/>
                </a:lnTo>
                <a:cubicBezTo>
                  <a:pt x="44" y="0"/>
                  <a:pt x="34" y="2"/>
                  <a:pt x="26" y="7"/>
                </a:cubicBezTo>
                <a:cubicBezTo>
                  <a:pt x="18" y="12"/>
                  <a:pt x="12" y="18"/>
                  <a:pt x="7" y="26"/>
                </a:cubicBezTo>
                <a:cubicBezTo>
                  <a:pt x="2" y="34"/>
                  <a:pt x="0" y="44"/>
                  <a:pt x="0" y="53"/>
                </a:cubicBezTo>
                <a:lnTo>
                  <a:pt x="0" y="548"/>
                </a:lnTo>
                <a:lnTo>
                  <a:pt x="0" y="548"/>
                </a:lnTo>
                <a:cubicBezTo>
                  <a:pt x="0" y="557"/>
                  <a:pt x="2" y="567"/>
                  <a:pt x="7" y="575"/>
                </a:cubicBezTo>
                <a:cubicBezTo>
                  <a:pt x="12" y="583"/>
                  <a:pt x="18" y="589"/>
                  <a:pt x="26" y="594"/>
                </a:cubicBezTo>
                <a:cubicBezTo>
                  <a:pt x="34" y="599"/>
                  <a:pt x="44" y="601"/>
                  <a:pt x="53" y="601"/>
                </a:cubicBezTo>
                <a:lnTo>
                  <a:pt x="264" y="601"/>
                </a:lnTo>
                <a:lnTo>
                  <a:pt x="264" y="601"/>
                </a:lnTo>
                <a:cubicBezTo>
                  <a:pt x="273" y="601"/>
                  <a:pt x="283" y="599"/>
                  <a:pt x="291" y="594"/>
                </a:cubicBezTo>
                <a:cubicBezTo>
                  <a:pt x="299" y="589"/>
                  <a:pt x="305" y="583"/>
                  <a:pt x="310" y="575"/>
                </a:cubicBezTo>
                <a:cubicBezTo>
                  <a:pt x="315" y="567"/>
                  <a:pt x="317" y="557"/>
                  <a:pt x="317" y="548"/>
                </a:cubicBezTo>
                <a:lnTo>
                  <a:pt x="317" y="52"/>
                </a:lnTo>
                <a:lnTo>
                  <a:pt x="317" y="53"/>
                </a:lnTo>
                <a:lnTo>
                  <a:pt x="317" y="53"/>
                </a:lnTo>
                <a:cubicBezTo>
                  <a:pt x="317" y="44"/>
                  <a:pt x="315" y="34"/>
                  <a:pt x="310" y="26"/>
                </a:cubicBezTo>
                <a:cubicBezTo>
                  <a:pt x="305" y="18"/>
                  <a:pt x="299" y="12"/>
                  <a:pt x="291" y="7"/>
                </a:cubicBezTo>
                <a:cubicBezTo>
                  <a:pt x="283" y="2"/>
                  <a:pt x="273" y="0"/>
                  <a:pt x="264" y="0"/>
                </a:cubicBezTo>
                <a:lnTo>
                  <a:pt x="52" y="0"/>
                </a:lnTo>
              </a:path>
            </a:pathLst>
          </a:custGeom>
          <a:solidFill>
            <a:srgbClr val="FFFFFF"/>
          </a:solidFill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43" name="Line 61"/>
          <p:cNvSpPr/>
          <p:nvPr/>
        </p:nvSpPr>
        <p:spPr>
          <a:xfrm flipV="1">
            <a:off x="3096000" y="575280"/>
            <a:ext cx="427680" cy="7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44" name="TextShape 62"/>
          <p:cNvSpPr txBox="1"/>
          <p:nvPr/>
        </p:nvSpPr>
        <p:spPr>
          <a:xfrm>
            <a:off x="3060000" y="360000"/>
            <a:ext cx="54000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VDD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5145" name="TextShape 63"/>
          <p:cNvSpPr txBox="1"/>
          <p:nvPr/>
        </p:nvSpPr>
        <p:spPr>
          <a:xfrm>
            <a:off x="3312000" y="673560"/>
            <a:ext cx="26388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800" b="1" strike="noStrike" spc="-1">
                <a:latin typeface="Arial"/>
              </a:rPr>
              <a:t>R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5146" name="TextShape 64"/>
          <p:cNvSpPr txBox="1"/>
          <p:nvPr/>
        </p:nvSpPr>
        <p:spPr>
          <a:xfrm>
            <a:off x="3060360" y="673920"/>
            <a:ext cx="26388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800" b="1" strike="noStrike" spc="-1">
                <a:latin typeface="Arial"/>
              </a:rPr>
              <a:t>R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5147" name="CustomShape 65"/>
          <p:cNvSpPr/>
          <p:nvPr/>
        </p:nvSpPr>
        <p:spPr>
          <a:xfrm>
            <a:off x="8352000" y="5400000"/>
            <a:ext cx="792000" cy="255960"/>
          </a:xfrm>
          <a:prstGeom prst="rect">
            <a:avLst/>
          </a:prstGeom>
          <a:solidFill>
            <a:srgbClr val="66CCF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M → E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5148" name="CustomShape 66"/>
          <p:cNvSpPr/>
          <p:nvPr/>
        </p:nvSpPr>
        <p:spPr>
          <a:xfrm>
            <a:off x="8352000" y="5688000"/>
            <a:ext cx="792000" cy="255960"/>
          </a:xfrm>
          <a:prstGeom prst="rect">
            <a:avLst/>
          </a:prstGeom>
          <a:solidFill>
            <a:srgbClr val="00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E → M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5149" name="CustomShape 67"/>
          <p:cNvSpPr/>
          <p:nvPr/>
        </p:nvSpPr>
        <p:spPr>
          <a:xfrm>
            <a:off x="1092240" y="5436000"/>
            <a:ext cx="5171760" cy="255960"/>
          </a:xfrm>
          <a:prstGeom prst="rect">
            <a:avLst/>
          </a:prstGeom>
          <a:solidFill>
            <a:srgbClr val="66CCF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COMMANDE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5150" name="CustomShape 68"/>
          <p:cNvSpPr/>
          <p:nvPr/>
        </p:nvSpPr>
        <p:spPr>
          <a:xfrm>
            <a:off x="1344240" y="5724000"/>
            <a:ext cx="887760" cy="255960"/>
          </a:xfrm>
          <a:prstGeom prst="rect">
            <a:avLst/>
          </a:prstGeom>
          <a:solidFill>
            <a:srgbClr val="66CCF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300" b="1" strike="noStrike" spc="-1">
                <a:solidFill>
                  <a:srgbClr val="333333"/>
                </a:solidFill>
                <a:latin typeface="Arial"/>
              </a:rPr>
              <a:t>ADR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5151" name="CustomShape 69"/>
          <p:cNvSpPr/>
          <p:nvPr/>
        </p:nvSpPr>
        <p:spPr>
          <a:xfrm>
            <a:off x="2244240" y="5724000"/>
            <a:ext cx="239760" cy="255960"/>
          </a:xfrm>
          <a:prstGeom prst="rect">
            <a:avLst/>
          </a:prstGeom>
          <a:solidFill>
            <a:srgbClr val="66CCF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400" b="1" strike="noStrike" spc="-1">
                <a:latin typeface="Arial"/>
              </a:rPr>
              <a:t>W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152" name="CustomShape 70"/>
          <p:cNvSpPr/>
          <p:nvPr/>
        </p:nvSpPr>
        <p:spPr>
          <a:xfrm>
            <a:off x="2484000" y="5724000"/>
            <a:ext cx="252000" cy="255960"/>
          </a:xfrm>
          <a:prstGeom prst="rect">
            <a:avLst/>
          </a:prstGeom>
          <a:solidFill>
            <a:srgbClr val="00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300" b="1" strike="noStrike" spc="-1">
                <a:latin typeface="Arial"/>
              </a:rPr>
              <a:t>A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5153" name="CustomShape 71"/>
          <p:cNvSpPr/>
          <p:nvPr/>
        </p:nvSpPr>
        <p:spPr>
          <a:xfrm>
            <a:off x="4140000" y="5724000"/>
            <a:ext cx="1152000" cy="255960"/>
          </a:xfrm>
          <a:prstGeom prst="rect">
            <a:avLst/>
          </a:prstGeom>
          <a:solidFill>
            <a:srgbClr val="66CCF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300" b="1" strike="noStrike" spc="-1">
                <a:solidFill>
                  <a:srgbClr val="333333"/>
                </a:solidFill>
                <a:latin typeface="Arial"/>
              </a:rPr>
              <a:t>DATA1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5154" name="CustomShape 72"/>
          <p:cNvSpPr/>
          <p:nvPr/>
        </p:nvSpPr>
        <p:spPr>
          <a:xfrm>
            <a:off x="3888000" y="5724000"/>
            <a:ext cx="252000" cy="255960"/>
          </a:xfrm>
          <a:prstGeom prst="rect">
            <a:avLst/>
          </a:prstGeom>
          <a:solidFill>
            <a:srgbClr val="00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300" b="1" strike="noStrike" spc="-1">
                <a:latin typeface="Arial"/>
              </a:rPr>
              <a:t>A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5155" name="CustomShape 73"/>
          <p:cNvSpPr/>
          <p:nvPr/>
        </p:nvSpPr>
        <p:spPr>
          <a:xfrm>
            <a:off x="1104480" y="5724000"/>
            <a:ext cx="239760" cy="255960"/>
          </a:xfrm>
          <a:prstGeom prst="rect">
            <a:avLst/>
          </a:prstGeom>
          <a:solidFill>
            <a:srgbClr val="66CCF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400" b="1" strike="noStrike" spc="-1">
                <a:latin typeface="Arial"/>
              </a:rPr>
              <a:t>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156" name="CustomShape 74"/>
          <p:cNvSpPr/>
          <p:nvPr/>
        </p:nvSpPr>
        <p:spPr>
          <a:xfrm>
            <a:off x="6048000" y="5724000"/>
            <a:ext cx="239760" cy="255960"/>
          </a:xfrm>
          <a:prstGeom prst="rect">
            <a:avLst/>
          </a:prstGeom>
          <a:solidFill>
            <a:srgbClr val="66CCF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400" b="1" strike="noStrike" spc="-1">
                <a:latin typeface="Arial"/>
              </a:rPr>
              <a:t>P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157" name="CustomShape 75"/>
          <p:cNvSpPr/>
          <p:nvPr/>
        </p:nvSpPr>
        <p:spPr>
          <a:xfrm>
            <a:off x="2736000" y="5724000"/>
            <a:ext cx="1152000" cy="255960"/>
          </a:xfrm>
          <a:prstGeom prst="rect">
            <a:avLst/>
          </a:prstGeom>
          <a:solidFill>
            <a:srgbClr val="66CCF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300" b="1" strike="noStrike" spc="-1">
                <a:solidFill>
                  <a:srgbClr val="333333"/>
                </a:solidFill>
                <a:latin typeface="Arial"/>
              </a:rPr>
              <a:t>CMD / REG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5158" name="CustomShape 76"/>
          <p:cNvSpPr/>
          <p:nvPr/>
        </p:nvSpPr>
        <p:spPr>
          <a:xfrm>
            <a:off x="5279760" y="5724000"/>
            <a:ext cx="252000" cy="255960"/>
          </a:xfrm>
          <a:prstGeom prst="rect">
            <a:avLst/>
          </a:prstGeom>
          <a:solidFill>
            <a:srgbClr val="00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300" b="1" strike="noStrike" spc="-1">
                <a:latin typeface="Arial"/>
              </a:rPr>
              <a:t>A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5159" name="CustomShape 77"/>
          <p:cNvSpPr/>
          <p:nvPr/>
        </p:nvSpPr>
        <p:spPr>
          <a:xfrm>
            <a:off x="5819760" y="5724000"/>
            <a:ext cx="252000" cy="255960"/>
          </a:xfrm>
          <a:prstGeom prst="rect">
            <a:avLst/>
          </a:prstGeom>
          <a:solidFill>
            <a:srgbClr val="00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300" b="1" strike="noStrike" spc="-1">
                <a:latin typeface="Arial"/>
              </a:rPr>
              <a:t>A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5160" name="TextShape 78"/>
          <p:cNvSpPr txBox="1"/>
          <p:nvPr/>
        </p:nvSpPr>
        <p:spPr>
          <a:xfrm>
            <a:off x="5508000" y="5691960"/>
            <a:ext cx="36000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666666"/>
                </a:solidFill>
                <a:latin typeface="Arial"/>
              </a:rPr>
              <a:t>...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161" name="Line 79"/>
          <p:cNvSpPr/>
          <p:nvPr/>
        </p:nvSpPr>
        <p:spPr>
          <a:xfrm>
            <a:off x="840960" y="6804000"/>
            <a:ext cx="823104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62" name="Line 80"/>
          <p:cNvSpPr/>
          <p:nvPr/>
        </p:nvSpPr>
        <p:spPr>
          <a:xfrm flipV="1">
            <a:off x="948960" y="6160680"/>
            <a:ext cx="0" cy="75924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63" name="TextShape 81"/>
          <p:cNvSpPr txBox="1"/>
          <p:nvPr/>
        </p:nvSpPr>
        <p:spPr>
          <a:xfrm>
            <a:off x="264960" y="6285600"/>
            <a:ext cx="5677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SDA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164" name="CustomShape 82"/>
          <p:cNvSpPr/>
          <p:nvPr/>
        </p:nvSpPr>
        <p:spPr>
          <a:xfrm>
            <a:off x="4464000" y="6548040"/>
            <a:ext cx="3888000" cy="255960"/>
          </a:xfrm>
          <a:prstGeom prst="rect">
            <a:avLst/>
          </a:prstGeom>
          <a:solidFill>
            <a:srgbClr val="00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RÉPONSE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5165" name="CustomShape 83"/>
          <p:cNvSpPr/>
          <p:nvPr/>
        </p:nvSpPr>
        <p:spPr>
          <a:xfrm>
            <a:off x="1092240" y="6550920"/>
            <a:ext cx="3299760" cy="255960"/>
          </a:xfrm>
          <a:prstGeom prst="rect">
            <a:avLst/>
          </a:prstGeom>
          <a:solidFill>
            <a:srgbClr val="66CCF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REQUÊTE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5166" name="CustomShape 84"/>
          <p:cNvSpPr/>
          <p:nvPr/>
        </p:nvSpPr>
        <p:spPr>
          <a:xfrm>
            <a:off x="1344240" y="6838920"/>
            <a:ext cx="887760" cy="255960"/>
          </a:xfrm>
          <a:prstGeom prst="rect">
            <a:avLst/>
          </a:prstGeom>
          <a:solidFill>
            <a:srgbClr val="66CCF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300" b="1" strike="noStrike" spc="-1">
                <a:solidFill>
                  <a:srgbClr val="333333"/>
                </a:solidFill>
                <a:latin typeface="Arial"/>
              </a:rPr>
              <a:t>ADR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5167" name="CustomShape 85"/>
          <p:cNvSpPr/>
          <p:nvPr/>
        </p:nvSpPr>
        <p:spPr>
          <a:xfrm>
            <a:off x="2244240" y="6838920"/>
            <a:ext cx="239760" cy="255960"/>
          </a:xfrm>
          <a:prstGeom prst="rect">
            <a:avLst/>
          </a:prstGeom>
          <a:solidFill>
            <a:srgbClr val="66CCF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400" b="1" strike="noStrike" spc="-1">
                <a:latin typeface="Arial"/>
              </a:rPr>
              <a:t>W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168" name="CustomShape 86"/>
          <p:cNvSpPr/>
          <p:nvPr/>
        </p:nvSpPr>
        <p:spPr>
          <a:xfrm>
            <a:off x="2484000" y="6838920"/>
            <a:ext cx="252000" cy="255960"/>
          </a:xfrm>
          <a:prstGeom prst="rect">
            <a:avLst/>
          </a:prstGeom>
          <a:solidFill>
            <a:srgbClr val="00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300" b="1" strike="noStrike" spc="-1">
                <a:latin typeface="Arial"/>
              </a:rPr>
              <a:t>A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5169" name="CustomShape 87"/>
          <p:cNvSpPr/>
          <p:nvPr/>
        </p:nvSpPr>
        <p:spPr>
          <a:xfrm>
            <a:off x="3888000" y="6838920"/>
            <a:ext cx="252000" cy="255960"/>
          </a:xfrm>
          <a:prstGeom prst="rect">
            <a:avLst/>
          </a:prstGeom>
          <a:solidFill>
            <a:srgbClr val="00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300" b="1" strike="noStrike" spc="-1">
                <a:latin typeface="Arial"/>
              </a:rPr>
              <a:t>A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5170" name="CustomShape 88"/>
          <p:cNvSpPr/>
          <p:nvPr/>
        </p:nvSpPr>
        <p:spPr>
          <a:xfrm>
            <a:off x="1104480" y="6838920"/>
            <a:ext cx="239760" cy="255960"/>
          </a:xfrm>
          <a:prstGeom prst="rect">
            <a:avLst/>
          </a:prstGeom>
          <a:solidFill>
            <a:srgbClr val="66CCF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400" b="1" strike="noStrike" spc="-1">
                <a:latin typeface="Arial"/>
              </a:rPr>
              <a:t>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171" name="CustomShape 89"/>
          <p:cNvSpPr/>
          <p:nvPr/>
        </p:nvSpPr>
        <p:spPr>
          <a:xfrm>
            <a:off x="2736000" y="6838920"/>
            <a:ext cx="1152000" cy="255960"/>
          </a:xfrm>
          <a:prstGeom prst="rect">
            <a:avLst/>
          </a:prstGeom>
          <a:solidFill>
            <a:srgbClr val="66CCF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300" b="1" strike="noStrike" spc="-1">
                <a:solidFill>
                  <a:srgbClr val="333333"/>
                </a:solidFill>
                <a:latin typeface="Arial"/>
              </a:rPr>
              <a:t>CMD / REG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5172" name="CustomShape 90"/>
          <p:cNvSpPr/>
          <p:nvPr/>
        </p:nvSpPr>
        <p:spPr>
          <a:xfrm>
            <a:off x="4140000" y="6838920"/>
            <a:ext cx="239760" cy="255960"/>
          </a:xfrm>
          <a:prstGeom prst="rect">
            <a:avLst/>
          </a:prstGeom>
          <a:solidFill>
            <a:srgbClr val="66CCF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400" b="1" strike="noStrike" spc="-1">
                <a:latin typeface="Arial"/>
              </a:rPr>
              <a:t>P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173" name="CustomShape 91"/>
          <p:cNvSpPr/>
          <p:nvPr/>
        </p:nvSpPr>
        <p:spPr>
          <a:xfrm>
            <a:off x="4728240" y="6838920"/>
            <a:ext cx="887760" cy="255960"/>
          </a:xfrm>
          <a:prstGeom prst="rect">
            <a:avLst/>
          </a:prstGeom>
          <a:solidFill>
            <a:srgbClr val="66CCF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300" b="1" strike="noStrike" spc="-1">
                <a:solidFill>
                  <a:srgbClr val="333333"/>
                </a:solidFill>
                <a:latin typeface="Arial"/>
              </a:rPr>
              <a:t>ADR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5174" name="CustomShape 92"/>
          <p:cNvSpPr/>
          <p:nvPr/>
        </p:nvSpPr>
        <p:spPr>
          <a:xfrm>
            <a:off x="5628240" y="6838920"/>
            <a:ext cx="239760" cy="255960"/>
          </a:xfrm>
          <a:prstGeom prst="rect">
            <a:avLst/>
          </a:prstGeom>
          <a:solidFill>
            <a:srgbClr val="66CCF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400" b="1" strike="noStrike" spc="-1">
                <a:latin typeface="Arial"/>
              </a:rPr>
              <a:t>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175" name="CustomShape 93"/>
          <p:cNvSpPr/>
          <p:nvPr/>
        </p:nvSpPr>
        <p:spPr>
          <a:xfrm>
            <a:off x="5868000" y="6838920"/>
            <a:ext cx="252000" cy="255960"/>
          </a:xfrm>
          <a:prstGeom prst="rect">
            <a:avLst/>
          </a:prstGeom>
          <a:solidFill>
            <a:srgbClr val="00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300" b="1" strike="noStrike" spc="-1">
                <a:latin typeface="Arial"/>
              </a:rPr>
              <a:t>A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5176" name="CustomShape 94"/>
          <p:cNvSpPr/>
          <p:nvPr/>
        </p:nvSpPr>
        <p:spPr>
          <a:xfrm>
            <a:off x="7272000" y="6838920"/>
            <a:ext cx="252000" cy="255960"/>
          </a:xfrm>
          <a:prstGeom prst="rect">
            <a:avLst/>
          </a:prstGeom>
          <a:solidFill>
            <a:srgbClr val="66CCF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300" b="1" strike="noStrike" spc="-1">
                <a:latin typeface="Arial"/>
              </a:rPr>
              <a:t>A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5177" name="CustomShape 95"/>
          <p:cNvSpPr/>
          <p:nvPr/>
        </p:nvSpPr>
        <p:spPr>
          <a:xfrm>
            <a:off x="4488480" y="6838920"/>
            <a:ext cx="239760" cy="255960"/>
          </a:xfrm>
          <a:prstGeom prst="rect">
            <a:avLst/>
          </a:prstGeom>
          <a:solidFill>
            <a:srgbClr val="66CCF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400" b="1" strike="noStrike" spc="-1">
                <a:latin typeface="Arial"/>
              </a:rPr>
              <a:t>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178" name="CustomShape 96"/>
          <p:cNvSpPr/>
          <p:nvPr/>
        </p:nvSpPr>
        <p:spPr>
          <a:xfrm>
            <a:off x="8100000" y="6838920"/>
            <a:ext cx="239760" cy="255960"/>
          </a:xfrm>
          <a:prstGeom prst="rect">
            <a:avLst/>
          </a:prstGeom>
          <a:solidFill>
            <a:srgbClr val="66CCF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400" b="1" strike="noStrike" spc="-1">
                <a:latin typeface="Arial"/>
              </a:rPr>
              <a:t>P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179" name="CustomShape 97"/>
          <p:cNvSpPr/>
          <p:nvPr/>
        </p:nvSpPr>
        <p:spPr>
          <a:xfrm>
            <a:off x="6120000" y="6838920"/>
            <a:ext cx="1152000" cy="255960"/>
          </a:xfrm>
          <a:prstGeom prst="rect">
            <a:avLst/>
          </a:prstGeom>
          <a:solidFill>
            <a:srgbClr val="66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300" b="1" strike="noStrike" spc="-1">
                <a:solidFill>
                  <a:srgbClr val="333333"/>
                </a:solidFill>
                <a:latin typeface="Arial"/>
              </a:rPr>
              <a:t>DATA1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5180" name="CustomShape 98"/>
          <p:cNvSpPr/>
          <p:nvPr/>
        </p:nvSpPr>
        <p:spPr>
          <a:xfrm>
            <a:off x="7848000" y="6838920"/>
            <a:ext cx="252000" cy="255960"/>
          </a:xfrm>
          <a:prstGeom prst="rect">
            <a:avLst/>
          </a:prstGeom>
          <a:solidFill>
            <a:srgbClr val="66CCF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300" b="1" strike="noStrike" spc="-1">
                <a:latin typeface="Arial"/>
              </a:rPr>
              <a:t>A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5181" name="TextShape 99"/>
          <p:cNvSpPr txBox="1"/>
          <p:nvPr/>
        </p:nvSpPr>
        <p:spPr>
          <a:xfrm>
            <a:off x="7524000" y="6807960"/>
            <a:ext cx="36000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666666"/>
                </a:solidFill>
                <a:latin typeface="Arial"/>
              </a:rPr>
              <a:t>...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182" name="Line 100"/>
          <p:cNvSpPr/>
          <p:nvPr/>
        </p:nvSpPr>
        <p:spPr>
          <a:xfrm flipV="1">
            <a:off x="840960" y="4464000"/>
            <a:ext cx="5423040" cy="396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83" name="Line 101"/>
          <p:cNvSpPr/>
          <p:nvPr/>
        </p:nvSpPr>
        <p:spPr>
          <a:xfrm flipV="1">
            <a:off x="948960" y="3820680"/>
            <a:ext cx="0" cy="75924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84" name="TextShape 102"/>
          <p:cNvSpPr txBox="1"/>
          <p:nvPr/>
        </p:nvSpPr>
        <p:spPr>
          <a:xfrm>
            <a:off x="264960" y="3945600"/>
            <a:ext cx="5677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SDA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185" name="CustomShape 103"/>
          <p:cNvSpPr/>
          <p:nvPr/>
        </p:nvSpPr>
        <p:spPr>
          <a:xfrm>
            <a:off x="1152000" y="4215960"/>
            <a:ext cx="4104000" cy="255960"/>
          </a:xfrm>
          <a:prstGeom prst="rect">
            <a:avLst/>
          </a:prstGeom>
          <a:solidFill>
            <a:srgbClr val="33FF99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MESSAGE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5186" name="CustomShape 104"/>
          <p:cNvSpPr/>
          <p:nvPr/>
        </p:nvSpPr>
        <p:spPr>
          <a:xfrm>
            <a:off x="1152000" y="4496040"/>
            <a:ext cx="1728000" cy="255960"/>
          </a:xfrm>
          <a:prstGeom prst="rect">
            <a:avLst/>
          </a:prstGeom>
          <a:solidFill>
            <a:srgbClr val="FF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ADRESSE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5187" name="CustomShape 105"/>
          <p:cNvSpPr/>
          <p:nvPr/>
        </p:nvSpPr>
        <p:spPr>
          <a:xfrm>
            <a:off x="3096000" y="4496040"/>
            <a:ext cx="2160000" cy="255960"/>
          </a:xfrm>
          <a:prstGeom prst="rect">
            <a:avLst/>
          </a:prstGeom>
          <a:solidFill>
            <a:srgbClr val="66FFF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DONNÉE</a:t>
            </a:r>
            <a:endParaRPr lang="fr-FR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8" name="Line 1"/>
          <p:cNvSpPr/>
          <p:nvPr/>
        </p:nvSpPr>
        <p:spPr>
          <a:xfrm>
            <a:off x="2016000" y="5847120"/>
            <a:ext cx="0" cy="45288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89" name="TextShape 2"/>
          <p:cNvSpPr txBox="1"/>
          <p:nvPr/>
        </p:nvSpPr>
        <p:spPr>
          <a:xfrm>
            <a:off x="132840" y="145800"/>
            <a:ext cx="2352600" cy="885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800" b="1" strike="noStrike" spc="-1">
                <a:solidFill>
                  <a:srgbClr val="3333FF"/>
                </a:solidFill>
                <a:latin typeface="Arial"/>
              </a:rPr>
              <a:t>LED</a:t>
            </a:r>
            <a:endParaRPr lang="fr-FR" sz="2800" b="0" strike="noStrike" spc="-1">
              <a:latin typeface="Arial"/>
            </a:endParaRPr>
          </a:p>
        </p:txBody>
      </p:sp>
      <p:pic>
        <p:nvPicPr>
          <p:cNvPr id="5190" name="Image 5189"/>
          <p:cNvPicPr/>
          <p:nvPr/>
        </p:nvPicPr>
        <p:blipFill>
          <a:blip r:embed="rId2"/>
          <a:stretch/>
        </p:blipFill>
        <p:spPr>
          <a:xfrm>
            <a:off x="6053040" y="1440000"/>
            <a:ext cx="2514960" cy="1774080"/>
          </a:xfrm>
          <a:prstGeom prst="rect">
            <a:avLst/>
          </a:prstGeom>
          <a:ln w="0">
            <a:noFill/>
          </a:ln>
        </p:spPr>
      </p:pic>
      <p:pic>
        <p:nvPicPr>
          <p:cNvPr id="5191" name="Image 5190"/>
          <p:cNvPicPr/>
          <p:nvPr/>
        </p:nvPicPr>
        <p:blipFill>
          <a:blip r:embed="rId3"/>
          <a:stretch/>
        </p:blipFill>
        <p:spPr>
          <a:xfrm>
            <a:off x="864000" y="1414440"/>
            <a:ext cx="2448000" cy="1799640"/>
          </a:xfrm>
          <a:prstGeom prst="rect">
            <a:avLst/>
          </a:prstGeom>
          <a:ln w="0">
            <a:noFill/>
          </a:ln>
        </p:spPr>
      </p:pic>
      <p:pic>
        <p:nvPicPr>
          <p:cNvPr id="5192" name="Image 5191"/>
          <p:cNvPicPr/>
          <p:nvPr/>
        </p:nvPicPr>
        <p:blipFill>
          <a:blip r:embed="rId4"/>
          <a:stretch/>
        </p:blipFill>
        <p:spPr>
          <a:xfrm>
            <a:off x="874080" y="3312000"/>
            <a:ext cx="2437920" cy="818640"/>
          </a:xfrm>
          <a:prstGeom prst="rect">
            <a:avLst/>
          </a:prstGeom>
          <a:ln w="0">
            <a:noFill/>
          </a:ln>
        </p:spPr>
      </p:pic>
      <p:pic>
        <p:nvPicPr>
          <p:cNvPr id="5193" name="Image 5192"/>
          <p:cNvPicPr/>
          <p:nvPr/>
        </p:nvPicPr>
        <p:blipFill>
          <a:blip r:embed="rId5"/>
          <a:stretch/>
        </p:blipFill>
        <p:spPr>
          <a:xfrm>
            <a:off x="3456000" y="3312000"/>
            <a:ext cx="2400120" cy="780840"/>
          </a:xfrm>
          <a:prstGeom prst="rect">
            <a:avLst/>
          </a:prstGeom>
          <a:ln w="0">
            <a:noFill/>
          </a:ln>
        </p:spPr>
      </p:pic>
      <p:pic>
        <p:nvPicPr>
          <p:cNvPr id="5194" name="Image 5193"/>
          <p:cNvPicPr/>
          <p:nvPr/>
        </p:nvPicPr>
        <p:blipFill>
          <a:blip r:embed="rId6"/>
          <a:stretch/>
        </p:blipFill>
        <p:spPr>
          <a:xfrm>
            <a:off x="6147720" y="3312000"/>
            <a:ext cx="2276280" cy="780840"/>
          </a:xfrm>
          <a:prstGeom prst="rect">
            <a:avLst/>
          </a:prstGeom>
          <a:ln w="0">
            <a:noFill/>
          </a:ln>
        </p:spPr>
      </p:pic>
      <p:pic>
        <p:nvPicPr>
          <p:cNvPr id="5195" name="Image 5194"/>
          <p:cNvPicPr/>
          <p:nvPr/>
        </p:nvPicPr>
        <p:blipFill>
          <a:blip r:embed="rId2"/>
          <a:stretch/>
        </p:blipFill>
        <p:spPr>
          <a:xfrm>
            <a:off x="3420000" y="1440000"/>
            <a:ext cx="2514960" cy="1774080"/>
          </a:xfrm>
          <a:prstGeom prst="rect">
            <a:avLst/>
          </a:prstGeom>
          <a:ln w="0">
            <a:noFill/>
          </a:ln>
        </p:spPr>
      </p:pic>
      <p:sp>
        <p:nvSpPr>
          <p:cNvPr id="5196" name="TextShape 3"/>
          <p:cNvSpPr txBox="1"/>
          <p:nvPr/>
        </p:nvSpPr>
        <p:spPr>
          <a:xfrm>
            <a:off x="2592000" y="2868120"/>
            <a:ext cx="720000" cy="3459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600" b="1" strike="noStrike" spc="-1">
                <a:solidFill>
                  <a:srgbClr val="666666"/>
                </a:solidFill>
                <a:latin typeface="Arial"/>
              </a:rPr>
              <a:t>20 %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5197" name="TextShape 4"/>
          <p:cNvSpPr txBox="1"/>
          <p:nvPr/>
        </p:nvSpPr>
        <p:spPr>
          <a:xfrm>
            <a:off x="5220000" y="2868120"/>
            <a:ext cx="720000" cy="3459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600" b="1" strike="noStrike" spc="-1">
                <a:solidFill>
                  <a:srgbClr val="666666"/>
                </a:solidFill>
                <a:latin typeface="Arial"/>
              </a:rPr>
              <a:t>50 %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5198" name="TextShape 5"/>
          <p:cNvSpPr txBox="1"/>
          <p:nvPr/>
        </p:nvSpPr>
        <p:spPr>
          <a:xfrm>
            <a:off x="7848000" y="2868480"/>
            <a:ext cx="720000" cy="3459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600" b="1" strike="noStrike" spc="-1">
                <a:solidFill>
                  <a:srgbClr val="666666"/>
                </a:solidFill>
                <a:latin typeface="Arial"/>
              </a:rPr>
              <a:t>80 %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5199" name="CustomShape 6"/>
          <p:cNvSpPr/>
          <p:nvPr/>
        </p:nvSpPr>
        <p:spPr>
          <a:xfrm>
            <a:off x="4608000" y="2340000"/>
            <a:ext cx="360000" cy="360000"/>
          </a:xfrm>
          <a:prstGeom prst="ellipse">
            <a:avLst/>
          </a:prstGeom>
          <a:solidFill>
            <a:srgbClr val="FF6600">
              <a:alpha val="29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00" name="CustomShape 7"/>
          <p:cNvSpPr/>
          <p:nvPr/>
        </p:nvSpPr>
        <p:spPr>
          <a:xfrm>
            <a:off x="3096000" y="5040000"/>
            <a:ext cx="2304000" cy="1944000"/>
          </a:xfrm>
          <a:prstGeom prst="rect">
            <a:avLst/>
          </a:prstGeom>
          <a:solidFill>
            <a:srgbClr val="FFFFFF"/>
          </a:solidFill>
          <a:ln w="10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01" name="CustomShape 8"/>
          <p:cNvSpPr/>
          <p:nvPr/>
        </p:nvSpPr>
        <p:spPr>
          <a:xfrm>
            <a:off x="3096000" y="676800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111111"/>
          </a:solidFill>
          <a:ln w="0">
            <a:solidFill>
              <a:srgbClr val="1C1C1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GND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5202" name="CustomShape 9"/>
          <p:cNvSpPr/>
          <p:nvPr/>
        </p:nvSpPr>
        <p:spPr>
          <a:xfrm>
            <a:off x="3096000" y="594036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0000FF"/>
          </a:solidFill>
          <a:ln w="0">
            <a:solidFill>
              <a:srgbClr val="1C1C1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A0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5203" name="TextShape 10"/>
          <p:cNvSpPr txBox="1"/>
          <p:nvPr/>
        </p:nvSpPr>
        <p:spPr>
          <a:xfrm>
            <a:off x="3656160" y="5053320"/>
            <a:ext cx="1131840" cy="346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1400" b="0" strike="noStrike" spc="-1">
                <a:latin typeface="Arial"/>
              </a:rPr>
              <a:t>NUCLEO</a:t>
            </a:r>
          </a:p>
        </p:txBody>
      </p:sp>
      <p:pic>
        <p:nvPicPr>
          <p:cNvPr id="5204" name="Image 5203"/>
          <p:cNvPicPr/>
          <p:nvPr/>
        </p:nvPicPr>
        <p:blipFill>
          <a:blip r:embed="rId7"/>
          <a:stretch/>
        </p:blipFill>
        <p:spPr>
          <a:xfrm rot="16200000">
            <a:off x="3400200" y="5435280"/>
            <a:ext cx="1676520" cy="1420920"/>
          </a:xfrm>
          <a:prstGeom prst="rect">
            <a:avLst/>
          </a:prstGeom>
          <a:ln w="0">
            <a:noFill/>
          </a:ln>
        </p:spPr>
      </p:pic>
      <p:sp>
        <p:nvSpPr>
          <p:cNvPr id="5205" name="CustomShape 11"/>
          <p:cNvSpPr/>
          <p:nvPr/>
        </p:nvSpPr>
        <p:spPr>
          <a:xfrm>
            <a:off x="4989960" y="594000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FF00CC"/>
          </a:solidFill>
          <a:ln w="0">
            <a:solidFill>
              <a:srgbClr val="1C1C1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D13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5206" name="CustomShape 12"/>
          <p:cNvSpPr/>
          <p:nvPr/>
        </p:nvSpPr>
        <p:spPr>
          <a:xfrm>
            <a:off x="4989960" y="676800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111111"/>
          </a:solidFill>
          <a:ln w="0">
            <a:solidFill>
              <a:srgbClr val="1C1C1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GND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5207" name="TextShape 13"/>
          <p:cNvSpPr txBox="1"/>
          <p:nvPr/>
        </p:nvSpPr>
        <p:spPr>
          <a:xfrm rot="5400000">
            <a:off x="2789640" y="5382000"/>
            <a:ext cx="756000" cy="431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Arial"/>
              </a:rPr>
              <a:t>ADC_in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5208" name="TextShape 14"/>
          <p:cNvSpPr txBox="1"/>
          <p:nvPr/>
        </p:nvSpPr>
        <p:spPr>
          <a:xfrm rot="5400000">
            <a:off x="4725000" y="5371920"/>
            <a:ext cx="879480" cy="431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Arial"/>
              </a:rPr>
              <a:t>DAC_out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5209" name="TextShape 15"/>
          <p:cNvSpPr txBox="1"/>
          <p:nvPr/>
        </p:nvSpPr>
        <p:spPr>
          <a:xfrm>
            <a:off x="3052440" y="4687200"/>
            <a:ext cx="2527560" cy="280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Arial"/>
              </a:rPr>
              <a:t>SIGNAUX AUDIO / 20Hz-20kHz</a:t>
            </a:r>
            <a:endParaRPr lang="fr-FR" sz="1200" b="0" strike="noStrike" spc="-1">
              <a:latin typeface="Arial"/>
            </a:endParaRPr>
          </a:p>
        </p:txBody>
      </p:sp>
      <p:grpSp>
        <p:nvGrpSpPr>
          <p:cNvPr id="5210" name="Group 16"/>
          <p:cNvGrpSpPr/>
          <p:nvPr/>
        </p:nvGrpSpPr>
        <p:grpSpPr>
          <a:xfrm>
            <a:off x="1833480" y="6932520"/>
            <a:ext cx="326520" cy="123480"/>
            <a:chOff x="1833480" y="6932520"/>
            <a:chExt cx="326520" cy="123480"/>
          </a:xfrm>
        </p:grpSpPr>
        <p:sp>
          <p:nvSpPr>
            <p:cNvPr id="5211" name="Line 17"/>
            <p:cNvSpPr/>
            <p:nvPr/>
          </p:nvSpPr>
          <p:spPr>
            <a:xfrm>
              <a:off x="1833480" y="69325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12" name="Line 18"/>
            <p:cNvSpPr/>
            <p:nvPr/>
          </p:nvSpPr>
          <p:spPr>
            <a:xfrm>
              <a:off x="1914840" y="70052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13" name="Line 19"/>
            <p:cNvSpPr/>
            <p:nvPr/>
          </p:nvSpPr>
          <p:spPr>
            <a:xfrm>
              <a:off x="1969560" y="70556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14" name="Line 20"/>
            <p:cNvSpPr/>
            <p:nvPr/>
          </p:nvSpPr>
          <p:spPr>
            <a:xfrm>
              <a:off x="1833480" y="69328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15" name="Line 21"/>
            <p:cNvSpPr/>
            <p:nvPr/>
          </p:nvSpPr>
          <p:spPr>
            <a:xfrm>
              <a:off x="1914840" y="70056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16" name="Line 22"/>
            <p:cNvSpPr/>
            <p:nvPr/>
          </p:nvSpPr>
          <p:spPr>
            <a:xfrm>
              <a:off x="1969560" y="70560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217" name="Line 23"/>
          <p:cNvSpPr/>
          <p:nvPr/>
        </p:nvSpPr>
        <p:spPr>
          <a:xfrm>
            <a:off x="2016000" y="6444000"/>
            <a:ext cx="0" cy="48888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18" name="Line 24"/>
          <p:cNvSpPr/>
          <p:nvPr/>
        </p:nvSpPr>
        <p:spPr>
          <a:xfrm>
            <a:off x="2016000" y="5018760"/>
            <a:ext cx="0" cy="38124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19" name="TextShape 25"/>
          <p:cNvSpPr txBox="1"/>
          <p:nvPr/>
        </p:nvSpPr>
        <p:spPr>
          <a:xfrm>
            <a:off x="612000" y="6360840"/>
            <a:ext cx="37440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Ve</a:t>
            </a:r>
            <a:endParaRPr lang="fr-FR" sz="1400" b="0" strike="noStrike" spc="-1">
              <a:latin typeface="Arial"/>
            </a:endParaRPr>
          </a:p>
        </p:txBody>
      </p:sp>
      <p:grpSp>
        <p:nvGrpSpPr>
          <p:cNvPr id="5220" name="Group 26"/>
          <p:cNvGrpSpPr/>
          <p:nvPr/>
        </p:nvGrpSpPr>
        <p:grpSpPr>
          <a:xfrm>
            <a:off x="753840" y="6932880"/>
            <a:ext cx="326520" cy="123480"/>
            <a:chOff x="753840" y="6932880"/>
            <a:chExt cx="326520" cy="123480"/>
          </a:xfrm>
        </p:grpSpPr>
        <p:sp>
          <p:nvSpPr>
            <p:cNvPr id="5221" name="Line 27"/>
            <p:cNvSpPr/>
            <p:nvPr/>
          </p:nvSpPr>
          <p:spPr>
            <a:xfrm>
              <a:off x="753840" y="69328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22" name="Line 28"/>
            <p:cNvSpPr/>
            <p:nvPr/>
          </p:nvSpPr>
          <p:spPr>
            <a:xfrm>
              <a:off x="835200" y="70056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23" name="Line 29"/>
            <p:cNvSpPr/>
            <p:nvPr/>
          </p:nvSpPr>
          <p:spPr>
            <a:xfrm>
              <a:off x="889920" y="70560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24" name="Line 30"/>
            <p:cNvSpPr/>
            <p:nvPr/>
          </p:nvSpPr>
          <p:spPr>
            <a:xfrm>
              <a:off x="753840" y="693324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25" name="Line 31"/>
            <p:cNvSpPr/>
            <p:nvPr/>
          </p:nvSpPr>
          <p:spPr>
            <a:xfrm>
              <a:off x="835200" y="700596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26" name="Line 32"/>
            <p:cNvSpPr/>
            <p:nvPr/>
          </p:nvSpPr>
          <p:spPr>
            <a:xfrm>
              <a:off x="889920" y="705636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227" name="CustomShape 33"/>
          <p:cNvSpPr/>
          <p:nvPr/>
        </p:nvSpPr>
        <p:spPr>
          <a:xfrm>
            <a:off x="1908000" y="5364000"/>
            <a:ext cx="216000" cy="504000"/>
          </a:xfrm>
          <a:custGeom>
            <a:avLst/>
            <a:gdLst/>
            <a:ahLst/>
            <a:cxnLst/>
            <a:rect l="0" t="0" r="r" b="b"/>
            <a:pathLst>
              <a:path w="602" h="1402">
                <a:moveTo>
                  <a:pt x="100" y="0"/>
                </a:moveTo>
                <a:lnTo>
                  <a:pt x="100" y="0"/>
                </a:lnTo>
                <a:cubicBezTo>
                  <a:pt x="83" y="0"/>
                  <a:pt x="65" y="5"/>
                  <a:pt x="50" y="13"/>
                </a:cubicBezTo>
                <a:cubicBezTo>
                  <a:pt x="35" y="22"/>
                  <a:pt x="22" y="35"/>
                  <a:pt x="13" y="50"/>
                </a:cubicBezTo>
                <a:cubicBezTo>
                  <a:pt x="5" y="65"/>
                  <a:pt x="0" y="83"/>
                  <a:pt x="0" y="100"/>
                </a:cubicBezTo>
                <a:lnTo>
                  <a:pt x="0" y="1300"/>
                </a:lnTo>
                <a:lnTo>
                  <a:pt x="0" y="1301"/>
                </a:lnTo>
                <a:cubicBezTo>
                  <a:pt x="0" y="1318"/>
                  <a:pt x="5" y="1336"/>
                  <a:pt x="13" y="1351"/>
                </a:cubicBezTo>
                <a:cubicBezTo>
                  <a:pt x="22" y="1366"/>
                  <a:pt x="35" y="1379"/>
                  <a:pt x="50" y="1388"/>
                </a:cubicBezTo>
                <a:cubicBezTo>
                  <a:pt x="65" y="1396"/>
                  <a:pt x="83" y="1401"/>
                  <a:pt x="100" y="1401"/>
                </a:cubicBezTo>
                <a:lnTo>
                  <a:pt x="500" y="1401"/>
                </a:lnTo>
                <a:lnTo>
                  <a:pt x="501" y="1401"/>
                </a:lnTo>
                <a:cubicBezTo>
                  <a:pt x="518" y="1401"/>
                  <a:pt x="536" y="1396"/>
                  <a:pt x="551" y="1388"/>
                </a:cubicBezTo>
                <a:cubicBezTo>
                  <a:pt x="566" y="1379"/>
                  <a:pt x="579" y="1366"/>
                  <a:pt x="588" y="1351"/>
                </a:cubicBezTo>
                <a:cubicBezTo>
                  <a:pt x="596" y="1336"/>
                  <a:pt x="601" y="1318"/>
                  <a:pt x="601" y="1301"/>
                </a:cubicBezTo>
                <a:lnTo>
                  <a:pt x="601" y="100"/>
                </a:lnTo>
                <a:lnTo>
                  <a:pt x="601" y="100"/>
                </a:lnTo>
                <a:lnTo>
                  <a:pt x="601" y="100"/>
                </a:lnTo>
                <a:cubicBezTo>
                  <a:pt x="601" y="83"/>
                  <a:pt x="596" y="65"/>
                  <a:pt x="588" y="50"/>
                </a:cubicBezTo>
                <a:cubicBezTo>
                  <a:pt x="579" y="35"/>
                  <a:pt x="566" y="22"/>
                  <a:pt x="551" y="13"/>
                </a:cubicBezTo>
                <a:cubicBezTo>
                  <a:pt x="536" y="5"/>
                  <a:pt x="518" y="0"/>
                  <a:pt x="501" y="0"/>
                </a:cubicBezTo>
                <a:lnTo>
                  <a:pt x="100" y="0"/>
                </a:lnTo>
              </a:path>
            </a:pathLst>
          </a:custGeom>
          <a:solidFill>
            <a:srgbClr val="FFFFFF"/>
          </a:solidFill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28" name="TextShape 34"/>
          <p:cNvSpPr txBox="1"/>
          <p:nvPr/>
        </p:nvSpPr>
        <p:spPr>
          <a:xfrm>
            <a:off x="936000" y="5496840"/>
            <a:ext cx="88164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 = 10uF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229" name="TextShape 35"/>
          <p:cNvSpPr txBox="1"/>
          <p:nvPr/>
        </p:nvSpPr>
        <p:spPr>
          <a:xfrm rot="5400000">
            <a:off x="1910520" y="5471280"/>
            <a:ext cx="79812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 = 47k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230" name="Line 36"/>
          <p:cNvSpPr/>
          <p:nvPr/>
        </p:nvSpPr>
        <p:spPr>
          <a:xfrm flipV="1">
            <a:off x="936000" y="6119640"/>
            <a:ext cx="0" cy="72036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31" name="Line 37"/>
          <p:cNvSpPr/>
          <p:nvPr/>
        </p:nvSpPr>
        <p:spPr>
          <a:xfrm flipH="1">
            <a:off x="1800000" y="5004000"/>
            <a:ext cx="4320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32" name="TextShape 38"/>
          <p:cNvSpPr txBox="1"/>
          <p:nvPr/>
        </p:nvSpPr>
        <p:spPr>
          <a:xfrm>
            <a:off x="1764000" y="4752000"/>
            <a:ext cx="54504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3.3V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233" name="CustomShape 39"/>
          <p:cNvSpPr/>
          <p:nvPr/>
        </p:nvSpPr>
        <p:spPr>
          <a:xfrm>
            <a:off x="3081960" y="504000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FF3333"/>
          </a:solidFill>
          <a:ln w="0">
            <a:solidFill>
              <a:srgbClr val="1C1C1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3.3V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5234" name="Line 40"/>
          <p:cNvSpPr/>
          <p:nvPr/>
        </p:nvSpPr>
        <p:spPr>
          <a:xfrm flipV="1">
            <a:off x="1404000" y="5832000"/>
            <a:ext cx="0" cy="34884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35" name="CustomShape 41"/>
          <p:cNvSpPr/>
          <p:nvPr/>
        </p:nvSpPr>
        <p:spPr>
          <a:xfrm>
            <a:off x="1908360" y="6156360"/>
            <a:ext cx="216000" cy="504000"/>
          </a:xfrm>
          <a:custGeom>
            <a:avLst/>
            <a:gdLst/>
            <a:ahLst/>
            <a:cxnLst/>
            <a:rect l="0" t="0" r="r" b="b"/>
            <a:pathLst>
              <a:path w="602" h="1402">
                <a:moveTo>
                  <a:pt x="100" y="0"/>
                </a:moveTo>
                <a:lnTo>
                  <a:pt x="100" y="0"/>
                </a:lnTo>
                <a:cubicBezTo>
                  <a:pt x="83" y="0"/>
                  <a:pt x="65" y="5"/>
                  <a:pt x="50" y="13"/>
                </a:cubicBezTo>
                <a:cubicBezTo>
                  <a:pt x="35" y="22"/>
                  <a:pt x="22" y="35"/>
                  <a:pt x="13" y="50"/>
                </a:cubicBezTo>
                <a:cubicBezTo>
                  <a:pt x="5" y="65"/>
                  <a:pt x="0" y="83"/>
                  <a:pt x="0" y="100"/>
                </a:cubicBezTo>
                <a:lnTo>
                  <a:pt x="0" y="1300"/>
                </a:lnTo>
                <a:lnTo>
                  <a:pt x="0" y="1301"/>
                </a:lnTo>
                <a:cubicBezTo>
                  <a:pt x="0" y="1318"/>
                  <a:pt x="5" y="1336"/>
                  <a:pt x="13" y="1351"/>
                </a:cubicBezTo>
                <a:cubicBezTo>
                  <a:pt x="22" y="1366"/>
                  <a:pt x="35" y="1379"/>
                  <a:pt x="50" y="1388"/>
                </a:cubicBezTo>
                <a:cubicBezTo>
                  <a:pt x="65" y="1396"/>
                  <a:pt x="83" y="1401"/>
                  <a:pt x="100" y="1401"/>
                </a:cubicBezTo>
                <a:lnTo>
                  <a:pt x="500" y="1401"/>
                </a:lnTo>
                <a:lnTo>
                  <a:pt x="501" y="1401"/>
                </a:lnTo>
                <a:cubicBezTo>
                  <a:pt x="518" y="1401"/>
                  <a:pt x="536" y="1396"/>
                  <a:pt x="551" y="1388"/>
                </a:cubicBezTo>
                <a:cubicBezTo>
                  <a:pt x="566" y="1379"/>
                  <a:pt x="579" y="1366"/>
                  <a:pt x="588" y="1351"/>
                </a:cubicBezTo>
                <a:cubicBezTo>
                  <a:pt x="596" y="1336"/>
                  <a:pt x="601" y="1318"/>
                  <a:pt x="601" y="1301"/>
                </a:cubicBezTo>
                <a:lnTo>
                  <a:pt x="601" y="100"/>
                </a:lnTo>
                <a:lnTo>
                  <a:pt x="601" y="100"/>
                </a:lnTo>
                <a:lnTo>
                  <a:pt x="601" y="100"/>
                </a:lnTo>
                <a:cubicBezTo>
                  <a:pt x="601" y="83"/>
                  <a:pt x="596" y="65"/>
                  <a:pt x="588" y="50"/>
                </a:cubicBezTo>
                <a:cubicBezTo>
                  <a:pt x="579" y="35"/>
                  <a:pt x="566" y="22"/>
                  <a:pt x="551" y="13"/>
                </a:cubicBezTo>
                <a:cubicBezTo>
                  <a:pt x="536" y="5"/>
                  <a:pt x="518" y="0"/>
                  <a:pt x="501" y="0"/>
                </a:cubicBezTo>
                <a:lnTo>
                  <a:pt x="100" y="0"/>
                </a:lnTo>
              </a:path>
            </a:pathLst>
          </a:custGeom>
          <a:solidFill>
            <a:srgbClr val="FFFFFF"/>
          </a:solidFill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36" name="Line 42"/>
          <p:cNvSpPr/>
          <p:nvPr/>
        </p:nvSpPr>
        <p:spPr>
          <a:xfrm>
            <a:off x="2016000" y="6012000"/>
            <a:ext cx="1080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37" name="Line 43"/>
          <p:cNvSpPr/>
          <p:nvPr/>
        </p:nvSpPr>
        <p:spPr>
          <a:xfrm>
            <a:off x="2016000" y="6840000"/>
            <a:ext cx="1080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38" name="Line 44"/>
          <p:cNvSpPr/>
          <p:nvPr/>
        </p:nvSpPr>
        <p:spPr>
          <a:xfrm>
            <a:off x="1476000" y="6012000"/>
            <a:ext cx="540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39" name="Line 45"/>
          <p:cNvSpPr/>
          <p:nvPr/>
        </p:nvSpPr>
        <p:spPr>
          <a:xfrm>
            <a:off x="756000" y="6012000"/>
            <a:ext cx="648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40" name="TextShape 46"/>
          <p:cNvSpPr txBox="1"/>
          <p:nvPr/>
        </p:nvSpPr>
        <p:spPr>
          <a:xfrm rot="5400000">
            <a:off x="1910880" y="6299640"/>
            <a:ext cx="79812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 = 47k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241" name="CustomShape 47"/>
          <p:cNvSpPr/>
          <p:nvPr/>
        </p:nvSpPr>
        <p:spPr>
          <a:xfrm>
            <a:off x="1980000" y="597600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42" name="CustomShape 48"/>
          <p:cNvSpPr/>
          <p:nvPr/>
        </p:nvSpPr>
        <p:spPr>
          <a:xfrm>
            <a:off x="1980000" y="680400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43" name="Line 49"/>
          <p:cNvSpPr/>
          <p:nvPr/>
        </p:nvSpPr>
        <p:spPr>
          <a:xfrm flipV="1">
            <a:off x="1476000" y="5832360"/>
            <a:ext cx="0" cy="34884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44" name="Line 50"/>
          <p:cNvSpPr/>
          <p:nvPr/>
        </p:nvSpPr>
        <p:spPr>
          <a:xfrm>
            <a:off x="6660360" y="6016680"/>
            <a:ext cx="0" cy="3960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45" name="Line 51"/>
          <p:cNvSpPr/>
          <p:nvPr/>
        </p:nvSpPr>
        <p:spPr>
          <a:xfrm>
            <a:off x="6660360" y="6480000"/>
            <a:ext cx="0" cy="45756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46" name="TextShape 52"/>
          <p:cNvSpPr txBox="1"/>
          <p:nvPr/>
        </p:nvSpPr>
        <p:spPr>
          <a:xfrm>
            <a:off x="7524360" y="6365520"/>
            <a:ext cx="36504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247" name="TextShape 53"/>
          <p:cNvSpPr txBox="1"/>
          <p:nvPr/>
        </p:nvSpPr>
        <p:spPr>
          <a:xfrm>
            <a:off x="5688360" y="5501520"/>
            <a:ext cx="83916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 = 1.5k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248" name="Line 54"/>
          <p:cNvSpPr/>
          <p:nvPr/>
        </p:nvSpPr>
        <p:spPr>
          <a:xfrm flipV="1">
            <a:off x="7848360" y="6124320"/>
            <a:ext cx="0" cy="72036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49" name="Line 55"/>
          <p:cNvSpPr/>
          <p:nvPr/>
        </p:nvSpPr>
        <p:spPr>
          <a:xfrm>
            <a:off x="6480360" y="6408000"/>
            <a:ext cx="348840" cy="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50" name="Line 56"/>
          <p:cNvSpPr/>
          <p:nvPr/>
        </p:nvSpPr>
        <p:spPr>
          <a:xfrm>
            <a:off x="6120360" y="6012000"/>
            <a:ext cx="1044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51" name="Line 57"/>
          <p:cNvSpPr/>
          <p:nvPr/>
        </p:nvSpPr>
        <p:spPr>
          <a:xfrm>
            <a:off x="5400360" y="6016680"/>
            <a:ext cx="648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52" name="TextShape 58"/>
          <p:cNvSpPr txBox="1"/>
          <p:nvPr/>
        </p:nvSpPr>
        <p:spPr>
          <a:xfrm rot="5400000">
            <a:off x="6491880" y="6367320"/>
            <a:ext cx="92448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 = 4.7nF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253" name="CustomShape 59"/>
          <p:cNvSpPr/>
          <p:nvPr/>
        </p:nvSpPr>
        <p:spPr>
          <a:xfrm>
            <a:off x="6624360" y="598068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54" name="CustomShape 60"/>
          <p:cNvSpPr/>
          <p:nvPr/>
        </p:nvSpPr>
        <p:spPr>
          <a:xfrm>
            <a:off x="6624360" y="680868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55" name="Line 61"/>
          <p:cNvSpPr/>
          <p:nvPr/>
        </p:nvSpPr>
        <p:spPr>
          <a:xfrm>
            <a:off x="6480000" y="6480000"/>
            <a:ext cx="348840" cy="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5256" name="Group 62"/>
          <p:cNvGrpSpPr/>
          <p:nvPr/>
        </p:nvGrpSpPr>
        <p:grpSpPr>
          <a:xfrm>
            <a:off x="6477840" y="6932880"/>
            <a:ext cx="326520" cy="123480"/>
            <a:chOff x="6477840" y="6932880"/>
            <a:chExt cx="326520" cy="123480"/>
          </a:xfrm>
        </p:grpSpPr>
        <p:sp>
          <p:nvSpPr>
            <p:cNvPr id="5257" name="Line 63"/>
            <p:cNvSpPr/>
            <p:nvPr/>
          </p:nvSpPr>
          <p:spPr>
            <a:xfrm>
              <a:off x="6477840" y="69328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58" name="Line 64"/>
            <p:cNvSpPr/>
            <p:nvPr/>
          </p:nvSpPr>
          <p:spPr>
            <a:xfrm>
              <a:off x="6559200" y="70056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59" name="Line 65"/>
            <p:cNvSpPr/>
            <p:nvPr/>
          </p:nvSpPr>
          <p:spPr>
            <a:xfrm>
              <a:off x="6613920" y="70560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60" name="Line 66"/>
            <p:cNvSpPr/>
            <p:nvPr/>
          </p:nvSpPr>
          <p:spPr>
            <a:xfrm>
              <a:off x="6477840" y="693324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61" name="Line 67"/>
            <p:cNvSpPr/>
            <p:nvPr/>
          </p:nvSpPr>
          <p:spPr>
            <a:xfrm>
              <a:off x="6559200" y="700596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62" name="Line 68"/>
            <p:cNvSpPr/>
            <p:nvPr/>
          </p:nvSpPr>
          <p:spPr>
            <a:xfrm>
              <a:off x="6613920" y="705636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263" name="CustomShape 69"/>
          <p:cNvSpPr/>
          <p:nvPr/>
        </p:nvSpPr>
        <p:spPr>
          <a:xfrm rot="16200000">
            <a:off x="5976000" y="5760000"/>
            <a:ext cx="216000" cy="504000"/>
          </a:xfrm>
          <a:custGeom>
            <a:avLst/>
            <a:gdLst/>
            <a:ahLst/>
            <a:cxnLst/>
            <a:rect l="0" t="0" r="r" b="b"/>
            <a:pathLst>
              <a:path w="602" h="1402">
                <a:moveTo>
                  <a:pt x="100" y="0"/>
                </a:moveTo>
                <a:lnTo>
                  <a:pt x="100" y="0"/>
                </a:lnTo>
                <a:cubicBezTo>
                  <a:pt x="83" y="0"/>
                  <a:pt x="65" y="5"/>
                  <a:pt x="50" y="13"/>
                </a:cubicBezTo>
                <a:cubicBezTo>
                  <a:pt x="35" y="22"/>
                  <a:pt x="22" y="35"/>
                  <a:pt x="13" y="50"/>
                </a:cubicBezTo>
                <a:cubicBezTo>
                  <a:pt x="5" y="65"/>
                  <a:pt x="0" y="83"/>
                  <a:pt x="0" y="100"/>
                </a:cubicBezTo>
                <a:lnTo>
                  <a:pt x="0" y="1300"/>
                </a:lnTo>
                <a:lnTo>
                  <a:pt x="0" y="1301"/>
                </a:lnTo>
                <a:cubicBezTo>
                  <a:pt x="0" y="1318"/>
                  <a:pt x="5" y="1336"/>
                  <a:pt x="13" y="1351"/>
                </a:cubicBezTo>
                <a:cubicBezTo>
                  <a:pt x="22" y="1366"/>
                  <a:pt x="35" y="1379"/>
                  <a:pt x="50" y="1388"/>
                </a:cubicBezTo>
                <a:cubicBezTo>
                  <a:pt x="65" y="1396"/>
                  <a:pt x="83" y="1401"/>
                  <a:pt x="100" y="1401"/>
                </a:cubicBezTo>
                <a:lnTo>
                  <a:pt x="500" y="1401"/>
                </a:lnTo>
                <a:lnTo>
                  <a:pt x="501" y="1401"/>
                </a:lnTo>
                <a:cubicBezTo>
                  <a:pt x="518" y="1401"/>
                  <a:pt x="536" y="1396"/>
                  <a:pt x="551" y="1388"/>
                </a:cubicBezTo>
                <a:cubicBezTo>
                  <a:pt x="566" y="1379"/>
                  <a:pt x="579" y="1366"/>
                  <a:pt x="588" y="1351"/>
                </a:cubicBezTo>
                <a:cubicBezTo>
                  <a:pt x="596" y="1336"/>
                  <a:pt x="601" y="1318"/>
                  <a:pt x="601" y="1301"/>
                </a:cubicBezTo>
                <a:lnTo>
                  <a:pt x="601" y="100"/>
                </a:lnTo>
                <a:lnTo>
                  <a:pt x="601" y="100"/>
                </a:lnTo>
                <a:lnTo>
                  <a:pt x="601" y="100"/>
                </a:lnTo>
                <a:cubicBezTo>
                  <a:pt x="601" y="83"/>
                  <a:pt x="596" y="65"/>
                  <a:pt x="588" y="50"/>
                </a:cubicBezTo>
                <a:cubicBezTo>
                  <a:pt x="579" y="35"/>
                  <a:pt x="566" y="22"/>
                  <a:pt x="551" y="13"/>
                </a:cubicBezTo>
                <a:cubicBezTo>
                  <a:pt x="536" y="5"/>
                  <a:pt x="518" y="0"/>
                  <a:pt x="501" y="0"/>
                </a:cubicBezTo>
                <a:lnTo>
                  <a:pt x="100" y="0"/>
                </a:lnTo>
              </a:path>
            </a:pathLst>
          </a:custGeom>
          <a:solidFill>
            <a:srgbClr val="FFFFFF"/>
          </a:solidFill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64" name="Line 70"/>
          <p:cNvSpPr/>
          <p:nvPr/>
        </p:nvSpPr>
        <p:spPr>
          <a:xfrm flipV="1">
            <a:off x="5400360" y="6840000"/>
            <a:ext cx="1224000" cy="468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65" name="TextShape 71"/>
          <p:cNvSpPr txBox="1"/>
          <p:nvPr/>
        </p:nvSpPr>
        <p:spPr>
          <a:xfrm>
            <a:off x="6696360" y="5504400"/>
            <a:ext cx="98856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 = 100nF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266" name="Line 72"/>
          <p:cNvSpPr/>
          <p:nvPr/>
        </p:nvSpPr>
        <p:spPr>
          <a:xfrm flipV="1">
            <a:off x="7164360" y="5839560"/>
            <a:ext cx="0" cy="34884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67" name="Line 73"/>
          <p:cNvSpPr/>
          <p:nvPr/>
        </p:nvSpPr>
        <p:spPr>
          <a:xfrm flipV="1">
            <a:off x="7236360" y="5839920"/>
            <a:ext cx="0" cy="34884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68" name="Line 74"/>
          <p:cNvSpPr/>
          <p:nvPr/>
        </p:nvSpPr>
        <p:spPr>
          <a:xfrm>
            <a:off x="7236000" y="6012000"/>
            <a:ext cx="684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5269" name="Group 75"/>
          <p:cNvGrpSpPr/>
          <p:nvPr/>
        </p:nvGrpSpPr>
        <p:grpSpPr>
          <a:xfrm>
            <a:off x="7702200" y="6933240"/>
            <a:ext cx="326520" cy="123480"/>
            <a:chOff x="7702200" y="6933240"/>
            <a:chExt cx="326520" cy="123480"/>
          </a:xfrm>
        </p:grpSpPr>
        <p:sp>
          <p:nvSpPr>
            <p:cNvPr id="5270" name="Line 76"/>
            <p:cNvSpPr/>
            <p:nvPr/>
          </p:nvSpPr>
          <p:spPr>
            <a:xfrm>
              <a:off x="7702200" y="693324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71" name="Line 77"/>
            <p:cNvSpPr/>
            <p:nvPr/>
          </p:nvSpPr>
          <p:spPr>
            <a:xfrm>
              <a:off x="7783560" y="700596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72" name="Line 78"/>
            <p:cNvSpPr/>
            <p:nvPr/>
          </p:nvSpPr>
          <p:spPr>
            <a:xfrm>
              <a:off x="7838280" y="705636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73" name="Line 79"/>
            <p:cNvSpPr/>
            <p:nvPr/>
          </p:nvSpPr>
          <p:spPr>
            <a:xfrm>
              <a:off x="7702200" y="693360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74" name="Line 80"/>
            <p:cNvSpPr/>
            <p:nvPr/>
          </p:nvSpPr>
          <p:spPr>
            <a:xfrm>
              <a:off x="7783560" y="700632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75" name="Line 81"/>
            <p:cNvSpPr/>
            <p:nvPr/>
          </p:nvSpPr>
          <p:spPr>
            <a:xfrm>
              <a:off x="7838280" y="705672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276" name="TextShape 82"/>
          <p:cNvSpPr txBox="1"/>
          <p:nvPr/>
        </p:nvSpPr>
        <p:spPr>
          <a:xfrm>
            <a:off x="1440000" y="5760000"/>
            <a:ext cx="28800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+</a:t>
            </a:r>
            <a:endParaRPr lang="fr-FR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7" name="TextShape 1"/>
          <p:cNvSpPr txBox="1"/>
          <p:nvPr/>
        </p:nvSpPr>
        <p:spPr>
          <a:xfrm>
            <a:off x="132840" y="145800"/>
            <a:ext cx="2352600" cy="885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800" b="1" strike="noStrike" spc="-1">
                <a:solidFill>
                  <a:srgbClr val="3333FF"/>
                </a:solidFill>
                <a:latin typeface="Arial"/>
              </a:rPr>
              <a:t>QUARTZ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5278" name="Line 2"/>
          <p:cNvSpPr/>
          <p:nvPr/>
        </p:nvSpPr>
        <p:spPr>
          <a:xfrm>
            <a:off x="3528720" y="5270760"/>
            <a:ext cx="0" cy="45288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5279" name="Group 3"/>
          <p:cNvGrpSpPr/>
          <p:nvPr/>
        </p:nvGrpSpPr>
        <p:grpSpPr>
          <a:xfrm>
            <a:off x="3345480" y="6932520"/>
            <a:ext cx="326520" cy="123480"/>
            <a:chOff x="3345480" y="6932520"/>
            <a:chExt cx="326520" cy="123480"/>
          </a:xfrm>
        </p:grpSpPr>
        <p:sp>
          <p:nvSpPr>
            <p:cNvPr id="5280" name="Line 4"/>
            <p:cNvSpPr/>
            <p:nvPr/>
          </p:nvSpPr>
          <p:spPr>
            <a:xfrm>
              <a:off x="3345480" y="69325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81" name="Line 5"/>
            <p:cNvSpPr/>
            <p:nvPr/>
          </p:nvSpPr>
          <p:spPr>
            <a:xfrm>
              <a:off x="3426840" y="70052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82" name="Line 6"/>
            <p:cNvSpPr/>
            <p:nvPr/>
          </p:nvSpPr>
          <p:spPr>
            <a:xfrm>
              <a:off x="3481560" y="70556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83" name="Line 7"/>
            <p:cNvSpPr/>
            <p:nvPr/>
          </p:nvSpPr>
          <p:spPr>
            <a:xfrm>
              <a:off x="3345480" y="69328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84" name="Line 8"/>
            <p:cNvSpPr/>
            <p:nvPr/>
          </p:nvSpPr>
          <p:spPr>
            <a:xfrm>
              <a:off x="3426840" y="70056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85" name="Line 9"/>
            <p:cNvSpPr/>
            <p:nvPr/>
          </p:nvSpPr>
          <p:spPr>
            <a:xfrm>
              <a:off x="3481560" y="70560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286" name="Line 10"/>
          <p:cNvSpPr/>
          <p:nvPr/>
        </p:nvSpPr>
        <p:spPr>
          <a:xfrm>
            <a:off x="3528720" y="5867640"/>
            <a:ext cx="0" cy="48888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87" name="Line 11"/>
          <p:cNvSpPr/>
          <p:nvPr/>
        </p:nvSpPr>
        <p:spPr>
          <a:xfrm>
            <a:off x="3528720" y="4442400"/>
            <a:ext cx="0" cy="38124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88" name="CustomShape 12"/>
          <p:cNvSpPr/>
          <p:nvPr/>
        </p:nvSpPr>
        <p:spPr>
          <a:xfrm>
            <a:off x="3420720" y="4787640"/>
            <a:ext cx="216000" cy="504000"/>
          </a:xfrm>
          <a:custGeom>
            <a:avLst/>
            <a:gdLst/>
            <a:ahLst/>
            <a:cxnLst/>
            <a:rect l="0" t="0" r="r" b="b"/>
            <a:pathLst>
              <a:path w="602" h="1402">
                <a:moveTo>
                  <a:pt x="100" y="0"/>
                </a:moveTo>
                <a:lnTo>
                  <a:pt x="100" y="0"/>
                </a:lnTo>
                <a:cubicBezTo>
                  <a:pt x="83" y="0"/>
                  <a:pt x="65" y="5"/>
                  <a:pt x="50" y="13"/>
                </a:cubicBezTo>
                <a:cubicBezTo>
                  <a:pt x="35" y="22"/>
                  <a:pt x="22" y="35"/>
                  <a:pt x="13" y="50"/>
                </a:cubicBezTo>
                <a:cubicBezTo>
                  <a:pt x="5" y="65"/>
                  <a:pt x="0" y="83"/>
                  <a:pt x="0" y="100"/>
                </a:cubicBezTo>
                <a:lnTo>
                  <a:pt x="0" y="1300"/>
                </a:lnTo>
                <a:lnTo>
                  <a:pt x="0" y="1301"/>
                </a:lnTo>
                <a:cubicBezTo>
                  <a:pt x="0" y="1318"/>
                  <a:pt x="5" y="1336"/>
                  <a:pt x="13" y="1351"/>
                </a:cubicBezTo>
                <a:cubicBezTo>
                  <a:pt x="22" y="1366"/>
                  <a:pt x="35" y="1379"/>
                  <a:pt x="50" y="1388"/>
                </a:cubicBezTo>
                <a:cubicBezTo>
                  <a:pt x="65" y="1396"/>
                  <a:pt x="83" y="1401"/>
                  <a:pt x="100" y="1401"/>
                </a:cubicBezTo>
                <a:lnTo>
                  <a:pt x="500" y="1401"/>
                </a:lnTo>
                <a:lnTo>
                  <a:pt x="501" y="1401"/>
                </a:lnTo>
                <a:cubicBezTo>
                  <a:pt x="518" y="1401"/>
                  <a:pt x="536" y="1396"/>
                  <a:pt x="551" y="1388"/>
                </a:cubicBezTo>
                <a:cubicBezTo>
                  <a:pt x="566" y="1379"/>
                  <a:pt x="579" y="1366"/>
                  <a:pt x="588" y="1351"/>
                </a:cubicBezTo>
                <a:cubicBezTo>
                  <a:pt x="596" y="1336"/>
                  <a:pt x="601" y="1318"/>
                  <a:pt x="601" y="1301"/>
                </a:cubicBezTo>
                <a:lnTo>
                  <a:pt x="601" y="100"/>
                </a:lnTo>
                <a:lnTo>
                  <a:pt x="601" y="100"/>
                </a:lnTo>
                <a:lnTo>
                  <a:pt x="601" y="100"/>
                </a:lnTo>
                <a:cubicBezTo>
                  <a:pt x="601" y="83"/>
                  <a:pt x="596" y="65"/>
                  <a:pt x="588" y="50"/>
                </a:cubicBezTo>
                <a:cubicBezTo>
                  <a:pt x="579" y="35"/>
                  <a:pt x="566" y="22"/>
                  <a:pt x="551" y="13"/>
                </a:cubicBezTo>
                <a:cubicBezTo>
                  <a:pt x="536" y="5"/>
                  <a:pt x="518" y="0"/>
                  <a:pt x="501" y="0"/>
                </a:cubicBezTo>
                <a:lnTo>
                  <a:pt x="100" y="0"/>
                </a:lnTo>
              </a:path>
            </a:pathLst>
          </a:custGeom>
          <a:solidFill>
            <a:srgbClr val="FFFFFF"/>
          </a:solidFill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89" name="TextShape 13"/>
          <p:cNvSpPr txBox="1"/>
          <p:nvPr/>
        </p:nvSpPr>
        <p:spPr>
          <a:xfrm>
            <a:off x="2520000" y="6444000"/>
            <a:ext cx="98676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 = 100pF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290" name="Line 14"/>
          <p:cNvSpPr/>
          <p:nvPr/>
        </p:nvSpPr>
        <p:spPr>
          <a:xfrm>
            <a:off x="3359160" y="6372000"/>
            <a:ext cx="348840" cy="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91" name="CustomShape 15"/>
          <p:cNvSpPr/>
          <p:nvPr/>
        </p:nvSpPr>
        <p:spPr>
          <a:xfrm>
            <a:off x="3421080" y="5580000"/>
            <a:ext cx="216000" cy="504000"/>
          </a:xfrm>
          <a:custGeom>
            <a:avLst/>
            <a:gdLst/>
            <a:ahLst/>
            <a:cxnLst/>
            <a:rect l="0" t="0" r="r" b="b"/>
            <a:pathLst>
              <a:path w="602" h="1402">
                <a:moveTo>
                  <a:pt x="100" y="0"/>
                </a:moveTo>
                <a:lnTo>
                  <a:pt x="100" y="0"/>
                </a:lnTo>
                <a:cubicBezTo>
                  <a:pt x="83" y="0"/>
                  <a:pt x="65" y="5"/>
                  <a:pt x="50" y="13"/>
                </a:cubicBezTo>
                <a:cubicBezTo>
                  <a:pt x="35" y="22"/>
                  <a:pt x="22" y="35"/>
                  <a:pt x="13" y="50"/>
                </a:cubicBezTo>
                <a:cubicBezTo>
                  <a:pt x="5" y="65"/>
                  <a:pt x="0" y="83"/>
                  <a:pt x="0" y="100"/>
                </a:cubicBezTo>
                <a:lnTo>
                  <a:pt x="0" y="1300"/>
                </a:lnTo>
                <a:lnTo>
                  <a:pt x="0" y="1301"/>
                </a:lnTo>
                <a:cubicBezTo>
                  <a:pt x="0" y="1318"/>
                  <a:pt x="5" y="1336"/>
                  <a:pt x="13" y="1351"/>
                </a:cubicBezTo>
                <a:cubicBezTo>
                  <a:pt x="22" y="1366"/>
                  <a:pt x="35" y="1379"/>
                  <a:pt x="50" y="1388"/>
                </a:cubicBezTo>
                <a:cubicBezTo>
                  <a:pt x="65" y="1396"/>
                  <a:pt x="83" y="1401"/>
                  <a:pt x="100" y="1401"/>
                </a:cubicBezTo>
                <a:lnTo>
                  <a:pt x="500" y="1401"/>
                </a:lnTo>
                <a:lnTo>
                  <a:pt x="501" y="1401"/>
                </a:lnTo>
                <a:cubicBezTo>
                  <a:pt x="518" y="1401"/>
                  <a:pt x="536" y="1396"/>
                  <a:pt x="551" y="1388"/>
                </a:cubicBezTo>
                <a:cubicBezTo>
                  <a:pt x="566" y="1379"/>
                  <a:pt x="579" y="1366"/>
                  <a:pt x="588" y="1351"/>
                </a:cubicBezTo>
                <a:cubicBezTo>
                  <a:pt x="596" y="1336"/>
                  <a:pt x="601" y="1318"/>
                  <a:pt x="601" y="1301"/>
                </a:cubicBezTo>
                <a:lnTo>
                  <a:pt x="601" y="100"/>
                </a:lnTo>
                <a:lnTo>
                  <a:pt x="601" y="100"/>
                </a:lnTo>
                <a:lnTo>
                  <a:pt x="601" y="100"/>
                </a:lnTo>
                <a:cubicBezTo>
                  <a:pt x="601" y="83"/>
                  <a:pt x="596" y="65"/>
                  <a:pt x="588" y="50"/>
                </a:cubicBezTo>
                <a:cubicBezTo>
                  <a:pt x="579" y="35"/>
                  <a:pt x="566" y="22"/>
                  <a:pt x="551" y="13"/>
                </a:cubicBezTo>
                <a:cubicBezTo>
                  <a:pt x="536" y="5"/>
                  <a:pt x="518" y="0"/>
                  <a:pt x="501" y="0"/>
                </a:cubicBezTo>
                <a:lnTo>
                  <a:pt x="100" y="0"/>
                </a:lnTo>
              </a:path>
            </a:pathLst>
          </a:custGeom>
          <a:solidFill>
            <a:srgbClr val="FFFFFF"/>
          </a:solidFill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92" name="Line 16"/>
          <p:cNvSpPr/>
          <p:nvPr/>
        </p:nvSpPr>
        <p:spPr>
          <a:xfrm flipH="1">
            <a:off x="3528720" y="5436000"/>
            <a:ext cx="10072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93" name="TextShape 17"/>
          <p:cNvSpPr txBox="1"/>
          <p:nvPr/>
        </p:nvSpPr>
        <p:spPr>
          <a:xfrm>
            <a:off x="3665880" y="5688000"/>
            <a:ext cx="79812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 = 1k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294" name="CustomShape 18"/>
          <p:cNvSpPr/>
          <p:nvPr/>
        </p:nvSpPr>
        <p:spPr>
          <a:xfrm>
            <a:off x="3492720" y="539964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95" name="Line 19"/>
          <p:cNvSpPr/>
          <p:nvPr/>
        </p:nvSpPr>
        <p:spPr>
          <a:xfrm>
            <a:off x="3358800" y="6444000"/>
            <a:ext cx="348840" cy="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96" name="Line 20"/>
          <p:cNvSpPr/>
          <p:nvPr/>
        </p:nvSpPr>
        <p:spPr>
          <a:xfrm>
            <a:off x="3528720" y="6443640"/>
            <a:ext cx="0" cy="48888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97" name="TextShape 21"/>
          <p:cNvSpPr txBox="1"/>
          <p:nvPr/>
        </p:nvSpPr>
        <p:spPr>
          <a:xfrm>
            <a:off x="3666240" y="4932360"/>
            <a:ext cx="79812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 = 1k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298" name="Line 22"/>
          <p:cNvSpPr/>
          <p:nvPr/>
        </p:nvSpPr>
        <p:spPr>
          <a:xfrm flipH="1">
            <a:off x="1818000" y="4446000"/>
            <a:ext cx="1710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99" name="Line 23"/>
          <p:cNvSpPr/>
          <p:nvPr/>
        </p:nvSpPr>
        <p:spPr>
          <a:xfrm flipH="1">
            <a:off x="1800000" y="6228000"/>
            <a:ext cx="172872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00" name="CustomShape 24"/>
          <p:cNvSpPr/>
          <p:nvPr/>
        </p:nvSpPr>
        <p:spPr>
          <a:xfrm>
            <a:off x="3493080" y="619200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01" name="Line 25"/>
          <p:cNvSpPr/>
          <p:nvPr/>
        </p:nvSpPr>
        <p:spPr>
          <a:xfrm>
            <a:off x="1656360" y="5220000"/>
            <a:ext cx="348840" cy="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02" name="Line 26"/>
          <p:cNvSpPr/>
          <p:nvPr/>
        </p:nvSpPr>
        <p:spPr>
          <a:xfrm>
            <a:off x="1656000" y="5436000"/>
            <a:ext cx="348840" cy="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03" name="Line 27"/>
          <p:cNvSpPr/>
          <p:nvPr/>
        </p:nvSpPr>
        <p:spPr>
          <a:xfrm>
            <a:off x="2664720" y="4442760"/>
            <a:ext cx="0" cy="38124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04" name="Line 28"/>
          <p:cNvSpPr/>
          <p:nvPr/>
        </p:nvSpPr>
        <p:spPr>
          <a:xfrm>
            <a:off x="1818000" y="4443120"/>
            <a:ext cx="0" cy="77688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05" name="CustomShape 29"/>
          <p:cNvSpPr/>
          <p:nvPr/>
        </p:nvSpPr>
        <p:spPr>
          <a:xfrm>
            <a:off x="1716840" y="5256000"/>
            <a:ext cx="216000" cy="144000"/>
          </a:xfrm>
          <a:prstGeom prst="rect">
            <a:avLst/>
          </a:prstGeom>
          <a:solidFill>
            <a:srgbClr val="FFFFFF"/>
          </a:solidFill>
          <a:ln w="10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06" name="TextShape 30"/>
          <p:cNvSpPr txBox="1"/>
          <p:nvPr/>
        </p:nvSpPr>
        <p:spPr>
          <a:xfrm>
            <a:off x="1001880" y="4824000"/>
            <a:ext cx="79812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quartz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307" name="Line 31"/>
          <p:cNvSpPr/>
          <p:nvPr/>
        </p:nvSpPr>
        <p:spPr>
          <a:xfrm>
            <a:off x="1818000" y="5436000"/>
            <a:ext cx="0" cy="7920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08" name="CustomShape 32"/>
          <p:cNvSpPr/>
          <p:nvPr/>
        </p:nvSpPr>
        <p:spPr>
          <a:xfrm>
            <a:off x="2484000" y="5652000"/>
            <a:ext cx="360000" cy="288000"/>
          </a:xfrm>
          <a:custGeom>
            <a:avLst/>
            <a:gdLst/>
            <a:ahLst/>
            <a:cxnLst/>
            <a:rect l="0" t="0" r="r" b="b"/>
            <a:pathLst>
              <a:path w="1002" h="802">
                <a:moveTo>
                  <a:pt x="500" y="0"/>
                </a:moveTo>
                <a:lnTo>
                  <a:pt x="1001" y="801"/>
                </a:lnTo>
                <a:lnTo>
                  <a:pt x="0" y="801"/>
                </a:lnTo>
                <a:lnTo>
                  <a:pt x="500" y="0"/>
                </a:lnTo>
              </a:path>
            </a:pathLst>
          </a:custGeom>
          <a:solidFill>
            <a:srgbClr val="FFFFFF"/>
          </a:solidFill>
          <a:ln w="10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09" name="CustomShape 33"/>
          <p:cNvSpPr/>
          <p:nvPr/>
        </p:nvSpPr>
        <p:spPr>
          <a:xfrm>
            <a:off x="2484360" y="4896360"/>
            <a:ext cx="360000" cy="288000"/>
          </a:xfrm>
          <a:custGeom>
            <a:avLst/>
            <a:gdLst/>
            <a:ahLst/>
            <a:cxnLst/>
            <a:rect l="0" t="0" r="r" b="b"/>
            <a:pathLst>
              <a:path w="1002" h="802">
                <a:moveTo>
                  <a:pt x="500" y="0"/>
                </a:moveTo>
                <a:lnTo>
                  <a:pt x="1001" y="801"/>
                </a:lnTo>
                <a:lnTo>
                  <a:pt x="0" y="801"/>
                </a:lnTo>
                <a:lnTo>
                  <a:pt x="500" y="0"/>
                </a:lnTo>
              </a:path>
            </a:pathLst>
          </a:custGeom>
          <a:solidFill>
            <a:srgbClr val="FFFFFF"/>
          </a:solidFill>
          <a:ln w="10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10" name="CustomShape 34"/>
          <p:cNvSpPr/>
          <p:nvPr/>
        </p:nvSpPr>
        <p:spPr>
          <a:xfrm>
            <a:off x="2628000" y="442800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11" name="CustomShape 35"/>
          <p:cNvSpPr/>
          <p:nvPr/>
        </p:nvSpPr>
        <p:spPr>
          <a:xfrm>
            <a:off x="2628360" y="619236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12" name="CustomShape 36"/>
          <p:cNvSpPr/>
          <p:nvPr/>
        </p:nvSpPr>
        <p:spPr>
          <a:xfrm>
            <a:off x="2628720" y="5580720"/>
            <a:ext cx="72000" cy="7200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13" name="CustomShape 37"/>
          <p:cNvSpPr/>
          <p:nvPr/>
        </p:nvSpPr>
        <p:spPr>
          <a:xfrm>
            <a:off x="2629080" y="4825080"/>
            <a:ext cx="72000" cy="7200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14" name="Line 38"/>
          <p:cNvSpPr/>
          <p:nvPr/>
        </p:nvSpPr>
        <p:spPr>
          <a:xfrm>
            <a:off x="2664720" y="5199120"/>
            <a:ext cx="0" cy="38124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15" name="Line 39"/>
          <p:cNvSpPr/>
          <p:nvPr/>
        </p:nvSpPr>
        <p:spPr>
          <a:xfrm>
            <a:off x="2664720" y="5940000"/>
            <a:ext cx="0" cy="2887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16" name="CustomShape 40"/>
          <p:cNvSpPr/>
          <p:nvPr/>
        </p:nvSpPr>
        <p:spPr>
          <a:xfrm>
            <a:off x="3493440" y="669636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17" name="Line 41"/>
          <p:cNvSpPr/>
          <p:nvPr/>
        </p:nvSpPr>
        <p:spPr>
          <a:xfrm flipH="1">
            <a:off x="3528720" y="6732000"/>
            <a:ext cx="10072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18" name="TextShape 42"/>
          <p:cNvSpPr txBox="1"/>
          <p:nvPr/>
        </p:nvSpPr>
        <p:spPr>
          <a:xfrm>
            <a:off x="4467600" y="5976000"/>
            <a:ext cx="36504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319" name="Line 43"/>
          <p:cNvSpPr/>
          <p:nvPr/>
        </p:nvSpPr>
        <p:spPr>
          <a:xfrm flipV="1">
            <a:off x="4464000" y="5507640"/>
            <a:ext cx="0" cy="118836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20" name="Line 44"/>
          <p:cNvSpPr/>
          <p:nvPr/>
        </p:nvSpPr>
        <p:spPr>
          <a:xfrm flipV="1">
            <a:off x="1722600" y="3101400"/>
            <a:ext cx="0" cy="34884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21" name="Line 45"/>
          <p:cNvSpPr/>
          <p:nvPr/>
        </p:nvSpPr>
        <p:spPr>
          <a:xfrm flipV="1">
            <a:off x="1938600" y="3101760"/>
            <a:ext cx="0" cy="34884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22" name="CustomShape 46"/>
          <p:cNvSpPr/>
          <p:nvPr/>
        </p:nvSpPr>
        <p:spPr>
          <a:xfrm rot="16200000">
            <a:off x="1722600" y="3209760"/>
            <a:ext cx="216000" cy="144000"/>
          </a:xfrm>
          <a:prstGeom prst="rect">
            <a:avLst/>
          </a:prstGeom>
          <a:solidFill>
            <a:srgbClr val="FFFFFF"/>
          </a:solidFill>
          <a:ln w="10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23" name="Line 47"/>
          <p:cNvSpPr/>
          <p:nvPr/>
        </p:nvSpPr>
        <p:spPr>
          <a:xfrm flipH="1">
            <a:off x="1440000" y="3276000"/>
            <a:ext cx="2826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24" name="Line 48"/>
          <p:cNvSpPr/>
          <p:nvPr/>
        </p:nvSpPr>
        <p:spPr>
          <a:xfrm flipH="1">
            <a:off x="1926360" y="3276000"/>
            <a:ext cx="30564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325" name="Image 5324"/>
          <p:cNvPicPr/>
          <p:nvPr/>
        </p:nvPicPr>
        <p:blipFill>
          <a:blip r:embed="rId2"/>
          <a:stretch/>
        </p:blipFill>
        <p:spPr>
          <a:xfrm>
            <a:off x="360000" y="2880000"/>
            <a:ext cx="864000" cy="864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CustomShape 1"/>
          <p:cNvSpPr/>
          <p:nvPr/>
        </p:nvSpPr>
        <p:spPr>
          <a:xfrm>
            <a:off x="2325960" y="5832000"/>
            <a:ext cx="1128240" cy="72000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639" name="Group 2"/>
          <p:cNvGrpSpPr/>
          <p:nvPr/>
        </p:nvGrpSpPr>
        <p:grpSpPr>
          <a:xfrm>
            <a:off x="4988520" y="3526200"/>
            <a:ext cx="127080" cy="326520"/>
            <a:chOff x="4988520" y="3526200"/>
            <a:chExt cx="127080" cy="326520"/>
          </a:xfrm>
        </p:grpSpPr>
        <p:sp>
          <p:nvSpPr>
            <p:cNvPr id="640" name="Line 3"/>
            <p:cNvSpPr/>
            <p:nvPr/>
          </p:nvSpPr>
          <p:spPr>
            <a:xfrm flipV="1">
              <a:off x="4988520" y="3526200"/>
              <a:ext cx="5760" cy="32652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1" name="Line 4"/>
            <p:cNvSpPr/>
            <p:nvPr/>
          </p:nvSpPr>
          <p:spPr>
            <a:xfrm flipV="1">
              <a:off x="5062680" y="3609000"/>
              <a:ext cx="2880" cy="16344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2" name="Line 5"/>
            <p:cNvSpPr/>
            <p:nvPr/>
          </p:nvSpPr>
          <p:spPr>
            <a:xfrm flipV="1">
              <a:off x="5114160" y="3664440"/>
              <a:ext cx="1080" cy="5436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3" name="Line 6"/>
            <p:cNvSpPr/>
            <p:nvPr/>
          </p:nvSpPr>
          <p:spPr>
            <a:xfrm flipV="1">
              <a:off x="4988880" y="3526200"/>
              <a:ext cx="5760" cy="32652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4" name="Line 7"/>
            <p:cNvSpPr/>
            <p:nvPr/>
          </p:nvSpPr>
          <p:spPr>
            <a:xfrm flipV="1">
              <a:off x="5063040" y="3609000"/>
              <a:ext cx="2880" cy="16344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5" name="Line 8"/>
            <p:cNvSpPr/>
            <p:nvPr/>
          </p:nvSpPr>
          <p:spPr>
            <a:xfrm flipV="1">
              <a:off x="5114520" y="3664440"/>
              <a:ext cx="1080" cy="5436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46" name="Freeform 9"/>
          <p:cNvSpPr/>
          <p:nvPr/>
        </p:nvSpPr>
        <p:spPr>
          <a:xfrm>
            <a:off x="924120" y="2079720"/>
            <a:ext cx="2466360" cy="707040"/>
          </a:xfrm>
          <a:custGeom>
            <a:avLst/>
            <a:gdLst/>
            <a:ahLst/>
            <a:cxnLst/>
            <a:rect l="0" t="0" r="r" b="b"/>
            <a:pathLst>
              <a:path w="6851" h="1964">
                <a:moveTo>
                  <a:pt x="1891" y="0"/>
                </a:moveTo>
                <a:lnTo>
                  <a:pt x="0" y="0"/>
                </a:lnTo>
                <a:lnTo>
                  <a:pt x="0" y="1963"/>
                </a:lnTo>
                <a:lnTo>
                  <a:pt x="6119" y="1963"/>
                </a:lnTo>
                <a:lnTo>
                  <a:pt x="6119" y="1300"/>
                </a:lnTo>
                <a:lnTo>
                  <a:pt x="6850" y="1300"/>
                </a:lnTo>
              </a:path>
            </a:pathLst>
          </a:custGeom>
          <a:ln w="14400">
            <a:solidFill>
              <a:srgbClr val="000000"/>
            </a:solidFill>
            <a:round/>
          </a:ln>
        </p:spPr>
      </p:sp>
      <p:sp>
        <p:nvSpPr>
          <p:cNvPr id="647" name="Line 10"/>
          <p:cNvSpPr/>
          <p:nvPr/>
        </p:nvSpPr>
        <p:spPr>
          <a:xfrm>
            <a:off x="2066040" y="2079720"/>
            <a:ext cx="0" cy="72000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8" name="CustomShape 11"/>
          <p:cNvSpPr/>
          <p:nvPr/>
        </p:nvSpPr>
        <p:spPr>
          <a:xfrm>
            <a:off x="720000" y="2292120"/>
            <a:ext cx="444960" cy="399960"/>
          </a:xfrm>
          <a:prstGeom prst="ellipse">
            <a:avLst/>
          </a:pr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9" name="Line 12"/>
          <p:cNvSpPr/>
          <p:nvPr/>
        </p:nvSpPr>
        <p:spPr>
          <a:xfrm flipV="1">
            <a:off x="934920" y="2313360"/>
            <a:ext cx="2880" cy="323640"/>
          </a:xfrm>
          <a:prstGeom prst="line">
            <a:avLst/>
          </a:prstGeom>
          <a:ln w="1440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0" name="TextShape 13"/>
          <p:cNvSpPr txBox="1"/>
          <p:nvPr/>
        </p:nvSpPr>
        <p:spPr>
          <a:xfrm>
            <a:off x="337320" y="2294640"/>
            <a:ext cx="45828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i="1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V</a:t>
            </a:r>
            <a:r>
              <a:rPr lang="fr-FR" sz="1800" b="0" i="1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i</a:t>
            </a:r>
            <a:r>
              <a:rPr lang="fr-FR" sz="1800" b="0" i="1" strike="noStrike" spc="-1" baseline="-14000000">
                <a:solidFill>
                  <a:srgbClr val="000000"/>
                </a:solidFill>
                <a:latin typeface="Cambria"/>
                <a:ea typeface="Univers Condensed (W1)"/>
              </a:rPr>
              <a:t>1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651" name="CustomShape 14"/>
          <p:cNvSpPr/>
          <p:nvPr/>
        </p:nvSpPr>
        <p:spPr>
          <a:xfrm>
            <a:off x="1989720" y="2191320"/>
            <a:ext cx="156240" cy="428400"/>
          </a:xfrm>
          <a:custGeom>
            <a:avLst/>
            <a:gdLst/>
            <a:ahLst/>
            <a:cxnLst/>
            <a:rect l="0" t="0" r="r" b="b"/>
            <a:pathLst>
              <a:path w="436" h="1192">
                <a:moveTo>
                  <a:pt x="72" y="0"/>
                </a:moveTo>
                <a:lnTo>
                  <a:pt x="73" y="0"/>
                </a:lnTo>
                <a:cubicBezTo>
                  <a:pt x="60" y="0"/>
                  <a:pt x="47" y="3"/>
                  <a:pt x="36" y="10"/>
                </a:cubicBezTo>
                <a:cubicBezTo>
                  <a:pt x="25" y="16"/>
                  <a:pt x="16" y="25"/>
                  <a:pt x="10" y="36"/>
                </a:cubicBezTo>
                <a:cubicBezTo>
                  <a:pt x="3" y="47"/>
                  <a:pt x="0" y="60"/>
                  <a:pt x="0" y="73"/>
                </a:cubicBezTo>
                <a:lnTo>
                  <a:pt x="0" y="1118"/>
                </a:lnTo>
                <a:lnTo>
                  <a:pt x="0" y="1119"/>
                </a:lnTo>
                <a:cubicBezTo>
                  <a:pt x="0" y="1131"/>
                  <a:pt x="3" y="1144"/>
                  <a:pt x="10" y="1155"/>
                </a:cubicBezTo>
                <a:cubicBezTo>
                  <a:pt x="16" y="1166"/>
                  <a:pt x="25" y="1175"/>
                  <a:pt x="36" y="1181"/>
                </a:cubicBezTo>
                <a:cubicBezTo>
                  <a:pt x="47" y="1188"/>
                  <a:pt x="60" y="1191"/>
                  <a:pt x="73" y="1191"/>
                </a:cubicBezTo>
                <a:lnTo>
                  <a:pt x="362" y="1191"/>
                </a:lnTo>
                <a:lnTo>
                  <a:pt x="363" y="1191"/>
                </a:lnTo>
                <a:cubicBezTo>
                  <a:pt x="375" y="1191"/>
                  <a:pt x="388" y="1188"/>
                  <a:pt x="399" y="1181"/>
                </a:cubicBezTo>
                <a:cubicBezTo>
                  <a:pt x="410" y="1175"/>
                  <a:pt x="419" y="1166"/>
                  <a:pt x="425" y="1155"/>
                </a:cubicBezTo>
                <a:cubicBezTo>
                  <a:pt x="432" y="1144"/>
                  <a:pt x="435" y="1131"/>
                  <a:pt x="435" y="1119"/>
                </a:cubicBezTo>
                <a:lnTo>
                  <a:pt x="435" y="72"/>
                </a:lnTo>
                <a:lnTo>
                  <a:pt x="435" y="73"/>
                </a:lnTo>
                <a:lnTo>
                  <a:pt x="435" y="73"/>
                </a:lnTo>
                <a:cubicBezTo>
                  <a:pt x="435" y="60"/>
                  <a:pt x="432" y="47"/>
                  <a:pt x="425" y="36"/>
                </a:cubicBezTo>
                <a:cubicBezTo>
                  <a:pt x="419" y="25"/>
                  <a:pt x="410" y="16"/>
                  <a:pt x="399" y="10"/>
                </a:cubicBezTo>
                <a:cubicBezTo>
                  <a:pt x="388" y="3"/>
                  <a:pt x="375" y="0"/>
                  <a:pt x="363" y="0"/>
                </a:cubicBezTo>
                <a:lnTo>
                  <a:pt x="72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2" name="CustomShape 15"/>
          <p:cNvSpPr/>
          <p:nvPr/>
        </p:nvSpPr>
        <p:spPr>
          <a:xfrm>
            <a:off x="3699000" y="2799720"/>
            <a:ext cx="360000" cy="360000"/>
          </a:xfrm>
          <a:prstGeom prst="ellipse">
            <a:avLst/>
          </a:pr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7200" tIns="52200" rIns="97200" bIns="5220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  <a:ea typeface="Arial"/>
              </a:rPr>
              <a:t>X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653" name="CustomShape 16"/>
          <p:cNvSpPr/>
          <p:nvPr/>
        </p:nvSpPr>
        <p:spPr>
          <a:xfrm>
            <a:off x="4239000" y="2799720"/>
            <a:ext cx="360000" cy="360000"/>
          </a:xfrm>
          <a:prstGeom prst="ellipse">
            <a:avLst/>
          </a:pr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7200" tIns="52200" rIns="97200" bIns="52200" anchor="ctr">
            <a:noAutofit/>
          </a:bodyPr>
          <a:lstStyle/>
          <a:p>
            <a:pPr algn="ctr"/>
            <a:r>
              <a:rPr lang="fr-FR" sz="1800" b="0" strike="noStrike" spc="-1">
                <a:latin typeface="Cambria"/>
                <a:ea typeface="Cambria"/>
              </a:rPr>
              <a:t>Σ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654" name="Freeform 17"/>
          <p:cNvSpPr/>
          <p:nvPr/>
        </p:nvSpPr>
        <p:spPr>
          <a:xfrm>
            <a:off x="1725120" y="2079720"/>
            <a:ext cx="1665360" cy="180360"/>
          </a:xfrm>
          <a:custGeom>
            <a:avLst/>
            <a:gdLst/>
            <a:ahLst/>
            <a:cxnLst/>
            <a:rect l="0" t="0" r="r" b="b"/>
            <a:pathLst>
              <a:path w="4626" h="501">
                <a:moveTo>
                  <a:pt x="0" y="0"/>
                </a:moveTo>
                <a:lnTo>
                  <a:pt x="3894" y="0"/>
                </a:lnTo>
                <a:lnTo>
                  <a:pt x="3894" y="500"/>
                </a:lnTo>
                <a:lnTo>
                  <a:pt x="4625" y="500"/>
                </a:lnTo>
              </a:path>
            </a:pathLst>
          </a:custGeom>
          <a:ln w="14400">
            <a:solidFill>
              <a:srgbClr val="000000"/>
            </a:solidFill>
            <a:round/>
          </a:ln>
        </p:spPr>
      </p:sp>
      <p:sp>
        <p:nvSpPr>
          <p:cNvPr id="655" name="Freeform 18"/>
          <p:cNvSpPr/>
          <p:nvPr/>
        </p:nvSpPr>
        <p:spPr>
          <a:xfrm>
            <a:off x="3699000" y="2403720"/>
            <a:ext cx="180360" cy="396360"/>
          </a:xfrm>
          <a:custGeom>
            <a:avLst/>
            <a:gdLst/>
            <a:ahLst/>
            <a:cxnLst/>
            <a:rect l="0" t="0" r="r" b="b"/>
            <a:pathLst>
              <a:path w="501" h="1101">
                <a:moveTo>
                  <a:pt x="0" y="0"/>
                </a:moveTo>
                <a:lnTo>
                  <a:pt x="500" y="0"/>
                </a:lnTo>
                <a:lnTo>
                  <a:pt x="500" y="1100"/>
                </a:lnTo>
              </a:path>
            </a:pathLst>
          </a:custGeom>
          <a:ln w="1440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656" name="Freeform 19"/>
          <p:cNvSpPr/>
          <p:nvPr/>
        </p:nvSpPr>
        <p:spPr>
          <a:xfrm>
            <a:off x="3699000" y="3159720"/>
            <a:ext cx="180360" cy="468360"/>
          </a:xfrm>
          <a:custGeom>
            <a:avLst/>
            <a:gdLst/>
            <a:ahLst/>
            <a:cxnLst/>
            <a:rect l="0" t="0" r="r" b="b"/>
            <a:pathLst>
              <a:path w="501" h="1301">
                <a:moveTo>
                  <a:pt x="0" y="1300"/>
                </a:moveTo>
                <a:lnTo>
                  <a:pt x="500" y="1300"/>
                </a:lnTo>
                <a:lnTo>
                  <a:pt x="500" y="0"/>
                </a:lnTo>
              </a:path>
            </a:pathLst>
          </a:custGeom>
          <a:ln w="1440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657" name="Line 20"/>
          <p:cNvSpPr/>
          <p:nvPr/>
        </p:nvSpPr>
        <p:spPr>
          <a:xfrm>
            <a:off x="4059000" y="2979720"/>
            <a:ext cx="180000" cy="0"/>
          </a:xfrm>
          <a:prstGeom prst="line">
            <a:avLst/>
          </a:prstGeom>
          <a:ln w="1440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8" name="Freeform 21"/>
          <p:cNvSpPr/>
          <p:nvPr/>
        </p:nvSpPr>
        <p:spPr>
          <a:xfrm>
            <a:off x="4419000" y="3159720"/>
            <a:ext cx="552960" cy="540360"/>
          </a:xfrm>
          <a:custGeom>
            <a:avLst/>
            <a:gdLst/>
            <a:ahLst/>
            <a:cxnLst/>
            <a:rect l="0" t="0" r="r" b="b"/>
            <a:pathLst>
              <a:path w="1536" h="1501">
                <a:moveTo>
                  <a:pt x="1535" y="1500"/>
                </a:moveTo>
                <a:lnTo>
                  <a:pt x="0" y="1500"/>
                </a:lnTo>
                <a:lnTo>
                  <a:pt x="0" y="0"/>
                </a:lnTo>
              </a:path>
            </a:pathLst>
          </a:custGeom>
          <a:ln w="1440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659" name="CustomShape 22"/>
          <p:cNvSpPr/>
          <p:nvPr/>
        </p:nvSpPr>
        <p:spPr>
          <a:xfrm>
            <a:off x="2799000" y="1899720"/>
            <a:ext cx="1980000" cy="2340000"/>
          </a:xfrm>
          <a:custGeom>
            <a:avLst/>
            <a:gdLst/>
            <a:ahLst/>
            <a:cxnLst/>
            <a:rect l="0" t="0" r="r" b="b"/>
            <a:pathLst>
              <a:path w="5502" h="6502">
                <a:moveTo>
                  <a:pt x="360" y="0"/>
                </a:moveTo>
                <a:lnTo>
                  <a:pt x="360" y="0"/>
                </a:lnTo>
                <a:cubicBezTo>
                  <a:pt x="297" y="0"/>
                  <a:pt x="235" y="17"/>
                  <a:pt x="180" y="48"/>
                </a:cubicBezTo>
                <a:cubicBezTo>
                  <a:pt x="125" y="80"/>
                  <a:pt x="80" y="125"/>
                  <a:pt x="48" y="180"/>
                </a:cubicBezTo>
                <a:cubicBezTo>
                  <a:pt x="17" y="235"/>
                  <a:pt x="0" y="297"/>
                  <a:pt x="0" y="360"/>
                </a:cubicBezTo>
                <a:lnTo>
                  <a:pt x="0" y="6140"/>
                </a:lnTo>
                <a:lnTo>
                  <a:pt x="0" y="6141"/>
                </a:lnTo>
                <a:cubicBezTo>
                  <a:pt x="0" y="6204"/>
                  <a:pt x="17" y="6266"/>
                  <a:pt x="48" y="6321"/>
                </a:cubicBezTo>
                <a:cubicBezTo>
                  <a:pt x="80" y="6376"/>
                  <a:pt x="125" y="6421"/>
                  <a:pt x="180" y="6453"/>
                </a:cubicBezTo>
                <a:cubicBezTo>
                  <a:pt x="235" y="6484"/>
                  <a:pt x="297" y="6501"/>
                  <a:pt x="360" y="6501"/>
                </a:cubicBezTo>
                <a:lnTo>
                  <a:pt x="5140" y="6501"/>
                </a:lnTo>
                <a:lnTo>
                  <a:pt x="5141" y="6501"/>
                </a:lnTo>
                <a:cubicBezTo>
                  <a:pt x="5204" y="6501"/>
                  <a:pt x="5266" y="6484"/>
                  <a:pt x="5321" y="6453"/>
                </a:cubicBezTo>
                <a:cubicBezTo>
                  <a:pt x="5376" y="6421"/>
                  <a:pt x="5421" y="6376"/>
                  <a:pt x="5453" y="6321"/>
                </a:cubicBezTo>
                <a:cubicBezTo>
                  <a:pt x="5484" y="6266"/>
                  <a:pt x="5501" y="6204"/>
                  <a:pt x="5501" y="6141"/>
                </a:cubicBezTo>
                <a:lnTo>
                  <a:pt x="5501" y="360"/>
                </a:lnTo>
                <a:lnTo>
                  <a:pt x="5501" y="360"/>
                </a:lnTo>
                <a:lnTo>
                  <a:pt x="5501" y="360"/>
                </a:lnTo>
                <a:cubicBezTo>
                  <a:pt x="5501" y="297"/>
                  <a:pt x="5484" y="235"/>
                  <a:pt x="5453" y="180"/>
                </a:cubicBezTo>
                <a:cubicBezTo>
                  <a:pt x="5421" y="125"/>
                  <a:pt x="5376" y="80"/>
                  <a:pt x="5321" y="48"/>
                </a:cubicBezTo>
                <a:cubicBezTo>
                  <a:pt x="5266" y="17"/>
                  <a:pt x="5204" y="0"/>
                  <a:pt x="5141" y="0"/>
                </a:cubicBezTo>
                <a:lnTo>
                  <a:pt x="360" y="0"/>
                </a:lnTo>
              </a:path>
            </a:pathLst>
          </a:custGeom>
          <a:noFill/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0" name="TextShape 23"/>
          <p:cNvSpPr txBox="1"/>
          <p:nvPr/>
        </p:nvSpPr>
        <p:spPr>
          <a:xfrm>
            <a:off x="3126960" y="2439720"/>
            <a:ext cx="28584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latin typeface="Arial"/>
              </a:rPr>
              <a:t>-</a:t>
            </a:r>
          </a:p>
        </p:txBody>
      </p:sp>
      <p:sp>
        <p:nvSpPr>
          <p:cNvPr id="661" name="TextShape 24"/>
          <p:cNvSpPr txBox="1"/>
          <p:nvPr/>
        </p:nvSpPr>
        <p:spPr>
          <a:xfrm>
            <a:off x="3126960" y="2007720"/>
            <a:ext cx="31644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latin typeface="Arial"/>
              </a:rPr>
              <a:t>+</a:t>
            </a:r>
          </a:p>
        </p:txBody>
      </p:sp>
      <p:sp>
        <p:nvSpPr>
          <p:cNvPr id="662" name="CustomShape 25"/>
          <p:cNvSpPr/>
          <p:nvPr/>
        </p:nvSpPr>
        <p:spPr>
          <a:xfrm rot="5400000">
            <a:off x="3329280" y="2269080"/>
            <a:ext cx="435600" cy="303480"/>
          </a:xfrm>
          <a:custGeom>
            <a:avLst/>
            <a:gdLst/>
            <a:ahLst/>
            <a:cxnLst/>
            <a:rect l="0" t="0" r="r" b="b"/>
            <a:pathLst>
              <a:path w="1212" h="845">
                <a:moveTo>
                  <a:pt x="584" y="0"/>
                </a:moveTo>
                <a:lnTo>
                  <a:pt x="1211" y="844"/>
                </a:lnTo>
                <a:lnTo>
                  <a:pt x="0" y="844"/>
                </a:lnTo>
                <a:lnTo>
                  <a:pt x="584" y="0"/>
                </a:lnTo>
              </a:path>
            </a:pathLst>
          </a:custGeom>
          <a:noFill/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3" name="TextShape 26"/>
          <p:cNvSpPr txBox="1"/>
          <p:nvPr/>
        </p:nvSpPr>
        <p:spPr>
          <a:xfrm>
            <a:off x="3126960" y="3713040"/>
            <a:ext cx="28584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latin typeface="Arial"/>
              </a:rPr>
              <a:t>-</a:t>
            </a:r>
          </a:p>
        </p:txBody>
      </p:sp>
      <p:sp>
        <p:nvSpPr>
          <p:cNvPr id="664" name="TextShape 27"/>
          <p:cNvSpPr txBox="1"/>
          <p:nvPr/>
        </p:nvSpPr>
        <p:spPr>
          <a:xfrm>
            <a:off x="3126960" y="3281040"/>
            <a:ext cx="31644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latin typeface="Arial"/>
              </a:rPr>
              <a:t>+</a:t>
            </a:r>
          </a:p>
        </p:txBody>
      </p:sp>
      <p:sp>
        <p:nvSpPr>
          <p:cNvPr id="665" name="CustomShape 28"/>
          <p:cNvSpPr/>
          <p:nvPr/>
        </p:nvSpPr>
        <p:spPr>
          <a:xfrm rot="5400000">
            <a:off x="3329280" y="3513600"/>
            <a:ext cx="435600" cy="303480"/>
          </a:xfrm>
          <a:custGeom>
            <a:avLst/>
            <a:gdLst/>
            <a:ahLst/>
            <a:cxnLst/>
            <a:rect l="0" t="0" r="r" b="b"/>
            <a:pathLst>
              <a:path w="1212" h="845">
                <a:moveTo>
                  <a:pt x="534" y="0"/>
                </a:moveTo>
                <a:lnTo>
                  <a:pt x="1211" y="844"/>
                </a:lnTo>
                <a:lnTo>
                  <a:pt x="0" y="844"/>
                </a:lnTo>
                <a:lnTo>
                  <a:pt x="534" y="0"/>
                </a:lnTo>
              </a:path>
            </a:pathLst>
          </a:custGeom>
          <a:noFill/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6" name="Line 29"/>
          <p:cNvSpPr/>
          <p:nvPr/>
        </p:nvSpPr>
        <p:spPr>
          <a:xfrm>
            <a:off x="1725120" y="1899720"/>
            <a:ext cx="0" cy="36000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7" name="Line 30"/>
          <p:cNvSpPr/>
          <p:nvPr/>
        </p:nvSpPr>
        <p:spPr>
          <a:xfrm>
            <a:off x="1605240" y="1899720"/>
            <a:ext cx="0" cy="36000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668" name="Group 31"/>
          <p:cNvGrpSpPr/>
          <p:nvPr/>
        </p:nvGrpSpPr>
        <p:grpSpPr>
          <a:xfrm>
            <a:off x="1524600" y="4189320"/>
            <a:ext cx="400680" cy="123480"/>
            <a:chOff x="1524600" y="4189320"/>
            <a:chExt cx="400680" cy="123480"/>
          </a:xfrm>
        </p:grpSpPr>
        <p:sp>
          <p:nvSpPr>
            <p:cNvPr id="669" name="Line 32"/>
            <p:cNvSpPr/>
            <p:nvPr/>
          </p:nvSpPr>
          <p:spPr>
            <a:xfrm flipV="1">
              <a:off x="1524600" y="4189320"/>
              <a:ext cx="400680" cy="36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0" name="Line 33"/>
            <p:cNvSpPr/>
            <p:nvPr/>
          </p:nvSpPr>
          <p:spPr>
            <a:xfrm flipV="1">
              <a:off x="1624320" y="4261680"/>
              <a:ext cx="200520" cy="36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1" name="Line 34"/>
            <p:cNvSpPr/>
            <p:nvPr/>
          </p:nvSpPr>
          <p:spPr>
            <a:xfrm>
              <a:off x="1691640" y="4312440"/>
              <a:ext cx="666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2" name="Line 35"/>
            <p:cNvSpPr/>
            <p:nvPr/>
          </p:nvSpPr>
          <p:spPr>
            <a:xfrm flipV="1">
              <a:off x="1524600" y="4189680"/>
              <a:ext cx="400680" cy="36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3" name="Line 36"/>
            <p:cNvSpPr/>
            <p:nvPr/>
          </p:nvSpPr>
          <p:spPr>
            <a:xfrm flipV="1">
              <a:off x="1624320" y="4262040"/>
              <a:ext cx="200520" cy="36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4" name="Line 37"/>
            <p:cNvSpPr/>
            <p:nvPr/>
          </p:nvSpPr>
          <p:spPr>
            <a:xfrm>
              <a:off x="1691640" y="4312800"/>
              <a:ext cx="666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75" name="TextShape 38"/>
          <p:cNvSpPr txBox="1"/>
          <p:nvPr/>
        </p:nvSpPr>
        <p:spPr>
          <a:xfrm>
            <a:off x="315000" y="3554640"/>
            <a:ext cx="45828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i="1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V</a:t>
            </a:r>
            <a:r>
              <a:rPr lang="fr-FR" sz="1800" b="0" i="1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i</a:t>
            </a:r>
            <a:r>
              <a:rPr lang="fr-FR" sz="1800" b="0" i="1" strike="noStrike" spc="-1" baseline="-14000000">
                <a:solidFill>
                  <a:srgbClr val="000000"/>
                </a:solidFill>
                <a:latin typeface="Cambria"/>
                <a:ea typeface="Univers Condensed (W1)"/>
              </a:rPr>
              <a:t>2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676" name="TextShape 39"/>
          <p:cNvSpPr txBox="1"/>
          <p:nvPr/>
        </p:nvSpPr>
        <p:spPr>
          <a:xfrm>
            <a:off x="3978000" y="3923640"/>
            <a:ext cx="863640" cy="327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600" b="0" strike="noStrike" spc="-1">
                <a:latin typeface="cmtex10"/>
              </a:rPr>
              <a:t>AD633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677" name="Line 40"/>
          <p:cNvSpPr/>
          <p:nvPr/>
        </p:nvSpPr>
        <p:spPr>
          <a:xfrm flipV="1">
            <a:off x="5780520" y="3060000"/>
            <a:ext cx="0" cy="711720"/>
          </a:xfrm>
          <a:prstGeom prst="line">
            <a:avLst/>
          </a:prstGeom>
          <a:ln w="1440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8" name="TextShape 41"/>
          <p:cNvSpPr txBox="1"/>
          <p:nvPr/>
        </p:nvSpPr>
        <p:spPr>
          <a:xfrm>
            <a:off x="5391000" y="3230640"/>
            <a:ext cx="44604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i="1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V</a:t>
            </a:r>
            <a:r>
              <a:rPr lang="fr-FR" sz="1800" b="0" i="1" strike="noStrike" spc="-1" baseline="-14000000">
                <a:solidFill>
                  <a:srgbClr val="000000"/>
                </a:solidFill>
                <a:latin typeface="Cambria"/>
                <a:ea typeface="Univers Condensed (W1)"/>
              </a:rPr>
              <a:t>w</a:t>
            </a:r>
            <a:endParaRPr lang="fr-FR" sz="1800" b="0" strike="noStrike" spc="-1">
              <a:latin typeface="Arial"/>
            </a:endParaRPr>
          </a:p>
        </p:txBody>
      </p:sp>
      <p:grpSp>
        <p:nvGrpSpPr>
          <p:cNvPr id="679" name="Group 42"/>
          <p:cNvGrpSpPr/>
          <p:nvPr/>
        </p:nvGrpSpPr>
        <p:grpSpPr>
          <a:xfrm>
            <a:off x="5630040" y="3828240"/>
            <a:ext cx="326520" cy="123480"/>
            <a:chOff x="5630040" y="3828240"/>
            <a:chExt cx="326520" cy="123480"/>
          </a:xfrm>
        </p:grpSpPr>
        <p:sp>
          <p:nvSpPr>
            <p:cNvPr id="680" name="Line 43"/>
            <p:cNvSpPr/>
            <p:nvPr/>
          </p:nvSpPr>
          <p:spPr>
            <a:xfrm>
              <a:off x="5630040" y="382824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1" name="Line 44"/>
            <p:cNvSpPr/>
            <p:nvPr/>
          </p:nvSpPr>
          <p:spPr>
            <a:xfrm>
              <a:off x="5711400" y="390096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2" name="Line 45"/>
            <p:cNvSpPr/>
            <p:nvPr/>
          </p:nvSpPr>
          <p:spPr>
            <a:xfrm>
              <a:off x="5766120" y="395136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3" name="Line 46"/>
            <p:cNvSpPr/>
            <p:nvPr/>
          </p:nvSpPr>
          <p:spPr>
            <a:xfrm>
              <a:off x="5630040" y="382860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4" name="Line 47"/>
            <p:cNvSpPr/>
            <p:nvPr/>
          </p:nvSpPr>
          <p:spPr>
            <a:xfrm>
              <a:off x="5711400" y="390132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5" name="Line 48"/>
            <p:cNvSpPr/>
            <p:nvPr/>
          </p:nvSpPr>
          <p:spPr>
            <a:xfrm>
              <a:off x="5766120" y="395172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86" name="Freeform 49"/>
          <p:cNvSpPr/>
          <p:nvPr/>
        </p:nvSpPr>
        <p:spPr>
          <a:xfrm>
            <a:off x="924120" y="3339720"/>
            <a:ext cx="2466720" cy="707040"/>
          </a:xfrm>
          <a:custGeom>
            <a:avLst/>
            <a:gdLst/>
            <a:ahLst/>
            <a:cxnLst/>
            <a:rect l="0" t="0" r="r" b="b"/>
            <a:pathLst>
              <a:path w="6852" h="1964">
                <a:moveTo>
                  <a:pt x="1892" y="0"/>
                </a:moveTo>
                <a:lnTo>
                  <a:pt x="0" y="0"/>
                </a:lnTo>
                <a:lnTo>
                  <a:pt x="0" y="1963"/>
                </a:lnTo>
                <a:lnTo>
                  <a:pt x="6120" y="1963"/>
                </a:lnTo>
                <a:lnTo>
                  <a:pt x="6120" y="1300"/>
                </a:lnTo>
                <a:lnTo>
                  <a:pt x="6851" y="1300"/>
                </a:lnTo>
              </a:path>
            </a:pathLst>
          </a:custGeom>
          <a:ln w="14400">
            <a:solidFill>
              <a:srgbClr val="000000"/>
            </a:solidFill>
            <a:round/>
          </a:ln>
        </p:spPr>
      </p:sp>
      <p:sp>
        <p:nvSpPr>
          <p:cNvPr id="687" name="Line 50"/>
          <p:cNvSpPr/>
          <p:nvPr/>
        </p:nvSpPr>
        <p:spPr>
          <a:xfrm>
            <a:off x="2102040" y="3339720"/>
            <a:ext cx="0" cy="70668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8" name="CustomShape 51"/>
          <p:cNvSpPr/>
          <p:nvPr/>
        </p:nvSpPr>
        <p:spPr>
          <a:xfrm>
            <a:off x="720000" y="3552120"/>
            <a:ext cx="444960" cy="399960"/>
          </a:xfrm>
          <a:prstGeom prst="ellipse">
            <a:avLst/>
          </a:pr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9" name="Line 52"/>
          <p:cNvSpPr/>
          <p:nvPr/>
        </p:nvSpPr>
        <p:spPr>
          <a:xfrm flipV="1">
            <a:off x="935280" y="3573360"/>
            <a:ext cx="2880" cy="323640"/>
          </a:xfrm>
          <a:prstGeom prst="line">
            <a:avLst/>
          </a:prstGeom>
          <a:ln w="1440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0" name="CustomShape 53"/>
          <p:cNvSpPr/>
          <p:nvPr/>
        </p:nvSpPr>
        <p:spPr>
          <a:xfrm>
            <a:off x="2026080" y="3451320"/>
            <a:ext cx="156240" cy="428400"/>
          </a:xfrm>
          <a:custGeom>
            <a:avLst/>
            <a:gdLst/>
            <a:ahLst/>
            <a:cxnLst/>
            <a:rect l="0" t="0" r="r" b="b"/>
            <a:pathLst>
              <a:path w="436" h="1192">
                <a:moveTo>
                  <a:pt x="72" y="0"/>
                </a:moveTo>
                <a:lnTo>
                  <a:pt x="73" y="0"/>
                </a:lnTo>
                <a:cubicBezTo>
                  <a:pt x="60" y="0"/>
                  <a:pt x="47" y="3"/>
                  <a:pt x="36" y="10"/>
                </a:cubicBezTo>
                <a:cubicBezTo>
                  <a:pt x="25" y="16"/>
                  <a:pt x="16" y="25"/>
                  <a:pt x="10" y="36"/>
                </a:cubicBezTo>
                <a:cubicBezTo>
                  <a:pt x="3" y="47"/>
                  <a:pt x="0" y="60"/>
                  <a:pt x="0" y="73"/>
                </a:cubicBezTo>
                <a:lnTo>
                  <a:pt x="0" y="1118"/>
                </a:lnTo>
                <a:lnTo>
                  <a:pt x="0" y="1119"/>
                </a:lnTo>
                <a:cubicBezTo>
                  <a:pt x="0" y="1131"/>
                  <a:pt x="3" y="1144"/>
                  <a:pt x="10" y="1155"/>
                </a:cubicBezTo>
                <a:cubicBezTo>
                  <a:pt x="16" y="1166"/>
                  <a:pt x="25" y="1175"/>
                  <a:pt x="36" y="1181"/>
                </a:cubicBezTo>
                <a:cubicBezTo>
                  <a:pt x="47" y="1188"/>
                  <a:pt x="60" y="1191"/>
                  <a:pt x="73" y="1191"/>
                </a:cubicBezTo>
                <a:lnTo>
                  <a:pt x="362" y="1191"/>
                </a:lnTo>
                <a:lnTo>
                  <a:pt x="363" y="1191"/>
                </a:lnTo>
                <a:cubicBezTo>
                  <a:pt x="375" y="1191"/>
                  <a:pt x="388" y="1188"/>
                  <a:pt x="399" y="1181"/>
                </a:cubicBezTo>
                <a:cubicBezTo>
                  <a:pt x="410" y="1175"/>
                  <a:pt x="419" y="1166"/>
                  <a:pt x="425" y="1155"/>
                </a:cubicBezTo>
                <a:cubicBezTo>
                  <a:pt x="432" y="1144"/>
                  <a:pt x="435" y="1131"/>
                  <a:pt x="435" y="1119"/>
                </a:cubicBezTo>
                <a:lnTo>
                  <a:pt x="435" y="72"/>
                </a:lnTo>
                <a:lnTo>
                  <a:pt x="435" y="73"/>
                </a:lnTo>
                <a:lnTo>
                  <a:pt x="435" y="73"/>
                </a:lnTo>
                <a:cubicBezTo>
                  <a:pt x="435" y="60"/>
                  <a:pt x="432" y="47"/>
                  <a:pt x="425" y="36"/>
                </a:cubicBezTo>
                <a:cubicBezTo>
                  <a:pt x="419" y="25"/>
                  <a:pt x="410" y="16"/>
                  <a:pt x="399" y="10"/>
                </a:cubicBezTo>
                <a:cubicBezTo>
                  <a:pt x="388" y="3"/>
                  <a:pt x="375" y="0"/>
                  <a:pt x="363" y="0"/>
                </a:cubicBezTo>
                <a:lnTo>
                  <a:pt x="72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1" name="Freeform 54"/>
          <p:cNvSpPr/>
          <p:nvPr/>
        </p:nvSpPr>
        <p:spPr>
          <a:xfrm>
            <a:off x="1725480" y="3339720"/>
            <a:ext cx="1665360" cy="180360"/>
          </a:xfrm>
          <a:custGeom>
            <a:avLst/>
            <a:gdLst/>
            <a:ahLst/>
            <a:cxnLst/>
            <a:rect l="0" t="0" r="r" b="b"/>
            <a:pathLst>
              <a:path w="4626" h="501">
                <a:moveTo>
                  <a:pt x="0" y="0"/>
                </a:moveTo>
                <a:lnTo>
                  <a:pt x="3894" y="0"/>
                </a:lnTo>
                <a:lnTo>
                  <a:pt x="3894" y="500"/>
                </a:lnTo>
                <a:lnTo>
                  <a:pt x="4625" y="500"/>
                </a:lnTo>
              </a:path>
            </a:pathLst>
          </a:custGeom>
          <a:ln w="14400">
            <a:solidFill>
              <a:srgbClr val="000000"/>
            </a:solidFill>
            <a:round/>
          </a:ln>
        </p:spPr>
      </p:sp>
      <p:sp>
        <p:nvSpPr>
          <p:cNvPr id="692" name="Line 55"/>
          <p:cNvSpPr/>
          <p:nvPr/>
        </p:nvSpPr>
        <p:spPr>
          <a:xfrm>
            <a:off x="1725480" y="3159720"/>
            <a:ext cx="0" cy="36000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3" name="Line 56"/>
          <p:cNvSpPr/>
          <p:nvPr/>
        </p:nvSpPr>
        <p:spPr>
          <a:xfrm>
            <a:off x="1605240" y="3159720"/>
            <a:ext cx="0" cy="36000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4" name="Line 57"/>
          <p:cNvSpPr/>
          <p:nvPr/>
        </p:nvSpPr>
        <p:spPr>
          <a:xfrm>
            <a:off x="1725120" y="4046400"/>
            <a:ext cx="0" cy="142920"/>
          </a:xfrm>
          <a:prstGeom prst="line">
            <a:avLst/>
          </a:prstGeom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695" name="Group 58"/>
          <p:cNvGrpSpPr/>
          <p:nvPr/>
        </p:nvGrpSpPr>
        <p:grpSpPr>
          <a:xfrm>
            <a:off x="1719000" y="2942640"/>
            <a:ext cx="360000" cy="123480"/>
            <a:chOff x="1719000" y="2942640"/>
            <a:chExt cx="360000" cy="123480"/>
          </a:xfrm>
        </p:grpSpPr>
        <p:sp>
          <p:nvSpPr>
            <p:cNvPr id="696" name="Line 59"/>
            <p:cNvSpPr/>
            <p:nvPr/>
          </p:nvSpPr>
          <p:spPr>
            <a:xfrm flipV="1">
              <a:off x="1719000" y="2942640"/>
              <a:ext cx="360000" cy="36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7" name="Line 60"/>
            <p:cNvSpPr/>
            <p:nvPr/>
          </p:nvSpPr>
          <p:spPr>
            <a:xfrm flipV="1">
              <a:off x="1808640" y="3015000"/>
              <a:ext cx="180360" cy="36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8" name="Line 61"/>
            <p:cNvSpPr/>
            <p:nvPr/>
          </p:nvSpPr>
          <p:spPr>
            <a:xfrm>
              <a:off x="1869120" y="3065760"/>
              <a:ext cx="597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9" name="Line 62"/>
            <p:cNvSpPr/>
            <p:nvPr/>
          </p:nvSpPr>
          <p:spPr>
            <a:xfrm flipV="1">
              <a:off x="1719000" y="2943000"/>
              <a:ext cx="360000" cy="36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0" name="Line 63"/>
            <p:cNvSpPr/>
            <p:nvPr/>
          </p:nvSpPr>
          <p:spPr>
            <a:xfrm flipV="1">
              <a:off x="1808640" y="3015360"/>
              <a:ext cx="180360" cy="36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1" name="Line 64"/>
            <p:cNvSpPr/>
            <p:nvPr/>
          </p:nvSpPr>
          <p:spPr>
            <a:xfrm>
              <a:off x="1869120" y="3066120"/>
              <a:ext cx="597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702" name="Line 65"/>
          <p:cNvSpPr/>
          <p:nvPr/>
        </p:nvSpPr>
        <p:spPr>
          <a:xfrm>
            <a:off x="1899000" y="2799720"/>
            <a:ext cx="0" cy="142920"/>
          </a:xfrm>
          <a:prstGeom prst="line">
            <a:avLst/>
          </a:prstGeom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3" name="Line 66"/>
          <p:cNvSpPr/>
          <p:nvPr/>
        </p:nvSpPr>
        <p:spPr>
          <a:xfrm>
            <a:off x="4599000" y="2979720"/>
            <a:ext cx="1260000" cy="0"/>
          </a:xfrm>
          <a:prstGeom prst="line">
            <a:avLst/>
          </a:prstGeom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4" name="TextShape 67"/>
          <p:cNvSpPr txBox="1"/>
          <p:nvPr/>
        </p:nvSpPr>
        <p:spPr>
          <a:xfrm>
            <a:off x="3469320" y="1510920"/>
            <a:ext cx="505440" cy="340920"/>
          </a:xfrm>
          <a:prstGeom prst="rect">
            <a:avLst/>
          </a:prstGeom>
          <a:solidFill>
            <a:srgbClr val="FFFFFF"/>
          </a:solidFill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i="1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+V</a:t>
            </a:r>
            <a:r>
              <a:rPr lang="fr-FR" sz="1400" b="0" i="1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705" name="TextShape 68"/>
          <p:cNvSpPr txBox="1"/>
          <p:nvPr/>
        </p:nvSpPr>
        <p:spPr>
          <a:xfrm>
            <a:off x="3505320" y="4354920"/>
            <a:ext cx="412200" cy="340920"/>
          </a:xfrm>
          <a:prstGeom prst="rect">
            <a:avLst/>
          </a:prstGeom>
          <a:solidFill>
            <a:srgbClr val="FFFFFF"/>
          </a:solidFill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i="1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-V</a:t>
            </a:r>
            <a:r>
              <a:rPr lang="fr-FR" sz="1400" b="0" i="1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706" name="Line 69"/>
          <p:cNvSpPr/>
          <p:nvPr/>
        </p:nvSpPr>
        <p:spPr>
          <a:xfrm flipV="1">
            <a:off x="2664000" y="3384000"/>
            <a:ext cx="0" cy="576000"/>
          </a:xfrm>
          <a:prstGeom prst="line">
            <a:avLst/>
          </a:prstGeom>
          <a:ln w="1440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7" name="Line 70"/>
          <p:cNvSpPr/>
          <p:nvPr/>
        </p:nvSpPr>
        <p:spPr>
          <a:xfrm flipV="1">
            <a:off x="2664000" y="2127600"/>
            <a:ext cx="0" cy="576000"/>
          </a:xfrm>
          <a:prstGeom prst="line">
            <a:avLst/>
          </a:prstGeom>
          <a:ln w="1440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8" name="TextShape 71"/>
          <p:cNvSpPr txBox="1"/>
          <p:nvPr/>
        </p:nvSpPr>
        <p:spPr>
          <a:xfrm>
            <a:off x="2295360" y="3555000"/>
            <a:ext cx="50400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i="1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V</a:t>
            </a:r>
            <a:r>
              <a:rPr lang="fr-FR" sz="1800" b="0" i="1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e</a:t>
            </a:r>
            <a:r>
              <a:rPr lang="fr-FR" sz="1800" b="0" i="1" strike="noStrike" spc="-1" baseline="-14000000">
                <a:solidFill>
                  <a:srgbClr val="000000"/>
                </a:solidFill>
                <a:latin typeface="Cambria"/>
                <a:ea typeface="Univers Condensed (W1)"/>
              </a:rPr>
              <a:t>2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709" name="TextShape 72"/>
          <p:cNvSpPr txBox="1"/>
          <p:nvPr/>
        </p:nvSpPr>
        <p:spPr>
          <a:xfrm>
            <a:off x="2295360" y="2223360"/>
            <a:ext cx="50400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i="1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V</a:t>
            </a:r>
            <a:r>
              <a:rPr lang="fr-FR" sz="1800" b="0" i="1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e</a:t>
            </a:r>
            <a:r>
              <a:rPr lang="fr-FR" sz="1800" b="0" i="1" strike="noStrike" spc="-1" baseline="-14000000">
                <a:solidFill>
                  <a:srgbClr val="000000"/>
                </a:solidFill>
                <a:latin typeface="Cambria"/>
                <a:ea typeface="Univers Condensed (W1)"/>
              </a:rPr>
              <a:t>1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710" name="Line 73"/>
          <p:cNvSpPr/>
          <p:nvPr/>
        </p:nvSpPr>
        <p:spPr>
          <a:xfrm>
            <a:off x="3708000" y="4248000"/>
            <a:ext cx="0" cy="144000"/>
          </a:xfrm>
          <a:prstGeom prst="line">
            <a:avLst/>
          </a:prstGeom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1" name="Line 74"/>
          <p:cNvSpPr/>
          <p:nvPr/>
        </p:nvSpPr>
        <p:spPr>
          <a:xfrm>
            <a:off x="3708000" y="1764000"/>
            <a:ext cx="0" cy="144000"/>
          </a:xfrm>
          <a:prstGeom prst="line">
            <a:avLst/>
          </a:prstGeom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12" name="Image 711"/>
          <p:cNvPicPr/>
          <p:nvPr/>
        </p:nvPicPr>
        <p:blipFill>
          <a:blip r:embed="rId2"/>
          <a:stretch/>
        </p:blipFill>
        <p:spPr>
          <a:xfrm>
            <a:off x="6408000" y="1759680"/>
            <a:ext cx="2925000" cy="2920320"/>
          </a:xfrm>
          <a:prstGeom prst="rect">
            <a:avLst/>
          </a:prstGeom>
          <a:ln w="0">
            <a:noFill/>
          </a:ln>
        </p:spPr>
      </p:pic>
      <p:sp>
        <p:nvSpPr>
          <p:cNvPr id="713" name="TextShape 75"/>
          <p:cNvSpPr txBox="1"/>
          <p:nvPr/>
        </p:nvSpPr>
        <p:spPr>
          <a:xfrm>
            <a:off x="2808000" y="2554200"/>
            <a:ext cx="360000" cy="233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000" b="1" strike="noStrike" spc="-1">
                <a:latin typeface="Arial"/>
              </a:rPr>
              <a:t>X2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714" name="TextShape 76"/>
          <p:cNvSpPr txBox="1"/>
          <p:nvPr/>
        </p:nvSpPr>
        <p:spPr>
          <a:xfrm>
            <a:off x="2799000" y="2079720"/>
            <a:ext cx="360000" cy="233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000" b="1" strike="noStrike" spc="-1">
                <a:latin typeface="Arial"/>
              </a:rPr>
              <a:t>X1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715" name="TextShape 77"/>
          <p:cNvSpPr txBox="1"/>
          <p:nvPr/>
        </p:nvSpPr>
        <p:spPr>
          <a:xfrm>
            <a:off x="2808360" y="3814560"/>
            <a:ext cx="360000" cy="233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000" b="1" strike="noStrike" spc="-1">
                <a:latin typeface="Arial"/>
              </a:rPr>
              <a:t>Y2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716" name="TextShape 78"/>
          <p:cNvSpPr txBox="1"/>
          <p:nvPr/>
        </p:nvSpPr>
        <p:spPr>
          <a:xfrm>
            <a:off x="2799360" y="3340080"/>
            <a:ext cx="360000" cy="233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000" b="1" strike="noStrike" spc="-1">
                <a:latin typeface="Arial"/>
              </a:rPr>
              <a:t>Y1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717" name="TextShape 79"/>
          <p:cNvSpPr txBox="1"/>
          <p:nvPr/>
        </p:nvSpPr>
        <p:spPr>
          <a:xfrm>
            <a:off x="4581000" y="3467520"/>
            <a:ext cx="360000" cy="233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000" b="1" strike="noStrike" spc="-1">
                <a:latin typeface="Arial"/>
              </a:rPr>
              <a:t>Z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718" name="TextShape 80"/>
          <p:cNvSpPr txBox="1"/>
          <p:nvPr/>
        </p:nvSpPr>
        <p:spPr>
          <a:xfrm>
            <a:off x="4536000" y="2993040"/>
            <a:ext cx="360000" cy="233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000" b="1" strike="noStrike" spc="-1">
                <a:latin typeface="Arial"/>
              </a:rPr>
              <a:t>W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719" name="Line 81"/>
          <p:cNvSpPr/>
          <p:nvPr/>
        </p:nvSpPr>
        <p:spPr>
          <a:xfrm>
            <a:off x="3454200" y="5853600"/>
            <a:ext cx="0" cy="72000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0" name="CustomShape 82"/>
          <p:cNvSpPr/>
          <p:nvPr/>
        </p:nvSpPr>
        <p:spPr>
          <a:xfrm>
            <a:off x="2108160" y="6066000"/>
            <a:ext cx="444960" cy="399960"/>
          </a:xfrm>
          <a:prstGeom prst="ellipse">
            <a:avLst/>
          </a:pr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1" name="Line 83"/>
          <p:cNvSpPr/>
          <p:nvPr/>
        </p:nvSpPr>
        <p:spPr>
          <a:xfrm flipV="1">
            <a:off x="2323080" y="6087240"/>
            <a:ext cx="2880" cy="323640"/>
          </a:xfrm>
          <a:prstGeom prst="line">
            <a:avLst/>
          </a:prstGeom>
          <a:ln w="1440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2" name="TextShape 84"/>
          <p:cNvSpPr txBox="1"/>
          <p:nvPr/>
        </p:nvSpPr>
        <p:spPr>
          <a:xfrm>
            <a:off x="1725480" y="6068520"/>
            <a:ext cx="420120" cy="412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i="1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V</a:t>
            </a:r>
            <a:r>
              <a:rPr lang="fr-FR" sz="1800" b="0" i="1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723" name="CustomShape 85"/>
          <p:cNvSpPr/>
          <p:nvPr/>
        </p:nvSpPr>
        <p:spPr>
          <a:xfrm>
            <a:off x="3377880" y="5965200"/>
            <a:ext cx="156240" cy="428400"/>
          </a:xfrm>
          <a:custGeom>
            <a:avLst/>
            <a:gdLst/>
            <a:ahLst/>
            <a:cxnLst/>
            <a:rect l="0" t="0" r="r" b="b"/>
            <a:pathLst>
              <a:path w="436" h="1192">
                <a:moveTo>
                  <a:pt x="72" y="0"/>
                </a:moveTo>
                <a:lnTo>
                  <a:pt x="73" y="0"/>
                </a:lnTo>
                <a:cubicBezTo>
                  <a:pt x="60" y="0"/>
                  <a:pt x="47" y="3"/>
                  <a:pt x="36" y="10"/>
                </a:cubicBezTo>
                <a:cubicBezTo>
                  <a:pt x="25" y="16"/>
                  <a:pt x="16" y="25"/>
                  <a:pt x="10" y="36"/>
                </a:cubicBezTo>
                <a:cubicBezTo>
                  <a:pt x="3" y="47"/>
                  <a:pt x="0" y="60"/>
                  <a:pt x="0" y="73"/>
                </a:cubicBezTo>
                <a:lnTo>
                  <a:pt x="0" y="1118"/>
                </a:lnTo>
                <a:lnTo>
                  <a:pt x="0" y="1119"/>
                </a:lnTo>
                <a:cubicBezTo>
                  <a:pt x="0" y="1131"/>
                  <a:pt x="3" y="1144"/>
                  <a:pt x="10" y="1155"/>
                </a:cubicBezTo>
                <a:cubicBezTo>
                  <a:pt x="16" y="1166"/>
                  <a:pt x="25" y="1175"/>
                  <a:pt x="36" y="1181"/>
                </a:cubicBezTo>
                <a:cubicBezTo>
                  <a:pt x="47" y="1188"/>
                  <a:pt x="60" y="1191"/>
                  <a:pt x="73" y="1191"/>
                </a:cubicBezTo>
                <a:lnTo>
                  <a:pt x="362" y="1191"/>
                </a:lnTo>
                <a:lnTo>
                  <a:pt x="363" y="1191"/>
                </a:lnTo>
                <a:cubicBezTo>
                  <a:pt x="375" y="1191"/>
                  <a:pt x="388" y="1188"/>
                  <a:pt x="399" y="1181"/>
                </a:cubicBezTo>
                <a:cubicBezTo>
                  <a:pt x="410" y="1175"/>
                  <a:pt x="419" y="1166"/>
                  <a:pt x="425" y="1155"/>
                </a:cubicBezTo>
                <a:cubicBezTo>
                  <a:pt x="432" y="1144"/>
                  <a:pt x="435" y="1131"/>
                  <a:pt x="435" y="1119"/>
                </a:cubicBezTo>
                <a:lnTo>
                  <a:pt x="435" y="72"/>
                </a:lnTo>
                <a:lnTo>
                  <a:pt x="435" y="73"/>
                </a:lnTo>
                <a:lnTo>
                  <a:pt x="435" y="73"/>
                </a:lnTo>
                <a:cubicBezTo>
                  <a:pt x="435" y="60"/>
                  <a:pt x="432" y="47"/>
                  <a:pt x="425" y="36"/>
                </a:cubicBezTo>
                <a:cubicBezTo>
                  <a:pt x="419" y="25"/>
                  <a:pt x="410" y="16"/>
                  <a:pt x="399" y="10"/>
                </a:cubicBezTo>
                <a:cubicBezTo>
                  <a:pt x="388" y="3"/>
                  <a:pt x="375" y="0"/>
                  <a:pt x="363" y="0"/>
                </a:cubicBezTo>
                <a:lnTo>
                  <a:pt x="72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4" name="TextShape 86"/>
          <p:cNvSpPr txBox="1"/>
          <p:nvPr/>
        </p:nvSpPr>
        <p:spPr>
          <a:xfrm>
            <a:off x="3078000" y="6141600"/>
            <a:ext cx="414000" cy="268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0" strike="noStrike" spc="-1">
                <a:latin typeface="Cambria"/>
              </a:rPr>
              <a:t>R1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725" name="Line 87"/>
          <p:cNvSpPr/>
          <p:nvPr/>
        </p:nvSpPr>
        <p:spPr>
          <a:xfrm>
            <a:off x="3113280" y="5673600"/>
            <a:ext cx="0" cy="36000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6" name="Line 88"/>
          <p:cNvSpPr/>
          <p:nvPr/>
        </p:nvSpPr>
        <p:spPr>
          <a:xfrm>
            <a:off x="2993400" y="5673600"/>
            <a:ext cx="0" cy="36000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7" name="TextShape 89"/>
          <p:cNvSpPr txBox="1"/>
          <p:nvPr/>
        </p:nvSpPr>
        <p:spPr>
          <a:xfrm>
            <a:off x="2877120" y="5980680"/>
            <a:ext cx="398880" cy="268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0" strike="noStrike" spc="-1">
                <a:latin typeface="Cambria"/>
              </a:rPr>
              <a:t>C1</a:t>
            </a:r>
            <a:endParaRPr lang="fr-FR" sz="1200" b="0" strike="noStrike" spc="-1">
              <a:latin typeface="Arial"/>
            </a:endParaRPr>
          </a:p>
        </p:txBody>
      </p:sp>
      <p:grpSp>
        <p:nvGrpSpPr>
          <p:cNvPr id="728" name="Group 90"/>
          <p:cNvGrpSpPr/>
          <p:nvPr/>
        </p:nvGrpSpPr>
        <p:grpSpPr>
          <a:xfrm>
            <a:off x="2783160" y="6716520"/>
            <a:ext cx="360000" cy="123480"/>
            <a:chOff x="2783160" y="6716520"/>
            <a:chExt cx="360000" cy="123480"/>
          </a:xfrm>
        </p:grpSpPr>
        <p:sp>
          <p:nvSpPr>
            <p:cNvPr id="729" name="Line 91"/>
            <p:cNvSpPr/>
            <p:nvPr/>
          </p:nvSpPr>
          <p:spPr>
            <a:xfrm flipV="1">
              <a:off x="2783160" y="6716520"/>
              <a:ext cx="360000" cy="36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0" name="Line 92"/>
            <p:cNvSpPr/>
            <p:nvPr/>
          </p:nvSpPr>
          <p:spPr>
            <a:xfrm flipV="1">
              <a:off x="2872800" y="6788880"/>
              <a:ext cx="180360" cy="36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1" name="Line 93"/>
            <p:cNvSpPr/>
            <p:nvPr/>
          </p:nvSpPr>
          <p:spPr>
            <a:xfrm>
              <a:off x="2933280" y="6839640"/>
              <a:ext cx="597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2" name="Line 94"/>
            <p:cNvSpPr/>
            <p:nvPr/>
          </p:nvSpPr>
          <p:spPr>
            <a:xfrm flipV="1">
              <a:off x="2783160" y="6716880"/>
              <a:ext cx="360000" cy="36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3" name="Line 95"/>
            <p:cNvSpPr/>
            <p:nvPr/>
          </p:nvSpPr>
          <p:spPr>
            <a:xfrm flipV="1">
              <a:off x="2872800" y="6789240"/>
              <a:ext cx="180360" cy="36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4" name="Line 96"/>
            <p:cNvSpPr/>
            <p:nvPr/>
          </p:nvSpPr>
          <p:spPr>
            <a:xfrm>
              <a:off x="2933280" y="6840000"/>
              <a:ext cx="597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735" name="Line 97"/>
          <p:cNvSpPr/>
          <p:nvPr/>
        </p:nvSpPr>
        <p:spPr>
          <a:xfrm>
            <a:off x="2963160" y="6573600"/>
            <a:ext cx="0" cy="142920"/>
          </a:xfrm>
          <a:prstGeom prst="line">
            <a:avLst/>
          </a:prstGeom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6" name="CustomShape 98"/>
          <p:cNvSpPr/>
          <p:nvPr/>
        </p:nvSpPr>
        <p:spPr>
          <a:xfrm>
            <a:off x="3024000" y="5616000"/>
            <a:ext cx="72000" cy="3646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7" name="Line 99"/>
          <p:cNvSpPr/>
          <p:nvPr/>
        </p:nvSpPr>
        <p:spPr>
          <a:xfrm flipV="1">
            <a:off x="3809520" y="5804280"/>
            <a:ext cx="0" cy="711720"/>
          </a:xfrm>
          <a:prstGeom prst="line">
            <a:avLst/>
          </a:prstGeom>
          <a:ln w="1440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8" name="TextShape 100"/>
          <p:cNvSpPr txBox="1"/>
          <p:nvPr/>
        </p:nvSpPr>
        <p:spPr>
          <a:xfrm>
            <a:off x="3823200" y="6046920"/>
            <a:ext cx="58140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i="1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V</a:t>
            </a:r>
            <a:r>
              <a:rPr lang="fr-FR" sz="1800" b="0" i="1" strike="noStrike" spc="-1" baseline="-14000000">
                <a:solidFill>
                  <a:srgbClr val="000000"/>
                </a:solidFill>
                <a:latin typeface="Cambria"/>
                <a:ea typeface="Univers Condensed (W1)"/>
              </a:rPr>
              <a:t>SF1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739" name="CustomShape 101"/>
          <p:cNvSpPr/>
          <p:nvPr/>
        </p:nvSpPr>
        <p:spPr>
          <a:xfrm>
            <a:off x="5568480" y="5832000"/>
            <a:ext cx="1128240" cy="72000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0" name="Line 102"/>
          <p:cNvSpPr/>
          <p:nvPr/>
        </p:nvSpPr>
        <p:spPr>
          <a:xfrm>
            <a:off x="6696720" y="5853600"/>
            <a:ext cx="0" cy="72000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1" name="CustomShape 103"/>
          <p:cNvSpPr/>
          <p:nvPr/>
        </p:nvSpPr>
        <p:spPr>
          <a:xfrm>
            <a:off x="5350680" y="6066000"/>
            <a:ext cx="444960" cy="399960"/>
          </a:xfrm>
          <a:prstGeom prst="ellipse">
            <a:avLst/>
          </a:pr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2" name="Line 104"/>
          <p:cNvSpPr/>
          <p:nvPr/>
        </p:nvSpPr>
        <p:spPr>
          <a:xfrm flipV="1">
            <a:off x="5565600" y="6087240"/>
            <a:ext cx="2880" cy="323640"/>
          </a:xfrm>
          <a:prstGeom prst="line">
            <a:avLst/>
          </a:prstGeom>
          <a:ln w="1440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3" name="TextShape 105"/>
          <p:cNvSpPr txBox="1"/>
          <p:nvPr/>
        </p:nvSpPr>
        <p:spPr>
          <a:xfrm>
            <a:off x="4968000" y="6068520"/>
            <a:ext cx="420120" cy="412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i="1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V</a:t>
            </a:r>
            <a:r>
              <a:rPr lang="fr-FR" sz="1800" b="0" i="1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744" name="CustomShape 106"/>
          <p:cNvSpPr/>
          <p:nvPr/>
        </p:nvSpPr>
        <p:spPr>
          <a:xfrm rot="5400000">
            <a:off x="6115680" y="5623920"/>
            <a:ext cx="156240" cy="428400"/>
          </a:xfrm>
          <a:custGeom>
            <a:avLst/>
            <a:gdLst/>
            <a:ahLst/>
            <a:cxnLst/>
            <a:rect l="0" t="0" r="r" b="b"/>
            <a:pathLst>
              <a:path w="436" h="1192">
                <a:moveTo>
                  <a:pt x="72" y="0"/>
                </a:moveTo>
                <a:lnTo>
                  <a:pt x="73" y="0"/>
                </a:lnTo>
                <a:cubicBezTo>
                  <a:pt x="60" y="0"/>
                  <a:pt x="47" y="3"/>
                  <a:pt x="36" y="10"/>
                </a:cubicBezTo>
                <a:cubicBezTo>
                  <a:pt x="25" y="16"/>
                  <a:pt x="16" y="25"/>
                  <a:pt x="10" y="36"/>
                </a:cubicBezTo>
                <a:cubicBezTo>
                  <a:pt x="3" y="47"/>
                  <a:pt x="0" y="60"/>
                  <a:pt x="0" y="72"/>
                </a:cubicBezTo>
                <a:lnTo>
                  <a:pt x="0" y="1118"/>
                </a:lnTo>
                <a:lnTo>
                  <a:pt x="0" y="1118"/>
                </a:lnTo>
                <a:cubicBezTo>
                  <a:pt x="0" y="1131"/>
                  <a:pt x="3" y="1144"/>
                  <a:pt x="10" y="1155"/>
                </a:cubicBezTo>
                <a:cubicBezTo>
                  <a:pt x="16" y="1166"/>
                  <a:pt x="25" y="1175"/>
                  <a:pt x="36" y="1181"/>
                </a:cubicBezTo>
                <a:cubicBezTo>
                  <a:pt x="47" y="1188"/>
                  <a:pt x="60" y="1191"/>
                  <a:pt x="73" y="1191"/>
                </a:cubicBezTo>
                <a:lnTo>
                  <a:pt x="362" y="1191"/>
                </a:lnTo>
                <a:lnTo>
                  <a:pt x="363" y="1191"/>
                </a:lnTo>
                <a:cubicBezTo>
                  <a:pt x="375" y="1191"/>
                  <a:pt x="388" y="1188"/>
                  <a:pt x="399" y="1181"/>
                </a:cubicBezTo>
                <a:cubicBezTo>
                  <a:pt x="410" y="1175"/>
                  <a:pt x="419" y="1166"/>
                  <a:pt x="425" y="1155"/>
                </a:cubicBezTo>
                <a:cubicBezTo>
                  <a:pt x="432" y="1144"/>
                  <a:pt x="435" y="1131"/>
                  <a:pt x="435" y="1118"/>
                </a:cubicBezTo>
                <a:lnTo>
                  <a:pt x="435" y="72"/>
                </a:lnTo>
                <a:lnTo>
                  <a:pt x="435" y="72"/>
                </a:lnTo>
                <a:lnTo>
                  <a:pt x="435" y="72"/>
                </a:lnTo>
                <a:cubicBezTo>
                  <a:pt x="435" y="60"/>
                  <a:pt x="432" y="47"/>
                  <a:pt x="425" y="36"/>
                </a:cubicBezTo>
                <a:cubicBezTo>
                  <a:pt x="419" y="25"/>
                  <a:pt x="410" y="16"/>
                  <a:pt x="399" y="10"/>
                </a:cubicBezTo>
                <a:cubicBezTo>
                  <a:pt x="388" y="3"/>
                  <a:pt x="375" y="0"/>
                  <a:pt x="363" y="0"/>
                </a:cubicBezTo>
                <a:lnTo>
                  <a:pt x="72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5" name="TextShape 107"/>
          <p:cNvSpPr txBox="1"/>
          <p:nvPr/>
        </p:nvSpPr>
        <p:spPr>
          <a:xfrm>
            <a:off x="5996520" y="5889600"/>
            <a:ext cx="447480" cy="268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0" strike="noStrike" spc="-1">
                <a:latin typeface="Cambria"/>
              </a:rPr>
              <a:t>R2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746" name="Line 108"/>
          <p:cNvSpPr/>
          <p:nvPr/>
        </p:nvSpPr>
        <p:spPr>
          <a:xfrm>
            <a:off x="6552000" y="6120000"/>
            <a:ext cx="3600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7" name="Line 109"/>
          <p:cNvSpPr/>
          <p:nvPr/>
        </p:nvSpPr>
        <p:spPr>
          <a:xfrm>
            <a:off x="6552000" y="6239880"/>
            <a:ext cx="3600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8" name="TextShape 110"/>
          <p:cNvSpPr txBox="1"/>
          <p:nvPr/>
        </p:nvSpPr>
        <p:spPr>
          <a:xfrm>
            <a:off x="6299640" y="6196680"/>
            <a:ext cx="397080" cy="268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0" strike="noStrike" spc="-1">
                <a:latin typeface="Cambria"/>
              </a:rPr>
              <a:t>C2</a:t>
            </a:r>
            <a:endParaRPr lang="fr-FR" sz="1200" b="0" strike="noStrike" spc="-1">
              <a:latin typeface="Arial"/>
            </a:endParaRPr>
          </a:p>
        </p:txBody>
      </p:sp>
      <p:grpSp>
        <p:nvGrpSpPr>
          <p:cNvPr id="749" name="Group 111"/>
          <p:cNvGrpSpPr/>
          <p:nvPr/>
        </p:nvGrpSpPr>
        <p:grpSpPr>
          <a:xfrm>
            <a:off x="6025680" y="6716520"/>
            <a:ext cx="360000" cy="123480"/>
            <a:chOff x="6025680" y="6716520"/>
            <a:chExt cx="360000" cy="123480"/>
          </a:xfrm>
        </p:grpSpPr>
        <p:sp>
          <p:nvSpPr>
            <p:cNvPr id="750" name="Line 112"/>
            <p:cNvSpPr/>
            <p:nvPr/>
          </p:nvSpPr>
          <p:spPr>
            <a:xfrm flipV="1">
              <a:off x="6025680" y="6716520"/>
              <a:ext cx="360000" cy="36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1" name="Line 113"/>
            <p:cNvSpPr/>
            <p:nvPr/>
          </p:nvSpPr>
          <p:spPr>
            <a:xfrm flipV="1">
              <a:off x="6115320" y="6788880"/>
              <a:ext cx="180360" cy="36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2" name="Line 114"/>
            <p:cNvSpPr/>
            <p:nvPr/>
          </p:nvSpPr>
          <p:spPr>
            <a:xfrm>
              <a:off x="6175800" y="6839640"/>
              <a:ext cx="597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3" name="Line 115"/>
            <p:cNvSpPr/>
            <p:nvPr/>
          </p:nvSpPr>
          <p:spPr>
            <a:xfrm flipV="1">
              <a:off x="6025680" y="6716880"/>
              <a:ext cx="360000" cy="36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4" name="Line 116"/>
            <p:cNvSpPr/>
            <p:nvPr/>
          </p:nvSpPr>
          <p:spPr>
            <a:xfrm flipV="1">
              <a:off x="6115320" y="6789240"/>
              <a:ext cx="180360" cy="36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5" name="Line 117"/>
            <p:cNvSpPr/>
            <p:nvPr/>
          </p:nvSpPr>
          <p:spPr>
            <a:xfrm>
              <a:off x="6175800" y="6840000"/>
              <a:ext cx="597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756" name="Line 118"/>
          <p:cNvSpPr/>
          <p:nvPr/>
        </p:nvSpPr>
        <p:spPr>
          <a:xfrm>
            <a:off x="6205680" y="6573600"/>
            <a:ext cx="0" cy="142920"/>
          </a:xfrm>
          <a:prstGeom prst="line">
            <a:avLst/>
          </a:prstGeom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7" name="CustomShape 119"/>
          <p:cNvSpPr/>
          <p:nvPr/>
        </p:nvSpPr>
        <p:spPr>
          <a:xfrm rot="16200000">
            <a:off x="6640560" y="5990760"/>
            <a:ext cx="72000" cy="3646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8" name="Line 120"/>
          <p:cNvSpPr/>
          <p:nvPr/>
        </p:nvSpPr>
        <p:spPr>
          <a:xfrm flipV="1">
            <a:off x="7052040" y="5804280"/>
            <a:ext cx="0" cy="711720"/>
          </a:xfrm>
          <a:prstGeom prst="line">
            <a:avLst/>
          </a:prstGeom>
          <a:ln w="1440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9" name="TextShape 121"/>
          <p:cNvSpPr txBox="1"/>
          <p:nvPr/>
        </p:nvSpPr>
        <p:spPr>
          <a:xfrm>
            <a:off x="7065720" y="6046920"/>
            <a:ext cx="58140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i="1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V</a:t>
            </a:r>
            <a:r>
              <a:rPr lang="fr-FR" sz="1800" b="0" i="1" strike="noStrike" spc="-1" baseline="-14000000">
                <a:solidFill>
                  <a:srgbClr val="000000"/>
                </a:solidFill>
                <a:latin typeface="Cambria"/>
                <a:ea typeface="Univers Condensed (W1)"/>
              </a:rPr>
              <a:t>SF2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760" name="TextShape 122"/>
          <p:cNvSpPr txBox="1"/>
          <p:nvPr/>
        </p:nvSpPr>
        <p:spPr>
          <a:xfrm>
            <a:off x="1710000" y="3621600"/>
            <a:ext cx="414000" cy="268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0" strike="noStrike" spc="-1">
                <a:latin typeface="Cambria"/>
              </a:rPr>
              <a:t>R1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761" name="TextShape 123"/>
          <p:cNvSpPr txBox="1"/>
          <p:nvPr/>
        </p:nvSpPr>
        <p:spPr>
          <a:xfrm>
            <a:off x="1509120" y="3460680"/>
            <a:ext cx="398880" cy="268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0" strike="noStrike" spc="-1">
                <a:latin typeface="Cambria"/>
              </a:rPr>
              <a:t>C1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762" name="TextShape 124"/>
          <p:cNvSpPr txBox="1"/>
          <p:nvPr/>
        </p:nvSpPr>
        <p:spPr>
          <a:xfrm>
            <a:off x="1710000" y="2361600"/>
            <a:ext cx="414000" cy="268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0" strike="noStrike" spc="-1">
                <a:latin typeface="Cambria"/>
              </a:rPr>
              <a:t>R1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763" name="TextShape 125"/>
          <p:cNvSpPr txBox="1"/>
          <p:nvPr/>
        </p:nvSpPr>
        <p:spPr>
          <a:xfrm>
            <a:off x="1509120" y="2200680"/>
            <a:ext cx="398880" cy="268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0" strike="noStrike" spc="-1">
                <a:latin typeface="Cambria"/>
              </a:rPr>
              <a:t>C1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764" name="TextShape 126"/>
          <p:cNvSpPr txBox="1"/>
          <p:nvPr/>
        </p:nvSpPr>
        <p:spPr>
          <a:xfrm>
            <a:off x="131040" y="144000"/>
            <a:ext cx="1977480" cy="488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800" b="1" strike="noStrike" spc="-1">
                <a:solidFill>
                  <a:srgbClr val="3333FF"/>
                </a:solidFill>
                <a:latin typeface="Arial"/>
              </a:rPr>
              <a:t>Multiplieur</a:t>
            </a:r>
            <a:endParaRPr lang="fr-F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Line 1"/>
          <p:cNvSpPr/>
          <p:nvPr/>
        </p:nvSpPr>
        <p:spPr>
          <a:xfrm>
            <a:off x="5686560" y="1558080"/>
            <a:ext cx="2377440" cy="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6" name="TextShape 2"/>
          <p:cNvSpPr txBox="1"/>
          <p:nvPr/>
        </p:nvSpPr>
        <p:spPr>
          <a:xfrm>
            <a:off x="3816000" y="156528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P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767" name="Line 3"/>
          <p:cNvSpPr/>
          <p:nvPr/>
        </p:nvSpPr>
        <p:spPr>
          <a:xfrm flipV="1">
            <a:off x="4248000" y="1889280"/>
            <a:ext cx="0" cy="108360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768" name="Group 4"/>
          <p:cNvGrpSpPr/>
          <p:nvPr/>
        </p:nvGrpSpPr>
        <p:grpSpPr>
          <a:xfrm>
            <a:off x="4067640" y="2972880"/>
            <a:ext cx="326520" cy="123120"/>
            <a:chOff x="4067640" y="2972880"/>
            <a:chExt cx="326520" cy="123120"/>
          </a:xfrm>
        </p:grpSpPr>
        <p:sp>
          <p:nvSpPr>
            <p:cNvPr id="769" name="Line 5"/>
            <p:cNvSpPr/>
            <p:nvPr/>
          </p:nvSpPr>
          <p:spPr>
            <a:xfrm>
              <a:off x="4067640" y="29728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0" name="Line 6"/>
            <p:cNvSpPr/>
            <p:nvPr/>
          </p:nvSpPr>
          <p:spPr>
            <a:xfrm>
              <a:off x="4149000" y="30452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1" name="Line 7"/>
            <p:cNvSpPr/>
            <p:nvPr/>
          </p:nvSpPr>
          <p:spPr>
            <a:xfrm>
              <a:off x="4203720" y="30956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2" name="Line 8"/>
            <p:cNvSpPr/>
            <p:nvPr/>
          </p:nvSpPr>
          <p:spPr>
            <a:xfrm>
              <a:off x="4067640" y="297324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3" name="Line 9"/>
            <p:cNvSpPr/>
            <p:nvPr/>
          </p:nvSpPr>
          <p:spPr>
            <a:xfrm>
              <a:off x="4149000" y="30456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4" name="Line 10"/>
            <p:cNvSpPr/>
            <p:nvPr/>
          </p:nvSpPr>
          <p:spPr>
            <a:xfrm>
              <a:off x="4203720" y="30960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775" name="Line 11"/>
          <p:cNvSpPr/>
          <p:nvPr/>
        </p:nvSpPr>
        <p:spPr>
          <a:xfrm flipV="1">
            <a:off x="5904000" y="1673280"/>
            <a:ext cx="0" cy="126000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6" name="TextShape 12"/>
          <p:cNvSpPr txBox="1"/>
          <p:nvPr/>
        </p:nvSpPr>
        <p:spPr>
          <a:xfrm>
            <a:off x="5886720" y="2140200"/>
            <a:ext cx="5893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REF</a:t>
            </a:r>
            <a:endParaRPr lang="fr-FR" sz="1800" b="0" strike="noStrike" spc="-1">
              <a:latin typeface="Arial"/>
            </a:endParaRPr>
          </a:p>
        </p:txBody>
      </p:sp>
      <p:grpSp>
        <p:nvGrpSpPr>
          <p:cNvPr id="777" name="Group 13"/>
          <p:cNvGrpSpPr/>
          <p:nvPr/>
        </p:nvGrpSpPr>
        <p:grpSpPr>
          <a:xfrm>
            <a:off x="5724000" y="2933280"/>
            <a:ext cx="326520" cy="123120"/>
            <a:chOff x="5724000" y="2933280"/>
            <a:chExt cx="326520" cy="123120"/>
          </a:xfrm>
        </p:grpSpPr>
        <p:sp>
          <p:nvSpPr>
            <p:cNvPr id="778" name="Line 14"/>
            <p:cNvSpPr/>
            <p:nvPr/>
          </p:nvSpPr>
          <p:spPr>
            <a:xfrm>
              <a:off x="5724000" y="29332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9" name="Line 15"/>
            <p:cNvSpPr/>
            <p:nvPr/>
          </p:nvSpPr>
          <p:spPr>
            <a:xfrm>
              <a:off x="5805360" y="30056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0" name="Line 16"/>
            <p:cNvSpPr/>
            <p:nvPr/>
          </p:nvSpPr>
          <p:spPr>
            <a:xfrm>
              <a:off x="5860080" y="30560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1" name="Line 17"/>
            <p:cNvSpPr/>
            <p:nvPr/>
          </p:nvSpPr>
          <p:spPr>
            <a:xfrm>
              <a:off x="5724000" y="293364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2" name="Line 18"/>
            <p:cNvSpPr/>
            <p:nvPr/>
          </p:nvSpPr>
          <p:spPr>
            <a:xfrm>
              <a:off x="5805360" y="30060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3" name="Line 19"/>
            <p:cNvSpPr/>
            <p:nvPr/>
          </p:nvSpPr>
          <p:spPr>
            <a:xfrm>
              <a:off x="5860080" y="30564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784" name="CustomShape 20"/>
          <p:cNvSpPr/>
          <p:nvPr/>
        </p:nvSpPr>
        <p:spPr>
          <a:xfrm rot="5400000">
            <a:off x="4891320" y="1181880"/>
            <a:ext cx="936000" cy="738360"/>
          </a:xfrm>
          <a:custGeom>
            <a:avLst/>
            <a:gdLst/>
            <a:ahLst/>
            <a:cxnLst/>
            <a:rect l="0" t="0" r="r" b="b"/>
            <a:pathLst>
              <a:path w="2602" h="2053">
                <a:moveTo>
                  <a:pt x="1300" y="0"/>
                </a:moveTo>
                <a:lnTo>
                  <a:pt x="2601" y="2052"/>
                </a:lnTo>
                <a:lnTo>
                  <a:pt x="0" y="2052"/>
                </a:lnTo>
                <a:lnTo>
                  <a:pt x="1300" y="0"/>
                </a:lnTo>
              </a:path>
            </a:pathLst>
          </a:custGeom>
          <a:solidFill>
            <a:srgbClr val="EEEEEE"/>
          </a:solidFill>
          <a:ln w="1440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5" name="Rectangle 21"/>
          <p:cNvSpPr/>
          <p:nvPr/>
        </p:nvSpPr>
        <p:spPr>
          <a:xfrm>
            <a:off x="5261040" y="1785240"/>
            <a:ext cx="541800" cy="27000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786" name="TextShape 22"/>
          <p:cNvSpPr txBox="1"/>
          <p:nvPr/>
        </p:nvSpPr>
        <p:spPr>
          <a:xfrm>
            <a:off x="4919040" y="1526400"/>
            <a:ext cx="394200" cy="38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000" b="0" strike="noStrike" spc="-1">
                <a:latin typeface="Cambria"/>
              </a:rPr>
              <a:t>+</a:t>
            </a:r>
            <a:endParaRPr lang="fr-FR" sz="2000" b="0" strike="noStrike" spc="-1">
              <a:latin typeface="Arial"/>
            </a:endParaRPr>
          </a:p>
        </p:txBody>
      </p:sp>
      <p:sp>
        <p:nvSpPr>
          <p:cNvPr id="787" name="Line 23"/>
          <p:cNvSpPr/>
          <p:nvPr/>
        </p:nvSpPr>
        <p:spPr>
          <a:xfrm flipH="1">
            <a:off x="4374720" y="1745280"/>
            <a:ext cx="615600" cy="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8" name="Line 24"/>
          <p:cNvSpPr/>
          <p:nvPr/>
        </p:nvSpPr>
        <p:spPr>
          <a:xfrm flipV="1">
            <a:off x="4248000" y="737280"/>
            <a:ext cx="0" cy="82800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9" name="CustomShape 25"/>
          <p:cNvSpPr/>
          <p:nvPr/>
        </p:nvSpPr>
        <p:spPr>
          <a:xfrm rot="5400000">
            <a:off x="7872480" y="1411920"/>
            <a:ext cx="936000" cy="738360"/>
          </a:xfrm>
          <a:custGeom>
            <a:avLst/>
            <a:gdLst/>
            <a:ahLst/>
            <a:cxnLst/>
            <a:rect l="0" t="0" r="r" b="b"/>
            <a:pathLst>
              <a:path w="2602" h="2053">
                <a:moveTo>
                  <a:pt x="1300" y="0"/>
                </a:moveTo>
                <a:lnTo>
                  <a:pt x="2601" y="2052"/>
                </a:lnTo>
                <a:lnTo>
                  <a:pt x="0" y="2052"/>
                </a:lnTo>
                <a:lnTo>
                  <a:pt x="1300" y="0"/>
                </a:lnTo>
              </a:path>
            </a:pathLst>
          </a:custGeom>
          <a:solidFill>
            <a:srgbClr val="EEEEEE"/>
          </a:solidFill>
          <a:ln w="1440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0" name="TextShape 26"/>
          <p:cNvSpPr txBox="1"/>
          <p:nvPr/>
        </p:nvSpPr>
        <p:spPr>
          <a:xfrm>
            <a:off x="7917120" y="1317240"/>
            <a:ext cx="308880" cy="5065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800" b="0" strike="noStrike" spc="-1">
                <a:latin typeface="Cambria"/>
              </a:rPr>
              <a:t>-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791" name="Rectangle 27"/>
          <p:cNvSpPr/>
          <p:nvPr/>
        </p:nvSpPr>
        <p:spPr>
          <a:xfrm>
            <a:off x="8242200" y="2015280"/>
            <a:ext cx="541800" cy="27000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792" name="Rectangle 28"/>
          <p:cNvSpPr/>
          <p:nvPr/>
        </p:nvSpPr>
        <p:spPr>
          <a:xfrm>
            <a:off x="7971480" y="1570320"/>
            <a:ext cx="27108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793" name="TextShape 29"/>
          <p:cNvSpPr txBox="1"/>
          <p:nvPr/>
        </p:nvSpPr>
        <p:spPr>
          <a:xfrm>
            <a:off x="7900200" y="1756440"/>
            <a:ext cx="394200" cy="38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000" b="0" strike="noStrike" spc="-1">
                <a:latin typeface="Cambria"/>
              </a:rPr>
              <a:t>+</a:t>
            </a:r>
            <a:endParaRPr lang="fr-FR" sz="2000" b="0" strike="noStrike" spc="-1">
              <a:latin typeface="Arial"/>
            </a:endParaRPr>
          </a:p>
        </p:txBody>
      </p:sp>
      <p:sp>
        <p:nvSpPr>
          <p:cNvPr id="794" name="Line 30"/>
          <p:cNvSpPr/>
          <p:nvPr/>
        </p:nvSpPr>
        <p:spPr>
          <a:xfrm flipH="1">
            <a:off x="6552000" y="1960200"/>
            <a:ext cx="1419480" cy="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5" name="TextShape 31"/>
          <p:cNvSpPr txBox="1"/>
          <p:nvPr/>
        </p:nvSpPr>
        <p:spPr>
          <a:xfrm>
            <a:off x="4935960" y="1080000"/>
            <a:ext cx="308880" cy="5065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800" b="0" strike="noStrike" spc="-1">
                <a:latin typeface="Cambria"/>
              </a:rPr>
              <a:t>-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796" name="Rectangle 32"/>
          <p:cNvSpPr/>
          <p:nvPr/>
        </p:nvSpPr>
        <p:spPr>
          <a:xfrm>
            <a:off x="4990320" y="1333080"/>
            <a:ext cx="27108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797" name="Line 33"/>
          <p:cNvSpPr/>
          <p:nvPr/>
        </p:nvSpPr>
        <p:spPr>
          <a:xfrm flipH="1">
            <a:off x="4829760" y="1342080"/>
            <a:ext cx="160560" cy="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8" name="Line 34"/>
          <p:cNvSpPr/>
          <p:nvPr/>
        </p:nvSpPr>
        <p:spPr>
          <a:xfrm>
            <a:off x="4829760" y="874080"/>
            <a:ext cx="0" cy="46800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9" name="Line 35"/>
          <p:cNvSpPr/>
          <p:nvPr/>
        </p:nvSpPr>
        <p:spPr>
          <a:xfrm>
            <a:off x="4829760" y="874080"/>
            <a:ext cx="1080000" cy="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0" name="Line 36"/>
          <p:cNvSpPr/>
          <p:nvPr/>
        </p:nvSpPr>
        <p:spPr>
          <a:xfrm flipV="1">
            <a:off x="5909760" y="874080"/>
            <a:ext cx="0" cy="69120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1" name="Line 37"/>
          <p:cNvSpPr/>
          <p:nvPr/>
        </p:nvSpPr>
        <p:spPr>
          <a:xfrm>
            <a:off x="8674560" y="1774080"/>
            <a:ext cx="541440" cy="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2" name="Line 38"/>
          <p:cNvSpPr/>
          <p:nvPr/>
        </p:nvSpPr>
        <p:spPr>
          <a:xfrm flipH="1">
            <a:off x="7817760" y="1558080"/>
            <a:ext cx="160560" cy="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3" name="Line 39"/>
          <p:cNvSpPr/>
          <p:nvPr/>
        </p:nvSpPr>
        <p:spPr>
          <a:xfrm>
            <a:off x="7817760" y="1090080"/>
            <a:ext cx="0" cy="46800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4" name="Line 40"/>
          <p:cNvSpPr/>
          <p:nvPr/>
        </p:nvSpPr>
        <p:spPr>
          <a:xfrm>
            <a:off x="7817760" y="1090080"/>
            <a:ext cx="1080000" cy="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5" name="Line 41"/>
          <p:cNvSpPr/>
          <p:nvPr/>
        </p:nvSpPr>
        <p:spPr>
          <a:xfrm flipV="1">
            <a:off x="8897760" y="1090080"/>
            <a:ext cx="0" cy="69120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6" name="CustomShape 42"/>
          <p:cNvSpPr/>
          <p:nvPr/>
        </p:nvSpPr>
        <p:spPr>
          <a:xfrm rot="16200000">
            <a:off x="8298000" y="827280"/>
            <a:ext cx="180000" cy="504000"/>
          </a:xfrm>
          <a:custGeom>
            <a:avLst/>
            <a:gdLst/>
            <a:ahLst/>
            <a:cxnLst/>
            <a:rect l="0" t="0" r="r" b="b"/>
            <a:pathLst>
              <a:path w="502" h="1402">
                <a:moveTo>
                  <a:pt x="83" y="0"/>
                </a:moveTo>
                <a:lnTo>
                  <a:pt x="83" y="0"/>
                </a:lnTo>
                <a:cubicBezTo>
                  <a:pt x="69" y="0"/>
                  <a:pt x="54" y="4"/>
                  <a:pt x="42" y="11"/>
                </a:cubicBezTo>
                <a:cubicBezTo>
                  <a:pt x="29" y="19"/>
                  <a:pt x="19" y="29"/>
                  <a:pt x="11" y="42"/>
                </a:cubicBezTo>
                <a:cubicBezTo>
                  <a:pt x="4" y="54"/>
                  <a:pt x="0" y="69"/>
                  <a:pt x="0" y="84"/>
                </a:cubicBezTo>
                <a:lnTo>
                  <a:pt x="0" y="1317"/>
                </a:lnTo>
                <a:lnTo>
                  <a:pt x="0" y="1318"/>
                </a:lnTo>
                <a:cubicBezTo>
                  <a:pt x="0" y="1332"/>
                  <a:pt x="4" y="1347"/>
                  <a:pt x="11" y="1359"/>
                </a:cubicBezTo>
                <a:cubicBezTo>
                  <a:pt x="19" y="1372"/>
                  <a:pt x="29" y="1382"/>
                  <a:pt x="42" y="1390"/>
                </a:cubicBezTo>
                <a:cubicBezTo>
                  <a:pt x="54" y="1397"/>
                  <a:pt x="69" y="1401"/>
                  <a:pt x="83" y="1401"/>
                </a:cubicBezTo>
                <a:lnTo>
                  <a:pt x="417" y="1400"/>
                </a:lnTo>
                <a:lnTo>
                  <a:pt x="417" y="1401"/>
                </a:lnTo>
                <a:cubicBezTo>
                  <a:pt x="432" y="1401"/>
                  <a:pt x="447" y="1397"/>
                  <a:pt x="459" y="1390"/>
                </a:cubicBezTo>
                <a:cubicBezTo>
                  <a:pt x="472" y="1382"/>
                  <a:pt x="482" y="1372"/>
                  <a:pt x="490" y="1359"/>
                </a:cubicBezTo>
                <a:cubicBezTo>
                  <a:pt x="497" y="1347"/>
                  <a:pt x="501" y="1332"/>
                  <a:pt x="501" y="1318"/>
                </a:cubicBezTo>
                <a:lnTo>
                  <a:pt x="501" y="83"/>
                </a:lnTo>
                <a:lnTo>
                  <a:pt x="501" y="84"/>
                </a:lnTo>
                <a:lnTo>
                  <a:pt x="501" y="84"/>
                </a:lnTo>
                <a:cubicBezTo>
                  <a:pt x="501" y="69"/>
                  <a:pt x="497" y="54"/>
                  <a:pt x="490" y="42"/>
                </a:cubicBezTo>
                <a:cubicBezTo>
                  <a:pt x="482" y="29"/>
                  <a:pt x="472" y="19"/>
                  <a:pt x="459" y="11"/>
                </a:cubicBezTo>
                <a:cubicBezTo>
                  <a:pt x="447" y="4"/>
                  <a:pt x="432" y="0"/>
                  <a:pt x="417" y="0"/>
                </a:cubicBezTo>
                <a:lnTo>
                  <a:pt x="83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7" name="CustomShape 43"/>
          <p:cNvSpPr/>
          <p:nvPr/>
        </p:nvSpPr>
        <p:spPr>
          <a:xfrm rot="16200000">
            <a:off x="7110000" y="1295280"/>
            <a:ext cx="180000" cy="504000"/>
          </a:xfrm>
          <a:custGeom>
            <a:avLst/>
            <a:gdLst/>
            <a:ahLst/>
            <a:cxnLst/>
            <a:rect l="0" t="0" r="r" b="b"/>
            <a:pathLst>
              <a:path w="502" h="1402">
                <a:moveTo>
                  <a:pt x="83" y="0"/>
                </a:moveTo>
                <a:lnTo>
                  <a:pt x="83" y="0"/>
                </a:lnTo>
                <a:cubicBezTo>
                  <a:pt x="69" y="0"/>
                  <a:pt x="54" y="4"/>
                  <a:pt x="42" y="11"/>
                </a:cubicBezTo>
                <a:cubicBezTo>
                  <a:pt x="29" y="19"/>
                  <a:pt x="19" y="29"/>
                  <a:pt x="11" y="42"/>
                </a:cubicBezTo>
                <a:cubicBezTo>
                  <a:pt x="4" y="54"/>
                  <a:pt x="0" y="69"/>
                  <a:pt x="0" y="84"/>
                </a:cubicBezTo>
                <a:lnTo>
                  <a:pt x="0" y="1317"/>
                </a:lnTo>
                <a:lnTo>
                  <a:pt x="0" y="1318"/>
                </a:lnTo>
                <a:cubicBezTo>
                  <a:pt x="0" y="1332"/>
                  <a:pt x="4" y="1347"/>
                  <a:pt x="11" y="1359"/>
                </a:cubicBezTo>
                <a:cubicBezTo>
                  <a:pt x="19" y="1372"/>
                  <a:pt x="29" y="1382"/>
                  <a:pt x="42" y="1390"/>
                </a:cubicBezTo>
                <a:cubicBezTo>
                  <a:pt x="54" y="1397"/>
                  <a:pt x="69" y="1401"/>
                  <a:pt x="83" y="1401"/>
                </a:cubicBezTo>
                <a:lnTo>
                  <a:pt x="417" y="1400"/>
                </a:lnTo>
                <a:lnTo>
                  <a:pt x="417" y="1401"/>
                </a:lnTo>
                <a:cubicBezTo>
                  <a:pt x="432" y="1401"/>
                  <a:pt x="447" y="1397"/>
                  <a:pt x="459" y="1390"/>
                </a:cubicBezTo>
                <a:cubicBezTo>
                  <a:pt x="472" y="1382"/>
                  <a:pt x="482" y="1372"/>
                  <a:pt x="490" y="1359"/>
                </a:cubicBezTo>
                <a:cubicBezTo>
                  <a:pt x="497" y="1347"/>
                  <a:pt x="501" y="1332"/>
                  <a:pt x="501" y="1318"/>
                </a:cubicBezTo>
                <a:lnTo>
                  <a:pt x="501" y="83"/>
                </a:lnTo>
                <a:lnTo>
                  <a:pt x="501" y="84"/>
                </a:lnTo>
                <a:lnTo>
                  <a:pt x="501" y="84"/>
                </a:lnTo>
                <a:cubicBezTo>
                  <a:pt x="501" y="69"/>
                  <a:pt x="497" y="54"/>
                  <a:pt x="490" y="42"/>
                </a:cubicBezTo>
                <a:cubicBezTo>
                  <a:pt x="482" y="29"/>
                  <a:pt x="472" y="19"/>
                  <a:pt x="459" y="11"/>
                </a:cubicBezTo>
                <a:cubicBezTo>
                  <a:pt x="447" y="4"/>
                  <a:pt x="432" y="0"/>
                  <a:pt x="417" y="0"/>
                </a:cubicBezTo>
                <a:lnTo>
                  <a:pt x="83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8" name="CustomShape 44"/>
          <p:cNvSpPr/>
          <p:nvPr/>
        </p:nvSpPr>
        <p:spPr>
          <a:xfrm rot="16200000">
            <a:off x="7110000" y="1727280"/>
            <a:ext cx="180000" cy="504000"/>
          </a:xfrm>
          <a:custGeom>
            <a:avLst/>
            <a:gdLst/>
            <a:ahLst/>
            <a:cxnLst/>
            <a:rect l="0" t="0" r="r" b="b"/>
            <a:pathLst>
              <a:path w="502" h="1402">
                <a:moveTo>
                  <a:pt x="83" y="0"/>
                </a:moveTo>
                <a:lnTo>
                  <a:pt x="83" y="0"/>
                </a:lnTo>
                <a:cubicBezTo>
                  <a:pt x="69" y="0"/>
                  <a:pt x="54" y="4"/>
                  <a:pt x="42" y="11"/>
                </a:cubicBezTo>
                <a:cubicBezTo>
                  <a:pt x="29" y="19"/>
                  <a:pt x="19" y="29"/>
                  <a:pt x="11" y="42"/>
                </a:cubicBezTo>
                <a:cubicBezTo>
                  <a:pt x="4" y="54"/>
                  <a:pt x="0" y="69"/>
                  <a:pt x="0" y="84"/>
                </a:cubicBezTo>
                <a:lnTo>
                  <a:pt x="0" y="1317"/>
                </a:lnTo>
                <a:lnTo>
                  <a:pt x="0" y="1318"/>
                </a:lnTo>
                <a:cubicBezTo>
                  <a:pt x="0" y="1332"/>
                  <a:pt x="4" y="1347"/>
                  <a:pt x="11" y="1359"/>
                </a:cubicBezTo>
                <a:cubicBezTo>
                  <a:pt x="19" y="1372"/>
                  <a:pt x="29" y="1382"/>
                  <a:pt x="42" y="1390"/>
                </a:cubicBezTo>
                <a:cubicBezTo>
                  <a:pt x="54" y="1397"/>
                  <a:pt x="69" y="1401"/>
                  <a:pt x="83" y="1401"/>
                </a:cubicBezTo>
                <a:lnTo>
                  <a:pt x="417" y="1400"/>
                </a:lnTo>
                <a:lnTo>
                  <a:pt x="417" y="1401"/>
                </a:lnTo>
                <a:cubicBezTo>
                  <a:pt x="432" y="1401"/>
                  <a:pt x="447" y="1397"/>
                  <a:pt x="459" y="1390"/>
                </a:cubicBezTo>
                <a:cubicBezTo>
                  <a:pt x="472" y="1382"/>
                  <a:pt x="482" y="1372"/>
                  <a:pt x="490" y="1359"/>
                </a:cubicBezTo>
                <a:cubicBezTo>
                  <a:pt x="497" y="1347"/>
                  <a:pt x="501" y="1332"/>
                  <a:pt x="501" y="1318"/>
                </a:cubicBezTo>
                <a:lnTo>
                  <a:pt x="501" y="83"/>
                </a:lnTo>
                <a:lnTo>
                  <a:pt x="501" y="84"/>
                </a:lnTo>
                <a:lnTo>
                  <a:pt x="501" y="84"/>
                </a:lnTo>
                <a:cubicBezTo>
                  <a:pt x="501" y="69"/>
                  <a:pt x="497" y="54"/>
                  <a:pt x="490" y="42"/>
                </a:cubicBezTo>
                <a:cubicBezTo>
                  <a:pt x="482" y="29"/>
                  <a:pt x="472" y="19"/>
                  <a:pt x="459" y="11"/>
                </a:cubicBezTo>
                <a:cubicBezTo>
                  <a:pt x="447" y="4"/>
                  <a:pt x="432" y="0"/>
                  <a:pt x="417" y="0"/>
                </a:cubicBezTo>
                <a:lnTo>
                  <a:pt x="83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9" name="CustomShape 45"/>
          <p:cNvSpPr/>
          <p:nvPr/>
        </p:nvSpPr>
        <p:spPr>
          <a:xfrm>
            <a:off x="4176000" y="1493280"/>
            <a:ext cx="180000" cy="504000"/>
          </a:xfrm>
          <a:custGeom>
            <a:avLst/>
            <a:gdLst/>
            <a:ahLst/>
            <a:cxnLst/>
            <a:rect l="0" t="0" r="r" b="b"/>
            <a:pathLst>
              <a:path w="502" h="1402">
                <a:moveTo>
                  <a:pt x="83" y="0"/>
                </a:moveTo>
                <a:lnTo>
                  <a:pt x="84" y="0"/>
                </a:lnTo>
                <a:cubicBezTo>
                  <a:pt x="69" y="0"/>
                  <a:pt x="54" y="4"/>
                  <a:pt x="42" y="11"/>
                </a:cubicBezTo>
                <a:cubicBezTo>
                  <a:pt x="29" y="19"/>
                  <a:pt x="19" y="29"/>
                  <a:pt x="11" y="42"/>
                </a:cubicBezTo>
                <a:cubicBezTo>
                  <a:pt x="4" y="54"/>
                  <a:pt x="0" y="69"/>
                  <a:pt x="0" y="84"/>
                </a:cubicBezTo>
                <a:lnTo>
                  <a:pt x="0" y="1317"/>
                </a:lnTo>
                <a:lnTo>
                  <a:pt x="0" y="1318"/>
                </a:lnTo>
                <a:cubicBezTo>
                  <a:pt x="0" y="1332"/>
                  <a:pt x="4" y="1347"/>
                  <a:pt x="11" y="1359"/>
                </a:cubicBezTo>
                <a:cubicBezTo>
                  <a:pt x="19" y="1372"/>
                  <a:pt x="29" y="1382"/>
                  <a:pt x="42" y="1390"/>
                </a:cubicBezTo>
                <a:cubicBezTo>
                  <a:pt x="54" y="1397"/>
                  <a:pt x="69" y="1401"/>
                  <a:pt x="84" y="1401"/>
                </a:cubicBezTo>
                <a:lnTo>
                  <a:pt x="417" y="1400"/>
                </a:lnTo>
                <a:lnTo>
                  <a:pt x="418" y="1401"/>
                </a:lnTo>
                <a:cubicBezTo>
                  <a:pt x="432" y="1401"/>
                  <a:pt x="447" y="1397"/>
                  <a:pt x="459" y="1390"/>
                </a:cubicBezTo>
                <a:cubicBezTo>
                  <a:pt x="472" y="1382"/>
                  <a:pt x="482" y="1372"/>
                  <a:pt x="490" y="1359"/>
                </a:cubicBezTo>
                <a:cubicBezTo>
                  <a:pt x="497" y="1347"/>
                  <a:pt x="501" y="1332"/>
                  <a:pt x="501" y="1318"/>
                </a:cubicBezTo>
                <a:lnTo>
                  <a:pt x="501" y="83"/>
                </a:lnTo>
                <a:lnTo>
                  <a:pt x="501" y="84"/>
                </a:lnTo>
                <a:lnTo>
                  <a:pt x="501" y="84"/>
                </a:lnTo>
                <a:cubicBezTo>
                  <a:pt x="501" y="69"/>
                  <a:pt x="497" y="54"/>
                  <a:pt x="490" y="42"/>
                </a:cubicBezTo>
                <a:cubicBezTo>
                  <a:pt x="482" y="29"/>
                  <a:pt x="472" y="19"/>
                  <a:pt x="459" y="11"/>
                </a:cubicBezTo>
                <a:cubicBezTo>
                  <a:pt x="447" y="4"/>
                  <a:pt x="432" y="0"/>
                  <a:pt x="418" y="0"/>
                </a:cubicBezTo>
                <a:lnTo>
                  <a:pt x="83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0" name="Line 46"/>
          <p:cNvSpPr/>
          <p:nvPr/>
        </p:nvSpPr>
        <p:spPr>
          <a:xfrm flipH="1" flipV="1">
            <a:off x="7632000" y="1975320"/>
            <a:ext cx="360" cy="91836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811" name="Group 47"/>
          <p:cNvGrpSpPr/>
          <p:nvPr/>
        </p:nvGrpSpPr>
        <p:grpSpPr>
          <a:xfrm>
            <a:off x="7488000" y="2933280"/>
            <a:ext cx="326520" cy="123120"/>
            <a:chOff x="7488000" y="2933280"/>
            <a:chExt cx="326520" cy="123120"/>
          </a:xfrm>
        </p:grpSpPr>
        <p:sp>
          <p:nvSpPr>
            <p:cNvPr id="812" name="Line 48"/>
            <p:cNvSpPr/>
            <p:nvPr/>
          </p:nvSpPr>
          <p:spPr>
            <a:xfrm>
              <a:off x="7488000" y="29332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3" name="Line 49"/>
            <p:cNvSpPr/>
            <p:nvPr/>
          </p:nvSpPr>
          <p:spPr>
            <a:xfrm>
              <a:off x="7569360" y="30056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4" name="Line 50"/>
            <p:cNvSpPr/>
            <p:nvPr/>
          </p:nvSpPr>
          <p:spPr>
            <a:xfrm>
              <a:off x="7624080" y="30560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5" name="Line 51"/>
            <p:cNvSpPr/>
            <p:nvPr/>
          </p:nvSpPr>
          <p:spPr>
            <a:xfrm>
              <a:off x="7488000" y="293364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6" name="Line 52"/>
            <p:cNvSpPr/>
            <p:nvPr/>
          </p:nvSpPr>
          <p:spPr>
            <a:xfrm>
              <a:off x="7569360" y="30060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7" name="Line 53"/>
            <p:cNvSpPr/>
            <p:nvPr/>
          </p:nvSpPr>
          <p:spPr>
            <a:xfrm>
              <a:off x="7624080" y="30564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818" name="Line 54"/>
          <p:cNvSpPr/>
          <p:nvPr/>
        </p:nvSpPr>
        <p:spPr>
          <a:xfrm flipV="1">
            <a:off x="6732000" y="2036880"/>
            <a:ext cx="0" cy="86400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9" name="TextShape 55"/>
          <p:cNvSpPr txBox="1"/>
          <p:nvPr/>
        </p:nvSpPr>
        <p:spPr>
          <a:xfrm>
            <a:off x="6747480" y="2359800"/>
            <a:ext cx="57528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cap</a:t>
            </a:r>
            <a:endParaRPr lang="fr-FR" sz="1800" b="0" strike="noStrike" spc="-1">
              <a:latin typeface="Arial"/>
            </a:endParaRPr>
          </a:p>
        </p:txBody>
      </p:sp>
      <p:grpSp>
        <p:nvGrpSpPr>
          <p:cNvPr id="820" name="Group 56"/>
          <p:cNvGrpSpPr/>
          <p:nvPr/>
        </p:nvGrpSpPr>
        <p:grpSpPr>
          <a:xfrm>
            <a:off x="6584760" y="2936880"/>
            <a:ext cx="326520" cy="123120"/>
            <a:chOff x="6584760" y="2936880"/>
            <a:chExt cx="326520" cy="123120"/>
          </a:xfrm>
        </p:grpSpPr>
        <p:sp>
          <p:nvSpPr>
            <p:cNvPr id="821" name="Line 57"/>
            <p:cNvSpPr/>
            <p:nvPr/>
          </p:nvSpPr>
          <p:spPr>
            <a:xfrm>
              <a:off x="6584760" y="29368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2" name="Line 58"/>
            <p:cNvSpPr/>
            <p:nvPr/>
          </p:nvSpPr>
          <p:spPr>
            <a:xfrm>
              <a:off x="6666120" y="30092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3" name="Line 59"/>
            <p:cNvSpPr/>
            <p:nvPr/>
          </p:nvSpPr>
          <p:spPr>
            <a:xfrm>
              <a:off x="6720840" y="30596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4" name="Line 60"/>
            <p:cNvSpPr/>
            <p:nvPr/>
          </p:nvSpPr>
          <p:spPr>
            <a:xfrm>
              <a:off x="6584760" y="293724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5" name="Line 61"/>
            <p:cNvSpPr/>
            <p:nvPr/>
          </p:nvSpPr>
          <p:spPr>
            <a:xfrm>
              <a:off x="6666120" y="30096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6" name="Line 62"/>
            <p:cNvSpPr/>
            <p:nvPr/>
          </p:nvSpPr>
          <p:spPr>
            <a:xfrm>
              <a:off x="6720840" y="30600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827" name="CustomShape 63"/>
          <p:cNvSpPr/>
          <p:nvPr/>
        </p:nvSpPr>
        <p:spPr>
          <a:xfrm>
            <a:off x="7542360" y="2195280"/>
            <a:ext cx="180000" cy="504000"/>
          </a:xfrm>
          <a:custGeom>
            <a:avLst/>
            <a:gdLst/>
            <a:ahLst/>
            <a:cxnLst/>
            <a:rect l="0" t="0" r="r" b="b"/>
            <a:pathLst>
              <a:path w="502" h="1402">
                <a:moveTo>
                  <a:pt x="83" y="0"/>
                </a:moveTo>
                <a:lnTo>
                  <a:pt x="84" y="0"/>
                </a:lnTo>
                <a:cubicBezTo>
                  <a:pt x="69" y="0"/>
                  <a:pt x="54" y="4"/>
                  <a:pt x="42" y="11"/>
                </a:cubicBezTo>
                <a:cubicBezTo>
                  <a:pt x="29" y="19"/>
                  <a:pt x="19" y="29"/>
                  <a:pt x="11" y="42"/>
                </a:cubicBezTo>
                <a:cubicBezTo>
                  <a:pt x="4" y="54"/>
                  <a:pt x="0" y="69"/>
                  <a:pt x="0" y="84"/>
                </a:cubicBezTo>
                <a:lnTo>
                  <a:pt x="0" y="1317"/>
                </a:lnTo>
                <a:lnTo>
                  <a:pt x="0" y="1318"/>
                </a:lnTo>
                <a:cubicBezTo>
                  <a:pt x="0" y="1332"/>
                  <a:pt x="4" y="1347"/>
                  <a:pt x="11" y="1359"/>
                </a:cubicBezTo>
                <a:cubicBezTo>
                  <a:pt x="19" y="1372"/>
                  <a:pt x="29" y="1382"/>
                  <a:pt x="42" y="1390"/>
                </a:cubicBezTo>
                <a:cubicBezTo>
                  <a:pt x="54" y="1397"/>
                  <a:pt x="69" y="1401"/>
                  <a:pt x="84" y="1401"/>
                </a:cubicBezTo>
                <a:lnTo>
                  <a:pt x="417" y="1400"/>
                </a:lnTo>
                <a:lnTo>
                  <a:pt x="418" y="1401"/>
                </a:lnTo>
                <a:cubicBezTo>
                  <a:pt x="432" y="1401"/>
                  <a:pt x="447" y="1397"/>
                  <a:pt x="459" y="1390"/>
                </a:cubicBezTo>
                <a:cubicBezTo>
                  <a:pt x="472" y="1382"/>
                  <a:pt x="482" y="1372"/>
                  <a:pt x="490" y="1359"/>
                </a:cubicBezTo>
                <a:cubicBezTo>
                  <a:pt x="497" y="1347"/>
                  <a:pt x="501" y="1332"/>
                  <a:pt x="501" y="1318"/>
                </a:cubicBezTo>
                <a:lnTo>
                  <a:pt x="501" y="83"/>
                </a:lnTo>
                <a:lnTo>
                  <a:pt x="501" y="84"/>
                </a:lnTo>
                <a:lnTo>
                  <a:pt x="501" y="84"/>
                </a:lnTo>
                <a:cubicBezTo>
                  <a:pt x="501" y="69"/>
                  <a:pt x="497" y="54"/>
                  <a:pt x="490" y="42"/>
                </a:cubicBezTo>
                <a:cubicBezTo>
                  <a:pt x="482" y="29"/>
                  <a:pt x="472" y="19"/>
                  <a:pt x="459" y="11"/>
                </a:cubicBezTo>
                <a:cubicBezTo>
                  <a:pt x="447" y="4"/>
                  <a:pt x="432" y="0"/>
                  <a:pt x="418" y="0"/>
                </a:cubicBezTo>
                <a:lnTo>
                  <a:pt x="83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8" name="Line 64"/>
          <p:cNvSpPr/>
          <p:nvPr/>
        </p:nvSpPr>
        <p:spPr>
          <a:xfrm flipV="1">
            <a:off x="9144000" y="1889280"/>
            <a:ext cx="0" cy="93600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9" name="TextShape 65"/>
          <p:cNvSpPr txBox="1"/>
          <p:nvPr/>
        </p:nvSpPr>
        <p:spPr>
          <a:xfrm>
            <a:off x="9130680" y="2176200"/>
            <a:ext cx="54144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1800" b="0" strike="noStrike" spc="-1">
              <a:latin typeface="Arial"/>
            </a:endParaRPr>
          </a:p>
        </p:txBody>
      </p:sp>
      <p:grpSp>
        <p:nvGrpSpPr>
          <p:cNvPr id="830" name="Group 66"/>
          <p:cNvGrpSpPr/>
          <p:nvPr/>
        </p:nvGrpSpPr>
        <p:grpSpPr>
          <a:xfrm>
            <a:off x="8967960" y="2933280"/>
            <a:ext cx="326520" cy="123120"/>
            <a:chOff x="8967960" y="2933280"/>
            <a:chExt cx="326520" cy="123120"/>
          </a:xfrm>
        </p:grpSpPr>
        <p:sp>
          <p:nvSpPr>
            <p:cNvPr id="831" name="Line 67"/>
            <p:cNvSpPr/>
            <p:nvPr/>
          </p:nvSpPr>
          <p:spPr>
            <a:xfrm>
              <a:off x="8967960" y="29332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2" name="Line 68"/>
            <p:cNvSpPr/>
            <p:nvPr/>
          </p:nvSpPr>
          <p:spPr>
            <a:xfrm>
              <a:off x="9049320" y="30056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3" name="Line 69"/>
            <p:cNvSpPr/>
            <p:nvPr/>
          </p:nvSpPr>
          <p:spPr>
            <a:xfrm>
              <a:off x="9104040" y="30560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4" name="Line 70"/>
            <p:cNvSpPr/>
            <p:nvPr/>
          </p:nvSpPr>
          <p:spPr>
            <a:xfrm>
              <a:off x="8967960" y="293364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5" name="Line 71"/>
            <p:cNvSpPr/>
            <p:nvPr/>
          </p:nvSpPr>
          <p:spPr>
            <a:xfrm>
              <a:off x="9049320" y="30060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6" name="Line 72"/>
            <p:cNvSpPr/>
            <p:nvPr/>
          </p:nvSpPr>
          <p:spPr>
            <a:xfrm>
              <a:off x="9104040" y="30564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837" name="Line 73"/>
          <p:cNvSpPr/>
          <p:nvPr/>
        </p:nvSpPr>
        <p:spPr>
          <a:xfrm>
            <a:off x="4068000" y="737280"/>
            <a:ext cx="360000" cy="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8" name="TextShape 74"/>
          <p:cNvSpPr txBox="1"/>
          <p:nvPr/>
        </p:nvSpPr>
        <p:spPr>
          <a:xfrm>
            <a:off x="4018680" y="340200"/>
            <a:ext cx="54144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cc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839" name="TextShape 75"/>
          <p:cNvSpPr txBox="1"/>
          <p:nvPr/>
        </p:nvSpPr>
        <p:spPr>
          <a:xfrm>
            <a:off x="4359600" y="174528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000" b="0" strike="noStrike" spc="-1">
                <a:solidFill>
                  <a:srgbClr val="000000"/>
                </a:solidFill>
                <a:latin typeface="Symbol"/>
                <a:ea typeface="Univers Condensed (W1)"/>
              </a:rPr>
              <a:t>a</a:t>
            </a:r>
            <a:r>
              <a:rPr lang="fr-FR" sz="1600" b="0" strike="noStrike" spc="-1">
                <a:solidFill>
                  <a:srgbClr val="000000"/>
                </a:solidFill>
                <a:latin typeface="Cabin"/>
                <a:ea typeface="Univers Condensed (W1)"/>
              </a:rPr>
              <a:t>P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840" name="Line 76"/>
          <p:cNvSpPr/>
          <p:nvPr/>
        </p:nvSpPr>
        <p:spPr>
          <a:xfrm flipH="1">
            <a:off x="4302720" y="1745280"/>
            <a:ext cx="36000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1" name="TextShape 77"/>
          <p:cNvSpPr txBox="1"/>
          <p:nvPr/>
        </p:nvSpPr>
        <p:spPr>
          <a:xfrm>
            <a:off x="7020000" y="113328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842" name="TextShape 78"/>
          <p:cNvSpPr txBox="1"/>
          <p:nvPr/>
        </p:nvSpPr>
        <p:spPr>
          <a:xfrm>
            <a:off x="7020000" y="206964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843" name="TextShape 79"/>
          <p:cNvSpPr txBox="1"/>
          <p:nvPr/>
        </p:nvSpPr>
        <p:spPr>
          <a:xfrm>
            <a:off x="7812000" y="232200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k.R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844" name="TextShape 80"/>
          <p:cNvSpPr txBox="1"/>
          <p:nvPr/>
        </p:nvSpPr>
        <p:spPr>
          <a:xfrm>
            <a:off x="8136000" y="63036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k.R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845" name="TextShape 81"/>
          <p:cNvSpPr txBox="1"/>
          <p:nvPr/>
        </p:nvSpPr>
        <p:spPr>
          <a:xfrm>
            <a:off x="4935960" y="1385280"/>
            <a:ext cx="58932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0" i="1" strike="noStrike" spc="-1">
                <a:solidFill>
                  <a:srgbClr val="999999"/>
                </a:solidFill>
                <a:latin typeface="Arial"/>
              </a:rPr>
              <a:t>AOP1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846" name="TextShape 82"/>
          <p:cNvSpPr txBox="1"/>
          <p:nvPr/>
        </p:nvSpPr>
        <p:spPr>
          <a:xfrm>
            <a:off x="7920000" y="1626840"/>
            <a:ext cx="58932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0" i="1" strike="noStrike" spc="-1">
                <a:solidFill>
                  <a:srgbClr val="999999"/>
                </a:solidFill>
                <a:latin typeface="Arial"/>
              </a:rPr>
              <a:t>AOP2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847" name="Line 83"/>
          <p:cNvSpPr/>
          <p:nvPr/>
        </p:nvSpPr>
        <p:spPr>
          <a:xfrm>
            <a:off x="4450680" y="6603840"/>
            <a:ext cx="238680" cy="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8" name="Line 84"/>
          <p:cNvSpPr/>
          <p:nvPr/>
        </p:nvSpPr>
        <p:spPr>
          <a:xfrm>
            <a:off x="4450320" y="4407840"/>
            <a:ext cx="238680" cy="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9" name="Line 85"/>
          <p:cNvSpPr/>
          <p:nvPr/>
        </p:nvSpPr>
        <p:spPr>
          <a:xfrm>
            <a:off x="4126320" y="3975840"/>
            <a:ext cx="720000" cy="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0" name="Line 86"/>
          <p:cNvSpPr/>
          <p:nvPr/>
        </p:nvSpPr>
        <p:spPr>
          <a:xfrm>
            <a:off x="4126320" y="6963840"/>
            <a:ext cx="720000" cy="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1" name="Line 87"/>
          <p:cNvSpPr/>
          <p:nvPr/>
        </p:nvSpPr>
        <p:spPr>
          <a:xfrm flipV="1">
            <a:off x="5782320" y="4155840"/>
            <a:ext cx="0" cy="266400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2" name="Line 88"/>
          <p:cNvSpPr/>
          <p:nvPr/>
        </p:nvSpPr>
        <p:spPr>
          <a:xfrm>
            <a:off x="5278320" y="6819840"/>
            <a:ext cx="1152000" cy="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3" name="Line 89"/>
          <p:cNvSpPr/>
          <p:nvPr/>
        </p:nvSpPr>
        <p:spPr>
          <a:xfrm>
            <a:off x="5278320" y="4155840"/>
            <a:ext cx="1152000" cy="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4" name="Line 90"/>
          <p:cNvSpPr/>
          <p:nvPr/>
        </p:nvSpPr>
        <p:spPr>
          <a:xfrm>
            <a:off x="6430320" y="5336640"/>
            <a:ext cx="1512000" cy="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5" name="CustomShape 91"/>
          <p:cNvSpPr/>
          <p:nvPr/>
        </p:nvSpPr>
        <p:spPr>
          <a:xfrm rot="5400000">
            <a:off x="4553640" y="6436440"/>
            <a:ext cx="936000" cy="738360"/>
          </a:xfrm>
          <a:custGeom>
            <a:avLst/>
            <a:gdLst/>
            <a:ahLst/>
            <a:cxnLst/>
            <a:rect l="0" t="0" r="r" b="b"/>
            <a:pathLst>
              <a:path w="2602" h="2053">
                <a:moveTo>
                  <a:pt x="1300" y="0"/>
                </a:moveTo>
                <a:lnTo>
                  <a:pt x="2601" y="2052"/>
                </a:lnTo>
                <a:lnTo>
                  <a:pt x="0" y="2052"/>
                </a:lnTo>
                <a:lnTo>
                  <a:pt x="1300" y="0"/>
                </a:lnTo>
              </a:path>
            </a:pathLst>
          </a:custGeom>
          <a:solidFill>
            <a:srgbClr val="EEEEEE"/>
          </a:solidFill>
          <a:ln w="1440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6" name="Rectangle 92"/>
          <p:cNvSpPr/>
          <p:nvPr/>
        </p:nvSpPr>
        <p:spPr>
          <a:xfrm>
            <a:off x="5103360" y="7039800"/>
            <a:ext cx="541800" cy="27000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857" name="TextShape 93"/>
          <p:cNvSpPr txBox="1"/>
          <p:nvPr/>
        </p:nvSpPr>
        <p:spPr>
          <a:xfrm>
            <a:off x="4581360" y="6780960"/>
            <a:ext cx="394200" cy="38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000" b="0" strike="noStrike" spc="-1">
                <a:latin typeface="Cambria"/>
              </a:rPr>
              <a:t>+</a:t>
            </a:r>
            <a:endParaRPr lang="fr-FR" sz="2000" b="0" strike="noStrike" spc="-1">
              <a:latin typeface="Arial"/>
            </a:endParaRPr>
          </a:p>
        </p:txBody>
      </p:sp>
      <p:sp>
        <p:nvSpPr>
          <p:cNvPr id="858" name="CustomShape 94"/>
          <p:cNvSpPr/>
          <p:nvPr/>
        </p:nvSpPr>
        <p:spPr>
          <a:xfrm rot="5400000">
            <a:off x="7750800" y="5190480"/>
            <a:ext cx="936000" cy="738360"/>
          </a:xfrm>
          <a:custGeom>
            <a:avLst/>
            <a:gdLst/>
            <a:ahLst/>
            <a:cxnLst/>
            <a:rect l="0" t="0" r="r" b="b"/>
            <a:pathLst>
              <a:path w="2602" h="2053">
                <a:moveTo>
                  <a:pt x="1300" y="0"/>
                </a:moveTo>
                <a:lnTo>
                  <a:pt x="2601" y="2052"/>
                </a:lnTo>
                <a:lnTo>
                  <a:pt x="0" y="2052"/>
                </a:lnTo>
                <a:lnTo>
                  <a:pt x="1300" y="0"/>
                </a:lnTo>
              </a:path>
            </a:pathLst>
          </a:custGeom>
          <a:solidFill>
            <a:srgbClr val="EEEEEE"/>
          </a:solidFill>
          <a:ln w="1440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9" name="TextShape 95"/>
          <p:cNvSpPr txBox="1"/>
          <p:nvPr/>
        </p:nvSpPr>
        <p:spPr>
          <a:xfrm>
            <a:off x="7795440" y="5095800"/>
            <a:ext cx="308880" cy="5065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800" b="0" strike="noStrike" spc="-1">
                <a:latin typeface="Cambria"/>
              </a:rPr>
              <a:t>-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860" name="Rectangle 96"/>
          <p:cNvSpPr/>
          <p:nvPr/>
        </p:nvSpPr>
        <p:spPr>
          <a:xfrm>
            <a:off x="8120520" y="5793840"/>
            <a:ext cx="541800" cy="27000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861" name="Rectangle 97"/>
          <p:cNvSpPr/>
          <p:nvPr/>
        </p:nvSpPr>
        <p:spPr>
          <a:xfrm>
            <a:off x="7849800" y="5348880"/>
            <a:ext cx="27108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862" name="TextShape 98"/>
          <p:cNvSpPr txBox="1"/>
          <p:nvPr/>
        </p:nvSpPr>
        <p:spPr>
          <a:xfrm>
            <a:off x="7778520" y="5535000"/>
            <a:ext cx="394200" cy="38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000" b="0" strike="noStrike" spc="-1">
                <a:latin typeface="Cambria"/>
              </a:rPr>
              <a:t>+</a:t>
            </a:r>
            <a:endParaRPr lang="fr-FR" sz="2000" b="0" strike="noStrike" spc="-1">
              <a:latin typeface="Arial"/>
            </a:endParaRPr>
          </a:p>
        </p:txBody>
      </p:sp>
      <p:sp>
        <p:nvSpPr>
          <p:cNvPr id="863" name="Line 99"/>
          <p:cNvSpPr/>
          <p:nvPr/>
        </p:nvSpPr>
        <p:spPr>
          <a:xfrm flipH="1">
            <a:off x="6430320" y="5738760"/>
            <a:ext cx="1419480" cy="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4" name="TextShape 100"/>
          <p:cNvSpPr txBox="1"/>
          <p:nvPr/>
        </p:nvSpPr>
        <p:spPr>
          <a:xfrm>
            <a:off x="4598280" y="6334560"/>
            <a:ext cx="308880" cy="5065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800" b="0" strike="noStrike" spc="-1">
                <a:latin typeface="Cambria"/>
              </a:rPr>
              <a:t>-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865" name="Rectangle 101"/>
          <p:cNvSpPr/>
          <p:nvPr/>
        </p:nvSpPr>
        <p:spPr>
          <a:xfrm>
            <a:off x="4652640" y="6587640"/>
            <a:ext cx="27108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866" name="Line 102"/>
          <p:cNvSpPr/>
          <p:nvPr/>
        </p:nvSpPr>
        <p:spPr>
          <a:xfrm flipH="1" flipV="1">
            <a:off x="6430320" y="4155840"/>
            <a:ext cx="5760" cy="118800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7" name="Line 103"/>
          <p:cNvSpPr/>
          <p:nvPr/>
        </p:nvSpPr>
        <p:spPr>
          <a:xfrm>
            <a:off x="8552880" y="5552640"/>
            <a:ext cx="541440" cy="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8" name="Line 104"/>
          <p:cNvSpPr/>
          <p:nvPr/>
        </p:nvSpPr>
        <p:spPr>
          <a:xfrm flipH="1">
            <a:off x="7696080" y="5336640"/>
            <a:ext cx="160560" cy="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9" name="Line 105"/>
          <p:cNvSpPr/>
          <p:nvPr/>
        </p:nvSpPr>
        <p:spPr>
          <a:xfrm>
            <a:off x="7582320" y="4875840"/>
            <a:ext cx="0" cy="46800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0" name="Line 106"/>
          <p:cNvSpPr/>
          <p:nvPr/>
        </p:nvSpPr>
        <p:spPr>
          <a:xfrm flipV="1">
            <a:off x="7582320" y="4868640"/>
            <a:ext cx="1193760" cy="720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1" name="Line 107"/>
          <p:cNvSpPr/>
          <p:nvPr/>
        </p:nvSpPr>
        <p:spPr>
          <a:xfrm flipV="1">
            <a:off x="8776080" y="4868640"/>
            <a:ext cx="0" cy="69120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2" name="CustomShape 108"/>
          <p:cNvSpPr/>
          <p:nvPr/>
        </p:nvSpPr>
        <p:spPr>
          <a:xfrm rot="16200000">
            <a:off x="8104320" y="4605840"/>
            <a:ext cx="180000" cy="504000"/>
          </a:xfrm>
          <a:custGeom>
            <a:avLst/>
            <a:gdLst/>
            <a:ahLst/>
            <a:cxnLst/>
            <a:rect l="0" t="0" r="r" b="b"/>
            <a:pathLst>
              <a:path w="502" h="1402">
                <a:moveTo>
                  <a:pt x="83" y="0"/>
                </a:moveTo>
                <a:lnTo>
                  <a:pt x="83" y="0"/>
                </a:lnTo>
                <a:cubicBezTo>
                  <a:pt x="69" y="0"/>
                  <a:pt x="54" y="4"/>
                  <a:pt x="42" y="11"/>
                </a:cubicBezTo>
                <a:cubicBezTo>
                  <a:pt x="29" y="19"/>
                  <a:pt x="19" y="29"/>
                  <a:pt x="11" y="42"/>
                </a:cubicBezTo>
                <a:cubicBezTo>
                  <a:pt x="4" y="54"/>
                  <a:pt x="0" y="69"/>
                  <a:pt x="0" y="84"/>
                </a:cubicBezTo>
                <a:lnTo>
                  <a:pt x="0" y="1317"/>
                </a:lnTo>
                <a:lnTo>
                  <a:pt x="0" y="1318"/>
                </a:lnTo>
                <a:cubicBezTo>
                  <a:pt x="0" y="1332"/>
                  <a:pt x="4" y="1347"/>
                  <a:pt x="11" y="1359"/>
                </a:cubicBezTo>
                <a:cubicBezTo>
                  <a:pt x="19" y="1372"/>
                  <a:pt x="29" y="1382"/>
                  <a:pt x="42" y="1390"/>
                </a:cubicBezTo>
                <a:cubicBezTo>
                  <a:pt x="54" y="1397"/>
                  <a:pt x="69" y="1401"/>
                  <a:pt x="83" y="1401"/>
                </a:cubicBezTo>
                <a:lnTo>
                  <a:pt x="417" y="1400"/>
                </a:lnTo>
                <a:lnTo>
                  <a:pt x="417" y="1401"/>
                </a:lnTo>
                <a:cubicBezTo>
                  <a:pt x="432" y="1401"/>
                  <a:pt x="447" y="1397"/>
                  <a:pt x="459" y="1390"/>
                </a:cubicBezTo>
                <a:cubicBezTo>
                  <a:pt x="472" y="1382"/>
                  <a:pt x="482" y="1372"/>
                  <a:pt x="490" y="1359"/>
                </a:cubicBezTo>
                <a:cubicBezTo>
                  <a:pt x="497" y="1347"/>
                  <a:pt x="501" y="1332"/>
                  <a:pt x="501" y="1318"/>
                </a:cubicBezTo>
                <a:lnTo>
                  <a:pt x="501" y="83"/>
                </a:lnTo>
                <a:lnTo>
                  <a:pt x="501" y="84"/>
                </a:lnTo>
                <a:lnTo>
                  <a:pt x="501" y="84"/>
                </a:lnTo>
                <a:cubicBezTo>
                  <a:pt x="501" y="69"/>
                  <a:pt x="497" y="54"/>
                  <a:pt x="490" y="42"/>
                </a:cubicBezTo>
                <a:cubicBezTo>
                  <a:pt x="482" y="29"/>
                  <a:pt x="472" y="19"/>
                  <a:pt x="459" y="11"/>
                </a:cubicBezTo>
                <a:cubicBezTo>
                  <a:pt x="447" y="4"/>
                  <a:pt x="432" y="0"/>
                  <a:pt x="417" y="0"/>
                </a:cubicBezTo>
                <a:lnTo>
                  <a:pt x="83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3" name="CustomShape 109"/>
          <p:cNvSpPr/>
          <p:nvPr/>
        </p:nvSpPr>
        <p:spPr>
          <a:xfrm rot="16200000">
            <a:off x="6988320" y="5073840"/>
            <a:ext cx="180000" cy="504000"/>
          </a:xfrm>
          <a:custGeom>
            <a:avLst/>
            <a:gdLst/>
            <a:ahLst/>
            <a:cxnLst/>
            <a:rect l="0" t="0" r="r" b="b"/>
            <a:pathLst>
              <a:path w="502" h="1402">
                <a:moveTo>
                  <a:pt x="83" y="0"/>
                </a:moveTo>
                <a:lnTo>
                  <a:pt x="84" y="0"/>
                </a:lnTo>
                <a:cubicBezTo>
                  <a:pt x="69" y="0"/>
                  <a:pt x="54" y="4"/>
                  <a:pt x="42" y="11"/>
                </a:cubicBezTo>
                <a:cubicBezTo>
                  <a:pt x="29" y="19"/>
                  <a:pt x="19" y="29"/>
                  <a:pt x="11" y="42"/>
                </a:cubicBezTo>
                <a:cubicBezTo>
                  <a:pt x="4" y="54"/>
                  <a:pt x="0" y="69"/>
                  <a:pt x="0" y="84"/>
                </a:cubicBezTo>
                <a:lnTo>
                  <a:pt x="0" y="1317"/>
                </a:lnTo>
                <a:lnTo>
                  <a:pt x="0" y="1318"/>
                </a:lnTo>
                <a:cubicBezTo>
                  <a:pt x="0" y="1332"/>
                  <a:pt x="4" y="1347"/>
                  <a:pt x="11" y="1359"/>
                </a:cubicBezTo>
                <a:cubicBezTo>
                  <a:pt x="19" y="1372"/>
                  <a:pt x="29" y="1382"/>
                  <a:pt x="42" y="1390"/>
                </a:cubicBezTo>
                <a:cubicBezTo>
                  <a:pt x="54" y="1397"/>
                  <a:pt x="69" y="1401"/>
                  <a:pt x="84" y="1401"/>
                </a:cubicBezTo>
                <a:lnTo>
                  <a:pt x="417" y="1400"/>
                </a:lnTo>
                <a:lnTo>
                  <a:pt x="418" y="1401"/>
                </a:lnTo>
                <a:cubicBezTo>
                  <a:pt x="432" y="1401"/>
                  <a:pt x="447" y="1397"/>
                  <a:pt x="459" y="1390"/>
                </a:cubicBezTo>
                <a:cubicBezTo>
                  <a:pt x="472" y="1382"/>
                  <a:pt x="482" y="1372"/>
                  <a:pt x="490" y="1359"/>
                </a:cubicBezTo>
                <a:cubicBezTo>
                  <a:pt x="497" y="1347"/>
                  <a:pt x="501" y="1332"/>
                  <a:pt x="501" y="1318"/>
                </a:cubicBezTo>
                <a:lnTo>
                  <a:pt x="501" y="83"/>
                </a:lnTo>
                <a:lnTo>
                  <a:pt x="501" y="84"/>
                </a:lnTo>
                <a:lnTo>
                  <a:pt x="501" y="84"/>
                </a:lnTo>
                <a:cubicBezTo>
                  <a:pt x="501" y="69"/>
                  <a:pt x="497" y="54"/>
                  <a:pt x="490" y="42"/>
                </a:cubicBezTo>
                <a:cubicBezTo>
                  <a:pt x="482" y="29"/>
                  <a:pt x="472" y="19"/>
                  <a:pt x="459" y="11"/>
                </a:cubicBezTo>
                <a:cubicBezTo>
                  <a:pt x="447" y="4"/>
                  <a:pt x="432" y="0"/>
                  <a:pt x="418" y="0"/>
                </a:cubicBezTo>
                <a:lnTo>
                  <a:pt x="83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4" name="CustomShape 110"/>
          <p:cNvSpPr/>
          <p:nvPr/>
        </p:nvSpPr>
        <p:spPr>
          <a:xfrm rot="16200000">
            <a:off x="6988320" y="5505840"/>
            <a:ext cx="180000" cy="504000"/>
          </a:xfrm>
          <a:custGeom>
            <a:avLst/>
            <a:gdLst/>
            <a:ahLst/>
            <a:cxnLst/>
            <a:rect l="0" t="0" r="r" b="b"/>
            <a:pathLst>
              <a:path w="502" h="1402">
                <a:moveTo>
                  <a:pt x="83" y="0"/>
                </a:moveTo>
                <a:lnTo>
                  <a:pt x="84" y="0"/>
                </a:lnTo>
                <a:cubicBezTo>
                  <a:pt x="69" y="0"/>
                  <a:pt x="54" y="4"/>
                  <a:pt x="42" y="11"/>
                </a:cubicBezTo>
                <a:cubicBezTo>
                  <a:pt x="29" y="19"/>
                  <a:pt x="19" y="29"/>
                  <a:pt x="11" y="42"/>
                </a:cubicBezTo>
                <a:cubicBezTo>
                  <a:pt x="4" y="54"/>
                  <a:pt x="0" y="69"/>
                  <a:pt x="0" y="84"/>
                </a:cubicBezTo>
                <a:lnTo>
                  <a:pt x="0" y="1317"/>
                </a:lnTo>
                <a:lnTo>
                  <a:pt x="0" y="1318"/>
                </a:lnTo>
                <a:cubicBezTo>
                  <a:pt x="0" y="1332"/>
                  <a:pt x="4" y="1347"/>
                  <a:pt x="11" y="1359"/>
                </a:cubicBezTo>
                <a:cubicBezTo>
                  <a:pt x="19" y="1372"/>
                  <a:pt x="29" y="1382"/>
                  <a:pt x="42" y="1390"/>
                </a:cubicBezTo>
                <a:cubicBezTo>
                  <a:pt x="54" y="1397"/>
                  <a:pt x="69" y="1401"/>
                  <a:pt x="84" y="1401"/>
                </a:cubicBezTo>
                <a:lnTo>
                  <a:pt x="417" y="1400"/>
                </a:lnTo>
                <a:lnTo>
                  <a:pt x="418" y="1401"/>
                </a:lnTo>
                <a:cubicBezTo>
                  <a:pt x="432" y="1401"/>
                  <a:pt x="447" y="1397"/>
                  <a:pt x="459" y="1390"/>
                </a:cubicBezTo>
                <a:cubicBezTo>
                  <a:pt x="472" y="1382"/>
                  <a:pt x="482" y="1372"/>
                  <a:pt x="490" y="1359"/>
                </a:cubicBezTo>
                <a:cubicBezTo>
                  <a:pt x="497" y="1347"/>
                  <a:pt x="501" y="1332"/>
                  <a:pt x="501" y="1318"/>
                </a:cubicBezTo>
                <a:lnTo>
                  <a:pt x="501" y="83"/>
                </a:lnTo>
                <a:lnTo>
                  <a:pt x="501" y="84"/>
                </a:lnTo>
                <a:lnTo>
                  <a:pt x="501" y="84"/>
                </a:lnTo>
                <a:cubicBezTo>
                  <a:pt x="501" y="69"/>
                  <a:pt x="497" y="54"/>
                  <a:pt x="490" y="42"/>
                </a:cubicBezTo>
                <a:cubicBezTo>
                  <a:pt x="482" y="29"/>
                  <a:pt x="472" y="19"/>
                  <a:pt x="459" y="11"/>
                </a:cubicBezTo>
                <a:cubicBezTo>
                  <a:pt x="447" y="4"/>
                  <a:pt x="432" y="0"/>
                  <a:pt x="418" y="0"/>
                </a:cubicBezTo>
                <a:lnTo>
                  <a:pt x="83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5" name="Line 111"/>
          <p:cNvSpPr/>
          <p:nvPr/>
        </p:nvSpPr>
        <p:spPr>
          <a:xfrm flipH="1" flipV="1">
            <a:off x="7510320" y="5753880"/>
            <a:ext cx="360" cy="91836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876" name="Group 112"/>
          <p:cNvGrpSpPr/>
          <p:nvPr/>
        </p:nvGrpSpPr>
        <p:grpSpPr>
          <a:xfrm>
            <a:off x="7366320" y="6711840"/>
            <a:ext cx="326520" cy="123120"/>
            <a:chOff x="7366320" y="6711840"/>
            <a:chExt cx="326520" cy="123120"/>
          </a:xfrm>
        </p:grpSpPr>
        <p:sp>
          <p:nvSpPr>
            <p:cNvPr id="877" name="Line 113"/>
            <p:cNvSpPr/>
            <p:nvPr/>
          </p:nvSpPr>
          <p:spPr>
            <a:xfrm>
              <a:off x="7366320" y="671184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8" name="Line 114"/>
            <p:cNvSpPr/>
            <p:nvPr/>
          </p:nvSpPr>
          <p:spPr>
            <a:xfrm>
              <a:off x="7447680" y="67842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9" name="Line 115"/>
            <p:cNvSpPr/>
            <p:nvPr/>
          </p:nvSpPr>
          <p:spPr>
            <a:xfrm>
              <a:off x="7502400" y="68346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0" name="Line 116"/>
            <p:cNvSpPr/>
            <p:nvPr/>
          </p:nvSpPr>
          <p:spPr>
            <a:xfrm>
              <a:off x="7366320" y="671220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1" name="Line 117"/>
            <p:cNvSpPr/>
            <p:nvPr/>
          </p:nvSpPr>
          <p:spPr>
            <a:xfrm>
              <a:off x="7447680" y="678456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2" name="Line 118"/>
            <p:cNvSpPr/>
            <p:nvPr/>
          </p:nvSpPr>
          <p:spPr>
            <a:xfrm>
              <a:off x="7502400" y="683496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883" name="CustomShape 119"/>
          <p:cNvSpPr/>
          <p:nvPr/>
        </p:nvSpPr>
        <p:spPr>
          <a:xfrm>
            <a:off x="7420680" y="5973840"/>
            <a:ext cx="180000" cy="504000"/>
          </a:xfrm>
          <a:custGeom>
            <a:avLst/>
            <a:gdLst/>
            <a:ahLst/>
            <a:cxnLst/>
            <a:rect l="0" t="0" r="r" b="b"/>
            <a:pathLst>
              <a:path w="502" h="1402">
                <a:moveTo>
                  <a:pt x="83" y="0"/>
                </a:moveTo>
                <a:lnTo>
                  <a:pt x="84" y="0"/>
                </a:lnTo>
                <a:cubicBezTo>
                  <a:pt x="69" y="0"/>
                  <a:pt x="54" y="4"/>
                  <a:pt x="42" y="11"/>
                </a:cubicBezTo>
                <a:cubicBezTo>
                  <a:pt x="29" y="19"/>
                  <a:pt x="19" y="29"/>
                  <a:pt x="11" y="42"/>
                </a:cubicBezTo>
                <a:cubicBezTo>
                  <a:pt x="4" y="54"/>
                  <a:pt x="0" y="69"/>
                  <a:pt x="0" y="84"/>
                </a:cubicBezTo>
                <a:lnTo>
                  <a:pt x="0" y="1317"/>
                </a:lnTo>
                <a:lnTo>
                  <a:pt x="0" y="1318"/>
                </a:lnTo>
                <a:cubicBezTo>
                  <a:pt x="0" y="1332"/>
                  <a:pt x="4" y="1347"/>
                  <a:pt x="11" y="1359"/>
                </a:cubicBezTo>
                <a:cubicBezTo>
                  <a:pt x="19" y="1372"/>
                  <a:pt x="29" y="1382"/>
                  <a:pt x="42" y="1390"/>
                </a:cubicBezTo>
                <a:cubicBezTo>
                  <a:pt x="54" y="1397"/>
                  <a:pt x="69" y="1401"/>
                  <a:pt x="84" y="1401"/>
                </a:cubicBezTo>
                <a:lnTo>
                  <a:pt x="417" y="1400"/>
                </a:lnTo>
                <a:lnTo>
                  <a:pt x="418" y="1401"/>
                </a:lnTo>
                <a:cubicBezTo>
                  <a:pt x="432" y="1401"/>
                  <a:pt x="447" y="1397"/>
                  <a:pt x="459" y="1390"/>
                </a:cubicBezTo>
                <a:cubicBezTo>
                  <a:pt x="472" y="1382"/>
                  <a:pt x="482" y="1372"/>
                  <a:pt x="490" y="1359"/>
                </a:cubicBezTo>
                <a:cubicBezTo>
                  <a:pt x="497" y="1347"/>
                  <a:pt x="501" y="1332"/>
                  <a:pt x="501" y="1318"/>
                </a:cubicBezTo>
                <a:lnTo>
                  <a:pt x="501" y="83"/>
                </a:lnTo>
                <a:lnTo>
                  <a:pt x="501" y="84"/>
                </a:lnTo>
                <a:lnTo>
                  <a:pt x="501" y="84"/>
                </a:lnTo>
                <a:cubicBezTo>
                  <a:pt x="501" y="69"/>
                  <a:pt x="497" y="54"/>
                  <a:pt x="490" y="42"/>
                </a:cubicBezTo>
                <a:cubicBezTo>
                  <a:pt x="482" y="29"/>
                  <a:pt x="472" y="19"/>
                  <a:pt x="459" y="11"/>
                </a:cubicBezTo>
                <a:cubicBezTo>
                  <a:pt x="447" y="4"/>
                  <a:pt x="432" y="0"/>
                  <a:pt x="418" y="0"/>
                </a:cubicBezTo>
                <a:lnTo>
                  <a:pt x="83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4" name="Line 120"/>
          <p:cNvSpPr/>
          <p:nvPr/>
        </p:nvSpPr>
        <p:spPr>
          <a:xfrm flipV="1">
            <a:off x="9022320" y="5667840"/>
            <a:ext cx="0" cy="93600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5" name="TextShape 121"/>
          <p:cNvSpPr txBox="1"/>
          <p:nvPr/>
        </p:nvSpPr>
        <p:spPr>
          <a:xfrm>
            <a:off x="9009000" y="5954760"/>
            <a:ext cx="54144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1800" b="0" strike="noStrike" spc="-1">
              <a:latin typeface="Arial"/>
            </a:endParaRPr>
          </a:p>
        </p:txBody>
      </p:sp>
      <p:grpSp>
        <p:nvGrpSpPr>
          <p:cNvPr id="886" name="Group 122"/>
          <p:cNvGrpSpPr/>
          <p:nvPr/>
        </p:nvGrpSpPr>
        <p:grpSpPr>
          <a:xfrm>
            <a:off x="8846280" y="6711840"/>
            <a:ext cx="326520" cy="123120"/>
            <a:chOff x="8846280" y="6711840"/>
            <a:chExt cx="326520" cy="123120"/>
          </a:xfrm>
        </p:grpSpPr>
        <p:sp>
          <p:nvSpPr>
            <p:cNvPr id="887" name="Line 123"/>
            <p:cNvSpPr/>
            <p:nvPr/>
          </p:nvSpPr>
          <p:spPr>
            <a:xfrm>
              <a:off x="8846280" y="671184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8" name="Line 124"/>
            <p:cNvSpPr/>
            <p:nvPr/>
          </p:nvSpPr>
          <p:spPr>
            <a:xfrm>
              <a:off x="8927640" y="67842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9" name="Line 125"/>
            <p:cNvSpPr/>
            <p:nvPr/>
          </p:nvSpPr>
          <p:spPr>
            <a:xfrm>
              <a:off x="8982360" y="68346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0" name="Line 126"/>
            <p:cNvSpPr/>
            <p:nvPr/>
          </p:nvSpPr>
          <p:spPr>
            <a:xfrm>
              <a:off x="8846280" y="671220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1" name="Line 127"/>
            <p:cNvSpPr/>
            <p:nvPr/>
          </p:nvSpPr>
          <p:spPr>
            <a:xfrm>
              <a:off x="8927640" y="678456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2" name="Line 128"/>
            <p:cNvSpPr/>
            <p:nvPr/>
          </p:nvSpPr>
          <p:spPr>
            <a:xfrm>
              <a:off x="8982360" y="683496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893" name="TextShape 129"/>
          <p:cNvSpPr txBox="1"/>
          <p:nvPr/>
        </p:nvSpPr>
        <p:spPr>
          <a:xfrm>
            <a:off x="6862320" y="487584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r>
              <a:rPr lang="fr-FR" sz="18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2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894" name="TextShape 130"/>
          <p:cNvSpPr txBox="1"/>
          <p:nvPr/>
        </p:nvSpPr>
        <p:spPr>
          <a:xfrm>
            <a:off x="7798320" y="5405400"/>
            <a:ext cx="58932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0" i="1" strike="noStrike" spc="-1">
                <a:solidFill>
                  <a:srgbClr val="999999"/>
                </a:solidFill>
                <a:latin typeface="Arial"/>
              </a:rPr>
              <a:t>AOP2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895" name="TextShape 131"/>
          <p:cNvSpPr txBox="1"/>
          <p:nvPr/>
        </p:nvSpPr>
        <p:spPr>
          <a:xfrm>
            <a:off x="7995600" y="437184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r>
              <a:rPr lang="fr-FR" sz="18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2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896" name="TextShape 132"/>
          <p:cNvSpPr txBox="1"/>
          <p:nvPr/>
        </p:nvSpPr>
        <p:spPr>
          <a:xfrm>
            <a:off x="7599600" y="606420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r>
              <a:rPr lang="fr-FR" sz="18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2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897" name="TextShape 133"/>
          <p:cNvSpPr txBox="1"/>
          <p:nvPr/>
        </p:nvSpPr>
        <p:spPr>
          <a:xfrm>
            <a:off x="6879600" y="581256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r>
              <a:rPr lang="fr-FR" sz="18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2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898" name="Line 134"/>
          <p:cNvSpPr/>
          <p:nvPr/>
        </p:nvSpPr>
        <p:spPr>
          <a:xfrm flipV="1">
            <a:off x="6430320" y="5732640"/>
            <a:ext cx="5760" cy="108720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9" name="CustomShape 135"/>
          <p:cNvSpPr/>
          <p:nvPr/>
        </p:nvSpPr>
        <p:spPr>
          <a:xfrm rot="5400000">
            <a:off x="4554000" y="3806640"/>
            <a:ext cx="936000" cy="738360"/>
          </a:xfrm>
          <a:custGeom>
            <a:avLst/>
            <a:gdLst/>
            <a:ahLst/>
            <a:cxnLst/>
            <a:rect l="0" t="0" r="r" b="b"/>
            <a:pathLst>
              <a:path w="2602" h="2053">
                <a:moveTo>
                  <a:pt x="1300" y="0"/>
                </a:moveTo>
                <a:lnTo>
                  <a:pt x="2601" y="2052"/>
                </a:lnTo>
                <a:lnTo>
                  <a:pt x="0" y="2052"/>
                </a:lnTo>
                <a:lnTo>
                  <a:pt x="1300" y="0"/>
                </a:lnTo>
              </a:path>
            </a:pathLst>
          </a:custGeom>
          <a:solidFill>
            <a:srgbClr val="EEEEEE"/>
          </a:solidFill>
          <a:ln w="1440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0" name="Rectangle 136"/>
          <p:cNvSpPr/>
          <p:nvPr/>
        </p:nvSpPr>
        <p:spPr>
          <a:xfrm>
            <a:off x="4923720" y="4410000"/>
            <a:ext cx="541800" cy="27000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901" name="TextShape 137"/>
          <p:cNvSpPr txBox="1"/>
          <p:nvPr/>
        </p:nvSpPr>
        <p:spPr>
          <a:xfrm>
            <a:off x="4581720" y="3791160"/>
            <a:ext cx="394200" cy="38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000" b="0" strike="noStrike" spc="-1">
                <a:latin typeface="Cambria"/>
              </a:rPr>
              <a:t>+</a:t>
            </a:r>
            <a:endParaRPr lang="fr-FR" sz="2000" b="0" strike="noStrike" spc="-1">
              <a:latin typeface="Arial"/>
            </a:endParaRPr>
          </a:p>
        </p:txBody>
      </p:sp>
      <p:sp>
        <p:nvSpPr>
          <p:cNvPr id="902" name="TextShape 138"/>
          <p:cNvSpPr txBox="1"/>
          <p:nvPr/>
        </p:nvSpPr>
        <p:spPr>
          <a:xfrm>
            <a:off x="4598640" y="4136760"/>
            <a:ext cx="308880" cy="5065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800" b="0" strike="noStrike" spc="-1">
                <a:latin typeface="Cambria"/>
              </a:rPr>
              <a:t>-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903" name="CustomShape 139"/>
          <p:cNvSpPr/>
          <p:nvPr/>
        </p:nvSpPr>
        <p:spPr>
          <a:xfrm>
            <a:off x="5693040" y="5254200"/>
            <a:ext cx="180000" cy="504000"/>
          </a:xfrm>
          <a:custGeom>
            <a:avLst/>
            <a:gdLst/>
            <a:ahLst/>
            <a:cxnLst/>
            <a:rect l="0" t="0" r="r" b="b"/>
            <a:pathLst>
              <a:path w="502" h="1402">
                <a:moveTo>
                  <a:pt x="83" y="0"/>
                </a:moveTo>
                <a:lnTo>
                  <a:pt x="84" y="0"/>
                </a:lnTo>
                <a:cubicBezTo>
                  <a:pt x="69" y="0"/>
                  <a:pt x="54" y="4"/>
                  <a:pt x="42" y="11"/>
                </a:cubicBezTo>
                <a:cubicBezTo>
                  <a:pt x="29" y="19"/>
                  <a:pt x="19" y="29"/>
                  <a:pt x="11" y="42"/>
                </a:cubicBezTo>
                <a:cubicBezTo>
                  <a:pt x="4" y="54"/>
                  <a:pt x="0" y="69"/>
                  <a:pt x="0" y="84"/>
                </a:cubicBezTo>
                <a:lnTo>
                  <a:pt x="0" y="1317"/>
                </a:lnTo>
                <a:lnTo>
                  <a:pt x="0" y="1318"/>
                </a:lnTo>
                <a:cubicBezTo>
                  <a:pt x="0" y="1332"/>
                  <a:pt x="4" y="1347"/>
                  <a:pt x="11" y="1359"/>
                </a:cubicBezTo>
                <a:cubicBezTo>
                  <a:pt x="19" y="1372"/>
                  <a:pt x="29" y="1382"/>
                  <a:pt x="42" y="1390"/>
                </a:cubicBezTo>
                <a:cubicBezTo>
                  <a:pt x="54" y="1397"/>
                  <a:pt x="69" y="1401"/>
                  <a:pt x="84" y="1401"/>
                </a:cubicBezTo>
                <a:lnTo>
                  <a:pt x="417" y="1400"/>
                </a:lnTo>
                <a:lnTo>
                  <a:pt x="418" y="1401"/>
                </a:lnTo>
                <a:cubicBezTo>
                  <a:pt x="432" y="1401"/>
                  <a:pt x="447" y="1397"/>
                  <a:pt x="459" y="1390"/>
                </a:cubicBezTo>
                <a:cubicBezTo>
                  <a:pt x="472" y="1382"/>
                  <a:pt x="482" y="1372"/>
                  <a:pt x="490" y="1359"/>
                </a:cubicBezTo>
                <a:cubicBezTo>
                  <a:pt x="497" y="1347"/>
                  <a:pt x="501" y="1332"/>
                  <a:pt x="501" y="1318"/>
                </a:cubicBezTo>
                <a:lnTo>
                  <a:pt x="501" y="83"/>
                </a:lnTo>
                <a:lnTo>
                  <a:pt x="501" y="84"/>
                </a:lnTo>
                <a:lnTo>
                  <a:pt x="501" y="84"/>
                </a:lnTo>
                <a:cubicBezTo>
                  <a:pt x="501" y="69"/>
                  <a:pt x="497" y="54"/>
                  <a:pt x="490" y="42"/>
                </a:cubicBezTo>
                <a:cubicBezTo>
                  <a:pt x="482" y="29"/>
                  <a:pt x="472" y="19"/>
                  <a:pt x="459" y="11"/>
                </a:cubicBezTo>
                <a:cubicBezTo>
                  <a:pt x="447" y="4"/>
                  <a:pt x="432" y="0"/>
                  <a:pt x="418" y="0"/>
                </a:cubicBezTo>
                <a:lnTo>
                  <a:pt x="83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4" name="CustomShape 140"/>
          <p:cNvSpPr/>
          <p:nvPr/>
        </p:nvSpPr>
        <p:spPr>
          <a:xfrm>
            <a:off x="5693040" y="4390560"/>
            <a:ext cx="180000" cy="504000"/>
          </a:xfrm>
          <a:custGeom>
            <a:avLst/>
            <a:gdLst/>
            <a:ahLst/>
            <a:cxnLst/>
            <a:rect l="0" t="0" r="r" b="b"/>
            <a:pathLst>
              <a:path w="502" h="1402">
                <a:moveTo>
                  <a:pt x="83" y="0"/>
                </a:moveTo>
                <a:lnTo>
                  <a:pt x="84" y="0"/>
                </a:lnTo>
                <a:cubicBezTo>
                  <a:pt x="69" y="0"/>
                  <a:pt x="54" y="4"/>
                  <a:pt x="42" y="11"/>
                </a:cubicBezTo>
                <a:cubicBezTo>
                  <a:pt x="29" y="19"/>
                  <a:pt x="19" y="29"/>
                  <a:pt x="11" y="42"/>
                </a:cubicBezTo>
                <a:cubicBezTo>
                  <a:pt x="4" y="54"/>
                  <a:pt x="0" y="69"/>
                  <a:pt x="0" y="84"/>
                </a:cubicBezTo>
                <a:lnTo>
                  <a:pt x="0" y="1317"/>
                </a:lnTo>
                <a:lnTo>
                  <a:pt x="0" y="1318"/>
                </a:lnTo>
                <a:cubicBezTo>
                  <a:pt x="0" y="1332"/>
                  <a:pt x="4" y="1347"/>
                  <a:pt x="11" y="1359"/>
                </a:cubicBezTo>
                <a:cubicBezTo>
                  <a:pt x="19" y="1372"/>
                  <a:pt x="29" y="1382"/>
                  <a:pt x="42" y="1390"/>
                </a:cubicBezTo>
                <a:cubicBezTo>
                  <a:pt x="54" y="1397"/>
                  <a:pt x="69" y="1401"/>
                  <a:pt x="84" y="1401"/>
                </a:cubicBezTo>
                <a:lnTo>
                  <a:pt x="417" y="1400"/>
                </a:lnTo>
                <a:lnTo>
                  <a:pt x="418" y="1401"/>
                </a:lnTo>
                <a:cubicBezTo>
                  <a:pt x="432" y="1401"/>
                  <a:pt x="447" y="1397"/>
                  <a:pt x="459" y="1390"/>
                </a:cubicBezTo>
                <a:cubicBezTo>
                  <a:pt x="472" y="1382"/>
                  <a:pt x="482" y="1372"/>
                  <a:pt x="490" y="1359"/>
                </a:cubicBezTo>
                <a:cubicBezTo>
                  <a:pt x="497" y="1347"/>
                  <a:pt x="501" y="1332"/>
                  <a:pt x="501" y="1318"/>
                </a:cubicBezTo>
                <a:lnTo>
                  <a:pt x="501" y="83"/>
                </a:lnTo>
                <a:lnTo>
                  <a:pt x="501" y="84"/>
                </a:lnTo>
                <a:lnTo>
                  <a:pt x="501" y="84"/>
                </a:lnTo>
                <a:cubicBezTo>
                  <a:pt x="501" y="69"/>
                  <a:pt x="497" y="54"/>
                  <a:pt x="490" y="42"/>
                </a:cubicBezTo>
                <a:cubicBezTo>
                  <a:pt x="482" y="29"/>
                  <a:pt x="472" y="19"/>
                  <a:pt x="459" y="11"/>
                </a:cubicBezTo>
                <a:cubicBezTo>
                  <a:pt x="447" y="4"/>
                  <a:pt x="432" y="0"/>
                  <a:pt x="418" y="0"/>
                </a:cubicBezTo>
                <a:lnTo>
                  <a:pt x="83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5" name="CustomShape 141"/>
          <p:cNvSpPr/>
          <p:nvPr/>
        </p:nvSpPr>
        <p:spPr>
          <a:xfrm>
            <a:off x="5693400" y="6154920"/>
            <a:ext cx="180000" cy="504000"/>
          </a:xfrm>
          <a:custGeom>
            <a:avLst/>
            <a:gdLst/>
            <a:ahLst/>
            <a:cxnLst/>
            <a:rect l="0" t="0" r="r" b="b"/>
            <a:pathLst>
              <a:path w="502" h="1402">
                <a:moveTo>
                  <a:pt x="83" y="0"/>
                </a:moveTo>
                <a:lnTo>
                  <a:pt x="84" y="0"/>
                </a:lnTo>
                <a:cubicBezTo>
                  <a:pt x="69" y="0"/>
                  <a:pt x="54" y="4"/>
                  <a:pt x="42" y="11"/>
                </a:cubicBezTo>
                <a:cubicBezTo>
                  <a:pt x="29" y="19"/>
                  <a:pt x="19" y="29"/>
                  <a:pt x="11" y="42"/>
                </a:cubicBezTo>
                <a:cubicBezTo>
                  <a:pt x="4" y="54"/>
                  <a:pt x="0" y="69"/>
                  <a:pt x="0" y="84"/>
                </a:cubicBezTo>
                <a:lnTo>
                  <a:pt x="0" y="1317"/>
                </a:lnTo>
                <a:lnTo>
                  <a:pt x="0" y="1318"/>
                </a:lnTo>
                <a:cubicBezTo>
                  <a:pt x="0" y="1332"/>
                  <a:pt x="4" y="1347"/>
                  <a:pt x="11" y="1359"/>
                </a:cubicBezTo>
                <a:cubicBezTo>
                  <a:pt x="19" y="1372"/>
                  <a:pt x="29" y="1382"/>
                  <a:pt x="42" y="1390"/>
                </a:cubicBezTo>
                <a:cubicBezTo>
                  <a:pt x="54" y="1397"/>
                  <a:pt x="69" y="1401"/>
                  <a:pt x="84" y="1401"/>
                </a:cubicBezTo>
                <a:lnTo>
                  <a:pt x="417" y="1400"/>
                </a:lnTo>
                <a:lnTo>
                  <a:pt x="418" y="1401"/>
                </a:lnTo>
                <a:cubicBezTo>
                  <a:pt x="432" y="1401"/>
                  <a:pt x="447" y="1397"/>
                  <a:pt x="459" y="1390"/>
                </a:cubicBezTo>
                <a:cubicBezTo>
                  <a:pt x="472" y="1382"/>
                  <a:pt x="482" y="1372"/>
                  <a:pt x="490" y="1359"/>
                </a:cubicBezTo>
                <a:cubicBezTo>
                  <a:pt x="497" y="1347"/>
                  <a:pt x="501" y="1332"/>
                  <a:pt x="501" y="1318"/>
                </a:cubicBezTo>
                <a:lnTo>
                  <a:pt x="501" y="83"/>
                </a:lnTo>
                <a:lnTo>
                  <a:pt x="501" y="84"/>
                </a:lnTo>
                <a:lnTo>
                  <a:pt x="501" y="84"/>
                </a:lnTo>
                <a:cubicBezTo>
                  <a:pt x="501" y="69"/>
                  <a:pt x="497" y="54"/>
                  <a:pt x="490" y="42"/>
                </a:cubicBezTo>
                <a:cubicBezTo>
                  <a:pt x="482" y="29"/>
                  <a:pt x="472" y="19"/>
                  <a:pt x="459" y="11"/>
                </a:cubicBezTo>
                <a:cubicBezTo>
                  <a:pt x="447" y="4"/>
                  <a:pt x="432" y="0"/>
                  <a:pt x="418" y="0"/>
                </a:cubicBezTo>
                <a:lnTo>
                  <a:pt x="83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6" name="TextShape 142"/>
          <p:cNvSpPr txBox="1"/>
          <p:nvPr/>
        </p:nvSpPr>
        <p:spPr>
          <a:xfrm>
            <a:off x="5854320" y="448020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r>
              <a:rPr lang="fr-FR" sz="18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1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907" name="TextShape 143"/>
          <p:cNvSpPr txBox="1"/>
          <p:nvPr/>
        </p:nvSpPr>
        <p:spPr>
          <a:xfrm>
            <a:off x="5854320" y="624456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r>
              <a:rPr lang="fr-FR" sz="18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1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908" name="TextShape 144"/>
          <p:cNvSpPr txBox="1"/>
          <p:nvPr/>
        </p:nvSpPr>
        <p:spPr>
          <a:xfrm>
            <a:off x="5854320" y="53449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r>
              <a:rPr lang="fr-FR" sz="18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G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909" name="Line 145"/>
          <p:cNvSpPr/>
          <p:nvPr/>
        </p:nvSpPr>
        <p:spPr>
          <a:xfrm flipV="1">
            <a:off x="4444560" y="4407840"/>
            <a:ext cx="0" cy="64800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0" name="Line 146"/>
          <p:cNvSpPr/>
          <p:nvPr/>
        </p:nvSpPr>
        <p:spPr>
          <a:xfrm>
            <a:off x="4450320" y="5055840"/>
            <a:ext cx="1332000" cy="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1" name="Line 147"/>
          <p:cNvSpPr/>
          <p:nvPr/>
        </p:nvSpPr>
        <p:spPr>
          <a:xfrm>
            <a:off x="4450320" y="5955840"/>
            <a:ext cx="1332000" cy="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2" name="Line 148"/>
          <p:cNvSpPr/>
          <p:nvPr/>
        </p:nvSpPr>
        <p:spPr>
          <a:xfrm flipV="1">
            <a:off x="4444560" y="5955840"/>
            <a:ext cx="0" cy="64800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3" name="CustomShape 149"/>
          <p:cNvSpPr/>
          <p:nvPr/>
        </p:nvSpPr>
        <p:spPr>
          <a:xfrm>
            <a:off x="5710320" y="4083840"/>
            <a:ext cx="144000" cy="144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4" name="CustomShape 150"/>
          <p:cNvSpPr/>
          <p:nvPr/>
        </p:nvSpPr>
        <p:spPr>
          <a:xfrm>
            <a:off x="5710680" y="6748200"/>
            <a:ext cx="144000" cy="144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5" name="TextShape 151"/>
          <p:cNvSpPr txBox="1"/>
          <p:nvPr/>
        </p:nvSpPr>
        <p:spPr>
          <a:xfrm>
            <a:off x="5638320" y="3737520"/>
            <a:ext cx="3330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latin typeface="Arial"/>
              </a:rPr>
              <a:t>A</a:t>
            </a:r>
          </a:p>
        </p:txBody>
      </p:sp>
      <p:sp>
        <p:nvSpPr>
          <p:cNvPr id="916" name="TextShape 152"/>
          <p:cNvSpPr txBox="1"/>
          <p:nvPr/>
        </p:nvSpPr>
        <p:spPr>
          <a:xfrm>
            <a:off x="5638680" y="6905520"/>
            <a:ext cx="3330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latin typeface="Arial"/>
              </a:rPr>
              <a:t>B</a:t>
            </a:r>
          </a:p>
        </p:txBody>
      </p:sp>
      <p:sp>
        <p:nvSpPr>
          <p:cNvPr id="917" name="TextShape 153"/>
          <p:cNvSpPr txBox="1"/>
          <p:nvPr/>
        </p:nvSpPr>
        <p:spPr>
          <a:xfrm>
            <a:off x="4617000" y="4083840"/>
            <a:ext cx="58932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0" i="1" strike="noStrike" spc="-1">
                <a:solidFill>
                  <a:srgbClr val="999999"/>
                </a:solidFill>
                <a:latin typeface="Arial"/>
              </a:rPr>
              <a:t>AOP1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918" name="TextShape 154"/>
          <p:cNvSpPr txBox="1"/>
          <p:nvPr/>
        </p:nvSpPr>
        <p:spPr>
          <a:xfrm>
            <a:off x="4617360" y="6640200"/>
            <a:ext cx="61812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0" i="1" strike="noStrike" spc="-1">
                <a:solidFill>
                  <a:srgbClr val="999999"/>
                </a:solidFill>
                <a:latin typeface="Arial"/>
              </a:rPr>
              <a:t>AOP1'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919" name="Line 155"/>
          <p:cNvSpPr/>
          <p:nvPr/>
        </p:nvSpPr>
        <p:spPr>
          <a:xfrm flipV="1">
            <a:off x="4198320" y="4083840"/>
            <a:ext cx="0" cy="122400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0" name="Line 156"/>
          <p:cNvSpPr/>
          <p:nvPr/>
        </p:nvSpPr>
        <p:spPr>
          <a:xfrm>
            <a:off x="3910320" y="5451840"/>
            <a:ext cx="360000" cy="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921" name="Group 157"/>
          <p:cNvGrpSpPr/>
          <p:nvPr/>
        </p:nvGrpSpPr>
        <p:grpSpPr>
          <a:xfrm>
            <a:off x="3780000" y="5305680"/>
            <a:ext cx="144000" cy="324000"/>
            <a:chOff x="3780000" y="5305680"/>
            <a:chExt cx="144000" cy="324000"/>
          </a:xfrm>
        </p:grpSpPr>
        <p:sp>
          <p:nvSpPr>
            <p:cNvPr id="922" name="Line 158"/>
            <p:cNvSpPr/>
            <p:nvPr/>
          </p:nvSpPr>
          <p:spPr>
            <a:xfrm>
              <a:off x="3924000" y="5305680"/>
              <a:ext cx="0" cy="32400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3" name="Line 159"/>
            <p:cNvSpPr/>
            <p:nvPr/>
          </p:nvSpPr>
          <p:spPr>
            <a:xfrm>
              <a:off x="3839400" y="5386680"/>
              <a:ext cx="0" cy="16200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4" name="Line 160"/>
            <p:cNvSpPr/>
            <p:nvPr/>
          </p:nvSpPr>
          <p:spPr>
            <a:xfrm>
              <a:off x="3780360" y="5440680"/>
              <a:ext cx="0" cy="5400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5" name="Line 161"/>
            <p:cNvSpPr/>
            <p:nvPr/>
          </p:nvSpPr>
          <p:spPr>
            <a:xfrm>
              <a:off x="3923640" y="5305680"/>
              <a:ext cx="0" cy="32400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6" name="Line 162"/>
            <p:cNvSpPr/>
            <p:nvPr/>
          </p:nvSpPr>
          <p:spPr>
            <a:xfrm>
              <a:off x="3839040" y="5386680"/>
              <a:ext cx="0" cy="16200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7" name="Line 163"/>
            <p:cNvSpPr/>
            <p:nvPr/>
          </p:nvSpPr>
          <p:spPr>
            <a:xfrm>
              <a:off x="3780000" y="5440680"/>
              <a:ext cx="0" cy="5400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28" name="TextShape 164"/>
          <p:cNvSpPr txBox="1"/>
          <p:nvPr/>
        </p:nvSpPr>
        <p:spPr>
          <a:xfrm>
            <a:off x="3800880" y="4443840"/>
            <a:ext cx="54144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1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929" name="TextShape 165"/>
          <p:cNvSpPr txBox="1"/>
          <p:nvPr/>
        </p:nvSpPr>
        <p:spPr>
          <a:xfrm>
            <a:off x="3800880" y="6028200"/>
            <a:ext cx="54144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2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930" name="Line 166"/>
          <p:cNvSpPr/>
          <p:nvPr/>
        </p:nvSpPr>
        <p:spPr>
          <a:xfrm>
            <a:off x="4198320" y="5595840"/>
            <a:ext cx="0" cy="126000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1" name="TextShape 167"/>
          <p:cNvSpPr txBox="1"/>
          <p:nvPr/>
        </p:nvSpPr>
        <p:spPr>
          <a:xfrm>
            <a:off x="131400" y="144000"/>
            <a:ext cx="2352600" cy="885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800" b="1" strike="noStrike" spc="-1">
                <a:solidFill>
                  <a:srgbClr val="3333FF"/>
                </a:solidFill>
                <a:latin typeface="Arial"/>
              </a:rPr>
              <a:t>AOP</a:t>
            </a:r>
            <a:endParaRPr lang="fr-FR" sz="2800" b="0" strike="noStrike" spc="-1">
              <a:latin typeface="Arial"/>
            </a:endParaRPr>
          </a:p>
          <a:p>
            <a:r>
              <a:rPr lang="fr-FR" sz="2800" b="1" strike="noStrike" spc="-1">
                <a:solidFill>
                  <a:srgbClr val="3333FF"/>
                </a:solidFill>
                <a:latin typeface="Arial"/>
              </a:rPr>
              <a:t>Non-Linéaire</a:t>
            </a:r>
            <a:endParaRPr lang="fr-F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Line 1"/>
          <p:cNvSpPr/>
          <p:nvPr/>
        </p:nvSpPr>
        <p:spPr>
          <a:xfrm>
            <a:off x="7218720" y="3361320"/>
            <a:ext cx="46944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3" name="Line 2"/>
          <p:cNvSpPr/>
          <p:nvPr/>
        </p:nvSpPr>
        <p:spPr>
          <a:xfrm>
            <a:off x="3790080" y="4956480"/>
            <a:ext cx="79056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4" name="CustomShape 3"/>
          <p:cNvSpPr/>
          <p:nvPr/>
        </p:nvSpPr>
        <p:spPr>
          <a:xfrm rot="5400000">
            <a:off x="3023280" y="4584240"/>
            <a:ext cx="936000" cy="738360"/>
          </a:xfrm>
          <a:custGeom>
            <a:avLst/>
            <a:gdLst/>
            <a:ahLst/>
            <a:cxnLst/>
            <a:rect l="0" t="0" r="r" b="b"/>
            <a:pathLst>
              <a:path w="2602" h="2053">
                <a:moveTo>
                  <a:pt x="1300" y="0"/>
                </a:moveTo>
                <a:lnTo>
                  <a:pt x="2601" y="2052"/>
                </a:lnTo>
                <a:lnTo>
                  <a:pt x="0" y="2052"/>
                </a:lnTo>
                <a:lnTo>
                  <a:pt x="1300" y="0"/>
                </a:lnTo>
              </a:path>
            </a:pathLst>
          </a:custGeom>
          <a:solidFill>
            <a:srgbClr val="EEEEEE"/>
          </a:solidFill>
          <a:ln w="1440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5" name="TextShape 4"/>
          <p:cNvSpPr txBox="1"/>
          <p:nvPr/>
        </p:nvSpPr>
        <p:spPr>
          <a:xfrm>
            <a:off x="3067920" y="4921560"/>
            <a:ext cx="308880" cy="5065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800" b="0" strike="noStrike" spc="-1">
                <a:latin typeface="Cambria"/>
              </a:rPr>
              <a:t>-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936" name="TextShape 5"/>
          <p:cNvSpPr txBox="1"/>
          <p:nvPr/>
        </p:nvSpPr>
        <p:spPr>
          <a:xfrm>
            <a:off x="760320" y="4142520"/>
            <a:ext cx="23724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937" name="Rectangle 6"/>
          <p:cNvSpPr/>
          <p:nvPr/>
        </p:nvSpPr>
        <p:spPr>
          <a:xfrm>
            <a:off x="1135440" y="518652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938" name="TextShape 7"/>
          <p:cNvSpPr txBox="1"/>
          <p:nvPr/>
        </p:nvSpPr>
        <p:spPr>
          <a:xfrm>
            <a:off x="2948760" y="5502600"/>
            <a:ext cx="23724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939" name="Rectangle 8"/>
          <p:cNvSpPr/>
          <p:nvPr/>
        </p:nvSpPr>
        <p:spPr>
          <a:xfrm>
            <a:off x="739440" y="3769200"/>
            <a:ext cx="54180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940" name="TextShape 9"/>
          <p:cNvSpPr txBox="1"/>
          <p:nvPr/>
        </p:nvSpPr>
        <p:spPr>
          <a:xfrm>
            <a:off x="600840" y="3624480"/>
            <a:ext cx="595440" cy="340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+V</a:t>
            </a:r>
            <a:r>
              <a:rPr lang="fr-FR" sz="1400" b="0" strike="noStrike" spc="-1" baseline="-33000">
                <a:solidFill>
                  <a:srgbClr val="000000"/>
                </a:solidFill>
                <a:latin typeface="Cambria"/>
                <a:ea typeface="Times New Roman"/>
              </a:rPr>
              <a:t>CC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941" name="TextShape 10"/>
          <p:cNvSpPr txBox="1"/>
          <p:nvPr/>
        </p:nvSpPr>
        <p:spPr>
          <a:xfrm>
            <a:off x="1100880" y="3787200"/>
            <a:ext cx="23724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942" name="Line 11"/>
          <p:cNvSpPr/>
          <p:nvPr/>
        </p:nvSpPr>
        <p:spPr>
          <a:xfrm flipV="1">
            <a:off x="775800" y="3940920"/>
            <a:ext cx="180360" cy="3600"/>
          </a:xfrm>
          <a:prstGeom prst="line">
            <a:avLst/>
          </a:prstGeom>
          <a:ln w="129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3" name="TextShape 12"/>
          <p:cNvSpPr txBox="1"/>
          <p:nvPr/>
        </p:nvSpPr>
        <p:spPr>
          <a:xfrm>
            <a:off x="411120" y="5172480"/>
            <a:ext cx="23724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944" name="Line 13"/>
          <p:cNvSpPr/>
          <p:nvPr/>
        </p:nvSpPr>
        <p:spPr>
          <a:xfrm flipH="1">
            <a:off x="855720" y="3946320"/>
            <a:ext cx="4320" cy="1595160"/>
          </a:xfrm>
          <a:prstGeom prst="line">
            <a:avLst/>
          </a:prstGeom>
          <a:ln w="129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5" name="Line 14"/>
          <p:cNvSpPr/>
          <p:nvPr/>
        </p:nvSpPr>
        <p:spPr>
          <a:xfrm flipV="1">
            <a:off x="716400" y="4390920"/>
            <a:ext cx="279360" cy="3240"/>
          </a:xfrm>
          <a:prstGeom prst="line">
            <a:avLst/>
          </a:prstGeom>
          <a:ln w="129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946" name="Group 15"/>
          <p:cNvGrpSpPr/>
          <p:nvPr/>
        </p:nvGrpSpPr>
        <p:grpSpPr>
          <a:xfrm>
            <a:off x="716760" y="4397400"/>
            <a:ext cx="282240" cy="213480"/>
            <a:chOff x="716760" y="4397400"/>
            <a:chExt cx="282240" cy="213480"/>
          </a:xfrm>
        </p:grpSpPr>
        <p:sp>
          <p:nvSpPr>
            <p:cNvPr id="947" name="Freeform 16"/>
            <p:cNvSpPr/>
            <p:nvPr/>
          </p:nvSpPr>
          <p:spPr>
            <a:xfrm>
              <a:off x="716760" y="4397400"/>
              <a:ext cx="282600" cy="213840"/>
            </a:xfrm>
            <a:custGeom>
              <a:avLst/>
              <a:gdLst/>
              <a:ahLst/>
              <a:cxnLst/>
              <a:rect l="0" t="0" r="r" b="b"/>
              <a:pathLst>
                <a:path w="785" h="594">
                  <a:moveTo>
                    <a:pt x="392" y="0"/>
                  </a:moveTo>
                  <a:lnTo>
                    <a:pt x="784" y="593"/>
                  </a:lnTo>
                  <a:lnTo>
                    <a:pt x="0" y="593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rgbClr val="FFFFFF"/>
            </a:solidFill>
            <a:ln w="14400">
              <a:solidFill>
                <a:srgbClr val="3465A4"/>
              </a:solidFill>
              <a:round/>
            </a:ln>
          </p:spPr>
        </p:sp>
      </p:grpSp>
      <p:sp>
        <p:nvSpPr>
          <p:cNvPr id="948" name="Freeform 17"/>
          <p:cNvSpPr/>
          <p:nvPr/>
        </p:nvSpPr>
        <p:spPr>
          <a:xfrm>
            <a:off x="503280" y="4461120"/>
            <a:ext cx="238320" cy="133920"/>
          </a:xfrm>
          <a:custGeom>
            <a:avLst/>
            <a:gdLst/>
            <a:ahLst/>
            <a:cxnLst/>
            <a:rect l="0" t="0" r="r" b="b"/>
            <a:pathLst>
              <a:path w="662" h="372">
                <a:moveTo>
                  <a:pt x="0" y="318"/>
                </a:moveTo>
                <a:lnTo>
                  <a:pt x="318" y="0"/>
                </a:lnTo>
                <a:lnTo>
                  <a:pt x="318" y="371"/>
                </a:lnTo>
                <a:lnTo>
                  <a:pt x="661" y="28"/>
                </a:lnTo>
              </a:path>
            </a:pathLst>
          </a:custGeom>
          <a:ln w="14400">
            <a:solidFill>
              <a:srgbClr val="808080"/>
            </a:solidFill>
            <a:round/>
            <a:tailEnd type="triangle" w="med" len="med"/>
          </a:ln>
        </p:spPr>
      </p:sp>
      <p:sp>
        <p:nvSpPr>
          <p:cNvPr id="949" name="Rectangle 18"/>
          <p:cNvSpPr/>
          <p:nvPr/>
        </p:nvSpPr>
        <p:spPr>
          <a:xfrm>
            <a:off x="3393000" y="5187600"/>
            <a:ext cx="541800" cy="27000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950" name="TextShape 19"/>
          <p:cNvSpPr txBox="1"/>
          <p:nvPr/>
        </p:nvSpPr>
        <p:spPr>
          <a:xfrm>
            <a:off x="2992320" y="5842440"/>
            <a:ext cx="23724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951" name="TextShape 20"/>
          <p:cNvSpPr txBox="1"/>
          <p:nvPr/>
        </p:nvSpPr>
        <p:spPr>
          <a:xfrm>
            <a:off x="3025080" y="5494680"/>
            <a:ext cx="23724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952" name="Rectangle 21"/>
          <p:cNvSpPr/>
          <p:nvPr/>
        </p:nvSpPr>
        <p:spPr>
          <a:xfrm>
            <a:off x="3122280" y="4742640"/>
            <a:ext cx="27108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953" name="Line 22"/>
          <p:cNvSpPr/>
          <p:nvPr/>
        </p:nvSpPr>
        <p:spPr>
          <a:xfrm>
            <a:off x="855720" y="4776480"/>
            <a:ext cx="2266560" cy="1116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4" name="CustomShape 23"/>
          <p:cNvSpPr/>
          <p:nvPr/>
        </p:nvSpPr>
        <p:spPr>
          <a:xfrm>
            <a:off x="796320" y="4969080"/>
            <a:ext cx="140400" cy="428400"/>
          </a:xfrm>
          <a:custGeom>
            <a:avLst/>
            <a:gdLst/>
            <a:ahLst/>
            <a:cxnLst/>
            <a:rect l="0" t="0" r="r" b="b"/>
            <a:pathLst>
              <a:path w="392" h="119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25"/>
                </a:lnTo>
                <a:lnTo>
                  <a:pt x="0" y="1126"/>
                </a:lnTo>
                <a:cubicBezTo>
                  <a:pt x="0" y="1137"/>
                  <a:pt x="3" y="1149"/>
                  <a:pt x="9" y="1158"/>
                </a:cubicBezTo>
                <a:cubicBezTo>
                  <a:pt x="14" y="1168"/>
                  <a:pt x="23" y="1177"/>
                  <a:pt x="33" y="1182"/>
                </a:cubicBezTo>
                <a:cubicBezTo>
                  <a:pt x="42" y="1188"/>
                  <a:pt x="54" y="1191"/>
                  <a:pt x="65" y="1191"/>
                </a:cubicBezTo>
                <a:lnTo>
                  <a:pt x="325" y="1191"/>
                </a:lnTo>
                <a:lnTo>
                  <a:pt x="326" y="1191"/>
                </a:lnTo>
                <a:cubicBezTo>
                  <a:pt x="337" y="1191"/>
                  <a:pt x="349" y="1188"/>
                  <a:pt x="358" y="1182"/>
                </a:cubicBezTo>
                <a:cubicBezTo>
                  <a:pt x="368" y="1177"/>
                  <a:pt x="377" y="1168"/>
                  <a:pt x="382" y="1158"/>
                </a:cubicBezTo>
                <a:cubicBezTo>
                  <a:pt x="388" y="1149"/>
                  <a:pt x="391" y="1137"/>
                  <a:pt x="391" y="112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955" name="Group 24"/>
          <p:cNvGrpSpPr/>
          <p:nvPr/>
        </p:nvGrpSpPr>
        <p:grpSpPr>
          <a:xfrm>
            <a:off x="717120" y="5536800"/>
            <a:ext cx="326520" cy="123480"/>
            <a:chOff x="717120" y="5536800"/>
            <a:chExt cx="326520" cy="123480"/>
          </a:xfrm>
        </p:grpSpPr>
        <p:sp>
          <p:nvSpPr>
            <p:cNvPr id="956" name="Line 25"/>
            <p:cNvSpPr/>
            <p:nvPr/>
          </p:nvSpPr>
          <p:spPr>
            <a:xfrm>
              <a:off x="717120" y="553680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7" name="Line 26"/>
            <p:cNvSpPr/>
            <p:nvPr/>
          </p:nvSpPr>
          <p:spPr>
            <a:xfrm>
              <a:off x="798480" y="560952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8" name="Line 27"/>
            <p:cNvSpPr/>
            <p:nvPr/>
          </p:nvSpPr>
          <p:spPr>
            <a:xfrm>
              <a:off x="853200" y="565992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9" name="Line 28"/>
            <p:cNvSpPr/>
            <p:nvPr/>
          </p:nvSpPr>
          <p:spPr>
            <a:xfrm>
              <a:off x="717120" y="553716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0" name="Line 29"/>
            <p:cNvSpPr/>
            <p:nvPr/>
          </p:nvSpPr>
          <p:spPr>
            <a:xfrm>
              <a:off x="798480" y="560988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1" name="Line 30"/>
            <p:cNvSpPr/>
            <p:nvPr/>
          </p:nvSpPr>
          <p:spPr>
            <a:xfrm>
              <a:off x="853200" y="566028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62" name="TextShape 31"/>
          <p:cNvSpPr txBox="1"/>
          <p:nvPr/>
        </p:nvSpPr>
        <p:spPr>
          <a:xfrm>
            <a:off x="893520" y="4950000"/>
            <a:ext cx="60444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r>
              <a:rPr lang="fr-FR" sz="1800" b="0" strike="noStrike" spc="-1" baseline="-14000000">
                <a:solidFill>
                  <a:srgbClr val="000000"/>
                </a:solidFill>
                <a:latin typeface="Cambria"/>
                <a:ea typeface="Univers Condensed (W1)"/>
              </a:rPr>
              <a:t>PhD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963" name="TextShape 32"/>
          <p:cNvSpPr txBox="1"/>
          <p:nvPr/>
        </p:nvSpPr>
        <p:spPr>
          <a:xfrm>
            <a:off x="838800" y="4091040"/>
            <a:ext cx="53892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PhD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964" name="TextShape 33"/>
          <p:cNvSpPr txBox="1"/>
          <p:nvPr/>
        </p:nvSpPr>
        <p:spPr>
          <a:xfrm>
            <a:off x="4031280" y="5132520"/>
            <a:ext cx="55548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14000000">
                <a:solidFill>
                  <a:srgbClr val="000000"/>
                </a:solidFill>
                <a:latin typeface="Cambria"/>
                <a:ea typeface="Univers Condensed (W1)"/>
              </a:rPr>
              <a:t>S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965" name="Line 34"/>
          <p:cNvSpPr/>
          <p:nvPr/>
        </p:nvSpPr>
        <p:spPr>
          <a:xfrm flipV="1">
            <a:off x="4580640" y="4979160"/>
            <a:ext cx="0" cy="586440"/>
          </a:xfrm>
          <a:prstGeom prst="line">
            <a:avLst/>
          </a:prstGeom>
          <a:ln w="1440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6" name="TextShape 35"/>
          <p:cNvSpPr txBox="1"/>
          <p:nvPr/>
        </p:nvSpPr>
        <p:spPr>
          <a:xfrm>
            <a:off x="3051000" y="4568760"/>
            <a:ext cx="394200" cy="38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000" b="0" strike="noStrike" spc="-1">
                <a:latin typeface="Cambria"/>
              </a:rPr>
              <a:t>+</a:t>
            </a:r>
            <a:endParaRPr lang="fr-FR" sz="2000" b="0" strike="noStrike" spc="-1">
              <a:latin typeface="Arial"/>
            </a:endParaRPr>
          </a:p>
        </p:txBody>
      </p:sp>
      <p:sp>
        <p:nvSpPr>
          <p:cNvPr id="967" name="TextShape 36"/>
          <p:cNvSpPr txBox="1"/>
          <p:nvPr/>
        </p:nvSpPr>
        <p:spPr>
          <a:xfrm>
            <a:off x="3379320" y="4400640"/>
            <a:ext cx="595440" cy="3409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i="1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+V</a:t>
            </a:r>
            <a:r>
              <a:rPr lang="fr-FR" sz="1400" b="0" i="1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CC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968" name="Line 37"/>
          <p:cNvSpPr/>
          <p:nvPr/>
        </p:nvSpPr>
        <p:spPr>
          <a:xfrm>
            <a:off x="3618000" y="4653720"/>
            <a:ext cx="0" cy="144000"/>
          </a:xfrm>
          <a:prstGeom prst="line">
            <a:avLst/>
          </a:prstGeom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9" name="TextShape 38"/>
          <p:cNvSpPr txBox="1"/>
          <p:nvPr/>
        </p:nvSpPr>
        <p:spPr>
          <a:xfrm>
            <a:off x="3248640" y="4845600"/>
            <a:ext cx="613440" cy="3704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000" b="0" strike="noStrike" spc="-1">
                <a:latin typeface="Arial"/>
              </a:rPr>
              <a:t>AOP</a:t>
            </a:r>
          </a:p>
        </p:txBody>
      </p:sp>
      <p:sp>
        <p:nvSpPr>
          <p:cNvPr id="970" name="Line 39"/>
          <p:cNvSpPr/>
          <p:nvPr/>
        </p:nvSpPr>
        <p:spPr>
          <a:xfrm>
            <a:off x="3621600" y="5097600"/>
            <a:ext cx="0" cy="144000"/>
          </a:xfrm>
          <a:prstGeom prst="line">
            <a:avLst/>
          </a:prstGeom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971" name="Group 40"/>
          <p:cNvGrpSpPr/>
          <p:nvPr/>
        </p:nvGrpSpPr>
        <p:grpSpPr>
          <a:xfrm>
            <a:off x="4425480" y="5645160"/>
            <a:ext cx="326520" cy="123480"/>
            <a:chOff x="4425480" y="5645160"/>
            <a:chExt cx="326520" cy="123480"/>
          </a:xfrm>
        </p:grpSpPr>
        <p:sp>
          <p:nvSpPr>
            <p:cNvPr id="972" name="Line 41"/>
            <p:cNvSpPr/>
            <p:nvPr/>
          </p:nvSpPr>
          <p:spPr>
            <a:xfrm>
              <a:off x="4425480" y="564516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3" name="Line 42"/>
            <p:cNvSpPr/>
            <p:nvPr/>
          </p:nvSpPr>
          <p:spPr>
            <a:xfrm>
              <a:off x="4506840" y="571788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4" name="Line 43"/>
            <p:cNvSpPr/>
            <p:nvPr/>
          </p:nvSpPr>
          <p:spPr>
            <a:xfrm>
              <a:off x="4561560" y="576828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5" name="Line 44"/>
            <p:cNvSpPr/>
            <p:nvPr/>
          </p:nvSpPr>
          <p:spPr>
            <a:xfrm>
              <a:off x="4425480" y="56455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6" name="Line 45"/>
            <p:cNvSpPr/>
            <p:nvPr/>
          </p:nvSpPr>
          <p:spPr>
            <a:xfrm>
              <a:off x="4506840" y="57182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7" name="Line 46"/>
            <p:cNvSpPr/>
            <p:nvPr/>
          </p:nvSpPr>
          <p:spPr>
            <a:xfrm>
              <a:off x="4561560" y="57686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978" name="Group 47"/>
          <p:cNvGrpSpPr/>
          <p:nvPr/>
        </p:nvGrpSpPr>
        <p:grpSpPr>
          <a:xfrm>
            <a:off x="3456000" y="5262120"/>
            <a:ext cx="326520" cy="123480"/>
            <a:chOff x="3456000" y="5262120"/>
            <a:chExt cx="326520" cy="123480"/>
          </a:xfrm>
        </p:grpSpPr>
        <p:sp>
          <p:nvSpPr>
            <p:cNvPr id="979" name="Line 48"/>
            <p:cNvSpPr/>
            <p:nvPr/>
          </p:nvSpPr>
          <p:spPr>
            <a:xfrm>
              <a:off x="3456000" y="52621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0" name="Line 49"/>
            <p:cNvSpPr/>
            <p:nvPr/>
          </p:nvSpPr>
          <p:spPr>
            <a:xfrm>
              <a:off x="3537360" y="53348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1" name="Line 50"/>
            <p:cNvSpPr/>
            <p:nvPr/>
          </p:nvSpPr>
          <p:spPr>
            <a:xfrm>
              <a:off x="3592080" y="53852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2" name="Line 51"/>
            <p:cNvSpPr/>
            <p:nvPr/>
          </p:nvSpPr>
          <p:spPr>
            <a:xfrm>
              <a:off x="3456000" y="52624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3" name="Line 52"/>
            <p:cNvSpPr/>
            <p:nvPr/>
          </p:nvSpPr>
          <p:spPr>
            <a:xfrm>
              <a:off x="3537360" y="53352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4" name="Line 53"/>
            <p:cNvSpPr/>
            <p:nvPr/>
          </p:nvSpPr>
          <p:spPr>
            <a:xfrm>
              <a:off x="3592080" y="53856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85" name="Line 54"/>
          <p:cNvSpPr/>
          <p:nvPr/>
        </p:nvSpPr>
        <p:spPr>
          <a:xfrm flipH="1">
            <a:off x="2016000" y="5211720"/>
            <a:ext cx="1119960" cy="432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6" name="Rectangle 55"/>
          <p:cNvSpPr/>
          <p:nvPr/>
        </p:nvSpPr>
        <p:spPr>
          <a:xfrm>
            <a:off x="2373120" y="561024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987" name="TextShape 56"/>
          <p:cNvSpPr txBox="1"/>
          <p:nvPr/>
        </p:nvSpPr>
        <p:spPr>
          <a:xfrm>
            <a:off x="2962440" y="5566320"/>
            <a:ext cx="23724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988" name="TextShape 57"/>
          <p:cNvSpPr txBox="1"/>
          <p:nvPr/>
        </p:nvSpPr>
        <p:spPr>
          <a:xfrm>
            <a:off x="3038760" y="5558400"/>
            <a:ext cx="23724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989" name="CustomShape 58"/>
          <p:cNvSpPr/>
          <p:nvPr/>
        </p:nvSpPr>
        <p:spPr>
          <a:xfrm rot="16200000">
            <a:off x="2344320" y="499824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0" name="TextShape 59"/>
          <p:cNvSpPr txBox="1"/>
          <p:nvPr/>
        </p:nvSpPr>
        <p:spPr>
          <a:xfrm>
            <a:off x="2215800" y="5283360"/>
            <a:ext cx="558720" cy="3409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r>
              <a:rPr lang="fr-FR" sz="14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2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991" name="Line 60"/>
          <p:cNvSpPr/>
          <p:nvPr/>
        </p:nvSpPr>
        <p:spPr>
          <a:xfrm flipV="1">
            <a:off x="2791800" y="5211720"/>
            <a:ext cx="0" cy="86400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992" name="Group 61"/>
          <p:cNvGrpSpPr/>
          <p:nvPr/>
        </p:nvGrpSpPr>
        <p:grpSpPr>
          <a:xfrm>
            <a:off x="2628360" y="6068880"/>
            <a:ext cx="326520" cy="123120"/>
            <a:chOff x="2628360" y="6068880"/>
            <a:chExt cx="326520" cy="123120"/>
          </a:xfrm>
        </p:grpSpPr>
        <p:sp>
          <p:nvSpPr>
            <p:cNvPr id="993" name="Line 62"/>
            <p:cNvSpPr/>
            <p:nvPr/>
          </p:nvSpPr>
          <p:spPr>
            <a:xfrm>
              <a:off x="2628360" y="60688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4" name="Line 63"/>
            <p:cNvSpPr/>
            <p:nvPr/>
          </p:nvSpPr>
          <p:spPr>
            <a:xfrm>
              <a:off x="2709720" y="61412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5" name="Line 64"/>
            <p:cNvSpPr/>
            <p:nvPr/>
          </p:nvSpPr>
          <p:spPr>
            <a:xfrm>
              <a:off x="2764440" y="61916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6" name="Line 65"/>
            <p:cNvSpPr/>
            <p:nvPr/>
          </p:nvSpPr>
          <p:spPr>
            <a:xfrm>
              <a:off x="2628360" y="606924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7" name="Line 66"/>
            <p:cNvSpPr/>
            <p:nvPr/>
          </p:nvSpPr>
          <p:spPr>
            <a:xfrm>
              <a:off x="2709720" y="61416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8" name="Line 67"/>
            <p:cNvSpPr/>
            <p:nvPr/>
          </p:nvSpPr>
          <p:spPr>
            <a:xfrm>
              <a:off x="2764440" y="61920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99" name="CustomShape 68"/>
          <p:cNvSpPr/>
          <p:nvPr/>
        </p:nvSpPr>
        <p:spPr>
          <a:xfrm>
            <a:off x="2717640" y="544464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0" name="TextShape 69"/>
          <p:cNvSpPr txBox="1"/>
          <p:nvPr/>
        </p:nvSpPr>
        <p:spPr>
          <a:xfrm>
            <a:off x="2827800" y="5499360"/>
            <a:ext cx="558720" cy="3409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r>
              <a:rPr lang="fr-FR" sz="14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1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001" name="TextShape 70"/>
          <p:cNvSpPr txBox="1"/>
          <p:nvPr/>
        </p:nvSpPr>
        <p:spPr>
          <a:xfrm>
            <a:off x="1752840" y="4812840"/>
            <a:ext cx="595440" cy="340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+V</a:t>
            </a:r>
            <a:r>
              <a:rPr lang="fr-FR" sz="1400" b="0" strike="noStrike" spc="-1" baseline="-33000">
                <a:solidFill>
                  <a:srgbClr val="000000"/>
                </a:solidFill>
                <a:latin typeface="Cambria"/>
                <a:ea typeface="Times New Roman"/>
              </a:rPr>
              <a:t>CC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002" name="Line 71"/>
          <p:cNvSpPr/>
          <p:nvPr/>
        </p:nvSpPr>
        <p:spPr>
          <a:xfrm flipV="1">
            <a:off x="1927800" y="5129280"/>
            <a:ext cx="180360" cy="3600"/>
          </a:xfrm>
          <a:prstGeom prst="line">
            <a:avLst/>
          </a:prstGeom>
          <a:ln w="129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3" name="Line 72"/>
          <p:cNvSpPr/>
          <p:nvPr/>
        </p:nvSpPr>
        <p:spPr>
          <a:xfrm flipV="1">
            <a:off x="2016000" y="5153760"/>
            <a:ext cx="0" cy="6228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4" name="Line 73"/>
          <p:cNvSpPr/>
          <p:nvPr/>
        </p:nvSpPr>
        <p:spPr>
          <a:xfrm>
            <a:off x="7218720" y="3721320"/>
            <a:ext cx="46944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5" name="Freeform 74"/>
          <p:cNvSpPr/>
          <p:nvPr/>
        </p:nvSpPr>
        <p:spPr>
          <a:xfrm>
            <a:off x="7200000" y="2808000"/>
            <a:ext cx="1334880" cy="733680"/>
          </a:xfrm>
          <a:custGeom>
            <a:avLst/>
            <a:gdLst/>
            <a:ahLst/>
            <a:cxnLst/>
            <a:rect l="0" t="0" r="r" b="b"/>
            <a:pathLst>
              <a:path w="3708" h="2038">
                <a:moveTo>
                  <a:pt x="609" y="1517"/>
                </a:moveTo>
                <a:lnTo>
                  <a:pt x="0" y="1520"/>
                </a:lnTo>
                <a:lnTo>
                  <a:pt x="0" y="0"/>
                </a:lnTo>
                <a:lnTo>
                  <a:pt x="3700" y="1"/>
                </a:lnTo>
                <a:lnTo>
                  <a:pt x="3707" y="2036"/>
                </a:lnTo>
                <a:lnTo>
                  <a:pt x="2714" y="2037"/>
                </a:lnTo>
              </a:path>
            </a:pathLst>
          </a:custGeom>
          <a:ln w="14400">
            <a:solidFill>
              <a:srgbClr val="000000"/>
            </a:solidFill>
            <a:round/>
          </a:ln>
        </p:spPr>
      </p:sp>
      <p:sp>
        <p:nvSpPr>
          <p:cNvPr id="1006" name="CustomShape 75"/>
          <p:cNvSpPr/>
          <p:nvPr/>
        </p:nvSpPr>
        <p:spPr>
          <a:xfrm rot="5400000">
            <a:off x="7409160" y="3171960"/>
            <a:ext cx="936000" cy="738360"/>
          </a:xfrm>
          <a:custGeom>
            <a:avLst/>
            <a:gdLst/>
            <a:ahLst/>
            <a:cxnLst/>
            <a:rect l="0" t="0" r="r" b="b"/>
            <a:pathLst>
              <a:path w="2602" h="2053">
                <a:moveTo>
                  <a:pt x="1300" y="0"/>
                </a:moveTo>
                <a:lnTo>
                  <a:pt x="2601" y="2052"/>
                </a:lnTo>
                <a:lnTo>
                  <a:pt x="0" y="2052"/>
                </a:lnTo>
                <a:lnTo>
                  <a:pt x="1300" y="0"/>
                </a:lnTo>
              </a:path>
            </a:pathLst>
          </a:custGeom>
          <a:solidFill>
            <a:srgbClr val="EEEEEE"/>
          </a:solidFill>
          <a:ln w="1440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7" name="Rectangle 76"/>
          <p:cNvSpPr/>
          <p:nvPr/>
        </p:nvSpPr>
        <p:spPr>
          <a:xfrm>
            <a:off x="6745320" y="2716920"/>
            <a:ext cx="54180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008" name="Rectangle 77"/>
          <p:cNvSpPr/>
          <p:nvPr/>
        </p:nvSpPr>
        <p:spPr>
          <a:xfrm>
            <a:off x="7778880" y="3775320"/>
            <a:ext cx="541800" cy="27000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009" name="Rectangle 78"/>
          <p:cNvSpPr/>
          <p:nvPr/>
        </p:nvSpPr>
        <p:spPr>
          <a:xfrm>
            <a:off x="7508160" y="3330360"/>
            <a:ext cx="27108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010" name="TextShape 79"/>
          <p:cNvSpPr txBox="1"/>
          <p:nvPr/>
        </p:nvSpPr>
        <p:spPr>
          <a:xfrm>
            <a:off x="7765200" y="2988360"/>
            <a:ext cx="595440" cy="3409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i="1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+V</a:t>
            </a:r>
            <a:r>
              <a:rPr lang="fr-FR" sz="1400" b="0" i="1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CC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011" name="Line 80"/>
          <p:cNvSpPr/>
          <p:nvPr/>
        </p:nvSpPr>
        <p:spPr>
          <a:xfrm>
            <a:off x="8003880" y="3241440"/>
            <a:ext cx="0" cy="144000"/>
          </a:xfrm>
          <a:prstGeom prst="line">
            <a:avLst/>
          </a:prstGeom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2" name="TextShape 81"/>
          <p:cNvSpPr txBox="1"/>
          <p:nvPr/>
        </p:nvSpPr>
        <p:spPr>
          <a:xfrm>
            <a:off x="7804800" y="3792240"/>
            <a:ext cx="502200" cy="3409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i="1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-V</a:t>
            </a:r>
            <a:r>
              <a:rPr lang="fr-FR" sz="1400" b="0" i="1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CC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013" name="Line 82"/>
          <p:cNvSpPr/>
          <p:nvPr/>
        </p:nvSpPr>
        <p:spPr>
          <a:xfrm>
            <a:off x="8007480" y="3685320"/>
            <a:ext cx="0" cy="144000"/>
          </a:xfrm>
          <a:prstGeom prst="line">
            <a:avLst/>
          </a:prstGeom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4" name="Line 83"/>
          <p:cNvSpPr/>
          <p:nvPr/>
        </p:nvSpPr>
        <p:spPr>
          <a:xfrm flipH="1">
            <a:off x="6552000" y="2804040"/>
            <a:ext cx="902520" cy="396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015" name="Group 84"/>
          <p:cNvGrpSpPr/>
          <p:nvPr/>
        </p:nvGrpSpPr>
        <p:grpSpPr>
          <a:xfrm>
            <a:off x="6532200" y="4582440"/>
            <a:ext cx="326520" cy="123120"/>
            <a:chOff x="6532200" y="4582440"/>
            <a:chExt cx="326520" cy="123120"/>
          </a:xfrm>
        </p:grpSpPr>
        <p:sp>
          <p:nvSpPr>
            <p:cNvPr id="1016" name="Line 85"/>
            <p:cNvSpPr/>
            <p:nvPr/>
          </p:nvSpPr>
          <p:spPr>
            <a:xfrm>
              <a:off x="6532200" y="458244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7" name="Line 86"/>
            <p:cNvSpPr/>
            <p:nvPr/>
          </p:nvSpPr>
          <p:spPr>
            <a:xfrm>
              <a:off x="6613560" y="46548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8" name="Line 87"/>
            <p:cNvSpPr/>
            <p:nvPr/>
          </p:nvSpPr>
          <p:spPr>
            <a:xfrm>
              <a:off x="6668280" y="47052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9" name="Line 88"/>
            <p:cNvSpPr/>
            <p:nvPr/>
          </p:nvSpPr>
          <p:spPr>
            <a:xfrm>
              <a:off x="6532200" y="458280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0" name="Line 89"/>
            <p:cNvSpPr/>
            <p:nvPr/>
          </p:nvSpPr>
          <p:spPr>
            <a:xfrm>
              <a:off x="6613560" y="465516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1" name="Line 90"/>
            <p:cNvSpPr/>
            <p:nvPr/>
          </p:nvSpPr>
          <p:spPr>
            <a:xfrm>
              <a:off x="6668280" y="470556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022" name="Line 91"/>
          <p:cNvSpPr/>
          <p:nvPr/>
        </p:nvSpPr>
        <p:spPr>
          <a:xfrm flipV="1">
            <a:off x="6696000" y="2924280"/>
            <a:ext cx="0" cy="157572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3" name="TextShape 92"/>
          <p:cNvSpPr txBox="1"/>
          <p:nvPr/>
        </p:nvSpPr>
        <p:spPr>
          <a:xfrm>
            <a:off x="6281280" y="292428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024" name="Rectangle 93"/>
          <p:cNvSpPr/>
          <p:nvPr/>
        </p:nvSpPr>
        <p:spPr>
          <a:xfrm>
            <a:off x="7540200" y="3287880"/>
            <a:ext cx="27108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025" name="TextShape 94"/>
          <p:cNvSpPr txBox="1"/>
          <p:nvPr/>
        </p:nvSpPr>
        <p:spPr>
          <a:xfrm>
            <a:off x="7525080" y="3045240"/>
            <a:ext cx="308880" cy="5065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800" b="0" strike="noStrike" spc="-1">
                <a:latin typeface="Cambria"/>
              </a:rPr>
              <a:t>-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1026" name="Rectangle 95"/>
          <p:cNvSpPr/>
          <p:nvPr/>
        </p:nvSpPr>
        <p:spPr>
          <a:xfrm>
            <a:off x="7579440" y="3298320"/>
            <a:ext cx="27108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027" name="TextShape 96"/>
          <p:cNvSpPr txBox="1"/>
          <p:nvPr/>
        </p:nvSpPr>
        <p:spPr>
          <a:xfrm>
            <a:off x="7508160" y="3484440"/>
            <a:ext cx="394200" cy="38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000" b="0" strike="noStrike" spc="-1">
                <a:latin typeface="Cambria"/>
              </a:rPr>
              <a:t>+</a:t>
            </a:r>
            <a:endParaRPr lang="fr-FR" sz="2000" b="0" strike="noStrike" spc="-1">
              <a:latin typeface="Arial"/>
            </a:endParaRPr>
          </a:p>
        </p:txBody>
      </p:sp>
      <p:sp>
        <p:nvSpPr>
          <p:cNvPr id="1028" name="Line 97"/>
          <p:cNvSpPr/>
          <p:nvPr/>
        </p:nvSpPr>
        <p:spPr>
          <a:xfrm>
            <a:off x="6912000" y="2808000"/>
            <a:ext cx="14400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9" name="TextShape 98"/>
          <p:cNvSpPr txBox="1"/>
          <p:nvPr/>
        </p:nvSpPr>
        <p:spPr>
          <a:xfrm>
            <a:off x="6804000" y="23749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030" name="CustomShape 99"/>
          <p:cNvSpPr/>
          <p:nvPr/>
        </p:nvSpPr>
        <p:spPr>
          <a:xfrm>
            <a:off x="8460000" y="295200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1" name="Line 100"/>
          <p:cNvSpPr/>
          <p:nvPr/>
        </p:nvSpPr>
        <p:spPr>
          <a:xfrm flipV="1">
            <a:off x="8532000" y="3501360"/>
            <a:ext cx="0" cy="153864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2" name="CustomShape 101"/>
          <p:cNvSpPr/>
          <p:nvPr/>
        </p:nvSpPr>
        <p:spPr>
          <a:xfrm>
            <a:off x="8460360" y="374436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3" name="CustomShape 102"/>
          <p:cNvSpPr/>
          <p:nvPr/>
        </p:nvSpPr>
        <p:spPr>
          <a:xfrm>
            <a:off x="8460720" y="442872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4" name="Line 103"/>
          <p:cNvSpPr/>
          <p:nvPr/>
        </p:nvSpPr>
        <p:spPr>
          <a:xfrm flipH="1">
            <a:off x="7218720" y="4284000"/>
            <a:ext cx="1333080" cy="396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5" name="Line 104"/>
          <p:cNvSpPr/>
          <p:nvPr/>
        </p:nvSpPr>
        <p:spPr>
          <a:xfrm>
            <a:off x="7218720" y="3721320"/>
            <a:ext cx="0" cy="56268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036" name="Group 105"/>
          <p:cNvGrpSpPr/>
          <p:nvPr/>
        </p:nvGrpSpPr>
        <p:grpSpPr>
          <a:xfrm>
            <a:off x="8388000" y="5024880"/>
            <a:ext cx="326520" cy="123120"/>
            <a:chOff x="8388000" y="5024880"/>
            <a:chExt cx="326520" cy="123120"/>
          </a:xfrm>
        </p:grpSpPr>
        <p:sp>
          <p:nvSpPr>
            <p:cNvPr id="1037" name="Line 106"/>
            <p:cNvSpPr/>
            <p:nvPr/>
          </p:nvSpPr>
          <p:spPr>
            <a:xfrm>
              <a:off x="8388000" y="50248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8" name="Line 107"/>
            <p:cNvSpPr/>
            <p:nvPr/>
          </p:nvSpPr>
          <p:spPr>
            <a:xfrm>
              <a:off x="8469360" y="50972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9" name="Line 108"/>
            <p:cNvSpPr/>
            <p:nvPr/>
          </p:nvSpPr>
          <p:spPr>
            <a:xfrm>
              <a:off x="8524080" y="51476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0" name="Line 109"/>
            <p:cNvSpPr/>
            <p:nvPr/>
          </p:nvSpPr>
          <p:spPr>
            <a:xfrm>
              <a:off x="8388000" y="502524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1" name="Line 110"/>
            <p:cNvSpPr/>
            <p:nvPr/>
          </p:nvSpPr>
          <p:spPr>
            <a:xfrm>
              <a:off x="8469360" y="50976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2" name="Line 111"/>
            <p:cNvSpPr/>
            <p:nvPr/>
          </p:nvSpPr>
          <p:spPr>
            <a:xfrm>
              <a:off x="8524080" y="51480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043" name="TextShape 112"/>
          <p:cNvSpPr txBox="1"/>
          <p:nvPr/>
        </p:nvSpPr>
        <p:spPr>
          <a:xfrm>
            <a:off x="8600400" y="3007080"/>
            <a:ext cx="558720" cy="3409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r>
              <a:rPr lang="fr-FR" sz="14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1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044" name="TextShape 113"/>
          <p:cNvSpPr txBox="1"/>
          <p:nvPr/>
        </p:nvSpPr>
        <p:spPr>
          <a:xfrm>
            <a:off x="8600400" y="3799440"/>
            <a:ext cx="558720" cy="3409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r>
              <a:rPr lang="fr-FR" sz="14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1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045" name="TextShape 114"/>
          <p:cNvSpPr txBox="1"/>
          <p:nvPr/>
        </p:nvSpPr>
        <p:spPr>
          <a:xfrm>
            <a:off x="8600400" y="4519440"/>
            <a:ext cx="558720" cy="3409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r>
              <a:rPr lang="fr-FR" sz="14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2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046" name="Line 115"/>
          <p:cNvSpPr/>
          <p:nvPr/>
        </p:nvSpPr>
        <p:spPr>
          <a:xfrm flipV="1">
            <a:off x="9019440" y="3600000"/>
            <a:ext cx="0" cy="133200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7" name="TextShape 116"/>
          <p:cNvSpPr txBox="1"/>
          <p:nvPr/>
        </p:nvSpPr>
        <p:spPr>
          <a:xfrm>
            <a:off x="9019440" y="37429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S3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048" name="Line 117"/>
          <p:cNvSpPr/>
          <p:nvPr/>
        </p:nvSpPr>
        <p:spPr>
          <a:xfrm flipH="1">
            <a:off x="8314920" y="3541320"/>
            <a:ext cx="704520" cy="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049" name="Group 118"/>
          <p:cNvGrpSpPr/>
          <p:nvPr/>
        </p:nvGrpSpPr>
        <p:grpSpPr>
          <a:xfrm>
            <a:off x="8856360" y="5024880"/>
            <a:ext cx="326520" cy="123120"/>
            <a:chOff x="8856360" y="5024880"/>
            <a:chExt cx="326520" cy="123120"/>
          </a:xfrm>
        </p:grpSpPr>
        <p:sp>
          <p:nvSpPr>
            <p:cNvPr id="1050" name="Line 119"/>
            <p:cNvSpPr/>
            <p:nvPr/>
          </p:nvSpPr>
          <p:spPr>
            <a:xfrm>
              <a:off x="8856360" y="50248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1" name="Line 120"/>
            <p:cNvSpPr/>
            <p:nvPr/>
          </p:nvSpPr>
          <p:spPr>
            <a:xfrm>
              <a:off x="8937720" y="50972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2" name="Line 121"/>
            <p:cNvSpPr/>
            <p:nvPr/>
          </p:nvSpPr>
          <p:spPr>
            <a:xfrm>
              <a:off x="8992440" y="51476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3" name="Line 122"/>
            <p:cNvSpPr/>
            <p:nvPr/>
          </p:nvSpPr>
          <p:spPr>
            <a:xfrm>
              <a:off x="8856360" y="502524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4" name="Line 123"/>
            <p:cNvSpPr/>
            <p:nvPr/>
          </p:nvSpPr>
          <p:spPr>
            <a:xfrm>
              <a:off x="8937720" y="50976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5" name="Line 124"/>
            <p:cNvSpPr/>
            <p:nvPr/>
          </p:nvSpPr>
          <p:spPr>
            <a:xfrm>
              <a:off x="8992440" y="51480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056" name="TextShape 125"/>
          <p:cNvSpPr txBox="1"/>
          <p:nvPr/>
        </p:nvSpPr>
        <p:spPr>
          <a:xfrm>
            <a:off x="1444680" y="5117760"/>
            <a:ext cx="60300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14000000">
                <a:solidFill>
                  <a:srgbClr val="000000"/>
                </a:solidFill>
                <a:latin typeface="Cambria"/>
                <a:ea typeface="Univers Condensed (W1)"/>
              </a:rPr>
              <a:t>PhD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057" name="Line 126"/>
          <p:cNvSpPr/>
          <p:nvPr/>
        </p:nvSpPr>
        <p:spPr>
          <a:xfrm flipV="1">
            <a:off x="1491120" y="4812480"/>
            <a:ext cx="0" cy="680400"/>
          </a:xfrm>
          <a:prstGeom prst="line">
            <a:avLst/>
          </a:prstGeom>
          <a:ln w="1440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058" name="Group 127"/>
          <p:cNvGrpSpPr/>
          <p:nvPr/>
        </p:nvGrpSpPr>
        <p:grpSpPr>
          <a:xfrm>
            <a:off x="1318320" y="5550480"/>
            <a:ext cx="326520" cy="123480"/>
            <a:chOff x="1318320" y="5550480"/>
            <a:chExt cx="326520" cy="123480"/>
          </a:xfrm>
        </p:grpSpPr>
        <p:sp>
          <p:nvSpPr>
            <p:cNvPr id="1059" name="Line 128"/>
            <p:cNvSpPr/>
            <p:nvPr/>
          </p:nvSpPr>
          <p:spPr>
            <a:xfrm>
              <a:off x="1318320" y="55504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0" name="Line 129"/>
            <p:cNvSpPr/>
            <p:nvPr/>
          </p:nvSpPr>
          <p:spPr>
            <a:xfrm>
              <a:off x="1399680" y="56232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1" name="Line 130"/>
            <p:cNvSpPr/>
            <p:nvPr/>
          </p:nvSpPr>
          <p:spPr>
            <a:xfrm>
              <a:off x="1454400" y="56736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2" name="Line 131"/>
            <p:cNvSpPr/>
            <p:nvPr/>
          </p:nvSpPr>
          <p:spPr>
            <a:xfrm>
              <a:off x="1318320" y="555084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3" name="Line 132"/>
            <p:cNvSpPr/>
            <p:nvPr/>
          </p:nvSpPr>
          <p:spPr>
            <a:xfrm>
              <a:off x="1399680" y="562356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4" name="Line 133"/>
            <p:cNvSpPr/>
            <p:nvPr/>
          </p:nvSpPr>
          <p:spPr>
            <a:xfrm>
              <a:off x="1454400" y="567396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065" name="TextShape 134"/>
          <p:cNvSpPr txBox="1"/>
          <p:nvPr/>
        </p:nvSpPr>
        <p:spPr>
          <a:xfrm>
            <a:off x="6480000" y="1656000"/>
            <a:ext cx="22716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latin typeface="Arial"/>
              </a:rPr>
              <a:t>Résistance Négative</a:t>
            </a:r>
          </a:p>
        </p:txBody>
      </p:sp>
      <p:sp>
        <p:nvSpPr>
          <p:cNvPr id="1066" name="TextShape 135"/>
          <p:cNvSpPr txBox="1"/>
          <p:nvPr/>
        </p:nvSpPr>
        <p:spPr>
          <a:xfrm>
            <a:off x="131760" y="144360"/>
            <a:ext cx="2352600" cy="885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800" b="1" strike="noStrike" spc="-1">
                <a:solidFill>
                  <a:srgbClr val="3333FF"/>
                </a:solidFill>
                <a:latin typeface="Arial"/>
              </a:rPr>
              <a:t>AOP</a:t>
            </a:r>
            <a:endParaRPr lang="fr-FR" sz="2800" b="0" strike="noStrike" spc="-1">
              <a:latin typeface="Arial"/>
            </a:endParaRPr>
          </a:p>
          <a:p>
            <a:r>
              <a:rPr lang="fr-FR" sz="2800" b="1" strike="noStrike" spc="-1">
                <a:solidFill>
                  <a:srgbClr val="3333FF"/>
                </a:solidFill>
                <a:latin typeface="Arial"/>
              </a:rPr>
              <a:t>Non-Linéaire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1067" name="TextShape 136"/>
          <p:cNvSpPr txBox="1"/>
          <p:nvPr/>
        </p:nvSpPr>
        <p:spPr>
          <a:xfrm>
            <a:off x="6503400" y="144000"/>
            <a:ext cx="1544760" cy="885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800" b="1" strike="noStrike" spc="-1">
                <a:solidFill>
                  <a:srgbClr val="3333FF"/>
                </a:solidFill>
                <a:latin typeface="Arial"/>
              </a:rPr>
              <a:t>AOP</a:t>
            </a:r>
            <a:endParaRPr lang="fr-FR" sz="2800" b="0" strike="noStrike" spc="-1">
              <a:latin typeface="Arial"/>
            </a:endParaRPr>
          </a:p>
          <a:p>
            <a:r>
              <a:rPr lang="fr-FR" sz="2800" b="1" strike="noStrike" spc="-1">
                <a:solidFill>
                  <a:srgbClr val="3333FF"/>
                </a:solidFill>
                <a:latin typeface="Arial"/>
              </a:rPr>
              <a:t>Linéaire</a:t>
            </a:r>
            <a:endParaRPr lang="fr-F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Line 1"/>
          <p:cNvSpPr/>
          <p:nvPr/>
        </p:nvSpPr>
        <p:spPr>
          <a:xfrm flipV="1">
            <a:off x="7704000" y="2952000"/>
            <a:ext cx="0" cy="59508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9" name="TextShape 2"/>
          <p:cNvSpPr txBox="1"/>
          <p:nvPr/>
        </p:nvSpPr>
        <p:spPr>
          <a:xfrm>
            <a:off x="1728720" y="5974920"/>
            <a:ext cx="57528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070" name="CustomShape 3"/>
          <p:cNvSpPr/>
          <p:nvPr/>
        </p:nvSpPr>
        <p:spPr>
          <a:xfrm rot="5400000">
            <a:off x="5164200" y="5160240"/>
            <a:ext cx="936000" cy="738360"/>
          </a:xfrm>
          <a:custGeom>
            <a:avLst/>
            <a:gdLst/>
            <a:ahLst/>
            <a:cxnLst/>
            <a:rect l="0" t="0" r="r" b="b"/>
            <a:pathLst>
              <a:path w="2602" h="2053">
                <a:moveTo>
                  <a:pt x="1300" y="0"/>
                </a:moveTo>
                <a:lnTo>
                  <a:pt x="2601" y="2052"/>
                </a:lnTo>
                <a:lnTo>
                  <a:pt x="0" y="2052"/>
                </a:lnTo>
                <a:lnTo>
                  <a:pt x="1300" y="0"/>
                </a:lnTo>
              </a:path>
            </a:pathLst>
          </a:custGeom>
          <a:solidFill>
            <a:srgbClr val="EEEEEE"/>
          </a:solidFill>
          <a:ln w="1440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1" name="TextShape 4"/>
          <p:cNvSpPr txBox="1"/>
          <p:nvPr/>
        </p:nvSpPr>
        <p:spPr>
          <a:xfrm>
            <a:off x="5244840" y="5065560"/>
            <a:ext cx="308880" cy="5065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800" b="0" strike="noStrike" spc="-1">
                <a:latin typeface="Cambria"/>
              </a:rPr>
              <a:t>-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1072" name="TextShape 5"/>
          <p:cNvSpPr txBox="1"/>
          <p:nvPr/>
        </p:nvSpPr>
        <p:spPr>
          <a:xfrm>
            <a:off x="5089680" y="6078600"/>
            <a:ext cx="23724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073" name="Rectangle 6"/>
          <p:cNvSpPr/>
          <p:nvPr/>
        </p:nvSpPr>
        <p:spPr>
          <a:xfrm>
            <a:off x="5533920" y="5763600"/>
            <a:ext cx="541800" cy="27000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074" name="TextShape 7"/>
          <p:cNvSpPr txBox="1"/>
          <p:nvPr/>
        </p:nvSpPr>
        <p:spPr>
          <a:xfrm>
            <a:off x="5133240" y="6418440"/>
            <a:ext cx="23724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075" name="TextShape 8"/>
          <p:cNvSpPr txBox="1"/>
          <p:nvPr/>
        </p:nvSpPr>
        <p:spPr>
          <a:xfrm>
            <a:off x="5166000" y="6070680"/>
            <a:ext cx="23724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076" name="Rectangle 9"/>
          <p:cNvSpPr/>
          <p:nvPr/>
        </p:nvSpPr>
        <p:spPr>
          <a:xfrm>
            <a:off x="5263200" y="5318640"/>
            <a:ext cx="27108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077" name="TextShape 10"/>
          <p:cNvSpPr txBox="1"/>
          <p:nvPr/>
        </p:nvSpPr>
        <p:spPr>
          <a:xfrm>
            <a:off x="5523480" y="4915080"/>
            <a:ext cx="595440" cy="3409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i="1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+V</a:t>
            </a:r>
            <a:r>
              <a:rPr lang="fr-FR" sz="1400" b="0" i="1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CC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078" name="Line 11"/>
          <p:cNvSpPr/>
          <p:nvPr/>
        </p:nvSpPr>
        <p:spPr>
          <a:xfrm>
            <a:off x="5758920" y="5229720"/>
            <a:ext cx="0" cy="144000"/>
          </a:xfrm>
          <a:prstGeom prst="line">
            <a:avLst/>
          </a:prstGeom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9" name="Line 12"/>
          <p:cNvSpPr/>
          <p:nvPr/>
        </p:nvSpPr>
        <p:spPr>
          <a:xfrm>
            <a:off x="5762520" y="5673600"/>
            <a:ext cx="0" cy="144000"/>
          </a:xfrm>
          <a:prstGeom prst="line">
            <a:avLst/>
          </a:prstGeom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0" name="Line 13"/>
          <p:cNvSpPr/>
          <p:nvPr/>
        </p:nvSpPr>
        <p:spPr>
          <a:xfrm flipH="1">
            <a:off x="4932720" y="5787720"/>
            <a:ext cx="344160" cy="432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1" name="Rectangle 14"/>
          <p:cNvSpPr/>
          <p:nvPr/>
        </p:nvSpPr>
        <p:spPr>
          <a:xfrm>
            <a:off x="4514040" y="618624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082" name="TextShape 15"/>
          <p:cNvSpPr txBox="1"/>
          <p:nvPr/>
        </p:nvSpPr>
        <p:spPr>
          <a:xfrm>
            <a:off x="5103360" y="6142320"/>
            <a:ext cx="23724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083" name="TextShape 16"/>
          <p:cNvSpPr txBox="1"/>
          <p:nvPr/>
        </p:nvSpPr>
        <p:spPr>
          <a:xfrm>
            <a:off x="5179680" y="6134400"/>
            <a:ext cx="23724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084" name="Line 17"/>
          <p:cNvSpPr/>
          <p:nvPr/>
        </p:nvSpPr>
        <p:spPr>
          <a:xfrm flipV="1">
            <a:off x="4932720" y="5787720"/>
            <a:ext cx="0" cy="125316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085" name="Group 18"/>
          <p:cNvGrpSpPr/>
          <p:nvPr/>
        </p:nvGrpSpPr>
        <p:grpSpPr>
          <a:xfrm>
            <a:off x="4769280" y="7040880"/>
            <a:ext cx="326520" cy="123120"/>
            <a:chOff x="4769280" y="7040880"/>
            <a:chExt cx="326520" cy="123120"/>
          </a:xfrm>
        </p:grpSpPr>
        <p:sp>
          <p:nvSpPr>
            <p:cNvPr id="1086" name="Line 19"/>
            <p:cNvSpPr/>
            <p:nvPr/>
          </p:nvSpPr>
          <p:spPr>
            <a:xfrm>
              <a:off x="4769280" y="70408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7" name="Line 20"/>
            <p:cNvSpPr/>
            <p:nvPr/>
          </p:nvSpPr>
          <p:spPr>
            <a:xfrm>
              <a:off x="4850640" y="71132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8" name="Line 21"/>
            <p:cNvSpPr/>
            <p:nvPr/>
          </p:nvSpPr>
          <p:spPr>
            <a:xfrm>
              <a:off x="4905360" y="71636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9" name="Line 22"/>
            <p:cNvSpPr/>
            <p:nvPr/>
          </p:nvSpPr>
          <p:spPr>
            <a:xfrm>
              <a:off x="4769280" y="704124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0" name="Line 23"/>
            <p:cNvSpPr/>
            <p:nvPr/>
          </p:nvSpPr>
          <p:spPr>
            <a:xfrm>
              <a:off x="4850640" y="71136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1" name="Line 24"/>
            <p:cNvSpPr/>
            <p:nvPr/>
          </p:nvSpPr>
          <p:spPr>
            <a:xfrm>
              <a:off x="4905360" y="71640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092" name="Line 25"/>
          <p:cNvSpPr/>
          <p:nvPr/>
        </p:nvSpPr>
        <p:spPr>
          <a:xfrm flipH="1">
            <a:off x="2124000" y="5355720"/>
            <a:ext cx="3153240" cy="828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3" name="Line 26"/>
          <p:cNvSpPr/>
          <p:nvPr/>
        </p:nvSpPr>
        <p:spPr>
          <a:xfrm flipH="1">
            <a:off x="4932720" y="6228000"/>
            <a:ext cx="14400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4" name="Line 27"/>
          <p:cNvSpPr/>
          <p:nvPr/>
        </p:nvSpPr>
        <p:spPr>
          <a:xfrm flipH="1">
            <a:off x="2124000" y="6948000"/>
            <a:ext cx="468072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5" name="Line 28"/>
          <p:cNvSpPr/>
          <p:nvPr/>
        </p:nvSpPr>
        <p:spPr>
          <a:xfrm flipH="1">
            <a:off x="5972760" y="5539680"/>
            <a:ext cx="831960" cy="432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6" name="Line 29"/>
          <p:cNvSpPr/>
          <p:nvPr/>
        </p:nvSpPr>
        <p:spPr>
          <a:xfrm flipH="1" flipV="1">
            <a:off x="6372000" y="4788000"/>
            <a:ext cx="720" cy="144000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7" name="Line 30"/>
          <p:cNvSpPr/>
          <p:nvPr/>
        </p:nvSpPr>
        <p:spPr>
          <a:xfrm flipV="1">
            <a:off x="4320720" y="5360040"/>
            <a:ext cx="0" cy="158796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8" name="CustomShape 31"/>
          <p:cNvSpPr/>
          <p:nvPr/>
        </p:nvSpPr>
        <p:spPr>
          <a:xfrm>
            <a:off x="4233600" y="5925240"/>
            <a:ext cx="180000" cy="504000"/>
          </a:xfrm>
          <a:custGeom>
            <a:avLst/>
            <a:gdLst/>
            <a:ahLst/>
            <a:cxnLst/>
            <a:rect l="0" t="0" r="r" b="b"/>
            <a:pathLst>
              <a:path w="502" h="1402">
                <a:moveTo>
                  <a:pt x="83" y="0"/>
                </a:moveTo>
                <a:lnTo>
                  <a:pt x="84" y="0"/>
                </a:lnTo>
                <a:cubicBezTo>
                  <a:pt x="69" y="0"/>
                  <a:pt x="54" y="4"/>
                  <a:pt x="42" y="11"/>
                </a:cubicBezTo>
                <a:cubicBezTo>
                  <a:pt x="29" y="19"/>
                  <a:pt x="19" y="29"/>
                  <a:pt x="11" y="42"/>
                </a:cubicBezTo>
                <a:cubicBezTo>
                  <a:pt x="4" y="54"/>
                  <a:pt x="0" y="69"/>
                  <a:pt x="0" y="84"/>
                </a:cubicBezTo>
                <a:lnTo>
                  <a:pt x="0" y="1317"/>
                </a:lnTo>
                <a:lnTo>
                  <a:pt x="0" y="1318"/>
                </a:lnTo>
                <a:cubicBezTo>
                  <a:pt x="0" y="1332"/>
                  <a:pt x="4" y="1347"/>
                  <a:pt x="11" y="1359"/>
                </a:cubicBezTo>
                <a:cubicBezTo>
                  <a:pt x="19" y="1372"/>
                  <a:pt x="29" y="1382"/>
                  <a:pt x="42" y="1390"/>
                </a:cubicBezTo>
                <a:cubicBezTo>
                  <a:pt x="54" y="1397"/>
                  <a:pt x="69" y="1401"/>
                  <a:pt x="84" y="1401"/>
                </a:cubicBezTo>
                <a:lnTo>
                  <a:pt x="417" y="1400"/>
                </a:lnTo>
                <a:lnTo>
                  <a:pt x="418" y="1401"/>
                </a:lnTo>
                <a:cubicBezTo>
                  <a:pt x="432" y="1401"/>
                  <a:pt x="447" y="1397"/>
                  <a:pt x="459" y="1390"/>
                </a:cubicBezTo>
                <a:cubicBezTo>
                  <a:pt x="472" y="1382"/>
                  <a:pt x="482" y="1372"/>
                  <a:pt x="490" y="1359"/>
                </a:cubicBezTo>
                <a:cubicBezTo>
                  <a:pt x="497" y="1347"/>
                  <a:pt x="501" y="1332"/>
                  <a:pt x="501" y="1318"/>
                </a:cubicBezTo>
                <a:lnTo>
                  <a:pt x="501" y="83"/>
                </a:lnTo>
                <a:lnTo>
                  <a:pt x="501" y="84"/>
                </a:lnTo>
                <a:lnTo>
                  <a:pt x="501" y="84"/>
                </a:lnTo>
                <a:cubicBezTo>
                  <a:pt x="501" y="69"/>
                  <a:pt x="497" y="54"/>
                  <a:pt x="490" y="42"/>
                </a:cubicBezTo>
                <a:cubicBezTo>
                  <a:pt x="482" y="29"/>
                  <a:pt x="472" y="19"/>
                  <a:pt x="459" y="11"/>
                </a:cubicBezTo>
                <a:cubicBezTo>
                  <a:pt x="447" y="4"/>
                  <a:pt x="432" y="0"/>
                  <a:pt x="418" y="0"/>
                </a:cubicBezTo>
                <a:lnTo>
                  <a:pt x="83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9" name="TextShape 32"/>
          <p:cNvSpPr txBox="1"/>
          <p:nvPr/>
        </p:nvSpPr>
        <p:spPr>
          <a:xfrm>
            <a:off x="4355280" y="601200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Z</a:t>
            </a:r>
            <a:r>
              <a:rPr lang="fr-FR" sz="18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4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100" name="Line 33"/>
          <p:cNvSpPr/>
          <p:nvPr/>
        </p:nvSpPr>
        <p:spPr>
          <a:xfrm flipV="1">
            <a:off x="2196720" y="5400000"/>
            <a:ext cx="0" cy="151200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1" name="Line 34"/>
          <p:cNvSpPr/>
          <p:nvPr/>
        </p:nvSpPr>
        <p:spPr>
          <a:xfrm flipV="1">
            <a:off x="6732720" y="5616000"/>
            <a:ext cx="0" cy="129600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2" name="TextShape 35"/>
          <p:cNvSpPr txBox="1"/>
          <p:nvPr/>
        </p:nvSpPr>
        <p:spPr>
          <a:xfrm>
            <a:off x="6732720" y="6120000"/>
            <a:ext cx="57528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103" name="CustomShape 36"/>
          <p:cNvSpPr/>
          <p:nvPr/>
        </p:nvSpPr>
        <p:spPr>
          <a:xfrm rot="16200000">
            <a:off x="5650920" y="5955840"/>
            <a:ext cx="180000" cy="504000"/>
          </a:xfrm>
          <a:custGeom>
            <a:avLst/>
            <a:gdLst/>
            <a:ahLst/>
            <a:cxnLst/>
            <a:rect l="0" t="0" r="r" b="b"/>
            <a:pathLst>
              <a:path w="502" h="1402">
                <a:moveTo>
                  <a:pt x="83" y="0"/>
                </a:moveTo>
                <a:lnTo>
                  <a:pt x="83" y="0"/>
                </a:lnTo>
                <a:cubicBezTo>
                  <a:pt x="69" y="0"/>
                  <a:pt x="54" y="4"/>
                  <a:pt x="42" y="11"/>
                </a:cubicBezTo>
                <a:cubicBezTo>
                  <a:pt x="29" y="19"/>
                  <a:pt x="19" y="29"/>
                  <a:pt x="11" y="42"/>
                </a:cubicBezTo>
                <a:cubicBezTo>
                  <a:pt x="4" y="54"/>
                  <a:pt x="0" y="69"/>
                  <a:pt x="0" y="83"/>
                </a:cubicBezTo>
                <a:lnTo>
                  <a:pt x="0" y="1317"/>
                </a:lnTo>
                <a:lnTo>
                  <a:pt x="0" y="1318"/>
                </a:lnTo>
                <a:cubicBezTo>
                  <a:pt x="0" y="1332"/>
                  <a:pt x="4" y="1347"/>
                  <a:pt x="11" y="1359"/>
                </a:cubicBezTo>
                <a:cubicBezTo>
                  <a:pt x="19" y="1372"/>
                  <a:pt x="29" y="1382"/>
                  <a:pt x="42" y="1390"/>
                </a:cubicBezTo>
                <a:cubicBezTo>
                  <a:pt x="54" y="1397"/>
                  <a:pt x="69" y="1401"/>
                  <a:pt x="83" y="1401"/>
                </a:cubicBezTo>
                <a:lnTo>
                  <a:pt x="417" y="1400"/>
                </a:lnTo>
                <a:lnTo>
                  <a:pt x="417" y="1401"/>
                </a:lnTo>
                <a:cubicBezTo>
                  <a:pt x="432" y="1401"/>
                  <a:pt x="447" y="1397"/>
                  <a:pt x="459" y="1390"/>
                </a:cubicBezTo>
                <a:cubicBezTo>
                  <a:pt x="472" y="1382"/>
                  <a:pt x="482" y="1372"/>
                  <a:pt x="490" y="1359"/>
                </a:cubicBezTo>
                <a:cubicBezTo>
                  <a:pt x="497" y="1347"/>
                  <a:pt x="501" y="1332"/>
                  <a:pt x="501" y="1318"/>
                </a:cubicBezTo>
                <a:lnTo>
                  <a:pt x="501" y="83"/>
                </a:lnTo>
                <a:lnTo>
                  <a:pt x="501" y="83"/>
                </a:lnTo>
                <a:lnTo>
                  <a:pt x="501" y="83"/>
                </a:lnTo>
                <a:cubicBezTo>
                  <a:pt x="501" y="69"/>
                  <a:pt x="497" y="54"/>
                  <a:pt x="490" y="42"/>
                </a:cubicBezTo>
                <a:cubicBezTo>
                  <a:pt x="482" y="29"/>
                  <a:pt x="472" y="19"/>
                  <a:pt x="459" y="11"/>
                </a:cubicBezTo>
                <a:cubicBezTo>
                  <a:pt x="447" y="4"/>
                  <a:pt x="432" y="0"/>
                  <a:pt x="417" y="0"/>
                </a:cubicBezTo>
                <a:lnTo>
                  <a:pt x="83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4" name="CustomShape 37"/>
          <p:cNvSpPr/>
          <p:nvPr/>
        </p:nvSpPr>
        <p:spPr>
          <a:xfrm>
            <a:off x="4860720" y="6372000"/>
            <a:ext cx="180000" cy="504000"/>
          </a:xfrm>
          <a:custGeom>
            <a:avLst/>
            <a:gdLst/>
            <a:ahLst/>
            <a:cxnLst/>
            <a:rect l="0" t="0" r="r" b="b"/>
            <a:pathLst>
              <a:path w="502" h="1402">
                <a:moveTo>
                  <a:pt x="83" y="0"/>
                </a:moveTo>
                <a:lnTo>
                  <a:pt x="84" y="0"/>
                </a:lnTo>
                <a:cubicBezTo>
                  <a:pt x="69" y="0"/>
                  <a:pt x="54" y="4"/>
                  <a:pt x="42" y="11"/>
                </a:cubicBezTo>
                <a:cubicBezTo>
                  <a:pt x="29" y="19"/>
                  <a:pt x="19" y="29"/>
                  <a:pt x="11" y="42"/>
                </a:cubicBezTo>
                <a:cubicBezTo>
                  <a:pt x="4" y="54"/>
                  <a:pt x="0" y="69"/>
                  <a:pt x="0" y="84"/>
                </a:cubicBezTo>
                <a:lnTo>
                  <a:pt x="0" y="1317"/>
                </a:lnTo>
                <a:lnTo>
                  <a:pt x="0" y="1318"/>
                </a:lnTo>
                <a:cubicBezTo>
                  <a:pt x="0" y="1332"/>
                  <a:pt x="4" y="1347"/>
                  <a:pt x="11" y="1359"/>
                </a:cubicBezTo>
                <a:cubicBezTo>
                  <a:pt x="19" y="1372"/>
                  <a:pt x="29" y="1382"/>
                  <a:pt x="42" y="1390"/>
                </a:cubicBezTo>
                <a:cubicBezTo>
                  <a:pt x="54" y="1397"/>
                  <a:pt x="69" y="1401"/>
                  <a:pt x="84" y="1401"/>
                </a:cubicBezTo>
                <a:lnTo>
                  <a:pt x="417" y="1400"/>
                </a:lnTo>
                <a:lnTo>
                  <a:pt x="418" y="1401"/>
                </a:lnTo>
                <a:cubicBezTo>
                  <a:pt x="432" y="1401"/>
                  <a:pt x="447" y="1397"/>
                  <a:pt x="459" y="1390"/>
                </a:cubicBezTo>
                <a:cubicBezTo>
                  <a:pt x="472" y="1382"/>
                  <a:pt x="482" y="1372"/>
                  <a:pt x="490" y="1359"/>
                </a:cubicBezTo>
                <a:cubicBezTo>
                  <a:pt x="497" y="1347"/>
                  <a:pt x="501" y="1332"/>
                  <a:pt x="501" y="1318"/>
                </a:cubicBezTo>
                <a:lnTo>
                  <a:pt x="501" y="83"/>
                </a:lnTo>
                <a:lnTo>
                  <a:pt x="501" y="84"/>
                </a:lnTo>
                <a:lnTo>
                  <a:pt x="501" y="84"/>
                </a:lnTo>
                <a:cubicBezTo>
                  <a:pt x="501" y="69"/>
                  <a:pt x="497" y="54"/>
                  <a:pt x="490" y="42"/>
                </a:cubicBezTo>
                <a:cubicBezTo>
                  <a:pt x="482" y="29"/>
                  <a:pt x="472" y="19"/>
                  <a:pt x="459" y="11"/>
                </a:cubicBezTo>
                <a:cubicBezTo>
                  <a:pt x="447" y="4"/>
                  <a:pt x="432" y="0"/>
                  <a:pt x="418" y="0"/>
                </a:cubicBezTo>
                <a:lnTo>
                  <a:pt x="83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5" name="TextShape 38"/>
          <p:cNvSpPr txBox="1"/>
          <p:nvPr/>
        </p:nvSpPr>
        <p:spPr>
          <a:xfrm>
            <a:off x="5040720" y="645660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r>
              <a:rPr lang="fr-FR" sz="18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B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106" name="TextShape 39"/>
          <p:cNvSpPr txBox="1"/>
          <p:nvPr/>
        </p:nvSpPr>
        <p:spPr>
          <a:xfrm>
            <a:off x="5580720" y="624096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r>
              <a:rPr lang="fr-FR" sz="18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A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107" name="TextShape 40"/>
          <p:cNvSpPr txBox="1"/>
          <p:nvPr/>
        </p:nvSpPr>
        <p:spPr>
          <a:xfrm>
            <a:off x="5523840" y="5779440"/>
            <a:ext cx="502200" cy="3409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i="1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-V</a:t>
            </a:r>
            <a:r>
              <a:rPr lang="fr-FR" sz="1400" b="0" i="1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CC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108" name="TextShape 41"/>
          <p:cNvSpPr txBox="1"/>
          <p:nvPr/>
        </p:nvSpPr>
        <p:spPr>
          <a:xfrm>
            <a:off x="5227920" y="5577120"/>
            <a:ext cx="394200" cy="38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000" b="0" strike="noStrike" spc="-1">
                <a:latin typeface="Cambria"/>
              </a:rPr>
              <a:t>+</a:t>
            </a:r>
            <a:endParaRPr lang="fr-FR" sz="2000" b="0" strike="noStrike" spc="-1">
              <a:latin typeface="Arial"/>
            </a:endParaRPr>
          </a:p>
        </p:txBody>
      </p:sp>
      <p:sp>
        <p:nvSpPr>
          <p:cNvPr id="1109" name="CustomShape 42"/>
          <p:cNvSpPr/>
          <p:nvPr/>
        </p:nvSpPr>
        <p:spPr>
          <a:xfrm rot="16200000">
            <a:off x="3726000" y="5094000"/>
            <a:ext cx="180000" cy="504000"/>
          </a:xfrm>
          <a:custGeom>
            <a:avLst/>
            <a:gdLst/>
            <a:ahLst/>
            <a:cxnLst/>
            <a:rect l="0" t="0" r="r" b="b"/>
            <a:pathLst>
              <a:path w="502" h="1402">
                <a:moveTo>
                  <a:pt x="83" y="0"/>
                </a:moveTo>
                <a:lnTo>
                  <a:pt x="84" y="0"/>
                </a:lnTo>
                <a:cubicBezTo>
                  <a:pt x="69" y="0"/>
                  <a:pt x="54" y="4"/>
                  <a:pt x="42" y="11"/>
                </a:cubicBezTo>
                <a:cubicBezTo>
                  <a:pt x="29" y="19"/>
                  <a:pt x="19" y="29"/>
                  <a:pt x="11" y="42"/>
                </a:cubicBezTo>
                <a:cubicBezTo>
                  <a:pt x="4" y="54"/>
                  <a:pt x="0" y="69"/>
                  <a:pt x="0" y="84"/>
                </a:cubicBezTo>
                <a:lnTo>
                  <a:pt x="0" y="1317"/>
                </a:lnTo>
                <a:lnTo>
                  <a:pt x="0" y="1318"/>
                </a:lnTo>
                <a:cubicBezTo>
                  <a:pt x="0" y="1332"/>
                  <a:pt x="4" y="1347"/>
                  <a:pt x="11" y="1359"/>
                </a:cubicBezTo>
                <a:cubicBezTo>
                  <a:pt x="19" y="1372"/>
                  <a:pt x="29" y="1382"/>
                  <a:pt x="42" y="1390"/>
                </a:cubicBezTo>
                <a:cubicBezTo>
                  <a:pt x="54" y="1397"/>
                  <a:pt x="69" y="1401"/>
                  <a:pt x="84" y="1401"/>
                </a:cubicBezTo>
                <a:lnTo>
                  <a:pt x="417" y="1400"/>
                </a:lnTo>
                <a:lnTo>
                  <a:pt x="418" y="1401"/>
                </a:lnTo>
                <a:cubicBezTo>
                  <a:pt x="432" y="1401"/>
                  <a:pt x="447" y="1397"/>
                  <a:pt x="459" y="1390"/>
                </a:cubicBezTo>
                <a:cubicBezTo>
                  <a:pt x="472" y="1382"/>
                  <a:pt x="482" y="1372"/>
                  <a:pt x="490" y="1359"/>
                </a:cubicBezTo>
                <a:cubicBezTo>
                  <a:pt x="497" y="1347"/>
                  <a:pt x="501" y="1332"/>
                  <a:pt x="501" y="1318"/>
                </a:cubicBezTo>
                <a:lnTo>
                  <a:pt x="501" y="83"/>
                </a:lnTo>
                <a:lnTo>
                  <a:pt x="501" y="84"/>
                </a:lnTo>
                <a:lnTo>
                  <a:pt x="501" y="84"/>
                </a:lnTo>
                <a:cubicBezTo>
                  <a:pt x="501" y="69"/>
                  <a:pt x="497" y="54"/>
                  <a:pt x="490" y="42"/>
                </a:cubicBezTo>
                <a:cubicBezTo>
                  <a:pt x="482" y="29"/>
                  <a:pt x="472" y="19"/>
                  <a:pt x="459" y="11"/>
                </a:cubicBezTo>
                <a:cubicBezTo>
                  <a:pt x="447" y="4"/>
                  <a:pt x="432" y="0"/>
                  <a:pt x="418" y="0"/>
                </a:cubicBezTo>
                <a:lnTo>
                  <a:pt x="83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0" name="CustomShape 43"/>
          <p:cNvSpPr/>
          <p:nvPr/>
        </p:nvSpPr>
        <p:spPr>
          <a:xfrm rot="16200000">
            <a:off x="2682360" y="5094000"/>
            <a:ext cx="180000" cy="504000"/>
          </a:xfrm>
          <a:custGeom>
            <a:avLst/>
            <a:gdLst/>
            <a:ahLst/>
            <a:cxnLst/>
            <a:rect l="0" t="0" r="r" b="b"/>
            <a:pathLst>
              <a:path w="502" h="1402">
                <a:moveTo>
                  <a:pt x="83" y="0"/>
                </a:moveTo>
                <a:lnTo>
                  <a:pt x="84" y="0"/>
                </a:lnTo>
                <a:cubicBezTo>
                  <a:pt x="69" y="0"/>
                  <a:pt x="54" y="4"/>
                  <a:pt x="42" y="11"/>
                </a:cubicBezTo>
                <a:cubicBezTo>
                  <a:pt x="29" y="19"/>
                  <a:pt x="19" y="29"/>
                  <a:pt x="11" y="42"/>
                </a:cubicBezTo>
                <a:cubicBezTo>
                  <a:pt x="4" y="54"/>
                  <a:pt x="0" y="69"/>
                  <a:pt x="0" y="83"/>
                </a:cubicBezTo>
                <a:lnTo>
                  <a:pt x="0" y="1317"/>
                </a:lnTo>
                <a:lnTo>
                  <a:pt x="0" y="1318"/>
                </a:lnTo>
                <a:cubicBezTo>
                  <a:pt x="0" y="1332"/>
                  <a:pt x="4" y="1347"/>
                  <a:pt x="11" y="1359"/>
                </a:cubicBezTo>
                <a:cubicBezTo>
                  <a:pt x="19" y="1372"/>
                  <a:pt x="29" y="1382"/>
                  <a:pt x="42" y="1390"/>
                </a:cubicBezTo>
                <a:cubicBezTo>
                  <a:pt x="54" y="1397"/>
                  <a:pt x="69" y="1401"/>
                  <a:pt x="84" y="1401"/>
                </a:cubicBezTo>
                <a:lnTo>
                  <a:pt x="417" y="1400"/>
                </a:lnTo>
                <a:lnTo>
                  <a:pt x="418" y="1401"/>
                </a:lnTo>
                <a:cubicBezTo>
                  <a:pt x="432" y="1401"/>
                  <a:pt x="447" y="1397"/>
                  <a:pt x="459" y="1390"/>
                </a:cubicBezTo>
                <a:cubicBezTo>
                  <a:pt x="472" y="1382"/>
                  <a:pt x="482" y="1372"/>
                  <a:pt x="490" y="1359"/>
                </a:cubicBezTo>
                <a:cubicBezTo>
                  <a:pt x="497" y="1347"/>
                  <a:pt x="501" y="1332"/>
                  <a:pt x="501" y="1318"/>
                </a:cubicBezTo>
                <a:lnTo>
                  <a:pt x="501" y="83"/>
                </a:lnTo>
                <a:lnTo>
                  <a:pt x="501" y="83"/>
                </a:lnTo>
                <a:lnTo>
                  <a:pt x="501" y="83"/>
                </a:lnTo>
                <a:cubicBezTo>
                  <a:pt x="501" y="69"/>
                  <a:pt x="497" y="54"/>
                  <a:pt x="490" y="42"/>
                </a:cubicBezTo>
                <a:cubicBezTo>
                  <a:pt x="482" y="29"/>
                  <a:pt x="472" y="19"/>
                  <a:pt x="459" y="11"/>
                </a:cubicBezTo>
                <a:cubicBezTo>
                  <a:pt x="447" y="4"/>
                  <a:pt x="432" y="0"/>
                  <a:pt x="418" y="0"/>
                </a:cubicBezTo>
                <a:lnTo>
                  <a:pt x="83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1" name="Line 44"/>
          <p:cNvSpPr/>
          <p:nvPr/>
        </p:nvSpPr>
        <p:spPr>
          <a:xfrm flipV="1">
            <a:off x="3348000" y="4788000"/>
            <a:ext cx="0" cy="57600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2" name="Line 45"/>
          <p:cNvSpPr/>
          <p:nvPr/>
        </p:nvSpPr>
        <p:spPr>
          <a:xfrm flipH="1">
            <a:off x="3348000" y="4788000"/>
            <a:ext cx="30240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3" name="TextShape 46"/>
          <p:cNvSpPr txBox="1"/>
          <p:nvPr/>
        </p:nvSpPr>
        <p:spPr>
          <a:xfrm>
            <a:off x="3635280" y="540036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Z</a:t>
            </a:r>
            <a:r>
              <a:rPr lang="fr-FR" sz="18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3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114" name="TextShape 47"/>
          <p:cNvSpPr txBox="1"/>
          <p:nvPr/>
        </p:nvSpPr>
        <p:spPr>
          <a:xfrm>
            <a:off x="2555280" y="54007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Z</a:t>
            </a:r>
            <a:r>
              <a:rPr lang="fr-FR" sz="18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1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115" name="CustomShape 48"/>
          <p:cNvSpPr/>
          <p:nvPr/>
        </p:nvSpPr>
        <p:spPr>
          <a:xfrm rot="16200000">
            <a:off x="4695120" y="4550400"/>
            <a:ext cx="180000" cy="504000"/>
          </a:xfrm>
          <a:custGeom>
            <a:avLst/>
            <a:gdLst/>
            <a:ahLst/>
            <a:cxnLst/>
            <a:rect l="0" t="0" r="r" b="b"/>
            <a:pathLst>
              <a:path w="502" h="1402">
                <a:moveTo>
                  <a:pt x="83" y="0"/>
                </a:moveTo>
                <a:lnTo>
                  <a:pt x="83" y="0"/>
                </a:lnTo>
                <a:cubicBezTo>
                  <a:pt x="69" y="0"/>
                  <a:pt x="54" y="4"/>
                  <a:pt x="42" y="11"/>
                </a:cubicBezTo>
                <a:cubicBezTo>
                  <a:pt x="29" y="19"/>
                  <a:pt x="19" y="29"/>
                  <a:pt x="11" y="42"/>
                </a:cubicBezTo>
                <a:cubicBezTo>
                  <a:pt x="4" y="54"/>
                  <a:pt x="0" y="69"/>
                  <a:pt x="0" y="84"/>
                </a:cubicBezTo>
                <a:lnTo>
                  <a:pt x="0" y="1317"/>
                </a:lnTo>
                <a:lnTo>
                  <a:pt x="0" y="1318"/>
                </a:lnTo>
                <a:cubicBezTo>
                  <a:pt x="0" y="1332"/>
                  <a:pt x="4" y="1347"/>
                  <a:pt x="11" y="1359"/>
                </a:cubicBezTo>
                <a:cubicBezTo>
                  <a:pt x="19" y="1372"/>
                  <a:pt x="29" y="1382"/>
                  <a:pt x="42" y="1390"/>
                </a:cubicBezTo>
                <a:cubicBezTo>
                  <a:pt x="54" y="1397"/>
                  <a:pt x="69" y="1401"/>
                  <a:pt x="83" y="1401"/>
                </a:cubicBezTo>
                <a:lnTo>
                  <a:pt x="417" y="1400"/>
                </a:lnTo>
                <a:lnTo>
                  <a:pt x="417" y="1401"/>
                </a:lnTo>
                <a:cubicBezTo>
                  <a:pt x="432" y="1401"/>
                  <a:pt x="447" y="1397"/>
                  <a:pt x="459" y="1390"/>
                </a:cubicBezTo>
                <a:cubicBezTo>
                  <a:pt x="472" y="1382"/>
                  <a:pt x="482" y="1372"/>
                  <a:pt x="490" y="1359"/>
                </a:cubicBezTo>
                <a:cubicBezTo>
                  <a:pt x="497" y="1347"/>
                  <a:pt x="501" y="1332"/>
                  <a:pt x="501" y="1318"/>
                </a:cubicBezTo>
                <a:lnTo>
                  <a:pt x="501" y="83"/>
                </a:lnTo>
                <a:lnTo>
                  <a:pt x="501" y="84"/>
                </a:lnTo>
                <a:lnTo>
                  <a:pt x="501" y="84"/>
                </a:lnTo>
                <a:cubicBezTo>
                  <a:pt x="501" y="69"/>
                  <a:pt x="497" y="54"/>
                  <a:pt x="490" y="42"/>
                </a:cubicBezTo>
                <a:cubicBezTo>
                  <a:pt x="482" y="29"/>
                  <a:pt x="472" y="19"/>
                  <a:pt x="459" y="11"/>
                </a:cubicBezTo>
                <a:cubicBezTo>
                  <a:pt x="447" y="4"/>
                  <a:pt x="432" y="0"/>
                  <a:pt x="417" y="0"/>
                </a:cubicBezTo>
                <a:lnTo>
                  <a:pt x="83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6" name="TextShape 49"/>
          <p:cNvSpPr txBox="1"/>
          <p:nvPr/>
        </p:nvSpPr>
        <p:spPr>
          <a:xfrm>
            <a:off x="4568040" y="48571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Z</a:t>
            </a:r>
            <a:r>
              <a:rPr lang="fr-FR" sz="18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2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117" name="CustomShape 50"/>
          <p:cNvSpPr/>
          <p:nvPr/>
        </p:nvSpPr>
        <p:spPr>
          <a:xfrm>
            <a:off x="4284000" y="532800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8" name="CustomShape 51"/>
          <p:cNvSpPr/>
          <p:nvPr/>
        </p:nvSpPr>
        <p:spPr>
          <a:xfrm>
            <a:off x="3312360" y="532836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9" name="CustomShape 52"/>
          <p:cNvSpPr/>
          <p:nvPr/>
        </p:nvSpPr>
        <p:spPr>
          <a:xfrm>
            <a:off x="4896720" y="619272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0" name="CustomShape 53"/>
          <p:cNvSpPr/>
          <p:nvPr/>
        </p:nvSpPr>
        <p:spPr>
          <a:xfrm>
            <a:off x="6337080" y="550908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1" name="CustomShape 54"/>
          <p:cNvSpPr/>
          <p:nvPr/>
        </p:nvSpPr>
        <p:spPr>
          <a:xfrm>
            <a:off x="4897440" y="691344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2" name="CustomShape 55"/>
          <p:cNvSpPr/>
          <p:nvPr/>
        </p:nvSpPr>
        <p:spPr>
          <a:xfrm>
            <a:off x="4285800" y="691380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3" name="CustomShape 56"/>
          <p:cNvSpPr/>
          <p:nvPr/>
        </p:nvSpPr>
        <p:spPr>
          <a:xfrm>
            <a:off x="3384000" y="1728000"/>
            <a:ext cx="1152000" cy="1655280"/>
          </a:xfrm>
          <a:custGeom>
            <a:avLst/>
            <a:gdLst/>
            <a:ahLst/>
            <a:cxnLst/>
            <a:rect l="0" t="0" r="r" b="b"/>
            <a:pathLst>
              <a:path w="3202" h="4600">
                <a:moveTo>
                  <a:pt x="167" y="0"/>
                </a:moveTo>
                <a:lnTo>
                  <a:pt x="168" y="0"/>
                </a:lnTo>
                <a:cubicBezTo>
                  <a:pt x="138" y="0"/>
                  <a:pt x="109" y="8"/>
                  <a:pt x="84" y="22"/>
                </a:cubicBezTo>
                <a:cubicBezTo>
                  <a:pt x="58" y="37"/>
                  <a:pt x="37" y="58"/>
                  <a:pt x="22" y="84"/>
                </a:cubicBezTo>
                <a:cubicBezTo>
                  <a:pt x="8" y="109"/>
                  <a:pt x="0" y="138"/>
                  <a:pt x="0" y="168"/>
                </a:cubicBezTo>
                <a:lnTo>
                  <a:pt x="0" y="4431"/>
                </a:lnTo>
                <a:lnTo>
                  <a:pt x="0" y="4431"/>
                </a:lnTo>
                <a:cubicBezTo>
                  <a:pt x="0" y="4461"/>
                  <a:pt x="8" y="4490"/>
                  <a:pt x="22" y="4515"/>
                </a:cubicBezTo>
                <a:cubicBezTo>
                  <a:pt x="37" y="4541"/>
                  <a:pt x="58" y="4562"/>
                  <a:pt x="84" y="4577"/>
                </a:cubicBezTo>
                <a:cubicBezTo>
                  <a:pt x="109" y="4591"/>
                  <a:pt x="138" y="4599"/>
                  <a:pt x="168" y="4599"/>
                </a:cubicBezTo>
                <a:lnTo>
                  <a:pt x="3033" y="4599"/>
                </a:lnTo>
                <a:lnTo>
                  <a:pt x="3033" y="4599"/>
                </a:lnTo>
                <a:cubicBezTo>
                  <a:pt x="3063" y="4599"/>
                  <a:pt x="3092" y="4591"/>
                  <a:pt x="3117" y="4577"/>
                </a:cubicBezTo>
                <a:cubicBezTo>
                  <a:pt x="3143" y="4562"/>
                  <a:pt x="3164" y="4541"/>
                  <a:pt x="3179" y="4515"/>
                </a:cubicBezTo>
                <a:cubicBezTo>
                  <a:pt x="3193" y="4490"/>
                  <a:pt x="3201" y="4461"/>
                  <a:pt x="3201" y="4431"/>
                </a:cubicBezTo>
                <a:lnTo>
                  <a:pt x="3201" y="167"/>
                </a:lnTo>
                <a:lnTo>
                  <a:pt x="3201" y="168"/>
                </a:lnTo>
                <a:lnTo>
                  <a:pt x="3201" y="168"/>
                </a:lnTo>
                <a:cubicBezTo>
                  <a:pt x="3201" y="138"/>
                  <a:pt x="3193" y="109"/>
                  <a:pt x="3179" y="84"/>
                </a:cubicBezTo>
                <a:cubicBezTo>
                  <a:pt x="3164" y="58"/>
                  <a:pt x="3143" y="37"/>
                  <a:pt x="3117" y="22"/>
                </a:cubicBezTo>
                <a:cubicBezTo>
                  <a:pt x="3092" y="8"/>
                  <a:pt x="3063" y="0"/>
                  <a:pt x="3033" y="0"/>
                </a:cubicBezTo>
                <a:lnTo>
                  <a:pt x="167" y="0"/>
                </a:lnTo>
              </a:path>
            </a:pathLst>
          </a:custGeom>
          <a:solidFill>
            <a:srgbClr val="CCCCCC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400" b="1" strike="noStrike" spc="-1">
                <a:latin typeface="Arial"/>
              </a:rPr>
              <a:t>PIC16F1503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124" name="Line 57"/>
          <p:cNvSpPr/>
          <p:nvPr/>
        </p:nvSpPr>
        <p:spPr>
          <a:xfrm flipV="1">
            <a:off x="2772000" y="2015280"/>
            <a:ext cx="0" cy="153324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5" name="CustomShape 58"/>
          <p:cNvSpPr/>
          <p:nvPr/>
        </p:nvSpPr>
        <p:spPr>
          <a:xfrm>
            <a:off x="2695680" y="252792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126" name="Group 59"/>
          <p:cNvGrpSpPr/>
          <p:nvPr/>
        </p:nvGrpSpPr>
        <p:grpSpPr>
          <a:xfrm>
            <a:off x="2599920" y="3548160"/>
            <a:ext cx="326520" cy="123480"/>
            <a:chOff x="2599920" y="3548160"/>
            <a:chExt cx="326520" cy="123480"/>
          </a:xfrm>
        </p:grpSpPr>
        <p:sp>
          <p:nvSpPr>
            <p:cNvPr id="1127" name="Line 60"/>
            <p:cNvSpPr/>
            <p:nvPr/>
          </p:nvSpPr>
          <p:spPr>
            <a:xfrm>
              <a:off x="2599920" y="354816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8" name="Line 61"/>
            <p:cNvSpPr/>
            <p:nvPr/>
          </p:nvSpPr>
          <p:spPr>
            <a:xfrm>
              <a:off x="2681280" y="362088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9" name="Line 62"/>
            <p:cNvSpPr/>
            <p:nvPr/>
          </p:nvSpPr>
          <p:spPr>
            <a:xfrm>
              <a:off x="2736000" y="367128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0" name="Line 63"/>
            <p:cNvSpPr/>
            <p:nvPr/>
          </p:nvSpPr>
          <p:spPr>
            <a:xfrm>
              <a:off x="2599920" y="35485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1" name="Line 64"/>
            <p:cNvSpPr/>
            <p:nvPr/>
          </p:nvSpPr>
          <p:spPr>
            <a:xfrm>
              <a:off x="2681280" y="36212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2" name="Line 65"/>
            <p:cNvSpPr/>
            <p:nvPr/>
          </p:nvSpPr>
          <p:spPr>
            <a:xfrm>
              <a:off x="2736000" y="36716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33" name="TextShape 66"/>
          <p:cNvSpPr txBox="1"/>
          <p:nvPr/>
        </p:nvSpPr>
        <p:spPr>
          <a:xfrm>
            <a:off x="2844000" y="259164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r>
              <a:rPr lang="fr-FR" sz="1800" b="0" strike="noStrike" spc="-1" baseline="-14000000">
                <a:solidFill>
                  <a:srgbClr val="000000"/>
                </a:solidFill>
                <a:latin typeface="Cambria"/>
                <a:ea typeface="Univers Condensed (W1)"/>
              </a:rPr>
              <a:t>BP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134" name="Line 67"/>
          <p:cNvSpPr/>
          <p:nvPr/>
        </p:nvSpPr>
        <p:spPr>
          <a:xfrm>
            <a:off x="2466000" y="2011680"/>
            <a:ext cx="92196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5" name="Line 68"/>
          <p:cNvSpPr/>
          <p:nvPr/>
        </p:nvSpPr>
        <p:spPr>
          <a:xfrm flipV="1">
            <a:off x="3960000" y="338328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136" name="Group 69"/>
          <p:cNvGrpSpPr/>
          <p:nvPr/>
        </p:nvGrpSpPr>
        <p:grpSpPr>
          <a:xfrm>
            <a:off x="3788280" y="3548520"/>
            <a:ext cx="326520" cy="123480"/>
            <a:chOff x="3788280" y="3548520"/>
            <a:chExt cx="326520" cy="123480"/>
          </a:xfrm>
        </p:grpSpPr>
        <p:sp>
          <p:nvSpPr>
            <p:cNvPr id="1137" name="Line 70"/>
            <p:cNvSpPr/>
            <p:nvPr/>
          </p:nvSpPr>
          <p:spPr>
            <a:xfrm>
              <a:off x="3788280" y="35485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8" name="Line 71"/>
            <p:cNvSpPr/>
            <p:nvPr/>
          </p:nvSpPr>
          <p:spPr>
            <a:xfrm>
              <a:off x="3869640" y="36212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9" name="Line 72"/>
            <p:cNvSpPr/>
            <p:nvPr/>
          </p:nvSpPr>
          <p:spPr>
            <a:xfrm>
              <a:off x="3924360" y="36716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0" name="Line 73"/>
            <p:cNvSpPr/>
            <p:nvPr/>
          </p:nvSpPr>
          <p:spPr>
            <a:xfrm>
              <a:off x="3788280" y="35488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1" name="Line 74"/>
            <p:cNvSpPr/>
            <p:nvPr/>
          </p:nvSpPr>
          <p:spPr>
            <a:xfrm>
              <a:off x="3869640" y="36216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2" name="Line 75"/>
            <p:cNvSpPr/>
            <p:nvPr/>
          </p:nvSpPr>
          <p:spPr>
            <a:xfrm>
              <a:off x="3924360" y="36720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43" name="Line 76"/>
          <p:cNvSpPr/>
          <p:nvPr/>
        </p:nvSpPr>
        <p:spPr>
          <a:xfrm>
            <a:off x="3780000" y="1583280"/>
            <a:ext cx="355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4" name="TextShape 77"/>
          <p:cNvSpPr txBox="1"/>
          <p:nvPr/>
        </p:nvSpPr>
        <p:spPr>
          <a:xfrm>
            <a:off x="3564000" y="1368000"/>
            <a:ext cx="828000" cy="431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VDD=5V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145" name="Line 78"/>
          <p:cNvSpPr/>
          <p:nvPr/>
        </p:nvSpPr>
        <p:spPr>
          <a:xfrm flipV="1">
            <a:off x="3960360" y="158256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6" name="CustomShape 79"/>
          <p:cNvSpPr/>
          <p:nvPr/>
        </p:nvSpPr>
        <p:spPr>
          <a:xfrm>
            <a:off x="3387960" y="193968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99FF6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RA2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1147" name="Line 80"/>
          <p:cNvSpPr/>
          <p:nvPr/>
        </p:nvSpPr>
        <p:spPr>
          <a:xfrm>
            <a:off x="1620000" y="1587960"/>
            <a:ext cx="355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8" name="TextShape 81"/>
          <p:cNvSpPr txBox="1"/>
          <p:nvPr/>
        </p:nvSpPr>
        <p:spPr>
          <a:xfrm>
            <a:off x="1548000" y="1372680"/>
            <a:ext cx="54000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VDD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149" name="Line 82"/>
          <p:cNvSpPr/>
          <p:nvPr/>
        </p:nvSpPr>
        <p:spPr>
          <a:xfrm flipV="1">
            <a:off x="1818000" y="1587960"/>
            <a:ext cx="0" cy="4273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0" name="Line 83"/>
          <p:cNvSpPr/>
          <p:nvPr/>
        </p:nvSpPr>
        <p:spPr>
          <a:xfrm>
            <a:off x="1818000" y="2015280"/>
            <a:ext cx="378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1" name="Line 84"/>
          <p:cNvSpPr/>
          <p:nvPr/>
        </p:nvSpPr>
        <p:spPr>
          <a:xfrm>
            <a:off x="2142000" y="1943280"/>
            <a:ext cx="378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2" name="CustomShape 85"/>
          <p:cNvSpPr/>
          <p:nvPr/>
        </p:nvSpPr>
        <p:spPr>
          <a:xfrm>
            <a:off x="2232000" y="1871280"/>
            <a:ext cx="216000" cy="144000"/>
          </a:xfrm>
          <a:prstGeom prst="ellipse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3" name="CustomShape 86"/>
          <p:cNvSpPr/>
          <p:nvPr/>
        </p:nvSpPr>
        <p:spPr>
          <a:xfrm>
            <a:off x="2232000" y="1957680"/>
            <a:ext cx="216000" cy="7200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4" name="TextShape 87"/>
          <p:cNvSpPr txBox="1"/>
          <p:nvPr/>
        </p:nvSpPr>
        <p:spPr>
          <a:xfrm>
            <a:off x="2087280" y="1542600"/>
            <a:ext cx="6289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SW1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155" name="CustomShape 88"/>
          <p:cNvSpPr/>
          <p:nvPr/>
        </p:nvSpPr>
        <p:spPr>
          <a:xfrm>
            <a:off x="2736720" y="198072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6" name="Line 89"/>
          <p:cNvSpPr/>
          <p:nvPr/>
        </p:nvSpPr>
        <p:spPr>
          <a:xfrm flipV="1">
            <a:off x="5521680" y="554760"/>
            <a:ext cx="0" cy="146124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7" name="Rectangle 90"/>
          <p:cNvSpPr/>
          <p:nvPr/>
        </p:nvSpPr>
        <p:spPr>
          <a:xfrm>
            <a:off x="5079600" y="1136160"/>
            <a:ext cx="541800" cy="270000"/>
          </a:xfrm>
          <a:prstGeom prst="rect">
            <a:avLst/>
          </a:prstGeom>
          <a:noFill/>
          <a:ln w="9000">
            <a:noFill/>
          </a:ln>
        </p:spPr>
      </p:sp>
      <p:sp>
        <p:nvSpPr>
          <p:cNvPr id="1158" name="Line 91"/>
          <p:cNvSpPr/>
          <p:nvPr/>
        </p:nvSpPr>
        <p:spPr>
          <a:xfrm flipV="1">
            <a:off x="5371560" y="1819800"/>
            <a:ext cx="273240" cy="2880"/>
          </a:xfrm>
          <a:prstGeom prst="line">
            <a:avLst/>
          </a:prstGeom>
          <a:ln w="129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9" name="TextShape 92"/>
          <p:cNvSpPr txBox="1"/>
          <p:nvPr/>
        </p:nvSpPr>
        <p:spPr>
          <a:xfrm>
            <a:off x="5618520" y="1382760"/>
            <a:ext cx="63648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CTRL</a:t>
            </a:r>
            <a:endParaRPr lang="fr-FR" sz="1400" b="0" strike="noStrike" spc="-1">
              <a:latin typeface="Arial"/>
            </a:endParaRPr>
          </a:p>
        </p:txBody>
      </p:sp>
      <p:grpSp>
        <p:nvGrpSpPr>
          <p:cNvPr id="1160" name="Group 93"/>
          <p:cNvGrpSpPr/>
          <p:nvPr/>
        </p:nvGrpSpPr>
        <p:grpSpPr>
          <a:xfrm>
            <a:off x="5378040" y="1609920"/>
            <a:ext cx="276480" cy="209880"/>
            <a:chOff x="5378040" y="1609920"/>
            <a:chExt cx="276480" cy="209880"/>
          </a:xfrm>
        </p:grpSpPr>
        <p:sp>
          <p:nvSpPr>
            <p:cNvPr id="1161" name="Freeform 94"/>
            <p:cNvSpPr/>
            <p:nvPr/>
          </p:nvSpPr>
          <p:spPr>
            <a:xfrm>
              <a:off x="5378040" y="1609920"/>
              <a:ext cx="276840" cy="210240"/>
            </a:xfrm>
            <a:custGeom>
              <a:avLst/>
              <a:gdLst/>
              <a:ahLst/>
              <a:cxnLst/>
              <a:rect l="0" t="0" r="r" b="b"/>
              <a:pathLst>
                <a:path w="769" h="584">
                  <a:moveTo>
                    <a:pt x="384" y="583"/>
                  </a:moveTo>
                  <a:lnTo>
                    <a:pt x="768" y="0"/>
                  </a:lnTo>
                  <a:lnTo>
                    <a:pt x="0" y="0"/>
                  </a:lnTo>
                  <a:lnTo>
                    <a:pt x="384" y="583"/>
                  </a:lnTo>
                  <a:close/>
                </a:path>
              </a:pathLst>
            </a:custGeom>
            <a:solidFill>
              <a:srgbClr val="FFFFFF"/>
            </a:solidFill>
            <a:ln w="14400">
              <a:solidFill>
                <a:srgbClr val="3465A4"/>
              </a:solidFill>
              <a:round/>
            </a:ln>
          </p:spPr>
        </p:sp>
      </p:grpSp>
      <p:sp>
        <p:nvSpPr>
          <p:cNvPr id="1162" name="Freeform 95"/>
          <p:cNvSpPr/>
          <p:nvPr/>
        </p:nvSpPr>
        <p:spPr>
          <a:xfrm>
            <a:off x="5642640" y="1644840"/>
            <a:ext cx="238320" cy="133920"/>
          </a:xfrm>
          <a:custGeom>
            <a:avLst/>
            <a:gdLst/>
            <a:ahLst/>
            <a:cxnLst/>
            <a:rect l="0" t="0" r="r" b="b"/>
            <a:pathLst>
              <a:path w="662" h="372">
                <a:moveTo>
                  <a:pt x="0" y="318"/>
                </a:moveTo>
                <a:lnTo>
                  <a:pt x="318" y="0"/>
                </a:lnTo>
                <a:lnTo>
                  <a:pt x="318" y="371"/>
                </a:lnTo>
                <a:lnTo>
                  <a:pt x="661" y="28"/>
                </a:lnTo>
              </a:path>
            </a:pathLst>
          </a:custGeom>
          <a:ln w="14400">
            <a:solidFill>
              <a:srgbClr val="808080"/>
            </a:solidFill>
            <a:round/>
            <a:tailEnd type="triangle" w="med" len="med"/>
          </a:ln>
        </p:spPr>
      </p:sp>
      <p:sp>
        <p:nvSpPr>
          <p:cNvPr id="1163" name="CustomShape 96"/>
          <p:cNvSpPr/>
          <p:nvPr/>
        </p:nvSpPr>
        <p:spPr>
          <a:xfrm>
            <a:off x="5445360" y="81540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4" name="TextShape 97"/>
          <p:cNvSpPr txBox="1"/>
          <p:nvPr/>
        </p:nvSpPr>
        <p:spPr>
          <a:xfrm>
            <a:off x="5593680" y="807120"/>
            <a:ext cx="6775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r>
              <a:rPr lang="fr-FR" sz="1800" b="0" strike="noStrike" spc="-1" baseline="-14000000">
                <a:solidFill>
                  <a:srgbClr val="000000"/>
                </a:solidFill>
                <a:latin typeface="Cambria"/>
                <a:ea typeface="Univers Condensed (W1)"/>
              </a:rPr>
              <a:t>CTRL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165" name="Line 98"/>
          <p:cNvSpPr/>
          <p:nvPr/>
        </p:nvSpPr>
        <p:spPr>
          <a:xfrm>
            <a:off x="5346000" y="554760"/>
            <a:ext cx="355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6" name="TextShape 99"/>
          <p:cNvSpPr txBox="1"/>
          <p:nvPr/>
        </p:nvSpPr>
        <p:spPr>
          <a:xfrm>
            <a:off x="5274000" y="339480"/>
            <a:ext cx="54000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VDD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167" name="CustomShape 100"/>
          <p:cNvSpPr/>
          <p:nvPr/>
        </p:nvSpPr>
        <p:spPr>
          <a:xfrm>
            <a:off x="4143960" y="194004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99FF6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RC4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1168" name="CustomShape 101"/>
          <p:cNvSpPr/>
          <p:nvPr/>
        </p:nvSpPr>
        <p:spPr>
          <a:xfrm>
            <a:off x="4143960" y="287640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99FF6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RC5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1169" name="Line 102"/>
          <p:cNvSpPr/>
          <p:nvPr/>
        </p:nvSpPr>
        <p:spPr>
          <a:xfrm flipH="1">
            <a:off x="4554000" y="2016000"/>
            <a:ext cx="967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0" name="CustomShape 103"/>
          <p:cNvSpPr/>
          <p:nvPr/>
        </p:nvSpPr>
        <p:spPr>
          <a:xfrm>
            <a:off x="5256000" y="2448000"/>
            <a:ext cx="1152000" cy="936000"/>
          </a:xfrm>
          <a:custGeom>
            <a:avLst/>
            <a:gdLst/>
            <a:ahLst/>
            <a:cxnLst/>
            <a:rect l="0" t="0" r="r" b="b"/>
            <a:pathLst>
              <a:path w="3202" h="2602">
                <a:moveTo>
                  <a:pt x="136" y="0"/>
                </a:moveTo>
                <a:lnTo>
                  <a:pt x="136" y="0"/>
                </a:lnTo>
                <a:cubicBezTo>
                  <a:pt x="112" y="0"/>
                  <a:pt x="89" y="6"/>
                  <a:pt x="68" y="18"/>
                </a:cubicBezTo>
                <a:cubicBezTo>
                  <a:pt x="47" y="30"/>
                  <a:pt x="30" y="47"/>
                  <a:pt x="18" y="68"/>
                </a:cubicBezTo>
                <a:cubicBezTo>
                  <a:pt x="6" y="89"/>
                  <a:pt x="0" y="112"/>
                  <a:pt x="0" y="136"/>
                </a:cubicBezTo>
                <a:lnTo>
                  <a:pt x="0" y="2464"/>
                </a:lnTo>
                <a:lnTo>
                  <a:pt x="0" y="2465"/>
                </a:lnTo>
                <a:cubicBezTo>
                  <a:pt x="0" y="2489"/>
                  <a:pt x="6" y="2512"/>
                  <a:pt x="18" y="2533"/>
                </a:cubicBezTo>
                <a:cubicBezTo>
                  <a:pt x="30" y="2554"/>
                  <a:pt x="47" y="2571"/>
                  <a:pt x="68" y="2583"/>
                </a:cubicBezTo>
                <a:cubicBezTo>
                  <a:pt x="89" y="2595"/>
                  <a:pt x="112" y="2601"/>
                  <a:pt x="136" y="2601"/>
                </a:cubicBezTo>
                <a:lnTo>
                  <a:pt x="3064" y="2601"/>
                </a:lnTo>
                <a:lnTo>
                  <a:pt x="3065" y="2601"/>
                </a:lnTo>
                <a:cubicBezTo>
                  <a:pt x="3089" y="2601"/>
                  <a:pt x="3112" y="2595"/>
                  <a:pt x="3133" y="2583"/>
                </a:cubicBezTo>
                <a:cubicBezTo>
                  <a:pt x="3154" y="2571"/>
                  <a:pt x="3171" y="2554"/>
                  <a:pt x="3183" y="2533"/>
                </a:cubicBezTo>
                <a:cubicBezTo>
                  <a:pt x="3195" y="2512"/>
                  <a:pt x="3201" y="2489"/>
                  <a:pt x="3201" y="2465"/>
                </a:cubicBezTo>
                <a:lnTo>
                  <a:pt x="3201" y="136"/>
                </a:lnTo>
                <a:lnTo>
                  <a:pt x="3201" y="136"/>
                </a:lnTo>
                <a:lnTo>
                  <a:pt x="3201" y="136"/>
                </a:lnTo>
                <a:cubicBezTo>
                  <a:pt x="3201" y="112"/>
                  <a:pt x="3195" y="89"/>
                  <a:pt x="3183" y="68"/>
                </a:cubicBezTo>
                <a:cubicBezTo>
                  <a:pt x="3171" y="47"/>
                  <a:pt x="3154" y="30"/>
                  <a:pt x="3133" y="18"/>
                </a:cubicBezTo>
                <a:cubicBezTo>
                  <a:pt x="3112" y="6"/>
                  <a:pt x="3089" y="0"/>
                  <a:pt x="3065" y="0"/>
                </a:cubicBezTo>
                <a:lnTo>
                  <a:pt x="136" y="0"/>
                </a:lnTo>
              </a:path>
            </a:pathLst>
          </a:custGeom>
          <a:solidFill>
            <a:srgbClr val="CCCCCC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200" b="1" strike="noStrike" spc="-1">
                <a:latin typeface="Arial"/>
              </a:rPr>
              <a:t>Passe-bande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171" name="Line 104"/>
          <p:cNvSpPr/>
          <p:nvPr/>
        </p:nvSpPr>
        <p:spPr>
          <a:xfrm flipH="1">
            <a:off x="4554000" y="2952000"/>
            <a:ext cx="702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2" name="Line 105"/>
          <p:cNvSpPr/>
          <p:nvPr/>
        </p:nvSpPr>
        <p:spPr>
          <a:xfrm flipH="1">
            <a:off x="6408000" y="2952000"/>
            <a:ext cx="1296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3" name="Line 106"/>
          <p:cNvSpPr/>
          <p:nvPr/>
        </p:nvSpPr>
        <p:spPr>
          <a:xfrm flipV="1">
            <a:off x="7567560" y="3381120"/>
            <a:ext cx="273240" cy="2880"/>
          </a:xfrm>
          <a:prstGeom prst="line">
            <a:avLst/>
          </a:prstGeom>
          <a:ln w="129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4" name="TextShape 107"/>
          <p:cNvSpPr txBox="1"/>
          <p:nvPr/>
        </p:nvSpPr>
        <p:spPr>
          <a:xfrm>
            <a:off x="7850520" y="2944080"/>
            <a:ext cx="52956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LED</a:t>
            </a:r>
            <a:endParaRPr lang="fr-FR" sz="1400" b="0" strike="noStrike" spc="-1">
              <a:latin typeface="Arial"/>
            </a:endParaRPr>
          </a:p>
        </p:txBody>
      </p:sp>
      <p:grpSp>
        <p:nvGrpSpPr>
          <p:cNvPr id="1175" name="Group 108"/>
          <p:cNvGrpSpPr/>
          <p:nvPr/>
        </p:nvGrpSpPr>
        <p:grpSpPr>
          <a:xfrm>
            <a:off x="7574040" y="3171240"/>
            <a:ext cx="276480" cy="209880"/>
            <a:chOff x="7574040" y="3171240"/>
            <a:chExt cx="276480" cy="209880"/>
          </a:xfrm>
        </p:grpSpPr>
        <p:sp>
          <p:nvSpPr>
            <p:cNvPr id="1176" name="Freeform 109"/>
            <p:cNvSpPr/>
            <p:nvPr/>
          </p:nvSpPr>
          <p:spPr>
            <a:xfrm>
              <a:off x="7574040" y="3171240"/>
              <a:ext cx="276840" cy="210240"/>
            </a:xfrm>
            <a:custGeom>
              <a:avLst/>
              <a:gdLst/>
              <a:ahLst/>
              <a:cxnLst/>
              <a:rect l="0" t="0" r="r" b="b"/>
              <a:pathLst>
                <a:path w="769" h="584">
                  <a:moveTo>
                    <a:pt x="384" y="583"/>
                  </a:moveTo>
                  <a:lnTo>
                    <a:pt x="768" y="0"/>
                  </a:lnTo>
                  <a:lnTo>
                    <a:pt x="0" y="0"/>
                  </a:lnTo>
                  <a:lnTo>
                    <a:pt x="384" y="583"/>
                  </a:lnTo>
                  <a:close/>
                </a:path>
              </a:pathLst>
            </a:custGeom>
            <a:solidFill>
              <a:srgbClr val="FFFFFF"/>
            </a:solidFill>
            <a:ln w="14400">
              <a:solidFill>
                <a:srgbClr val="3465A4"/>
              </a:solidFill>
              <a:round/>
            </a:ln>
          </p:spPr>
        </p:sp>
      </p:grpSp>
      <p:sp>
        <p:nvSpPr>
          <p:cNvPr id="1177" name="Freeform 110"/>
          <p:cNvSpPr/>
          <p:nvPr/>
        </p:nvSpPr>
        <p:spPr>
          <a:xfrm>
            <a:off x="7838640" y="3206160"/>
            <a:ext cx="238320" cy="133920"/>
          </a:xfrm>
          <a:custGeom>
            <a:avLst/>
            <a:gdLst/>
            <a:ahLst/>
            <a:cxnLst/>
            <a:rect l="0" t="0" r="r" b="b"/>
            <a:pathLst>
              <a:path w="662" h="372">
                <a:moveTo>
                  <a:pt x="0" y="318"/>
                </a:moveTo>
                <a:lnTo>
                  <a:pt x="318" y="0"/>
                </a:lnTo>
                <a:lnTo>
                  <a:pt x="318" y="371"/>
                </a:lnTo>
                <a:lnTo>
                  <a:pt x="661" y="28"/>
                </a:lnTo>
              </a:path>
            </a:pathLst>
          </a:custGeom>
          <a:ln w="14400">
            <a:solidFill>
              <a:srgbClr val="808080"/>
            </a:solidFill>
            <a:round/>
            <a:tailEnd type="triangle" w="med" len="med"/>
          </a:ln>
        </p:spPr>
      </p:sp>
      <p:sp>
        <p:nvSpPr>
          <p:cNvPr id="1178" name="CustomShape 111"/>
          <p:cNvSpPr/>
          <p:nvPr/>
        </p:nvSpPr>
        <p:spPr>
          <a:xfrm rot="16200000">
            <a:off x="7057800" y="273780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9" name="TextShape 112"/>
          <p:cNvSpPr txBox="1"/>
          <p:nvPr/>
        </p:nvSpPr>
        <p:spPr>
          <a:xfrm>
            <a:off x="6840000" y="2376000"/>
            <a:ext cx="5983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r>
              <a:rPr lang="fr-FR" sz="1800" b="0" strike="noStrike" spc="-1" baseline="-14000000">
                <a:solidFill>
                  <a:srgbClr val="000000"/>
                </a:solidFill>
                <a:latin typeface="Cambria"/>
                <a:ea typeface="Univers Condensed (W1)"/>
              </a:rPr>
              <a:t>LED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180" name="Line 113"/>
          <p:cNvSpPr/>
          <p:nvPr/>
        </p:nvSpPr>
        <p:spPr>
          <a:xfrm flipV="1">
            <a:off x="5868360" y="338256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181" name="Group 114"/>
          <p:cNvGrpSpPr/>
          <p:nvPr/>
        </p:nvGrpSpPr>
        <p:grpSpPr>
          <a:xfrm>
            <a:off x="7533000" y="3547080"/>
            <a:ext cx="326520" cy="123480"/>
            <a:chOff x="7533000" y="3547080"/>
            <a:chExt cx="326520" cy="123480"/>
          </a:xfrm>
        </p:grpSpPr>
        <p:sp>
          <p:nvSpPr>
            <p:cNvPr id="1182" name="Line 115"/>
            <p:cNvSpPr/>
            <p:nvPr/>
          </p:nvSpPr>
          <p:spPr>
            <a:xfrm>
              <a:off x="7533000" y="35470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3" name="Line 116"/>
            <p:cNvSpPr/>
            <p:nvPr/>
          </p:nvSpPr>
          <p:spPr>
            <a:xfrm>
              <a:off x="7614360" y="36198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4" name="Line 117"/>
            <p:cNvSpPr/>
            <p:nvPr/>
          </p:nvSpPr>
          <p:spPr>
            <a:xfrm>
              <a:off x="7669080" y="36702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5" name="Line 118"/>
            <p:cNvSpPr/>
            <p:nvPr/>
          </p:nvSpPr>
          <p:spPr>
            <a:xfrm>
              <a:off x="7533000" y="354744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6" name="Line 119"/>
            <p:cNvSpPr/>
            <p:nvPr/>
          </p:nvSpPr>
          <p:spPr>
            <a:xfrm>
              <a:off x="7614360" y="362016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7" name="Line 120"/>
            <p:cNvSpPr/>
            <p:nvPr/>
          </p:nvSpPr>
          <p:spPr>
            <a:xfrm>
              <a:off x="7669080" y="367056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88" name="Line 121"/>
          <p:cNvSpPr/>
          <p:nvPr/>
        </p:nvSpPr>
        <p:spPr>
          <a:xfrm>
            <a:off x="5692320" y="3528000"/>
            <a:ext cx="355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9" name="Line 122"/>
          <p:cNvSpPr/>
          <p:nvPr/>
        </p:nvSpPr>
        <p:spPr>
          <a:xfrm>
            <a:off x="5692320" y="2304000"/>
            <a:ext cx="355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0" name="Line 123"/>
          <p:cNvSpPr/>
          <p:nvPr/>
        </p:nvSpPr>
        <p:spPr>
          <a:xfrm flipV="1">
            <a:off x="5868360" y="230256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1" name="TextShape 124"/>
          <p:cNvSpPr txBox="1"/>
          <p:nvPr/>
        </p:nvSpPr>
        <p:spPr>
          <a:xfrm>
            <a:off x="5580000" y="2088000"/>
            <a:ext cx="648000" cy="431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+ VCC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192" name="TextShape 125"/>
          <p:cNvSpPr txBox="1"/>
          <p:nvPr/>
        </p:nvSpPr>
        <p:spPr>
          <a:xfrm>
            <a:off x="5580000" y="3492360"/>
            <a:ext cx="648000" cy="431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- VCC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193" name="Line 126"/>
          <p:cNvSpPr/>
          <p:nvPr/>
        </p:nvSpPr>
        <p:spPr>
          <a:xfrm flipV="1">
            <a:off x="4788000" y="2988000"/>
            <a:ext cx="0" cy="50400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4" name="TextShape 127"/>
          <p:cNvSpPr txBox="1"/>
          <p:nvPr/>
        </p:nvSpPr>
        <p:spPr>
          <a:xfrm>
            <a:off x="6660720" y="3132360"/>
            <a:ext cx="57528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s2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195" name="TextShape 128"/>
          <p:cNvSpPr txBox="1"/>
          <p:nvPr/>
        </p:nvSpPr>
        <p:spPr>
          <a:xfrm>
            <a:off x="4752720" y="3132720"/>
            <a:ext cx="57528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s1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196" name="Line 129"/>
          <p:cNvSpPr/>
          <p:nvPr/>
        </p:nvSpPr>
        <p:spPr>
          <a:xfrm flipV="1">
            <a:off x="6660000" y="2988360"/>
            <a:ext cx="0" cy="50400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197" name="Group 130"/>
          <p:cNvGrpSpPr/>
          <p:nvPr/>
        </p:nvGrpSpPr>
        <p:grpSpPr>
          <a:xfrm>
            <a:off x="6525360" y="3547440"/>
            <a:ext cx="326520" cy="123480"/>
            <a:chOff x="6525360" y="3547440"/>
            <a:chExt cx="326520" cy="123480"/>
          </a:xfrm>
        </p:grpSpPr>
        <p:sp>
          <p:nvSpPr>
            <p:cNvPr id="1198" name="Line 131"/>
            <p:cNvSpPr/>
            <p:nvPr/>
          </p:nvSpPr>
          <p:spPr>
            <a:xfrm>
              <a:off x="6525360" y="354744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9" name="Line 132"/>
            <p:cNvSpPr/>
            <p:nvPr/>
          </p:nvSpPr>
          <p:spPr>
            <a:xfrm>
              <a:off x="6606720" y="362016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0" name="Line 133"/>
            <p:cNvSpPr/>
            <p:nvPr/>
          </p:nvSpPr>
          <p:spPr>
            <a:xfrm>
              <a:off x="6661440" y="367056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1" name="Line 134"/>
            <p:cNvSpPr/>
            <p:nvPr/>
          </p:nvSpPr>
          <p:spPr>
            <a:xfrm>
              <a:off x="6525360" y="354780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2" name="Line 135"/>
            <p:cNvSpPr/>
            <p:nvPr/>
          </p:nvSpPr>
          <p:spPr>
            <a:xfrm>
              <a:off x="6606720" y="362052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3" name="Line 136"/>
            <p:cNvSpPr/>
            <p:nvPr/>
          </p:nvSpPr>
          <p:spPr>
            <a:xfrm>
              <a:off x="6661440" y="367092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204" name="Group 137"/>
          <p:cNvGrpSpPr/>
          <p:nvPr/>
        </p:nvGrpSpPr>
        <p:grpSpPr>
          <a:xfrm>
            <a:off x="4617720" y="3547800"/>
            <a:ext cx="326520" cy="123480"/>
            <a:chOff x="4617720" y="3547800"/>
            <a:chExt cx="326520" cy="123480"/>
          </a:xfrm>
        </p:grpSpPr>
        <p:sp>
          <p:nvSpPr>
            <p:cNvPr id="1205" name="Line 138"/>
            <p:cNvSpPr/>
            <p:nvPr/>
          </p:nvSpPr>
          <p:spPr>
            <a:xfrm>
              <a:off x="4617720" y="354780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6" name="Line 139"/>
            <p:cNvSpPr/>
            <p:nvPr/>
          </p:nvSpPr>
          <p:spPr>
            <a:xfrm>
              <a:off x="4699080" y="362052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7" name="Line 140"/>
            <p:cNvSpPr/>
            <p:nvPr/>
          </p:nvSpPr>
          <p:spPr>
            <a:xfrm>
              <a:off x="4753800" y="367092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8" name="Line 141"/>
            <p:cNvSpPr/>
            <p:nvPr/>
          </p:nvSpPr>
          <p:spPr>
            <a:xfrm>
              <a:off x="4617720" y="354816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9" name="Line 142"/>
            <p:cNvSpPr/>
            <p:nvPr/>
          </p:nvSpPr>
          <p:spPr>
            <a:xfrm>
              <a:off x="4699080" y="362088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0" name="Line 143"/>
            <p:cNvSpPr/>
            <p:nvPr/>
          </p:nvSpPr>
          <p:spPr>
            <a:xfrm>
              <a:off x="4753800" y="367128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211" name="TextShape 144"/>
          <p:cNvSpPr txBox="1"/>
          <p:nvPr/>
        </p:nvSpPr>
        <p:spPr>
          <a:xfrm>
            <a:off x="132120" y="3744720"/>
            <a:ext cx="3126600" cy="885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800" b="1" strike="noStrike" spc="-1">
                <a:solidFill>
                  <a:srgbClr val="3333FF"/>
                </a:solidFill>
                <a:latin typeface="Arial"/>
              </a:rPr>
              <a:t>AOP</a:t>
            </a:r>
            <a:endParaRPr lang="fr-FR" sz="2800" b="0" strike="noStrike" spc="-1">
              <a:latin typeface="Arial"/>
            </a:endParaRPr>
          </a:p>
          <a:p>
            <a:r>
              <a:rPr lang="fr-FR" sz="2800" b="1" strike="noStrike" spc="-1">
                <a:solidFill>
                  <a:srgbClr val="3333FF"/>
                </a:solidFill>
                <a:latin typeface="Arial"/>
              </a:rPr>
              <a:t>Linéaire / Filtrage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1212" name="TextShape 145"/>
          <p:cNvSpPr txBox="1"/>
          <p:nvPr/>
        </p:nvSpPr>
        <p:spPr>
          <a:xfrm>
            <a:off x="72000" y="72000"/>
            <a:ext cx="653040" cy="488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800" b="1" strike="noStrike" spc="-1">
                <a:solidFill>
                  <a:srgbClr val="3333FF"/>
                </a:solidFill>
                <a:latin typeface="Arial"/>
              </a:rPr>
              <a:t>uC</a:t>
            </a:r>
            <a:endParaRPr lang="fr-F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CustomShape 1"/>
          <p:cNvSpPr/>
          <p:nvPr/>
        </p:nvSpPr>
        <p:spPr>
          <a:xfrm>
            <a:off x="3691440" y="3744360"/>
            <a:ext cx="791280" cy="1656000"/>
          </a:xfrm>
          <a:custGeom>
            <a:avLst/>
            <a:gdLst/>
            <a:ahLst/>
            <a:cxnLst/>
            <a:rect l="0" t="0" r="r" b="b"/>
            <a:pathLst>
              <a:path w="2200" h="4602">
                <a:moveTo>
                  <a:pt x="366" y="0"/>
                </a:moveTo>
                <a:lnTo>
                  <a:pt x="367" y="0"/>
                </a:lnTo>
                <a:cubicBezTo>
                  <a:pt x="302" y="0"/>
                  <a:pt x="239" y="17"/>
                  <a:pt x="183" y="49"/>
                </a:cubicBezTo>
                <a:cubicBezTo>
                  <a:pt x="128" y="81"/>
                  <a:pt x="81" y="128"/>
                  <a:pt x="49" y="183"/>
                </a:cubicBezTo>
                <a:cubicBezTo>
                  <a:pt x="17" y="239"/>
                  <a:pt x="0" y="302"/>
                  <a:pt x="0" y="367"/>
                </a:cubicBezTo>
                <a:lnTo>
                  <a:pt x="0" y="4234"/>
                </a:lnTo>
                <a:lnTo>
                  <a:pt x="0" y="4235"/>
                </a:lnTo>
                <a:cubicBezTo>
                  <a:pt x="0" y="4299"/>
                  <a:pt x="17" y="4362"/>
                  <a:pt x="49" y="4418"/>
                </a:cubicBezTo>
                <a:cubicBezTo>
                  <a:pt x="81" y="4473"/>
                  <a:pt x="128" y="4520"/>
                  <a:pt x="183" y="4552"/>
                </a:cubicBezTo>
                <a:cubicBezTo>
                  <a:pt x="239" y="4584"/>
                  <a:pt x="302" y="4601"/>
                  <a:pt x="367" y="4601"/>
                </a:cubicBezTo>
                <a:lnTo>
                  <a:pt x="1832" y="4601"/>
                </a:lnTo>
                <a:lnTo>
                  <a:pt x="1833" y="4601"/>
                </a:lnTo>
                <a:cubicBezTo>
                  <a:pt x="1897" y="4601"/>
                  <a:pt x="1960" y="4584"/>
                  <a:pt x="2016" y="4552"/>
                </a:cubicBezTo>
                <a:cubicBezTo>
                  <a:pt x="2071" y="4520"/>
                  <a:pt x="2118" y="4473"/>
                  <a:pt x="2150" y="4418"/>
                </a:cubicBezTo>
                <a:cubicBezTo>
                  <a:pt x="2182" y="4362"/>
                  <a:pt x="2199" y="4299"/>
                  <a:pt x="2199" y="4235"/>
                </a:cubicBezTo>
                <a:lnTo>
                  <a:pt x="2199" y="366"/>
                </a:lnTo>
                <a:lnTo>
                  <a:pt x="2199" y="367"/>
                </a:lnTo>
                <a:lnTo>
                  <a:pt x="2199" y="367"/>
                </a:lnTo>
                <a:cubicBezTo>
                  <a:pt x="2199" y="302"/>
                  <a:pt x="2182" y="239"/>
                  <a:pt x="2150" y="183"/>
                </a:cubicBezTo>
                <a:cubicBezTo>
                  <a:pt x="2118" y="128"/>
                  <a:pt x="2071" y="81"/>
                  <a:pt x="2016" y="49"/>
                </a:cubicBezTo>
                <a:cubicBezTo>
                  <a:pt x="1960" y="17"/>
                  <a:pt x="1897" y="0"/>
                  <a:pt x="1833" y="0"/>
                </a:cubicBezTo>
                <a:lnTo>
                  <a:pt x="366" y="0"/>
                </a:lnTo>
              </a:path>
            </a:pathLst>
          </a:custGeom>
          <a:solidFill>
            <a:srgbClr val="CCCCC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4" name="CustomShape 2"/>
          <p:cNvSpPr/>
          <p:nvPr/>
        </p:nvSpPr>
        <p:spPr>
          <a:xfrm>
            <a:off x="1891080" y="3744000"/>
            <a:ext cx="1278720" cy="1656000"/>
          </a:xfrm>
          <a:custGeom>
            <a:avLst/>
            <a:gdLst/>
            <a:ahLst/>
            <a:cxnLst/>
            <a:rect l="0" t="0" r="r" b="b"/>
            <a:pathLst>
              <a:path w="3554" h="4602">
                <a:moveTo>
                  <a:pt x="592" y="0"/>
                </a:moveTo>
                <a:lnTo>
                  <a:pt x="592" y="0"/>
                </a:lnTo>
                <a:cubicBezTo>
                  <a:pt x="488" y="0"/>
                  <a:pt x="386" y="27"/>
                  <a:pt x="296" y="79"/>
                </a:cubicBezTo>
                <a:cubicBezTo>
                  <a:pt x="206" y="131"/>
                  <a:pt x="131" y="206"/>
                  <a:pt x="79" y="296"/>
                </a:cubicBezTo>
                <a:cubicBezTo>
                  <a:pt x="27" y="386"/>
                  <a:pt x="0" y="488"/>
                  <a:pt x="0" y="592"/>
                </a:cubicBezTo>
                <a:lnTo>
                  <a:pt x="0" y="4008"/>
                </a:lnTo>
                <a:lnTo>
                  <a:pt x="0" y="4009"/>
                </a:lnTo>
                <a:cubicBezTo>
                  <a:pt x="0" y="4113"/>
                  <a:pt x="27" y="4215"/>
                  <a:pt x="79" y="4305"/>
                </a:cubicBezTo>
                <a:cubicBezTo>
                  <a:pt x="131" y="4395"/>
                  <a:pt x="206" y="4470"/>
                  <a:pt x="296" y="4522"/>
                </a:cubicBezTo>
                <a:cubicBezTo>
                  <a:pt x="386" y="4574"/>
                  <a:pt x="488" y="4601"/>
                  <a:pt x="592" y="4601"/>
                </a:cubicBezTo>
                <a:lnTo>
                  <a:pt x="2960" y="4601"/>
                </a:lnTo>
                <a:lnTo>
                  <a:pt x="2961" y="4601"/>
                </a:lnTo>
                <a:cubicBezTo>
                  <a:pt x="3065" y="4601"/>
                  <a:pt x="3167" y="4574"/>
                  <a:pt x="3257" y="4522"/>
                </a:cubicBezTo>
                <a:cubicBezTo>
                  <a:pt x="3347" y="4470"/>
                  <a:pt x="3422" y="4395"/>
                  <a:pt x="3474" y="4305"/>
                </a:cubicBezTo>
                <a:cubicBezTo>
                  <a:pt x="3526" y="4215"/>
                  <a:pt x="3553" y="4113"/>
                  <a:pt x="3553" y="4009"/>
                </a:cubicBezTo>
                <a:lnTo>
                  <a:pt x="3553" y="592"/>
                </a:lnTo>
                <a:lnTo>
                  <a:pt x="3553" y="592"/>
                </a:lnTo>
                <a:lnTo>
                  <a:pt x="3553" y="592"/>
                </a:lnTo>
                <a:cubicBezTo>
                  <a:pt x="3553" y="488"/>
                  <a:pt x="3526" y="386"/>
                  <a:pt x="3474" y="296"/>
                </a:cubicBezTo>
                <a:cubicBezTo>
                  <a:pt x="3422" y="206"/>
                  <a:pt x="3347" y="131"/>
                  <a:pt x="3257" y="79"/>
                </a:cubicBezTo>
                <a:cubicBezTo>
                  <a:pt x="3167" y="27"/>
                  <a:pt x="3065" y="0"/>
                  <a:pt x="2961" y="0"/>
                </a:cubicBezTo>
                <a:lnTo>
                  <a:pt x="592" y="0"/>
                </a:lnTo>
              </a:path>
            </a:pathLst>
          </a:custGeom>
          <a:solidFill>
            <a:srgbClr val="CCCCC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5" name="CustomShape 3"/>
          <p:cNvSpPr/>
          <p:nvPr/>
        </p:nvSpPr>
        <p:spPr>
          <a:xfrm>
            <a:off x="234720" y="3780000"/>
            <a:ext cx="1224000" cy="1620000"/>
          </a:xfrm>
          <a:custGeom>
            <a:avLst/>
            <a:gdLst/>
            <a:ahLst/>
            <a:cxnLst/>
            <a:rect l="0" t="0" r="r" b="b"/>
            <a:pathLst>
              <a:path w="3402" h="4502">
                <a:moveTo>
                  <a:pt x="566" y="0"/>
                </a:moveTo>
                <a:lnTo>
                  <a:pt x="567" y="0"/>
                </a:lnTo>
                <a:cubicBezTo>
                  <a:pt x="467" y="0"/>
                  <a:pt x="370" y="26"/>
                  <a:pt x="283" y="76"/>
                </a:cubicBezTo>
                <a:cubicBezTo>
                  <a:pt x="197" y="126"/>
                  <a:pt x="126" y="197"/>
                  <a:pt x="76" y="283"/>
                </a:cubicBezTo>
                <a:cubicBezTo>
                  <a:pt x="26" y="370"/>
                  <a:pt x="0" y="467"/>
                  <a:pt x="0" y="567"/>
                </a:cubicBezTo>
                <a:lnTo>
                  <a:pt x="0" y="3934"/>
                </a:lnTo>
                <a:lnTo>
                  <a:pt x="0" y="3934"/>
                </a:lnTo>
                <a:cubicBezTo>
                  <a:pt x="0" y="4034"/>
                  <a:pt x="26" y="4131"/>
                  <a:pt x="76" y="4218"/>
                </a:cubicBezTo>
                <a:cubicBezTo>
                  <a:pt x="126" y="4304"/>
                  <a:pt x="197" y="4375"/>
                  <a:pt x="283" y="4425"/>
                </a:cubicBezTo>
                <a:cubicBezTo>
                  <a:pt x="370" y="4475"/>
                  <a:pt x="467" y="4501"/>
                  <a:pt x="567" y="4501"/>
                </a:cubicBezTo>
                <a:lnTo>
                  <a:pt x="2834" y="4501"/>
                </a:lnTo>
                <a:lnTo>
                  <a:pt x="2834" y="4501"/>
                </a:lnTo>
                <a:cubicBezTo>
                  <a:pt x="2934" y="4501"/>
                  <a:pt x="3031" y="4475"/>
                  <a:pt x="3118" y="4425"/>
                </a:cubicBezTo>
                <a:cubicBezTo>
                  <a:pt x="3204" y="4375"/>
                  <a:pt x="3275" y="4304"/>
                  <a:pt x="3325" y="4218"/>
                </a:cubicBezTo>
                <a:cubicBezTo>
                  <a:pt x="3375" y="4131"/>
                  <a:pt x="3401" y="4034"/>
                  <a:pt x="3401" y="3934"/>
                </a:cubicBezTo>
                <a:lnTo>
                  <a:pt x="3401" y="566"/>
                </a:lnTo>
                <a:lnTo>
                  <a:pt x="3401" y="567"/>
                </a:lnTo>
                <a:lnTo>
                  <a:pt x="3401" y="567"/>
                </a:lnTo>
                <a:cubicBezTo>
                  <a:pt x="3401" y="467"/>
                  <a:pt x="3375" y="370"/>
                  <a:pt x="3325" y="283"/>
                </a:cubicBezTo>
                <a:cubicBezTo>
                  <a:pt x="3275" y="197"/>
                  <a:pt x="3204" y="126"/>
                  <a:pt x="3118" y="76"/>
                </a:cubicBezTo>
                <a:cubicBezTo>
                  <a:pt x="3031" y="26"/>
                  <a:pt x="2934" y="0"/>
                  <a:pt x="2834" y="0"/>
                </a:cubicBezTo>
                <a:lnTo>
                  <a:pt x="566" y="0"/>
                </a:lnTo>
              </a:path>
            </a:pathLst>
          </a:custGeom>
          <a:solidFill>
            <a:srgbClr val="CCCCC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6" name="CustomShape 4"/>
          <p:cNvSpPr/>
          <p:nvPr/>
        </p:nvSpPr>
        <p:spPr>
          <a:xfrm flipH="1">
            <a:off x="2652120" y="4176000"/>
            <a:ext cx="1364760" cy="999720"/>
          </a:xfrm>
          <a:prstGeom prst="rect">
            <a:avLst/>
          </a:prstGeom>
          <a:noFill/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7" name="CustomShape 5"/>
          <p:cNvSpPr/>
          <p:nvPr/>
        </p:nvSpPr>
        <p:spPr>
          <a:xfrm>
            <a:off x="8280000" y="2736000"/>
            <a:ext cx="1224000" cy="1676520"/>
          </a:xfrm>
          <a:prstGeom prst="rect">
            <a:avLst/>
          </a:prstGeom>
          <a:noFill/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8" name="CustomShape 6"/>
          <p:cNvSpPr/>
          <p:nvPr/>
        </p:nvSpPr>
        <p:spPr>
          <a:xfrm>
            <a:off x="7171920" y="2736000"/>
            <a:ext cx="1108080" cy="1676520"/>
          </a:xfrm>
          <a:prstGeom prst="rect">
            <a:avLst/>
          </a:prstGeom>
          <a:noFill/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9" name="Rectangle 7"/>
          <p:cNvSpPr/>
          <p:nvPr/>
        </p:nvSpPr>
        <p:spPr>
          <a:xfrm>
            <a:off x="7850520" y="3461040"/>
            <a:ext cx="541800" cy="270000"/>
          </a:xfrm>
          <a:prstGeom prst="rect">
            <a:avLst/>
          </a:prstGeom>
          <a:noFill/>
          <a:ln w="9000">
            <a:noFill/>
          </a:ln>
        </p:spPr>
      </p:sp>
      <p:sp>
        <p:nvSpPr>
          <p:cNvPr id="1220" name="TextShape 8"/>
          <p:cNvSpPr txBox="1"/>
          <p:nvPr/>
        </p:nvSpPr>
        <p:spPr>
          <a:xfrm>
            <a:off x="6876000" y="3333600"/>
            <a:ext cx="23724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221" name="CustomShape 9"/>
          <p:cNvSpPr/>
          <p:nvPr/>
        </p:nvSpPr>
        <p:spPr>
          <a:xfrm>
            <a:off x="8216280" y="314028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222" name="Group 10"/>
          <p:cNvGrpSpPr/>
          <p:nvPr/>
        </p:nvGrpSpPr>
        <p:grpSpPr>
          <a:xfrm>
            <a:off x="8133480" y="4556520"/>
            <a:ext cx="326520" cy="123480"/>
            <a:chOff x="8133480" y="4556520"/>
            <a:chExt cx="326520" cy="123480"/>
          </a:xfrm>
        </p:grpSpPr>
        <p:sp>
          <p:nvSpPr>
            <p:cNvPr id="1223" name="Line 11"/>
            <p:cNvSpPr/>
            <p:nvPr/>
          </p:nvSpPr>
          <p:spPr>
            <a:xfrm>
              <a:off x="8133480" y="45565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4" name="Line 12"/>
            <p:cNvSpPr/>
            <p:nvPr/>
          </p:nvSpPr>
          <p:spPr>
            <a:xfrm>
              <a:off x="8214840" y="46292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5" name="Line 13"/>
            <p:cNvSpPr/>
            <p:nvPr/>
          </p:nvSpPr>
          <p:spPr>
            <a:xfrm>
              <a:off x="8269560" y="46796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6" name="Line 14"/>
            <p:cNvSpPr/>
            <p:nvPr/>
          </p:nvSpPr>
          <p:spPr>
            <a:xfrm>
              <a:off x="8133480" y="45568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7" name="Line 15"/>
            <p:cNvSpPr/>
            <p:nvPr/>
          </p:nvSpPr>
          <p:spPr>
            <a:xfrm>
              <a:off x="8214840" y="46296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8" name="Line 16"/>
            <p:cNvSpPr/>
            <p:nvPr/>
          </p:nvSpPr>
          <p:spPr>
            <a:xfrm>
              <a:off x="8269560" y="46800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229" name="CustomShape 17"/>
          <p:cNvSpPr/>
          <p:nvPr/>
        </p:nvSpPr>
        <p:spPr>
          <a:xfrm>
            <a:off x="6990840" y="3379320"/>
            <a:ext cx="374400" cy="390960"/>
          </a:xfrm>
          <a:prstGeom prst="ellipse">
            <a:avLst/>
          </a:pr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0" name="Line 18"/>
          <p:cNvSpPr/>
          <p:nvPr/>
        </p:nvSpPr>
        <p:spPr>
          <a:xfrm flipV="1">
            <a:off x="7171920" y="3400200"/>
            <a:ext cx="2160" cy="316440"/>
          </a:xfrm>
          <a:prstGeom prst="line">
            <a:avLst/>
          </a:prstGeom>
          <a:ln w="1440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1" name="TextShape 19"/>
          <p:cNvSpPr txBox="1"/>
          <p:nvPr/>
        </p:nvSpPr>
        <p:spPr>
          <a:xfrm>
            <a:off x="8148600" y="316800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232" name="Line 20"/>
          <p:cNvSpPr/>
          <p:nvPr/>
        </p:nvSpPr>
        <p:spPr>
          <a:xfrm>
            <a:off x="8100000" y="3948120"/>
            <a:ext cx="3600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3" name="TextShape 21"/>
          <p:cNvSpPr txBox="1"/>
          <p:nvPr/>
        </p:nvSpPr>
        <p:spPr>
          <a:xfrm>
            <a:off x="8021880" y="403200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234" name="CustomShape 22"/>
          <p:cNvSpPr/>
          <p:nvPr/>
        </p:nvSpPr>
        <p:spPr>
          <a:xfrm>
            <a:off x="8064000" y="3960000"/>
            <a:ext cx="432000" cy="1080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5" name="Line 23"/>
          <p:cNvSpPr/>
          <p:nvPr/>
        </p:nvSpPr>
        <p:spPr>
          <a:xfrm>
            <a:off x="8100000" y="4068000"/>
            <a:ext cx="3600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6" name="Line 24"/>
          <p:cNvSpPr/>
          <p:nvPr/>
        </p:nvSpPr>
        <p:spPr>
          <a:xfrm>
            <a:off x="8280000" y="4413600"/>
            <a:ext cx="0" cy="1440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7" name="TextShape 25"/>
          <p:cNvSpPr txBox="1"/>
          <p:nvPr/>
        </p:nvSpPr>
        <p:spPr>
          <a:xfrm>
            <a:off x="6677280" y="33793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238" name="CustomShape 26"/>
          <p:cNvSpPr/>
          <p:nvPr/>
        </p:nvSpPr>
        <p:spPr>
          <a:xfrm>
            <a:off x="8136000" y="2700000"/>
            <a:ext cx="288000" cy="2520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9" name="Line 27"/>
          <p:cNvSpPr/>
          <p:nvPr/>
        </p:nvSpPr>
        <p:spPr>
          <a:xfrm>
            <a:off x="8208000" y="2736000"/>
            <a:ext cx="72000" cy="2160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CustomShape 28"/>
          <p:cNvSpPr/>
          <p:nvPr/>
        </p:nvSpPr>
        <p:spPr>
          <a:xfrm>
            <a:off x="8244000" y="291600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1" name="CustomShape 29"/>
          <p:cNvSpPr/>
          <p:nvPr/>
        </p:nvSpPr>
        <p:spPr>
          <a:xfrm>
            <a:off x="8136360" y="270036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2" name="CustomShape 30"/>
          <p:cNvSpPr/>
          <p:nvPr/>
        </p:nvSpPr>
        <p:spPr>
          <a:xfrm>
            <a:off x="8352720" y="270072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3" name="TextShape 31"/>
          <p:cNvSpPr txBox="1"/>
          <p:nvPr/>
        </p:nvSpPr>
        <p:spPr>
          <a:xfrm>
            <a:off x="7992000" y="2484000"/>
            <a:ext cx="26604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0" strike="noStrike" spc="-1">
                <a:latin typeface="Arial"/>
              </a:rPr>
              <a:t>1</a:t>
            </a:r>
          </a:p>
        </p:txBody>
      </p:sp>
      <p:sp>
        <p:nvSpPr>
          <p:cNvPr id="1244" name="TextShape 32"/>
          <p:cNvSpPr txBox="1"/>
          <p:nvPr/>
        </p:nvSpPr>
        <p:spPr>
          <a:xfrm>
            <a:off x="8280360" y="2484000"/>
            <a:ext cx="26604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0" strike="noStrike" spc="-1">
                <a:latin typeface="Arial"/>
              </a:rPr>
              <a:t>2</a:t>
            </a:r>
          </a:p>
        </p:txBody>
      </p:sp>
      <p:sp>
        <p:nvSpPr>
          <p:cNvPr id="1245" name="TextShape 33"/>
          <p:cNvSpPr txBox="1"/>
          <p:nvPr/>
        </p:nvSpPr>
        <p:spPr>
          <a:xfrm>
            <a:off x="8328600" y="273636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K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246" name="CustomShape 34"/>
          <p:cNvSpPr/>
          <p:nvPr/>
        </p:nvSpPr>
        <p:spPr>
          <a:xfrm>
            <a:off x="8244360" y="435636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7" name="Line 35"/>
          <p:cNvSpPr/>
          <p:nvPr/>
        </p:nvSpPr>
        <p:spPr>
          <a:xfrm flipV="1">
            <a:off x="8604000" y="3745440"/>
            <a:ext cx="0" cy="50400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8" name="TextShape 36"/>
          <p:cNvSpPr txBox="1"/>
          <p:nvPr/>
        </p:nvSpPr>
        <p:spPr>
          <a:xfrm>
            <a:off x="8580600" y="38887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249" name="Line 37"/>
          <p:cNvSpPr/>
          <p:nvPr/>
        </p:nvSpPr>
        <p:spPr>
          <a:xfrm flipV="1">
            <a:off x="7920000" y="3096000"/>
            <a:ext cx="0" cy="115200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0" name="TextShape 38"/>
          <p:cNvSpPr txBox="1"/>
          <p:nvPr/>
        </p:nvSpPr>
        <p:spPr>
          <a:xfrm>
            <a:off x="7572600" y="349308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251" name="CustomShape 39"/>
          <p:cNvSpPr/>
          <p:nvPr/>
        </p:nvSpPr>
        <p:spPr>
          <a:xfrm>
            <a:off x="8298720" y="360000"/>
            <a:ext cx="1224000" cy="1676520"/>
          </a:xfrm>
          <a:prstGeom prst="rect">
            <a:avLst/>
          </a:prstGeom>
          <a:noFill/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2" name="CustomShape 40"/>
          <p:cNvSpPr/>
          <p:nvPr/>
        </p:nvSpPr>
        <p:spPr>
          <a:xfrm>
            <a:off x="7190640" y="360000"/>
            <a:ext cx="1108080" cy="1676520"/>
          </a:xfrm>
          <a:prstGeom prst="rect">
            <a:avLst/>
          </a:prstGeom>
          <a:noFill/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3" name="Rectangle 41"/>
          <p:cNvSpPr/>
          <p:nvPr/>
        </p:nvSpPr>
        <p:spPr>
          <a:xfrm>
            <a:off x="7869240" y="1085040"/>
            <a:ext cx="541800" cy="270000"/>
          </a:xfrm>
          <a:prstGeom prst="rect">
            <a:avLst/>
          </a:prstGeom>
          <a:noFill/>
          <a:ln w="9000">
            <a:noFill/>
          </a:ln>
        </p:spPr>
      </p:sp>
      <p:sp>
        <p:nvSpPr>
          <p:cNvPr id="1254" name="TextShape 42"/>
          <p:cNvSpPr txBox="1"/>
          <p:nvPr/>
        </p:nvSpPr>
        <p:spPr>
          <a:xfrm>
            <a:off x="6894720" y="957600"/>
            <a:ext cx="23724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255" name="CustomShape 43"/>
          <p:cNvSpPr/>
          <p:nvPr/>
        </p:nvSpPr>
        <p:spPr>
          <a:xfrm>
            <a:off x="8235000" y="141228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256" name="Group 44"/>
          <p:cNvGrpSpPr/>
          <p:nvPr/>
        </p:nvGrpSpPr>
        <p:grpSpPr>
          <a:xfrm>
            <a:off x="8152200" y="2180520"/>
            <a:ext cx="326520" cy="123480"/>
            <a:chOff x="8152200" y="2180520"/>
            <a:chExt cx="326520" cy="123480"/>
          </a:xfrm>
        </p:grpSpPr>
        <p:sp>
          <p:nvSpPr>
            <p:cNvPr id="1257" name="Line 45"/>
            <p:cNvSpPr/>
            <p:nvPr/>
          </p:nvSpPr>
          <p:spPr>
            <a:xfrm>
              <a:off x="8152200" y="21805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8" name="Line 46"/>
            <p:cNvSpPr/>
            <p:nvPr/>
          </p:nvSpPr>
          <p:spPr>
            <a:xfrm>
              <a:off x="8233560" y="22532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9" name="Line 47"/>
            <p:cNvSpPr/>
            <p:nvPr/>
          </p:nvSpPr>
          <p:spPr>
            <a:xfrm>
              <a:off x="8288280" y="23036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0" name="Line 48"/>
            <p:cNvSpPr/>
            <p:nvPr/>
          </p:nvSpPr>
          <p:spPr>
            <a:xfrm>
              <a:off x="8152200" y="21808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1" name="Line 49"/>
            <p:cNvSpPr/>
            <p:nvPr/>
          </p:nvSpPr>
          <p:spPr>
            <a:xfrm>
              <a:off x="8233560" y="22536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2" name="Line 50"/>
            <p:cNvSpPr/>
            <p:nvPr/>
          </p:nvSpPr>
          <p:spPr>
            <a:xfrm>
              <a:off x="8288280" y="23040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263" name="CustomShape 51"/>
          <p:cNvSpPr/>
          <p:nvPr/>
        </p:nvSpPr>
        <p:spPr>
          <a:xfrm>
            <a:off x="7009560" y="1003320"/>
            <a:ext cx="374400" cy="390960"/>
          </a:xfrm>
          <a:prstGeom prst="ellipse">
            <a:avLst/>
          </a:pr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4" name="Line 52"/>
          <p:cNvSpPr/>
          <p:nvPr/>
        </p:nvSpPr>
        <p:spPr>
          <a:xfrm flipV="1">
            <a:off x="7190640" y="1024200"/>
            <a:ext cx="2160" cy="316440"/>
          </a:xfrm>
          <a:prstGeom prst="line">
            <a:avLst/>
          </a:prstGeom>
          <a:ln w="1440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5" name="TextShape 53"/>
          <p:cNvSpPr txBox="1"/>
          <p:nvPr/>
        </p:nvSpPr>
        <p:spPr>
          <a:xfrm>
            <a:off x="8167320" y="147600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266" name="Line 54"/>
          <p:cNvSpPr/>
          <p:nvPr/>
        </p:nvSpPr>
        <p:spPr>
          <a:xfrm>
            <a:off x="8118720" y="852120"/>
            <a:ext cx="3600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7" name="TextShape 55"/>
          <p:cNvSpPr txBox="1"/>
          <p:nvPr/>
        </p:nvSpPr>
        <p:spPr>
          <a:xfrm>
            <a:off x="8040600" y="93600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268" name="CustomShape 56"/>
          <p:cNvSpPr/>
          <p:nvPr/>
        </p:nvSpPr>
        <p:spPr>
          <a:xfrm>
            <a:off x="8082720" y="864000"/>
            <a:ext cx="432000" cy="1080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9" name="Line 57"/>
          <p:cNvSpPr/>
          <p:nvPr/>
        </p:nvSpPr>
        <p:spPr>
          <a:xfrm>
            <a:off x="8118720" y="972000"/>
            <a:ext cx="3600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0" name="Line 58"/>
          <p:cNvSpPr/>
          <p:nvPr/>
        </p:nvSpPr>
        <p:spPr>
          <a:xfrm>
            <a:off x="8298720" y="2037600"/>
            <a:ext cx="0" cy="1440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1" name="TextShape 59"/>
          <p:cNvSpPr txBox="1"/>
          <p:nvPr/>
        </p:nvSpPr>
        <p:spPr>
          <a:xfrm>
            <a:off x="6696000" y="10033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272" name="CustomShape 60"/>
          <p:cNvSpPr/>
          <p:nvPr/>
        </p:nvSpPr>
        <p:spPr>
          <a:xfrm>
            <a:off x="8154720" y="324000"/>
            <a:ext cx="288000" cy="2520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3" name="Line 61"/>
          <p:cNvSpPr/>
          <p:nvPr/>
        </p:nvSpPr>
        <p:spPr>
          <a:xfrm>
            <a:off x="8226720" y="360000"/>
            <a:ext cx="72000" cy="2160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4" name="CustomShape 62"/>
          <p:cNvSpPr/>
          <p:nvPr/>
        </p:nvSpPr>
        <p:spPr>
          <a:xfrm>
            <a:off x="8262720" y="54000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5" name="CustomShape 63"/>
          <p:cNvSpPr/>
          <p:nvPr/>
        </p:nvSpPr>
        <p:spPr>
          <a:xfrm>
            <a:off x="8155080" y="32436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6" name="CustomShape 64"/>
          <p:cNvSpPr/>
          <p:nvPr/>
        </p:nvSpPr>
        <p:spPr>
          <a:xfrm>
            <a:off x="8371440" y="32472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7" name="TextShape 65"/>
          <p:cNvSpPr txBox="1"/>
          <p:nvPr/>
        </p:nvSpPr>
        <p:spPr>
          <a:xfrm>
            <a:off x="8010720" y="108000"/>
            <a:ext cx="26604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0" strike="noStrike" spc="-1">
                <a:latin typeface="Arial"/>
              </a:rPr>
              <a:t>1</a:t>
            </a:r>
          </a:p>
        </p:txBody>
      </p:sp>
      <p:sp>
        <p:nvSpPr>
          <p:cNvPr id="1278" name="TextShape 66"/>
          <p:cNvSpPr txBox="1"/>
          <p:nvPr/>
        </p:nvSpPr>
        <p:spPr>
          <a:xfrm>
            <a:off x="8299080" y="108000"/>
            <a:ext cx="26604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0" strike="noStrike" spc="-1">
                <a:latin typeface="Arial"/>
              </a:rPr>
              <a:t>2</a:t>
            </a:r>
          </a:p>
        </p:txBody>
      </p:sp>
      <p:sp>
        <p:nvSpPr>
          <p:cNvPr id="1279" name="TextShape 67"/>
          <p:cNvSpPr txBox="1"/>
          <p:nvPr/>
        </p:nvSpPr>
        <p:spPr>
          <a:xfrm>
            <a:off x="8347320" y="36036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K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280" name="CustomShape 68"/>
          <p:cNvSpPr/>
          <p:nvPr/>
        </p:nvSpPr>
        <p:spPr>
          <a:xfrm>
            <a:off x="8263080" y="198036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1" name="Line 69"/>
          <p:cNvSpPr/>
          <p:nvPr/>
        </p:nvSpPr>
        <p:spPr>
          <a:xfrm flipV="1">
            <a:off x="8622720" y="1369440"/>
            <a:ext cx="0" cy="50400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2" name="TextShape 70"/>
          <p:cNvSpPr txBox="1"/>
          <p:nvPr/>
        </p:nvSpPr>
        <p:spPr>
          <a:xfrm>
            <a:off x="8599320" y="15127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283" name="Line 71"/>
          <p:cNvSpPr/>
          <p:nvPr/>
        </p:nvSpPr>
        <p:spPr>
          <a:xfrm flipV="1">
            <a:off x="7938720" y="720000"/>
            <a:ext cx="0" cy="115200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4" name="TextShape 72"/>
          <p:cNvSpPr txBox="1"/>
          <p:nvPr/>
        </p:nvSpPr>
        <p:spPr>
          <a:xfrm>
            <a:off x="7591320" y="111708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285" name="CustomShape 73"/>
          <p:cNvSpPr/>
          <p:nvPr/>
        </p:nvSpPr>
        <p:spPr>
          <a:xfrm>
            <a:off x="722160" y="4176000"/>
            <a:ext cx="1982520" cy="999720"/>
          </a:xfrm>
          <a:prstGeom prst="rect">
            <a:avLst/>
          </a:prstGeom>
          <a:noFill/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6" name="Rectangle 74"/>
          <p:cNvSpPr/>
          <p:nvPr/>
        </p:nvSpPr>
        <p:spPr>
          <a:xfrm>
            <a:off x="2226600" y="4224240"/>
            <a:ext cx="541800" cy="270000"/>
          </a:xfrm>
          <a:prstGeom prst="rect">
            <a:avLst/>
          </a:prstGeom>
          <a:noFill/>
          <a:ln w="9000">
            <a:noFill/>
          </a:ln>
        </p:spPr>
      </p:sp>
      <p:sp>
        <p:nvSpPr>
          <p:cNvPr id="1287" name="TextShape 75"/>
          <p:cNvSpPr txBox="1"/>
          <p:nvPr/>
        </p:nvSpPr>
        <p:spPr>
          <a:xfrm>
            <a:off x="424080" y="4492800"/>
            <a:ext cx="23724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grpSp>
        <p:nvGrpSpPr>
          <p:cNvPr id="1288" name="Group 76"/>
          <p:cNvGrpSpPr/>
          <p:nvPr/>
        </p:nvGrpSpPr>
        <p:grpSpPr>
          <a:xfrm>
            <a:off x="1501560" y="5319720"/>
            <a:ext cx="326520" cy="123120"/>
            <a:chOff x="1501560" y="5319720"/>
            <a:chExt cx="326520" cy="123120"/>
          </a:xfrm>
        </p:grpSpPr>
        <p:sp>
          <p:nvSpPr>
            <p:cNvPr id="1289" name="Line 77"/>
            <p:cNvSpPr/>
            <p:nvPr/>
          </p:nvSpPr>
          <p:spPr>
            <a:xfrm>
              <a:off x="1501560" y="53197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0" name="Line 78"/>
            <p:cNvSpPr/>
            <p:nvPr/>
          </p:nvSpPr>
          <p:spPr>
            <a:xfrm>
              <a:off x="1582920" y="539208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1" name="Line 79"/>
            <p:cNvSpPr/>
            <p:nvPr/>
          </p:nvSpPr>
          <p:spPr>
            <a:xfrm>
              <a:off x="1637640" y="544248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2" name="Line 80"/>
            <p:cNvSpPr/>
            <p:nvPr/>
          </p:nvSpPr>
          <p:spPr>
            <a:xfrm>
              <a:off x="1501560" y="53200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3" name="Line 81"/>
            <p:cNvSpPr/>
            <p:nvPr/>
          </p:nvSpPr>
          <p:spPr>
            <a:xfrm>
              <a:off x="1582920" y="53924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4" name="Line 82"/>
            <p:cNvSpPr/>
            <p:nvPr/>
          </p:nvSpPr>
          <p:spPr>
            <a:xfrm>
              <a:off x="1637640" y="54428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295" name="CustomShape 83"/>
          <p:cNvSpPr/>
          <p:nvPr/>
        </p:nvSpPr>
        <p:spPr>
          <a:xfrm>
            <a:off x="538920" y="4538520"/>
            <a:ext cx="374400" cy="390960"/>
          </a:xfrm>
          <a:prstGeom prst="ellipse">
            <a:avLst/>
          </a:pr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6" name="Line 84"/>
          <p:cNvSpPr/>
          <p:nvPr/>
        </p:nvSpPr>
        <p:spPr>
          <a:xfrm flipV="1">
            <a:off x="720000" y="4559400"/>
            <a:ext cx="2160" cy="316440"/>
          </a:xfrm>
          <a:prstGeom prst="line">
            <a:avLst/>
          </a:prstGeom>
          <a:ln w="1440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7" name="TextShape 85"/>
          <p:cNvSpPr txBox="1"/>
          <p:nvPr/>
        </p:nvSpPr>
        <p:spPr>
          <a:xfrm>
            <a:off x="2524680" y="461520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298" name="Line 86"/>
          <p:cNvSpPr/>
          <p:nvPr/>
        </p:nvSpPr>
        <p:spPr>
          <a:xfrm>
            <a:off x="1674720" y="5191560"/>
            <a:ext cx="0" cy="13644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9" name="TextShape 87"/>
          <p:cNvSpPr txBox="1"/>
          <p:nvPr/>
        </p:nvSpPr>
        <p:spPr>
          <a:xfrm>
            <a:off x="225360" y="45385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E</a:t>
            </a:r>
            <a:r>
              <a:rPr lang="fr-FR" sz="18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g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300" name="CustomShape 88"/>
          <p:cNvSpPr/>
          <p:nvPr/>
        </p:nvSpPr>
        <p:spPr>
          <a:xfrm>
            <a:off x="1648440" y="511956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1" name="Line 89"/>
          <p:cNvSpPr/>
          <p:nvPr/>
        </p:nvSpPr>
        <p:spPr>
          <a:xfrm flipV="1">
            <a:off x="3330720" y="4284000"/>
            <a:ext cx="0" cy="80028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2" name="TextShape 90"/>
          <p:cNvSpPr txBox="1"/>
          <p:nvPr/>
        </p:nvSpPr>
        <p:spPr>
          <a:xfrm>
            <a:off x="3330720" y="45349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303" name="Line 91"/>
          <p:cNvSpPr/>
          <p:nvPr/>
        </p:nvSpPr>
        <p:spPr>
          <a:xfrm flipV="1">
            <a:off x="1782720" y="4248000"/>
            <a:ext cx="0" cy="79200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4" name="TextShape 92"/>
          <p:cNvSpPr txBox="1"/>
          <p:nvPr/>
        </p:nvSpPr>
        <p:spPr>
          <a:xfrm>
            <a:off x="1444680" y="454428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305" name="CustomShape 93"/>
          <p:cNvSpPr/>
          <p:nvPr/>
        </p:nvSpPr>
        <p:spPr>
          <a:xfrm rot="16200000">
            <a:off x="1030320" y="396180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6" name="CustomShape 94"/>
          <p:cNvSpPr/>
          <p:nvPr/>
        </p:nvSpPr>
        <p:spPr>
          <a:xfrm>
            <a:off x="2628720" y="447984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7" name="TextShape 95"/>
          <p:cNvSpPr txBox="1"/>
          <p:nvPr/>
        </p:nvSpPr>
        <p:spPr>
          <a:xfrm>
            <a:off x="2740680" y="457920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r>
              <a:rPr lang="fr-FR" sz="14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2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308" name="TextShape 96"/>
          <p:cNvSpPr txBox="1"/>
          <p:nvPr/>
        </p:nvSpPr>
        <p:spPr>
          <a:xfrm>
            <a:off x="954720" y="421200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r>
              <a:rPr lang="fr-FR" sz="14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g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309" name="CustomShape 97"/>
          <p:cNvSpPr/>
          <p:nvPr/>
        </p:nvSpPr>
        <p:spPr>
          <a:xfrm rot="16200000">
            <a:off x="2251080" y="395820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0" name="TextShape 98"/>
          <p:cNvSpPr txBox="1"/>
          <p:nvPr/>
        </p:nvSpPr>
        <p:spPr>
          <a:xfrm>
            <a:off x="2175480" y="420840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r>
              <a:rPr lang="fr-FR" sz="14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1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311" name="CustomShape 99"/>
          <p:cNvSpPr/>
          <p:nvPr/>
        </p:nvSpPr>
        <p:spPr>
          <a:xfrm>
            <a:off x="3993480" y="447660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2" name="TextShape 100"/>
          <p:cNvSpPr txBox="1"/>
          <p:nvPr/>
        </p:nvSpPr>
        <p:spPr>
          <a:xfrm>
            <a:off x="270720" y="3780000"/>
            <a:ext cx="1131840" cy="2944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Générateur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313" name="TextShape 101"/>
          <p:cNvSpPr txBox="1"/>
          <p:nvPr/>
        </p:nvSpPr>
        <p:spPr>
          <a:xfrm>
            <a:off x="1962720" y="3780000"/>
            <a:ext cx="1121040" cy="2944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Quadripôle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314" name="TextShape 102"/>
          <p:cNvSpPr txBox="1"/>
          <p:nvPr/>
        </p:nvSpPr>
        <p:spPr>
          <a:xfrm>
            <a:off x="3690720" y="3780000"/>
            <a:ext cx="794880" cy="2944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Charge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315" name="CustomShape 103"/>
          <p:cNvSpPr/>
          <p:nvPr/>
        </p:nvSpPr>
        <p:spPr>
          <a:xfrm>
            <a:off x="1764000" y="1332360"/>
            <a:ext cx="2484000" cy="1656000"/>
          </a:xfrm>
          <a:custGeom>
            <a:avLst/>
            <a:gdLst/>
            <a:ahLst/>
            <a:cxnLst/>
            <a:rect l="0" t="0" r="r" b="b"/>
            <a:pathLst>
              <a:path w="6902" h="4602">
                <a:moveTo>
                  <a:pt x="766" y="0"/>
                </a:moveTo>
                <a:lnTo>
                  <a:pt x="767" y="0"/>
                </a:lnTo>
                <a:cubicBezTo>
                  <a:pt x="632" y="0"/>
                  <a:pt x="500" y="35"/>
                  <a:pt x="383" y="103"/>
                </a:cubicBezTo>
                <a:cubicBezTo>
                  <a:pt x="267" y="170"/>
                  <a:pt x="170" y="267"/>
                  <a:pt x="103" y="383"/>
                </a:cubicBezTo>
                <a:cubicBezTo>
                  <a:pt x="35" y="500"/>
                  <a:pt x="0" y="632"/>
                  <a:pt x="0" y="767"/>
                </a:cubicBezTo>
                <a:lnTo>
                  <a:pt x="0" y="3834"/>
                </a:lnTo>
                <a:lnTo>
                  <a:pt x="0" y="3834"/>
                </a:lnTo>
                <a:cubicBezTo>
                  <a:pt x="0" y="3969"/>
                  <a:pt x="35" y="4101"/>
                  <a:pt x="103" y="4218"/>
                </a:cubicBezTo>
                <a:cubicBezTo>
                  <a:pt x="170" y="4334"/>
                  <a:pt x="267" y="4431"/>
                  <a:pt x="383" y="4498"/>
                </a:cubicBezTo>
                <a:cubicBezTo>
                  <a:pt x="500" y="4566"/>
                  <a:pt x="632" y="4601"/>
                  <a:pt x="767" y="4601"/>
                </a:cubicBezTo>
                <a:lnTo>
                  <a:pt x="6134" y="4601"/>
                </a:lnTo>
                <a:lnTo>
                  <a:pt x="6134" y="4601"/>
                </a:lnTo>
                <a:cubicBezTo>
                  <a:pt x="6269" y="4601"/>
                  <a:pt x="6401" y="4566"/>
                  <a:pt x="6518" y="4498"/>
                </a:cubicBezTo>
                <a:cubicBezTo>
                  <a:pt x="6634" y="4431"/>
                  <a:pt x="6731" y="4334"/>
                  <a:pt x="6798" y="4218"/>
                </a:cubicBezTo>
                <a:cubicBezTo>
                  <a:pt x="6866" y="4101"/>
                  <a:pt x="6901" y="3969"/>
                  <a:pt x="6901" y="3834"/>
                </a:cubicBezTo>
                <a:lnTo>
                  <a:pt x="6901" y="766"/>
                </a:lnTo>
                <a:lnTo>
                  <a:pt x="6901" y="767"/>
                </a:lnTo>
                <a:lnTo>
                  <a:pt x="6901" y="767"/>
                </a:lnTo>
                <a:cubicBezTo>
                  <a:pt x="6901" y="632"/>
                  <a:pt x="6866" y="500"/>
                  <a:pt x="6798" y="383"/>
                </a:cubicBezTo>
                <a:cubicBezTo>
                  <a:pt x="6731" y="267"/>
                  <a:pt x="6634" y="170"/>
                  <a:pt x="6518" y="103"/>
                </a:cubicBezTo>
                <a:cubicBezTo>
                  <a:pt x="6401" y="35"/>
                  <a:pt x="6269" y="0"/>
                  <a:pt x="6134" y="0"/>
                </a:cubicBezTo>
                <a:lnTo>
                  <a:pt x="766" y="0"/>
                </a:lnTo>
              </a:path>
            </a:pathLst>
          </a:custGeom>
          <a:solidFill>
            <a:srgbClr val="CCCCC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6" name="TextShape 104"/>
          <p:cNvSpPr txBox="1"/>
          <p:nvPr/>
        </p:nvSpPr>
        <p:spPr>
          <a:xfrm>
            <a:off x="2447640" y="1332360"/>
            <a:ext cx="1121040" cy="2944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Quadripôle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317" name="TextShape 105"/>
          <p:cNvSpPr txBox="1"/>
          <p:nvPr/>
        </p:nvSpPr>
        <p:spPr>
          <a:xfrm>
            <a:off x="2055960" y="205128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u="sng" strike="noStrike" spc="-1">
                <a:solidFill>
                  <a:srgbClr val="000000"/>
                </a:solidFill>
                <a:uFillTx/>
                <a:latin typeface="Cambria"/>
                <a:ea typeface="Univers Condensed (W1)"/>
              </a:rPr>
              <a:t>Z</a:t>
            </a:r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 </a:t>
            </a:r>
            <a:r>
              <a:rPr lang="fr-FR" sz="14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318" name="CustomShape 106"/>
          <p:cNvSpPr/>
          <p:nvPr/>
        </p:nvSpPr>
        <p:spPr>
          <a:xfrm>
            <a:off x="360000" y="1692360"/>
            <a:ext cx="1656000" cy="999720"/>
          </a:xfrm>
          <a:prstGeom prst="rect">
            <a:avLst/>
          </a:prstGeom>
          <a:noFill/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9" name="CustomShape 107"/>
          <p:cNvSpPr/>
          <p:nvPr/>
        </p:nvSpPr>
        <p:spPr>
          <a:xfrm>
            <a:off x="1944000" y="195192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0" name="TextShape 108"/>
          <p:cNvSpPr txBox="1"/>
          <p:nvPr/>
        </p:nvSpPr>
        <p:spPr>
          <a:xfrm>
            <a:off x="2516040" y="205128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A.</a:t>
            </a:r>
            <a:r>
              <a:rPr lang="fr-FR" sz="1400" b="0" u="sng" strike="noStrike" spc="-1">
                <a:solidFill>
                  <a:srgbClr val="000000"/>
                </a:solidFill>
                <a:uFillTx/>
                <a:latin typeface="Cambria"/>
                <a:ea typeface="Univers Condensed (W1)"/>
              </a:rPr>
              <a:t>V</a:t>
            </a:r>
            <a:r>
              <a:rPr lang="fr-FR" sz="14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321" name="CustomShape 109"/>
          <p:cNvSpPr/>
          <p:nvPr/>
        </p:nvSpPr>
        <p:spPr>
          <a:xfrm flipH="1">
            <a:off x="3132000" y="1664640"/>
            <a:ext cx="1980000" cy="999720"/>
          </a:xfrm>
          <a:prstGeom prst="rect">
            <a:avLst/>
          </a:prstGeom>
          <a:noFill/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2" name="Line 110"/>
          <p:cNvSpPr/>
          <p:nvPr/>
        </p:nvSpPr>
        <p:spPr>
          <a:xfrm flipV="1">
            <a:off x="1620000" y="1800720"/>
            <a:ext cx="0" cy="79200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3" name="TextShape 111"/>
          <p:cNvSpPr txBox="1"/>
          <p:nvPr/>
        </p:nvSpPr>
        <p:spPr>
          <a:xfrm>
            <a:off x="1209960" y="206100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V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324" name="CustomShape 112"/>
          <p:cNvSpPr/>
          <p:nvPr/>
        </p:nvSpPr>
        <p:spPr>
          <a:xfrm>
            <a:off x="2937600" y="2015280"/>
            <a:ext cx="374400" cy="390960"/>
          </a:xfrm>
          <a:prstGeom prst="ellipse">
            <a:avLst/>
          </a:pr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5" name="Line 113"/>
          <p:cNvSpPr/>
          <p:nvPr/>
        </p:nvSpPr>
        <p:spPr>
          <a:xfrm flipV="1">
            <a:off x="3132000" y="2053800"/>
            <a:ext cx="2160" cy="316440"/>
          </a:xfrm>
          <a:prstGeom prst="line">
            <a:avLst/>
          </a:prstGeom>
          <a:ln w="1440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6" name="CustomShape 114"/>
          <p:cNvSpPr/>
          <p:nvPr/>
        </p:nvSpPr>
        <p:spPr>
          <a:xfrm rot="16200000">
            <a:off x="3601800" y="143856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7" name="TextShape 115"/>
          <p:cNvSpPr txBox="1"/>
          <p:nvPr/>
        </p:nvSpPr>
        <p:spPr>
          <a:xfrm>
            <a:off x="3526200" y="168876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u="sng" strike="noStrike" spc="-1">
                <a:solidFill>
                  <a:srgbClr val="000000"/>
                </a:solidFill>
                <a:uFillTx/>
                <a:latin typeface="Cambria"/>
                <a:ea typeface="Univers Condensed (W1)"/>
              </a:rPr>
              <a:t>Z</a:t>
            </a:r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 </a:t>
            </a:r>
            <a:r>
              <a:rPr lang="fr-FR" sz="14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328" name="Line 116"/>
          <p:cNvSpPr/>
          <p:nvPr/>
        </p:nvSpPr>
        <p:spPr>
          <a:xfrm flipV="1">
            <a:off x="4365000" y="1764720"/>
            <a:ext cx="0" cy="80028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9" name="TextShape 117"/>
          <p:cNvSpPr txBox="1"/>
          <p:nvPr/>
        </p:nvSpPr>
        <p:spPr>
          <a:xfrm>
            <a:off x="4365000" y="201564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V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330" name="Line 118"/>
          <p:cNvSpPr/>
          <p:nvPr/>
        </p:nvSpPr>
        <p:spPr>
          <a:xfrm>
            <a:off x="1368000" y="1692360"/>
            <a:ext cx="21600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1" name="Line 119"/>
          <p:cNvSpPr/>
          <p:nvPr/>
        </p:nvSpPr>
        <p:spPr>
          <a:xfrm flipH="1">
            <a:off x="4356000" y="1664640"/>
            <a:ext cx="21600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2" name="TextShape 120"/>
          <p:cNvSpPr txBox="1"/>
          <p:nvPr/>
        </p:nvSpPr>
        <p:spPr>
          <a:xfrm>
            <a:off x="4437000" y="126000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I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333" name="TextShape 121"/>
          <p:cNvSpPr txBox="1"/>
          <p:nvPr/>
        </p:nvSpPr>
        <p:spPr>
          <a:xfrm>
            <a:off x="1233000" y="126036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I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334" name="CustomShape 122"/>
          <p:cNvSpPr/>
          <p:nvPr/>
        </p:nvSpPr>
        <p:spPr>
          <a:xfrm>
            <a:off x="1980000" y="5688000"/>
            <a:ext cx="2032920" cy="1656000"/>
          </a:xfrm>
          <a:custGeom>
            <a:avLst/>
            <a:gdLst/>
            <a:ahLst/>
            <a:cxnLst/>
            <a:rect l="0" t="0" r="r" b="b"/>
            <a:pathLst>
              <a:path w="5649" h="4602">
                <a:moveTo>
                  <a:pt x="766" y="0"/>
                </a:moveTo>
                <a:lnTo>
                  <a:pt x="767" y="0"/>
                </a:lnTo>
                <a:cubicBezTo>
                  <a:pt x="632" y="0"/>
                  <a:pt x="500" y="35"/>
                  <a:pt x="383" y="103"/>
                </a:cubicBezTo>
                <a:cubicBezTo>
                  <a:pt x="267" y="170"/>
                  <a:pt x="170" y="267"/>
                  <a:pt x="103" y="383"/>
                </a:cubicBezTo>
                <a:cubicBezTo>
                  <a:pt x="35" y="500"/>
                  <a:pt x="0" y="632"/>
                  <a:pt x="0" y="767"/>
                </a:cubicBezTo>
                <a:lnTo>
                  <a:pt x="0" y="3834"/>
                </a:lnTo>
                <a:lnTo>
                  <a:pt x="0" y="3834"/>
                </a:lnTo>
                <a:cubicBezTo>
                  <a:pt x="0" y="3969"/>
                  <a:pt x="35" y="4101"/>
                  <a:pt x="103" y="4218"/>
                </a:cubicBezTo>
                <a:cubicBezTo>
                  <a:pt x="170" y="4334"/>
                  <a:pt x="267" y="4431"/>
                  <a:pt x="383" y="4498"/>
                </a:cubicBezTo>
                <a:cubicBezTo>
                  <a:pt x="500" y="4566"/>
                  <a:pt x="632" y="4601"/>
                  <a:pt x="767" y="4601"/>
                </a:cubicBezTo>
                <a:lnTo>
                  <a:pt x="4881" y="4601"/>
                </a:lnTo>
                <a:lnTo>
                  <a:pt x="4881" y="4601"/>
                </a:lnTo>
                <a:cubicBezTo>
                  <a:pt x="5016" y="4601"/>
                  <a:pt x="5148" y="4566"/>
                  <a:pt x="5265" y="4498"/>
                </a:cubicBezTo>
                <a:cubicBezTo>
                  <a:pt x="5381" y="4431"/>
                  <a:pt x="5478" y="4334"/>
                  <a:pt x="5545" y="4218"/>
                </a:cubicBezTo>
                <a:cubicBezTo>
                  <a:pt x="5613" y="4101"/>
                  <a:pt x="5648" y="3969"/>
                  <a:pt x="5648" y="3834"/>
                </a:cubicBezTo>
                <a:lnTo>
                  <a:pt x="5647" y="766"/>
                </a:lnTo>
                <a:lnTo>
                  <a:pt x="5648" y="767"/>
                </a:lnTo>
                <a:lnTo>
                  <a:pt x="5648" y="767"/>
                </a:lnTo>
                <a:cubicBezTo>
                  <a:pt x="5648" y="632"/>
                  <a:pt x="5613" y="500"/>
                  <a:pt x="5545" y="383"/>
                </a:cubicBezTo>
                <a:cubicBezTo>
                  <a:pt x="5478" y="267"/>
                  <a:pt x="5381" y="170"/>
                  <a:pt x="5265" y="103"/>
                </a:cubicBezTo>
                <a:cubicBezTo>
                  <a:pt x="5148" y="35"/>
                  <a:pt x="5016" y="0"/>
                  <a:pt x="4881" y="0"/>
                </a:cubicBezTo>
                <a:lnTo>
                  <a:pt x="766" y="0"/>
                </a:lnTo>
              </a:path>
            </a:pathLst>
          </a:custGeom>
          <a:solidFill>
            <a:srgbClr val="CCCCC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5" name="TextShape 123"/>
          <p:cNvSpPr txBox="1"/>
          <p:nvPr/>
        </p:nvSpPr>
        <p:spPr>
          <a:xfrm>
            <a:off x="2411640" y="5688000"/>
            <a:ext cx="1121040" cy="2944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Quadripôle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336" name="TextShape 124"/>
          <p:cNvSpPr txBox="1"/>
          <p:nvPr/>
        </p:nvSpPr>
        <p:spPr>
          <a:xfrm>
            <a:off x="2271960" y="64069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u="sng" strike="noStrike" spc="-1">
                <a:solidFill>
                  <a:srgbClr val="000000"/>
                </a:solidFill>
                <a:uFillTx/>
                <a:latin typeface="Cambria"/>
                <a:ea typeface="Univers Condensed (W1)"/>
              </a:rPr>
              <a:t>Z</a:t>
            </a:r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 </a:t>
            </a:r>
            <a:r>
              <a:rPr lang="fr-FR" sz="14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337" name="TextShape 125"/>
          <p:cNvSpPr txBox="1"/>
          <p:nvPr/>
        </p:nvSpPr>
        <p:spPr>
          <a:xfrm>
            <a:off x="2588040" y="60829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A.</a:t>
            </a:r>
            <a:r>
              <a:rPr lang="fr-FR" sz="1400" b="0" u="sng" strike="noStrike" spc="-1">
                <a:solidFill>
                  <a:srgbClr val="000000"/>
                </a:solidFill>
                <a:uFillTx/>
                <a:latin typeface="Cambria"/>
                <a:ea typeface="Univers Condensed (W1)"/>
              </a:rPr>
              <a:t>V</a:t>
            </a:r>
            <a:r>
              <a:rPr lang="fr-FR" sz="14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338" name="Line 126"/>
          <p:cNvSpPr/>
          <p:nvPr/>
        </p:nvSpPr>
        <p:spPr>
          <a:xfrm flipV="1">
            <a:off x="1836000" y="6156360"/>
            <a:ext cx="0" cy="79200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9" name="TextShape 127"/>
          <p:cNvSpPr txBox="1"/>
          <p:nvPr/>
        </p:nvSpPr>
        <p:spPr>
          <a:xfrm>
            <a:off x="1425960" y="641664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V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340" name="TextShape 128"/>
          <p:cNvSpPr txBox="1"/>
          <p:nvPr/>
        </p:nvSpPr>
        <p:spPr>
          <a:xfrm>
            <a:off x="3454200" y="608040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u="sng" strike="noStrike" spc="-1">
                <a:solidFill>
                  <a:srgbClr val="000000"/>
                </a:solidFill>
                <a:uFillTx/>
                <a:latin typeface="Cambria"/>
                <a:ea typeface="Univers Condensed (W1)"/>
              </a:rPr>
              <a:t>Z</a:t>
            </a:r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 </a:t>
            </a:r>
            <a:r>
              <a:rPr lang="fr-FR" sz="14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341" name="Line 129"/>
          <p:cNvSpPr/>
          <p:nvPr/>
        </p:nvSpPr>
        <p:spPr>
          <a:xfrm flipV="1">
            <a:off x="4149000" y="6156360"/>
            <a:ext cx="0" cy="80028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2" name="TextShape 130"/>
          <p:cNvSpPr txBox="1"/>
          <p:nvPr/>
        </p:nvSpPr>
        <p:spPr>
          <a:xfrm>
            <a:off x="4185000" y="640728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V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343" name="Line 131"/>
          <p:cNvSpPr/>
          <p:nvPr/>
        </p:nvSpPr>
        <p:spPr>
          <a:xfrm>
            <a:off x="1584000" y="6048000"/>
            <a:ext cx="21600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4" name="Line 132"/>
          <p:cNvSpPr/>
          <p:nvPr/>
        </p:nvSpPr>
        <p:spPr>
          <a:xfrm flipH="1">
            <a:off x="4284000" y="6056280"/>
            <a:ext cx="21600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5" name="TextShape 133"/>
          <p:cNvSpPr txBox="1"/>
          <p:nvPr/>
        </p:nvSpPr>
        <p:spPr>
          <a:xfrm>
            <a:off x="4293000" y="561564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I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346" name="TextShape 134"/>
          <p:cNvSpPr txBox="1"/>
          <p:nvPr/>
        </p:nvSpPr>
        <p:spPr>
          <a:xfrm>
            <a:off x="1449000" y="561600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I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347" name="CustomShape 135"/>
          <p:cNvSpPr/>
          <p:nvPr/>
        </p:nvSpPr>
        <p:spPr>
          <a:xfrm>
            <a:off x="81360" y="5688000"/>
            <a:ext cx="1224000" cy="1620000"/>
          </a:xfrm>
          <a:custGeom>
            <a:avLst/>
            <a:gdLst/>
            <a:ahLst/>
            <a:cxnLst/>
            <a:rect l="0" t="0" r="r" b="b"/>
            <a:pathLst>
              <a:path w="3402" h="4502">
                <a:moveTo>
                  <a:pt x="566" y="0"/>
                </a:moveTo>
                <a:lnTo>
                  <a:pt x="567" y="0"/>
                </a:lnTo>
                <a:cubicBezTo>
                  <a:pt x="467" y="0"/>
                  <a:pt x="370" y="26"/>
                  <a:pt x="283" y="76"/>
                </a:cubicBezTo>
                <a:cubicBezTo>
                  <a:pt x="197" y="126"/>
                  <a:pt x="126" y="197"/>
                  <a:pt x="76" y="283"/>
                </a:cubicBezTo>
                <a:cubicBezTo>
                  <a:pt x="26" y="370"/>
                  <a:pt x="0" y="467"/>
                  <a:pt x="0" y="567"/>
                </a:cubicBezTo>
                <a:lnTo>
                  <a:pt x="0" y="3934"/>
                </a:lnTo>
                <a:lnTo>
                  <a:pt x="0" y="3934"/>
                </a:lnTo>
                <a:cubicBezTo>
                  <a:pt x="0" y="4034"/>
                  <a:pt x="26" y="4131"/>
                  <a:pt x="76" y="4218"/>
                </a:cubicBezTo>
                <a:cubicBezTo>
                  <a:pt x="126" y="4304"/>
                  <a:pt x="197" y="4375"/>
                  <a:pt x="283" y="4425"/>
                </a:cubicBezTo>
                <a:cubicBezTo>
                  <a:pt x="370" y="4475"/>
                  <a:pt x="467" y="4501"/>
                  <a:pt x="567" y="4501"/>
                </a:cubicBezTo>
                <a:lnTo>
                  <a:pt x="2834" y="4501"/>
                </a:lnTo>
                <a:lnTo>
                  <a:pt x="2834" y="4501"/>
                </a:lnTo>
                <a:cubicBezTo>
                  <a:pt x="2934" y="4501"/>
                  <a:pt x="3031" y="4475"/>
                  <a:pt x="3118" y="4425"/>
                </a:cubicBezTo>
                <a:cubicBezTo>
                  <a:pt x="3204" y="4375"/>
                  <a:pt x="3275" y="4304"/>
                  <a:pt x="3325" y="4218"/>
                </a:cubicBezTo>
                <a:cubicBezTo>
                  <a:pt x="3375" y="4131"/>
                  <a:pt x="3401" y="4034"/>
                  <a:pt x="3401" y="3934"/>
                </a:cubicBezTo>
                <a:lnTo>
                  <a:pt x="3401" y="566"/>
                </a:lnTo>
                <a:lnTo>
                  <a:pt x="3401" y="567"/>
                </a:lnTo>
                <a:lnTo>
                  <a:pt x="3401" y="567"/>
                </a:lnTo>
                <a:cubicBezTo>
                  <a:pt x="3401" y="467"/>
                  <a:pt x="3375" y="370"/>
                  <a:pt x="3325" y="283"/>
                </a:cubicBezTo>
                <a:cubicBezTo>
                  <a:pt x="3275" y="197"/>
                  <a:pt x="3204" y="126"/>
                  <a:pt x="3118" y="76"/>
                </a:cubicBezTo>
                <a:cubicBezTo>
                  <a:pt x="3031" y="26"/>
                  <a:pt x="2934" y="0"/>
                  <a:pt x="2834" y="0"/>
                </a:cubicBezTo>
                <a:lnTo>
                  <a:pt x="566" y="0"/>
                </a:lnTo>
              </a:path>
            </a:pathLst>
          </a:custGeom>
          <a:solidFill>
            <a:srgbClr val="CCCCC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8" name="TextShape 136"/>
          <p:cNvSpPr txBox="1"/>
          <p:nvPr/>
        </p:nvSpPr>
        <p:spPr>
          <a:xfrm>
            <a:off x="270720" y="6400800"/>
            <a:ext cx="23724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349" name="TextShape 137"/>
          <p:cNvSpPr txBox="1"/>
          <p:nvPr/>
        </p:nvSpPr>
        <p:spPr>
          <a:xfrm>
            <a:off x="72000" y="64465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u="sng" strike="noStrike" spc="-1">
                <a:solidFill>
                  <a:srgbClr val="000000"/>
                </a:solidFill>
                <a:uFillTx/>
                <a:latin typeface="Cambria"/>
                <a:ea typeface="Univers Condensed (W1)"/>
              </a:rPr>
              <a:t>E</a:t>
            </a:r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 </a:t>
            </a:r>
            <a:r>
              <a:rPr lang="fr-FR" sz="14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g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350" name="TextShape 138"/>
          <p:cNvSpPr txBox="1"/>
          <p:nvPr/>
        </p:nvSpPr>
        <p:spPr>
          <a:xfrm>
            <a:off x="117360" y="5688000"/>
            <a:ext cx="1131840" cy="2944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Générateur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351" name="CustomShape 139"/>
          <p:cNvSpPr/>
          <p:nvPr/>
        </p:nvSpPr>
        <p:spPr>
          <a:xfrm>
            <a:off x="576000" y="6048000"/>
            <a:ext cx="1656000" cy="999720"/>
          </a:xfrm>
          <a:prstGeom prst="rect">
            <a:avLst/>
          </a:prstGeom>
          <a:noFill/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2" name="CustomShape 140"/>
          <p:cNvSpPr/>
          <p:nvPr/>
        </p:nvSpPr>
        <p:spPr>
          <a:xfrm rot="16200000">
            <a:off x="876960" y="583380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3" name="CustomShape 141"/>
          <p:cNvSpPr/>
          <p:nvPr/>
        </p:nvSpPr>
        <p:spPr>
          <a:xfrm>
            <a:off x="385560" y="6446520"/>
            <a:ext cx="374400" cy="390960"/>
          </a:xfrm>
          <a:prstGeom prst="ellipse">
            <a:avLst/>
          </a:pr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4" name="Line 142"/>
          <p:cNvSpPr/>
          <p:nvPr/>
        </p:nvSpPr>
        <p:spPr>
          <a:xfrm flipV="1">
            <a:off x="566640" y="6467400"/>
            <a:ext cx="2160" cy="316440"/>
          </a:xfrm>
          <a:prstGeom prst="line">
            <a:avLst/>
          </a:prstGeom>
          <a:ln w="1440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5" name="TextShape 143"/>
          <p:cNvSpPr txBox="1"/>
          <p:nvPr/>
        </p:nvSpPr>
        <p:spPr>
          <a:xfrm>
            <a:off x="759960" y="61189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u="sng" strike="noStrike" spc="-1">
                <a:solidFill>
                  <a:srgbClr val="000000"/>
                </a:solidFill>
                <a:uFillTx/>
                <a:latin typeface="Cambria"/>
                <a:ea typeface="Univers Condensed (W1)"/>
              </a:rPr>
              <a:t>Z</a:t>
            </a:r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 </a:t>
            </a:r>
            <a:r>
              <a:rPr lang="fr-FR" sz="14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g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356" name="CustomShape 144"/>
          <p:cNvSpPr/>
          <p:nvPr/>
        </p:nvSpPr>
        <p:spPr>
          <a:xfrm>
            <a:off x="4654080" y="5681880"/>
            <a:ext cx="791280" cy="1656000"/>
          </a:xfrm>
          <a:custGeom>
            <a:avLst/>
            <a:gdLst/>
            <a:ahLst/>
            <a:cxnLst/>
            <a:rect l="0" t="0" r="r" b="b"/>
            <a:pathLst>
              <a:path w="2200" h="4602">
                <a:moveTo>
                  <a:pt x="366" y="0"/>
                </a:moveTo>
                <a:lnTo>
                  <a:pt x="367" y="0"/>
                </a:lnTo>
                <a:cubicBezTo>
                  <a:pt x="302" y="0"/>
                  <a:pt x="239" y="17"/>
                  <a:pt x="183" y="49"/>
                </a:cubicBezTo>
                <a:cubicBezTo>
                  <a:pt x="128" y="81"/>
                  <a:pt x="81" y="128"/>
                  <a:pt x="49" y="183"/>
                </a:cubicBezTo>
                <a:cubicBezTo>
                  <a:pt x="17" y="239"/>
                  <a:pt x="0" y="302"/>
                  <a:pt x="0" y="367"/>
                </a:cubicBezTo>
                <a:lnTo>
                  <a:pt x="0" y="4234"/>
                </a:lnTo>
                <a:lnTo>
                  <a:pt x="0" y="4235"/>
                </a:lnTo>
                <a:cubicBezTo>
                  <a:pt x="0" y="4299"/>
                  <a:pt x="17" y="4362"/>
                  <a:pt x="49" y="4418"/>
                </a:cubicBezTo>
                <a:cubicBezTo>
                  <a:pt x="81" y="4473"/>
                  <a:pt x="128" y="4520"/>
                  <a:pt x="183" y="4552"/>
                </a:cubicBezTo>
                <a:cubicBezTo>
                  <a:pt x="239" y="4584"/>
                  <a:pt x="302" y="4601"/>
                  <a:pt x="367" y="4601"/>
                </a:cubicBezTo>
                <a:lnTo>
                  <a:pt x="1832" y="4601"/>
                </a:lnTo>
                <a:lnTo>
                  <a:pt x="1833" y="4601"/>
                </a:lnTo>
                <a:cubicBezTo>
                  <a:pt x="1897" y="4601"/>
                  <a:pt x="1960" y="4584"/>
                  <a:pt x="2016" y="4552"/>
                </a:cubicBezTo>
                <a:cubicBezTo>
                  <a:pt x="2071" y="4520"/>
                  <a:pt x="2118" y="4473"/>
                  <a:pt x="2150" y="4418"/>
                </a:cubicBezTo>
                <a:cubicBezTo>
                  <a:pt x="2182" y="4362"/>
                  <a:pt x="2199" y="4299"/>
                  <a:pt x="2199" y="4235"/>
                </a:cubicBezTo>
                <a:lnTo>
                  <a:pt x="2199" y="366"/>
                </a:lnTo>
                <a:lnTo>
                  <a:pt x="2199" y="367"/>
                </a:lnTo>
                <a:lnTo>
                  <a:pt x="2199" y="367"/>
                </a:lnTo>
                <a:cubicBezTo>
                  <a:pt x="2199" y="302"/>
                  <a:pt x="2182" y="239"/>
                  <a:pt x="2150" y="183"/>
                </a:cubicBezTo>
                <a:cubicBezTo>
                  <a:pt x="2118" y="128"/>
                  <a:pt x="2071" y="81"/>
                  <a:pt x="2016" y="49"/>
                </a:cubicBezTo>
                <a:cubicBezTo>
                  <a:pt x="1960" y="17"/>
                  <a:pt x="1897" y="0"/>
                  <a:pt x="1833" y="0"/>
                </a:cubicBezTo>
                <a:lnTo>
                  <a:pt x="366" y="0"/>
                </a:lnTo>
              </a:path>
            </a:pathLst>
          </a:custGeom>
          <a:solidFill>
            <a:srgbClr val="CCCCC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7" name="TextShape 145"/>
          <p:cNvSpPr txBox="1"/>
          <p:nvPr/>
        </p:nvSpPr>
        <p:spPr>
          <a:xfrm>
            <a:off x="4996080" y="636948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u="sng" strike="noStrike" spc="-1">
                <a:solidFill>
                  <a:srgbClr val="000000"/>
                </a:solidFill>
                <a:uFillTx/>
                <a:latin typeface="Cambria"/>
                <a:ea typeface="Univers Condensed (W1)"/>
              </a:rPr>
              <a:t>Z</a:t>
            </a:r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 </a:t>
            </a:r>
            <a:r>
              <a:rPr lang="fr-FR" sz="14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L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358" name="TextShape 146"/>
          <p:cNvSpPr txBox="1"/>
          <p:nvPr/>
        </p:nvSpPr>
        <p:spPr>
          <a:xfrm>
            <a:off x="4653360" y="5753520"/>
            <a:ext cx="794880" cy="2944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Charge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359" name="CustomShape 147"/>
          <p:cNvSpPr/>
          <p:nvPr/>
        </p:nvSpPr>
        <p:spPr>
          <a:xfrm flipH="1">
            <a:off x="3060000" y="6056280"/>
            <a:ext cx="1836000" cy="999720"/>
          </a:xfrm>
          <a:prstGeom prst="rect">
            <a:avLst/>
          </a:prstGeom>
          <a:noFill/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0" name="CustomShape 148"/>
          <p:cNvSpPr/>
          <p:nvPr/>
        </p:nvSpPr>
        <p:spPr>
          <a:xfrm>
            <a:off x="2865600" y="6406920"/>
            <a:ext cx="374400" cy="390960"/>
          </a:xfrm>
          <a:prstGeom prst="ellipse">
            <a:avLst/>
          </a:pr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1" name="Line 149"/>
          <p:cNvSpPr/>
          <p:nvPr/>
        </p:nvSpPr>
        <p:spPr>
          <a:xfrm flipV="1">
            <a:off x="3060000" y="6445440"/>
            <a:ext cx="2160" cy="316440"/>
          </a:xfrm>
          <a:prstGeom prst="line">
            <a:avLst/>
          </a:prstGeom>
          <a:ln w="1440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2" name="CustomShape 150"/>
          <p:cNvSpPr/>
          <p:nvPr/>
        </p:nvSpPr>
        <p:spPr>
          <a:xfrm rot="16200000">
            <a:off x="3529800" y="583020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3" name="CustomShape 151"/>
          <p:cNvSpPr/>
          <p:nvPr/>
        </p:nvSpPr>
        <p:spPr>
          <a:xfrm>
            <a:off x="2160000" y="630756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4" name="CustomShape 152"/>
          <p:cNvSpPr/>
          <p:nvPr/>
        </p:nvSpPr>
        <p:spPr>
          <a:xfrm>
            <a:off x="4812120" y="630612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5" name="TextShape 153"/>
          <p:cNvSpPr txBox="1"/>
          <p:nvPr/>
        </p:nvSpPr>
        <p:spPr>
          <a:xfrm>
            <a:off x="131760" y="144360"/>
            <a:ext cx="2352600" cy="885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800" b="1" strike="noStrike" spc="-1">
                <a:solidFill>
                  <a:srgbClr val="3333FF"/>
                </a:solidFill>
                <a:latin typeface="Arial"/>
              </a:rPr>
              <a:t>Quadripole</a:t>
            </a:r>
            <a:endParaRPr lang="fr-F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2886</TotalTime>
  <Words>2583</Words>
  <Application>Microsoft Office PowerPoint</Application>
  <PresentationFormat>Personnalisé</PresentationFormat>
  <Paragraphs>1922</Paragraphs>
  <Slides>43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43</vt:i4>
      </vt:variant>
    </vt:vector>
  </HeadingPairs>
  <TitlesOfParts>
    <vt:vector size="54" baseType="lpstr">
      <vt:lpstr>Abyssinica SIL</vt:lpstr>
      <vt:lpstr>Arial</vt:lpstr>
      <vt:lpstr>Arial Unicode MS</vt:lpstr>
      <vt:lpstr>Cabin</vt:lpstr>
      <vt:lpstr>Cambria</vt:lpstr>
      <vt:lpstr>cmtex10</vt:lpstr>
      <vt:lpstr>Symbol</vt:lpstr>
      <vt:lpstr>Times New Roman</vt:lpstr>
      <vt:lpstr>Wingdings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Villou</dc:creator>
  <cp:lastModifiedBy>Julien Villemejane</cp:lastModifiedBy>
  <cp:revision>1</cp:revision>
  <dcterms:modified xsi:type="dcterms:W3CDTF">2021-09-20T14:30:24Z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2015-04-19T08:39:38Z</dcterms:created>
  <dc:creator/>
  <dc:description/>
  <dc:language>fr-FR</dc:language>
  <cp:lastModifiedBy/>
  <dcterms:modified xsi:type="dcterms:W3CDTF">2019-09-30T13:44:34Z</dcterms:modified>
  <cp:revision>275</cp:revision>
  <dc:subject/>
  <dc:title/>
</cp:coreProperties>
</file>