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57" r:id="rId5"/>
    <p:sldId id="258" r:id="rId6"/>
    <p:sldId id="282" r:id="rId7"/>
    <p:sldId id="259" r:id="rId8"/>
    <p:sldId id="260" r:id="rId9"/>
    <p:sldId id="285" r:id="rId10"/>
    <p:sldId id="262" r:id="rId11"/>
    <p:sldId id="263" r:id="rId12"/>
    <p:sldId id="286" r:id="rId13"/>
    <p:sldId id="264" r:id="rId14"/>
    <p:sldId id="273" r:id="rId15"/>
    <p:sldId id="265" r:id="rId16"/>
    <p:sldId id="267" r:id="rId17"/>
    <p:sldId id="268" r:id="rId18"/>
    <p:sldId id="287" r:id="rId19"/>
    <p:sldId id="269" r:id="rId20"/>
    <p:sldId id="270" r:id="rId21"/>
    <p:sldId id="271" r:id="rId22"/>
    <p:sldId id="284" r:id="rId23"/>
    <p:sldId id="261" r:id="rId24"/>
    <p:sldId id="283" r:id="rId25"/>
    <p:sldId id="272" r:id="rId26"/>
    <p:sldId id="277" r:id="rId27"/>
    <p:sldId id="276" r:id="rId28"/>
    <p:sldId id="274" r:id="rId29"/>
    <p:sldId id="280" r:id="rId30"/>
    <p:sldId id="279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24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28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8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88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8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16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4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28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D8E0-B723-463E-9F77-7E6F91568C17}" type="datetimeFigureOut">
              <a:rPr lang="fr-FR" smtClean="0"/>
              <a:t>17/07/2023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5E4A1-0AB6-415A-B55D-8F0750829C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</p:spTree>
    <p:extLst>
      <p:ext uri="{BB962C8B-B14F-4D97-AF65-F5344CB8AC3E}">
        <p14:creationId xmlns:p14="http://schemas.microsoft.com/office/powerpoint/2010/main" val="15661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Sert à voir la caméra</a:t>
            </a:r>
          </a:p>
          <a:p>
            <a:r>
              <a:rPr lang="fr-FR" dirty="0"/>
              <a:t>Peut être ralentie pendant l’acquisition automatique</a:t>
            </a:r>
          </a:p>
          <a:p>
            <a:r>
              <a:rPr lang="fr-FR" dirty="0"/>
              <a:t>Paramètres contrôlés par 6</a:t>
            </a:r>
          </a:p>
        </p:txBody>
      </p:sp>
      <p:pic>
        <p:nvPicPr>
          <p:cNvPr id="5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Interface de la caméra</a:t>
            </a:r>
          </a:p>
        </p:txBody>
      </p:sp>
    </p:spTree>
    <p:extLst>
      <p:ext uri="{BB962C8B-B14F-4D97-AF65-F5344CB8AC3E}">
        <p14:creationId xmlns:p14="http://schemas.microsoft.com/office/powerpoint/2010/main" val="258822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 : </a:t>
            </a:r>
            <a:r>
              <a:rPr lang="fr-FR" dirty="0" err="1"/>
              <a:t>Sensor</a:t>
            </a:r>
            <a:r>
              <a:rPr lang="fr-FR" dirty="0"/>
              <a:t> Settings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</a:t>
            </a:r>
            <a:r>
              <a:rPr lang="fr-FR" dirty="0" err="1"/>
              <a:t>Exposure</a:t>
            </a:r>
            <a:r>
              <a:rPr lang="fr-FR" dirty="0"/>
              <a:t> Time’ : permet de régler le temps d’exposition, Réglage possible avec le </a:t>
            </a:r>
            <a:r>
              <a:rPr lang="fr-FR" dirty="0" err="1"/>
              <a:t>slider</a:t>
            </a:r>
            <a:r>
              <a:rPr lang="fr-FR" dirty="0"/>
              <a:t> ou par saisie numérique </a:t>
            </a:r>
          </a:p>
          <a:p>
            <a:r>
              <a:rPr lang="fr-FR" dirty="0"/>
              <a:t>‘FPS’ : permet de régler le nombre d’images par seconde</a:t>
            </a:r>
          </a:p>
          <a:p>
            <a:r>
              <a:rPr lang="fr-FR" dirty="0"/>
              <a:t>‘</a:t>
            </a:r>
            <a:r>
              <a:rPr lang="fr-FR" dirty="0" err="1"/>
              <a:t>BlackLevel</a:t>
            </a:r>
            <a:r>
              <a:rPr lang="fr-FR" dirty="0"/>
              <a:t>’ : permet de régler le niveau de noir (??) </a:t>
            </a:r>
          </a:p>
        </p:txBody>
      </p:sp>
    </p:spTree>
    <p:extLst>
      <p:ext uri="{BB962C8B-B14F-4D97-AF65-F5344CB8AC3E}">
        <p14:creationId xmlns:p14="http://schemas.microsoft.com/office/powerpoint/2010/main" val="42728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DMD et </a:t>
            </a:r>
            <a:r>
              <a:rPr lang="fr-FR" sz="2400" b="1" dirty="0" err="1">
                <a:solidFill>
                  <a:schemeClr val="accent6">
                    <a:lumMod val="75000"/>
                  </a:schemeClr>
                </a:solidFill>
              </a:rPr>
              <a:t>Piézo</a:t>
            </a:r>
            <a:endParaRPr lang="fr-F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9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: Hardware Connection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liste déroulante permet de sélectionner le COM de la carte contrôlant le </a:t>
            </a:r>
            <a:r>
              <a:rPr lang="fr-FR" dirty="0" err="1"/>
              <a:t>Piezo</a:t>
            </a:r>
            <a:endParaRPr lang="fr-FR" dirty="0"/>
          </a:p>
          <a:p>
            <a:r>
              <a:rPr lang="fr-FR" dirty="0"/>
              <a:t>‘Connection’ permet de connecter au </a:t>
            </a:r>
            <a:r>
              <a:rPr lang="fr-FR" dirty="0" err="1"/>
              <a:t>Piezo</a:t>
            </a:r>
            <a:r>
              <a:rPr lang="fr-FR" dirty="0"/>
              <a:t>, il faut le faire pour le contrôler manuellement avec 10</a:t>
            </a:r>
          </a:p>
          <a:p>
            <a:r>
              <a:rPr lang="fr-FR" dirty="0"/>
              <a:t>Si le </a:t>
            </a:r>
            <a:r>
              <a:rPr lang="fr-FR" dirty="0" err="1"/>
              <a:t>Piezo</a:t>
            </a:r>
            <a:r>
              <a:rPr lang="fr-FR" dirty="0"/>
              <a:t> est bien connecté, la LED s’allume en rouge</a:t>
            </a:r>
          </a:p>
        </p:txBody>
      </p:sp>
    </p:spTree>
    <p:extLst>
      <p:ext uri="{BB962C8B-B14F-4D97-AF65-F5344CB8AC3E}">
        <p14:creationId xmlns:p14="http://schemas.microsoft.com/office/powerpoint/2010/main" val="270647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10 : </a:t>
            </a:r>
            <a:r>
              <a:rPr lang="fr-FR" dirty="0" err="1"/>
              <a:t>Piezo</a:t>
            </a:r>
            <a:r>
              <a:rPr lang="fr-FR" dirty="0"/>
              <a:t> Control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‘Z Axis’ : réglage grossier du </a:t>
            </a:r>
            <a:r>
              <a:rPr lang="fr-FR" dirty="0" err="1"/>
              <a:t>Piezo</a:t>
            </a:r>
            <a:endParaRPr lang="fr-FR" dirty="0"/>
          </a:p>
          <a:p>
            <a:r>
              <a:rPr lang="fr-FR" dirty="0"/>
              <a:t>‘Fine Z’ : réglage fin du </a:t>
            </a:r>
            <a:r>
              <a:rPr lang="fr-FR" dirty="0" err="1"/>
              <a:t>Piezo</a:t>
            </a:r>
            <a:endParaRPr lang="fr-FR" dirty="0"/>
          </a:p>
          <a:p>
            <a:r>
              <a:rPr lang="fr-FR" dirty="0"/>
              <a:t>Il est possible de rentrer les deux valeurs séparément sur la droite</a:t>
            </a:r>
          </a:p>
        </p:txBody>
      </p:sp>
    </p:spTree>
    <p:extLst>
      <p:ext uri="{BB962C8B-B14F-4D97-AF65-F5344CB8AC3E}">
        <p14:creationId xmlns:p14="http://schemas.microsoft.com/office/powerpoint/2010/main" val="87843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: DMD Settings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‘Pattern </a:t>
            </a:r>
            <a:r>
              <a:rPr lang="fr-FR" dirty="0" err="1"/>
              <a:t>Choice</a:t>
            </a:r>
            <a:r>
              <a:rPr lang="fr-FR" dirty="0"/>
              <a:t>’ : permet de choisir le pattern</a:t>
            </a:r>
          </a:p>
          <a:p>
            <a:r>
              <a:rPr lang="fr-FR" dirty="0"/>
              <a:t>‘</a:t>
            </a:r>
            <a:r>
              <a:rPr lang="fr-FR" dirty="0" err="1"/>
              <a:t>Load</a:t>
            </a:r>
            <a:r>
              <a:rPr lang="fr-FR" dirty="0"/>
              <a:t>’ : permet de charger le pattern manuellement dans le DMD</a:t>
            </a:r>
          </a:p>
          <a:p>
            <a:r>
              <a:rPr lang="fr-FR" dirty="0"/>
              <a:t>‘Reset’ : permet de vider les choix de patterns, à ne surtout pas confondre avec ‘Reset DMD’</a:t>
            </a:r>
          </a:p>
          <a:p>
            <a:r>
              <a:rPr lang="fr-FR" dirty="0"/>
              <a:t>‘</a:t>
            </a:r>
            <a:r>
              <a:rPr lang="fr-FR" dirty="0" err="1"/>
              <a:t>View</a:t>
            </a:r>
            <a:r>
              <a:rPr lang="fr-FR" dirty="0"/>
              <a:t> Test’ : permet de voir l’image test</a:t>
            </a:r>
          </a:p>
          <a:p>
            <a:r>
              <a:rPr lang="fr-FR" dirty="0"/>
              <a:t>‘TEST’ : permet de charger l’image dans le DMD pour s’assurer de son bon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1163104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84" y="1600200"/>
            <a:ext cx="4224232" cy="4525963"/>
          </a:xfrm>
        </p:spPr>
      </p:pic>
    </p:spTree>
    <p:extLst>
      <p:ext uri="{BB962C8B-B14F-4D97-AF65-F5344CB8AC3E}">
        <p14:creationId xmlns:p14="http://schemas.microsoft.com/office/powerpoint/2010/main" val="293266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‘Image </a:t>
            </a:r>
            <a:r>
              <a:rPr lang="fr-FR" dirty="0" err="1"/>
              <a:t>Choice</a:t>
            </a:r>
            <a:r>
              <a:rPr lang="fr-FR" dirty="0"/>
              <a:t>’ : permet de choisir l’image voulue</a:t>
            </a:r>
          </a:p>
          <a:p>
            <a:r>
              <a:rPr lang="fr-FR" dirty="0"/>
              <a:t>‘Image Save’ : permet de ‘Save’ l’image pour ensuite la ‘</a:t>
            </a:r>
            <a:r>
              <a:rPr lang="fr-FR" dirty="0" err="1"/>
              <a:t>Load</a:t>
            </a:r>
            <a:r>
              <a:rPr lang="fr-FR" dirty="0"/>
              <a:t>’</a:t>
            </a:r>
          </a:p>
          <a:p>
            <a:r>
              <a:rPr lang="fr-FR" dirty="0"/>
              <a:t>L’image va automatiquement s’afficher lorsqu’elle sera sélectionnée, il y en a déjà rentrées </a:t>
            </a:r>
            <a:r>
              <a:rPr lang="fr-FR"/>
              <a:t>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74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Paramètres du mode automatique</a:t>
            </a:r>
          </a:p>
        </p:txBody>
      </p:sp>
    </p:spTree>
    <p:extLst>
      <p:ext uri="{BB962C8B-B14F-4D97-AF65-F5344CB8AC3E}">
        <p14:creationId xmlns:p14="http://schemas.microsoft.com/office/powerpoint/2010/main" val="289223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 : </a:t>
            </a:r>
            <a:r>
              <a:rPr lang="fr-FR" dirty="0" err="1"/>
              <a:t>Automatic</a:t>
            </a:r>
            <a:r>
              <a:rPr lang="fr-FR" dirty="0"/>
              <a:t> Mode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</a:t>
            </a:r>
            <a:r>
              <a:rPr lang="fr-FR" dirty="0" err="1"/>
              <a:t>Parameters</a:t>
            </a:r>
            <a:r>
              <a:rPr lang="fr-FR" dirty="0"/>
              <a:t>’ : permet d’ouvrir la fenêtre créant les paramètres</a:t>
            </a:r>
          </a:p>
          <a:p>
            <a:r>
              <a:rPr lang="fr-FR" dirty="0"/>
              <a:t>‘START’ : lance l’acquisition conformément aux paramètre de cette dernière</a:t>
            </a:r>
          </a:p>
        </p:txBody>
      </p:sp>
    </p:spTree>
    <p:extLst>
      <p:ext uri="{BB962C8B-B14F-4D97-AF65-F5344CB8AC3E}">
        <p14:creationId xmlns:p14="http://schemas.microsoft.com/office/powerpoint/2010/main" val="3544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1268760"/>
            <a:ext cx="82089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Cette interface permet de piloter l’ensemble des éléments de </a:t>
            </a:r>
            <a:r>
              <a:rPr lang="fr-FR" b="1" dirty="0"/>
              <a:t>l’expérience de microscopie à illumination structurée</a:t>
            </a:r>
            <a:r>
              <a:rPr lang="fr-FR" dirty="0"/>
              <a:t> proposée par le </a:t>
            </a:r>
            <a:r>
              <a:rPr lang="fr-FR" dirty="0" err="1"/>
              <a:t>LEnsE</a:t>
            </a:r>
            <a:r>
              <a:rPr lang="fr-FR" dirty="0"/>
              <a:t>.</a:t>
            </a:r>
          </a:p>
          <a:p>
            <a:endParaRPr lang="fr-FR" sz="1600" dirty="0"/>
          </a:p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AVANT UTILISATION</a:t>
            </a:r>
          </a:p>
          <a:p>
            <a:endParaRPr lang="fr-FR" dirty="0"/>
          </a:p>
          <a:p>
            <a:r>
              <a:rPr lang="fr-FR" dirty="0"/>
              <a:t>La caméra (type BASLER xxx), montée sur le microscope, doit être connectée en USB sur le PC.</a:t>
            </a:r>
          </a:p>
          <a:p>
            <a:endParaRPr lang="fr-FR" dirty="0"/>
          </a:p>
          <a:p>
            <a:r>
              <a:rPr lang="fr-FR" dirty="0"/>
              <a:t>Le système de micro-</a:t>
            </a:r>
            <a:r>
              <a:rPr lang="fr-FR" dirty="0" err="1"/>
              <a:t>mirroirs</a:t>
            </a:r>
            <a:r>
              <a:rPr lang="fr-FR" dirty="0"/>
              <a:t> (</a:t>
            </a:r>
            <a:r>
              <a:rPr lang="fr-FR" i="1" dirty="0"/>
              <a:t>DMD – Digital </a:t>
            </a:r>
            <a:r>
              <a:rPr lang="fr-FR" i="1" dirty="0" err="1"/>
              <a:t>Micromirror</a:t>
            </a:r>
            <a:r>
              <a:rPr lang="fr-FR" i="1" dirty="0"/>
              <a:t> </a:t>
            </a:r>
            <a:r>
              <a:rPr lang="fr-FR" i="1" dirty="0" err="1"/>
              <a:t>Device</a:t>
            </a:r>
            <a:r>
              <a:rPr lang="fr-FR" dirty="0"/>
              <a:t>) doit être connecté en USB sur le PC et alimenté.</a:t>
            </a:r>
          </a:p>
          <a:p>
            <a:endParaRPr lang="fr-FR" dirty="0"/>
          </a:p>
          <a:p>
            <a:r>
              <a:rPr lang="fr-FR" dirty="0"/>
              <a:t>Le système de contrôle du module piézo-électrique doit être alimenté. La carte de commande doit être reliée en USB et être alimentée en 12V continu.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536" y="5301208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LANCEMENT DE L’INTERFACE</a:t>
            </a:r>
          </a:p>
          <a:p>
            <a:endParaRPr lang="fr-FR" dirty="0"/>
          </a:p>
          <a:p>
            <a:r>
              <a:rPr lang="fr-FR" dirty="0"/>
              <a:t>Pour lancer l’interface de contrôle, double-cliquer sur le fichier </a:t>
            </a:r>
            <a:r>
              <a:rPr lang="fr-FR" b="1" dirty="0"/>
              <a:t>start_bio_phot.bat</a:t>
            </a:r>
            <a:r>
              <a:rPr lang="fr-FR" dirty="0"/>
              <a:t> sur le bureau de ce PC.</a:t>
            </a:r>
            <a:endParaRPr lang="fr-F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22" y="4853533"/>
            <a:ext cx="10001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02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Mode </a:t>
            </a:r>
            <a:r>
              <a:rPr lang="fr-FR" dirty="0" err="1"/>
              <a:t>Window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66" y="2972469"/>
            <a:ext cx="2991267" cy="1781424"/>
          </a:xfrm>
        </p:spPr>
      </p:pic>
    </p:spTree>
    <p:extLst>
      <p:ext uri="{BB962C8B-B14F-4D97-AF65-F5344CB8AC3E}">
        <p14:creationId xmlns:p14="http://schemas.microsoft.com/office/powerpoint/2010/main" val="156495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</a:t>
            </a:r>
            <a:r>
              <a:rPr lang="fr-FR" dirty="0"/>
              <a:t> Mode </a:t>
            </a:r>
            <a:r>
              <a:rPr lang="fr-FR" dirty="0" err="1"/>
              <a:t>Window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‘Directory’ : sert à choisir dans quel fichier sera créer le sous-fichier avec les scans</a:t>
            </a:r>
          </a:p>
          <a:p>
            <a:r>
              <a:rPr lang="fr-FR" dirty="0"/>
              <a:t>‘Z </a:t>
            </a:r>
            <a:r>
              <a:rPr lang="fr-FR" dirty="0" err="1"/>
              <a:t>Displacement</a:t>
            </a:r>
            <a:r>
              <a:rPr lang="fr-FR" dirty="0"/>
              <a:t>’ : étendue totale sur laquelle va se déplacer l’acquisition</a:t>
            </a:r>
          </a:p>
          <a:p>
            <a:r>
              <a:rPr lang="fr-FR" dirty="0"/>
              <a:t>‘Z </a:t>
            </a:r>
            <a:r>
              <a:rPr lang="fr-FR" dirty="0" err="1"/>
              <a:t>Step</a:t>
            </a:r>
            <a:r>
              <a:rPr lang="fr-FR" dirty="0"/>
              <a:t>’ : pas avec lequel va se </a:t>
            </a:r>
            <a:r>
              <a:rPr lang="fr-FR" dirty="0" err="1"/>
              <a:t>dépacer</a:t>
            </a:r>
            <a:r>
              <a:rPr lang="fr-FR" dirty="0"/>
              <a:t> l’acquisition</a:t>
            </a:r>
          </a:p>
          <a:p>
            <a:r>
              <a:rPr lang="fr-FR" dirty="0"/>
              <a:t>‘Save </a:t>
            </a:r>
            <a:r>
              <a:rPr lang="fr-FR" dirty="0" err="1"/>
              <a:t>Parameters</a:t>
            </a:r>
            <a:r>
              <a:rPr lang="fr-FR" dirty="0"/>
              <a:t>’ : sauvegarde les paramètres dans un fichier ‘parameters.txt’</a:t>
            </a:r>
          </a:p>
        </p:txBody>
      </p:sp>
    </p:spTree>
    <p:extLst>
      <p:ext uri="{BB962C8B-B14F-4D97-AF65-F5344CB8AC3E}">
        <p14:creationId xmlns:p14="http://schemas.microsoft.com/office/powerpoint/2010/main" val="414672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Quelques bugs récalcitrants…</a:t>
            </a:r>
          </a:p>
        </p:txBody>
      </p:sp>
    </p:spTree>
    <p:extLst>
      <p:ext uri="{BB962C8B-B14F-4D97-AF65-F5344CB8AC3E}">
        <p14:creationId xmlns:p14="http://schemas.microsoft.com/office/powerpoint/2010/main" val="957415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4 : Reset DMD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N’appuyez pas sur ce bouton si vous n’en n’avez pas besoin</a:t>
            </a:r>
          </a:p>
          <a:p>
            <a:r>
              <a:rPr lang="fr-FR" dirty="0"/>
              <a:t>Ce dernier sert à Reset le DMD Texas Instrument, il faut l’utiliser si vous avez des bugs lors des ‘</a:t>
            </a:r>
            <a:r>
              <a:rPr lang="fr-FR" dirty="0" err="1"/>
              <a:t>Loads</a:t>
            </a:r>
            <a:r>
              <a:rPr lang="fr-FR" dirty="0"/>
              <a:t>’ ou de l’acquisition automatique</a:t>
            </a:r>
          </a:p>
          <a:p>
            <a:r>
              <a:rPr lang="fr-FR" dirty="0"/>
              <a:t>Exemple de bug qui demande un ‘Reset’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71600" y="536163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usb.core.USBError</a:t>
            </a:r>
            <a:r>
              <a:rPr lang="fr-FR" sz="1200" dirty="0"/>
              <a:t>: [</a:t>
            </a:r>
            <a:r>
              <a:rPr lang="fr-FR" sz="1200" dirty="0" err="1"/>
              <a:t>Errno</a:t>
            </a:r>
            <a:r>
              <a:rPr lang="fr-FR" sz="1200" dirty="0"/>
              <a:t> None] b'libusb0-dll:err [_</a:t>
            </a:r>
            <a:r>
              <a:rPr lang="fr-FR" sz="1200" dirty="0" err="1"/>
              <a:t>usb_reap_async</a:t>
            </a:r>
            <a:r>
              <a:rPr lang="fr-FR" sz="1200" dirty="0"/>
              <a:t>] </a:t>
            </a:r>
            <a:r>
              <a:rPr lang="fr-FR" sz="1200" dirty="0" err="1"/>
              <a:t>reaping</a:t>
            </a:r>
            <a:r>
              <a:rPr lang="fr-FR" sz="1200" dirty="0"/>
              <a:t> </a:t>
            </a:r>
            <a:r>
              <a:rPr lang="fr-FR" sz="1200" dirty="0" err="1"/>
              <a:t>request</a:t>
            </a:r>
            <a:r>
              <a:rPr lang="fr-FR" sz="1200" dirty="0"/>
              <a:t> </a:t>
            </a:r>
            <a:r>
              <a:rPr lang="fr-FR" sz="1200" dirty="0" err="1"/>
              <a:t>failed</a:t>
            </a:r>
            <a:r>
              <a:rPr lang="fr-FR" sz="1200" dirty="0"/>
              <a:t>, </a:t>
            </a:r>
            <a:r>
              <a:rPr lang="fr-FR" sz="1200" dirty="0" err="1"/>
              <a:t>win</a:t>
            </a:r>
            <a:r>
              <a:rPr lang="fr-FR" sz="1200" dirty="0"/>
              <a:t> </a:t>
            </a:r>
            <a:r>
              <a:rPr lang="fr-FR" sz="1200" dirty="0" err="1"/>
              <a:t>error</a:t>
            </a:r>
            <a:r>
              <a:rPr lang="fr-FR" sz="1200" dirty="0"/>
              <a:t>: L\x92op\xe9ration d\x92entr\xe9e/sortie a \xe9t\xe9 </a:t>
            </a:r>
            <a:r>
              <a:rPr lang="fr-FR" sz="1200" dirty="0" err="1"/>
              <a:t>abandonn</a:t>
            </a:r>
            <a:r>
              <a:rPr lang="fr-FR" sz="1200" dirty="0"/>
              <a:t>\xe9e en raison de </a:t>
            </a:r>
          </a:p>
          <a:p>
            <a:r>
              <a:rPr lang="fr-FR" sz="1200" dirty="0"/>
              <a:t>l\x92arr\</a:t>
            </a:r>
            <a:r>
              <a:rPr lang="fr-FR" sz="1200" dirty="0" err="1"/>
              <a:t>xeat</a:t>
            </a:r>
            <a:r>
              <a:rPr lang="fr-FR" sz="1200" dirty="0"/>
              <a:t> d\x92un thread ou \xe0 la demande d\x92une application.\r\n\n'</a:t>
            </a:r>
          </a:p>
        </p:txBody>
      </p:sp>
    </p:spTree>
    <p:extLst>
      <p:ext uri="{BB962C8B-B14F-4D97-AF65-F5344CB8AC3E}">
        <p14:creationId xmlns:p14="http://schemas.microsoft.com/office/powerpoint/2010/main" val="88283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Procédures de base</a:t>
            </a:r>
          </a:p>
        </p:txBody>
      </p:sp>
    </p:spTree>
    <p:extLst>
      <p:ext uri="{BB962C8B-B14F-4D97-AF65-F5344CB8AC3E}">
        <p14:creationId xmlns:p14="http://schemas.microsoft.com/office/powerpoint/2010/main" val="3130391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À l’égard des personnes encadrantes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Il est possible de charger des paramètres </a:t>
            </a:r>
            <a:r>
              <a:rPr lang="fr-FR" dirty="0" err="1"/>
              <a:t>pré-établis</a:t>
            </a:r>
            <a:r>
              <a:rPr lang="fr-FR" dirty="0"/>
              <a:t> pour faciliter le travail aux élèves, pour cela il suffit de ‘Save’ un ‘parameters.txt’ quelconque, puis de modifier les valeurs à la main, sur </a:t>
            </a:r>
            <a:r>
              <a:rPr lang="fr-FR" dirty="0" err="1"/>
              <a:t>Bloc-Note</a:t>
            </a:r>
            <a:r>
              <a:rPr lang="fr-FR" dirty="0"/>
              <a:t> par exemple</a:t>
            </a:r>
          </a:p>
          <a:p>
            <a:r>
              <a:rPr lang="fr-FR" dirty="0"/>
              <a:t>Les élèves n’auront qu’à prendre le fichier, le placer dans le ‘Directory’ choisit, et lancer l’acquisition avec ‘START’ sans changer les paramètres</a:t>
            </a:r>
          </a:p>
          <a:p>
            <a:r>
              <a:rPr lang="fr-FR" dirty="0"/>
              <a:t>Il est aussi possible de lancer des acquisitions à N ’patterns’, pour cela il suffit de rajouter des ‘patterns’ dans le fichier ‘parameters.txt’ de la même manière, selon la logique :</a:t>
            </a:r>
            <a:br>
              <a:rPr lang="fr-FR" dirty="0"/>
            </a:br>
            <a:r>
              <a:rPr lang="fr-FR" dirty="0"/>
              <a:t>	Pattern N : </a:t>
            </a:r>
            <a:r>
              <a:rPr lang="fr-FR" dirty="0" err="1"/>
              <a:t>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30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Pour s’assurer du bon fonctionnement pour les élèves, il faut appuyer sur ‘</a:t>
            </a:r>
            <a:r>
              <a:rPr lang="fr-FR" dirty="0" err="1"/>
              <a:t>View</a:t>
            </a:r>
            <a:r>
              <a:rPr lang="fr-FR" dirty="0"/>
              <a:t> Test’ puis ‘TEST’ 8 :</a:t>
            </a:r>
          </a:p>
          <a:p>
            <a:r>
              <a:rPr lang="fr-FR" dirty="0"/>
              <a:t>S’il y a un bug comme indiqué page 6, il faut DMD Reset, l’interface va se fermer. Relancer la et réessayé jusqu’à ce que cela marche, normalement un essai suffit</a:t>
            </a:r>
          </a:p>
          <a:p>
            <a:r>
              <a:rPr lang="fr-FR" dirty="0"/>
              <a:t>Si l’image de ‘</a:t>
            </a:r>
            <a:r>
              <a:rPr lang="fr-FR" dirty="0" err="1"/>
              <a:t>View</a:t>
            </a:r>
            <a:r>
              <a:rPr lang="fr-FR" dirty="0"/>
              <a:t> Test’ et l’image sur le DMD ne correspondent pas, c’est qu’il doit y avoir un problème de DMD (jamais arrivé, mais on ne sait jamais)</a:t>
            </a:r>
          </a:p>
        </p:txBody>
      </p:sp>
    </p:spTree>
    <p:extLst>
      <p:ext uri="{BB962C8B-B14F-4D97-AF65-F5344CB8AC3E}">
        <p14:creationId xmlns:p14="http://schemas.microsoft.com/office/powerpoint/2010/main" val="3897449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standard – Manuelle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Lancer l’interface</a:t>
            </a:r>
          </a:p>
          <a:p>
            <a:r>
              <a:rPr lang="fr-FR" dirty="0"/>
              <a:t>Choisir ses paramètres caméra dans 6</a:t>
            </a:r>
          </a:p>
          <a:p>
            <a:r>
              <a:rPr lang="fr-FR" dirty="0"/>
              <a:t>Connecter le bon COM du </a:t>
            </a:r>
            <a:r>
              <a:rPr lang="fr-FR" dirty="0" err="1"/>
              <a:t>Piezo</a:t>
            </a:r>
            <a:r>
              <a:rPr lang="fr-FR" dirty="0"/>
              <a:t> puis cliquer sur ‘Connection’ 7 (si la LED devient rouge continuer)</a:t>
            </a:r>
          </a:p>
          <a:p>
            <a:r>
              <a:rPr lang="fr-FR" dirty="0"/>
              <a:t>Choisir ses patterns avec ‘</a:t>
            </a:r>
            <a:r>
              <a:rPr lang="fr-FR" dirty="0" err="1"/>
              <a:t>Choice</a:t>
            </a:r>
            <a:r>
              <a:rPr lang="fr-FR" dirty="0"/>
              <a:t> Pattern’ puis les ‘</a:t>
            </a:r>
            <a:r>
              <a:rPr lang="fr-FR" dirty="0" err="1"/>
              <a:t>Loads</a:t>
            </a:r>
            <a:r>
              <a:rPr lang="fr-FR" dirty="0"/>
              <a:t>’ 8</a:t>
            </a:r>
          </a:p>
          <a:p>
            <a:r>
              <a:rPr lang="fr-FR" dirty="0"/>
              <a:t>Choisir son positionnement 10</a:t>
            </a:r>
          </a:p>
          <a:p>
            <a:r>
              <a:rPr lang="fr-FR" dirty="0"/>
              <a:t>Choisir son emplacement de sauvegarde puis sauvegarder avec 3 et 4 quand l’image nous plaît</a:t>
            </a:r>
          </a:p>
          <a:p>
            <a:r>
              <a:rPr lang="fr-FR" dirty="0"/>
              <a:t>Recommencer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48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 standard - Automatique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Lancer l’interface</a:t>
            </a:r>
          </a:p>
          <a:p>
            <a:r>
              <a:rPr lang="fr-FR" dirty="0"/>
              <a:t>Choisir ses paramètres caméra dans 6</a:t>
            </a:r>
          </a:p>
          <a:p>
            <a:r>
              <a:rPr lang="fr-FR" dirty="0"/>
              <a:t>Choisir ses patterns dans 8, pas besoin de les ‘</a:t>
            </a:r>
            <a:r>
              <a:rPr lang="fr-FR" dirty="0" err="1"/>
              <a:t>Load</a:t>
            </a:r>
            <a:r>
              <a:rPr lang="fr-FR" dirty="0"/>
              <a:t>’</a:t>
            </a:r>
          </a:p>
          <a:p>
            <a:r>
              <a:rPr lang="fr-FR" dirty="0"/>
              <a:t>Passer en mode ‘</a:t>
            </a:r>
            <a:r>
              <a:rPr lang="fr-FR" dirty="0" err="1"/>
              <a:t>Automatic</a:t>
            </a:r>
            <a:r>
              <a:rPr lang="fr-FR" dirty="0"/>
              <a:t>’ avec 1</a:t>
            </a:r>
          </a:p>
          <a:p>
            <a:r>
              <a:rPr lang="fr-FR" dirty="0"/>
              <a:t>Cliquer sur ‘</a:t>
            </a:r>
            <a:r>
              <a:rPr lang="fr-FR" dirty="0" err="1"/>
              <a:t>Parameters</a:t>
            </a:r>
            <a:r>
              <a:rPr lang="fr-FR" dirty="0"/>
              <a:t>’, 9,  puis entrer son emplacement de sauvegarde, sa plage et son pas</a:t>
            </a:r>
          </a:p>
          <a:p>
            <a:r>
              <a:rPr lang="fr-FR" dirty="0"/>
              <a:t>Lancer l’acquisition avec ‘Start’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019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Procédure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4677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Eléments de l’interface</a:t>
            </a:r>
          </a:p>
        </p:txBody>
      </p:sp>
    </p:spTree>
    <p:extLst>
      <p:ext uri="{BB962C8B-B14F-4D97-AF65-F5344CB8AC3E}">
        <p14:creationId xmlns:p14="http://schemas.microsoft.com/office/powerpoint/2010/main" val="4230197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1268760"/>
            <a:ext cx="82089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6">
                    <a:lumMod val="75000"/>
                  </a:schemeClr>
                </a:solidFill>
              </a:rPr>
              <a:t>INSTALLATION DE L’INTERFACE / WINDOWS SEULEMENT (v 10 minimum)</a:t>
            </a:r>
          </a:p>
          <a:p>
            <a:endParaRPr lang="fr-FR" sz="1600" dirty="0"/>
          </a:p>
          <a:p>
            <a:r>
              <a:rPr lang="fr-FR" sz="1600" dirty="0"/>
              <a:t>Une distribution </a:t>
            </a:r>
            <a:r>
              <a:rPr lang="fr-FR" sz="1600" b="1" dirty="0"/>
              <a:t>Python 3.11 </a:t>
            </a:r>
            <a:r>
              <a:rPr lang="fr-FR" sz="1600" dirty="0"/>
              <a:t>(minimum) doit être installée sur le PC.</a:t>
            </a:r>
          </a:p>
          <a:p>
            <a:r>
              <a:rPr lang="fr-FR" sz="1600" dirty="0"/>
              <a:t>Les </a:t>
            </a:r>
            <a:r>
              <a:rPr lang="fr-FR" sz="1600" b="1" dirty="0"/>
              <a:t>dépendances</a:t>
            </a:r>
            <a:r>
              <a:rPr lang="fr-FR" sz="1600" dirty="0"/>
              <a:t> suivantes doivent également être satisfaites :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numpy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pyqt5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opencv</a:t>
            </a:r>
            <a:r>
              <a:rPr lang="fr-FR" sz="1600" dirty="0"/>
              <a:t>-python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pyserial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pyusb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qtpy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pillow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pypylon</a:t>
            </a:r>
            <a:r>
              <a:rPr lang="fr-FR" sz="1600" dirty="0"/>
              <a:t> (</a:t>
            </a:r>
            <a:r>
              <a:rPr lang="fr-FR" sz="1600" dirty="0" err="1"/>
              <a:t>Basler</a:t>
            </a:r>
            <a:r>
              <a:rPr lang="fr-FR" sz="1600" dirty="0"/>
              <a:t> Camera)</a:t>
            </a:r>
          </a:p>
          <a:p>
            <a:endParaRPr lang="fr-FR" sz="1600" dirty="0"/>
          </a:p>
          <a:p>
            <a:r>
              <a:rPr lang="fr-FR" sz="1600" dirty="0"/>
              <a:t>Vous pouvez installer ces dépendances par l’intermédiaire de la commande </a:t>
            </a:r>
            <a:r>
              <a:rPr lang="fr-FR" sz="1600" b="1" dirty="0" err="1"/>
              <a:t>pip</a:t>
            </a:r>
            <a:r>
              <a:rPr lang="fr-FR" sz="1600" b="1" dirty="0"/>
              <a:t> </a:t>
            </a:r>
            <a:r>
              <a:rPr lang="fr-FR" sz="1600" b="1" dirty="0" err="1"/>
              <a:t>install</a:t>
            </a:r>
            <a:r>
              <a:rPr lang="fr-FR" sz="1600" b="1" dirty="0"/>
              <a:t> package</a:t>
            </a:r>
            <a:r>
              <a:rPr lang="fr-FR" sz="1600" dirty="0"/>
              <a:t>.</a:t>
            </a:r>
          </a:p>
          <a:p>
            <a:pPr marL="285750" indent="-285750">
              <a:buFontTx/>
              <a:buChar char="-"/>
            </a:pPr>
            <a:endParaRPr lang="fr-FR" sz="1600" dirty="0"/>
          </a:p>
        </p:txBody>
      </p:sp>
      <p:sp>
        <p:nvSpPr>
          <p:cNvPr id="15" name="Rectangle 14"/>
          <p:cNvSpPr/>
          <p:nvPr/>
        </p:nvSpPr>
        <p:spPr>
          <a:xfrm>
            <a:off x="395536" y="4941168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RECUPERATION DES FICHIERS</a:t>
            </a:r>
          </a:p>
          <a:p>
            <a:endParaRPr lang="fr-FR" dirty="0"/>
          </a:p>
          <a:p>
            <a:r>
              <a:rPr lang="fr-FR" dirty="0"/>
              <a:t>Les fichiers se trouvent pour l’instant dans le dépôt </a:t>
            </a:r>
            <a:r>
              <a:rPr lang="fr-FR" b="1" dirty="0" err="1"/>
              <a:t>GitHub</a:t>
            </a:r>
            <a:r>
              <a:rPr lang="fr-FR" dirty="0"/>
              <a:t> suivant : </a:t>
            </a:r>
            <a:r>
              <a:rPr lang="fr-FR" b="1" dirty="0"/>
              <a:t>https://github.com/IOGS-LEnsE/labwork-GUI</a:t>
            </a:r>
          </a:p>
          <a:p>
            <a:r>
              <a:rPr lang="fr-FR" dirty="0"/>
              <a:t>Dans la rubrique </a:t>
            </a:r>
            <a:r>
              <a:rPr lang="fr-FR" dirty="0" err="1"/>
              <a:t>BioPhot</a:t>
            </a:r>
            <a:r>
              <a:rPr lang="fr-FR" dirty="0"/>
              <a:t> /  </a:t>
            </a:r>
          </a:p>
        </p:txBody>
      </p:sp>
    </p:spTree>
    <p:extLst>
      <p:ext uri="{BB962C8B-B14F-4D97-AF65-F5344CB8AC3E}">
        <p14:creationId xmlns:p14="http://schemas.microsoft.com/office/powerpoint/2010/main" val="91002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92796"/>
            <a:ext cx="6337423" cy="4525963"/>
          </a:xfrm>
        </p:spPr>
      </p:pic>
      <p:cxnSp>
        <p:nvCxnSpPr>
          <p:cNvPr id="19" name="Connecteur droit avec flèche 18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46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47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48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9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43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41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31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ZoneTexte 33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35" name="Connecteur droit 34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436096" y="107422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Mode Manuel</a:t>
            </a: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1059277" y="1565176"/>
            <a:ext cx="920435" cy="2520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8434" y="121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496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60" y="1600200"/>
            <a:ext cx="6311680" cy="4525963"/>
          </a:xfrm>
        </p:spPr>
      </p:pic>
      <p:cxnSp>
        <p:nvCxnSpPr>
          <p:cNvPr id="6" name="Connecteur droit avec flèche 5"/>
          <p:cNvCxnSpPr/>
          <p:nvPr/>
        </p:nvCxnSpPr>
        <p:spPr>
          <a:xfrm>
            <a:off x="2987824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3420269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21" idx="1"/>
          </p:cNvCxnSpPr>
          <p:nvPr/>
        </p:nvCxnSpPr>
        <p:spPr>
          <a:xfrm flipH="1">
            <a:off x="7596336" y="2564904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2" idx="1"/>
          </p:cNvCxnSpPr>
          <p:nvPr/>
        </p:nvCxnSpPr>
        <p:spPr>
          <a:xfrm flipH="1">
            <a:off x="7596336" y="3501008"/>
            <a:ext cx="648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23" idx="1"/>
          </p:cNvCxnSpPr>
          <p:nvPr/>
        </p:nvCxnSpPr>
        <p:spPr>
          <a:xfrm flipH="1">
            <a:off x="7585620" y="4509120"/>
            <a:ext cx="65854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4" idx="1"/>
          </p:cNvCxnSpPr>
          <p:nvPr/>
        </p:nvCxnSpPr>
        <p:spPr>
          <a:xfrm flipH="1">
            <a:off x="7585620" y="5517232"/>
            <a:ext cx="6587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20" idx="3"/>
          </p:cNvCxnSpPr>
          <p:nvPr/>
        </p:nvCxnSpPr>
        <p:spPr>
          <a:xfrm>
            <a:off x="903492" y="5517232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19" idx="3"/>
          </p:cNvCxnSpPr>
          <p:nvPr/>
        </p:nvCxnSpPr>
        <p:spPr>
          <a:xfrm>
            <a:off x="903492" y="3861048"/>
            <a:ext cx="625072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836981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269426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773085" y="1061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4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3923928" y="1412776"/>
            <a:ext cx="0" cy="50405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01806" y="3676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01806" y="5332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244408" y="238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244408" y="3316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8244160" y="4324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9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244408" y="5332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29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436096" y="107422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Mode Automatique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059277" y="1565176"/>
            <a:ext cx="920435" cy="25202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08434" y="1213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68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Modes de fonctionnement / Paramètres globaux</a:t>
            </a:r>
          </a:p>
        </p:txBody>
      </p:sp>
    </p:spTree>
    <p:extLst>
      <p:ext uri="{BB962C8B-B14F-4D97-AF65-F5344CB8AC3E}">
        <p14:creationId xmlns:p14="http://schemas.microsoft.com/office/powerpoint/2010/main" val="129833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Sélection du mode de fonctionnement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95536" y="1844824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modes de fonctionnement sont proposés par l’interface de pilotage.</a:t>
            </a:r>
          </a:p>
          <a:p>
            <a:r>
              <a:rPr lang="fr-FR" dirty="0"/>
              <a:t>Ce choix se fait à l’aide du sélecteur (</a:t>
            </a:r>
            <a:r>
              <a:rPr lang="fr-FR" b="1" dirty="0"/>
              <a:t>1</a:t>
            </a:r>
            <a:r>
              <a:rPr lang="fr-FR" dirty="0"/>
              <a:t>).</a:t>
            </a:r>
          </a:p>
          <a:p>
            <a:r>
              <a:rPr lang="fr-FR" i="1" dirty="0"/>
              <a:t>Selon le mode de fonctionnement, certains éléments ne sont pas accessibles.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95536" y="2996952"/>
            <a:ext cx="82089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MODE MANUEL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mode manuel </a:t>
            </a:r>
            <a:r>
              <a:rPr lang="fr-FR" dirty="0"/>
              <a:t>permet de se familiariser avec l’interface et les différents éléments qu’elle commande.</a:t>
            </a:r>
          </a:p>
          <a:p>
            <a:r>
              <a:rPr lang="fr-FR" dirty="0"/>
              <a:t>Il est ainsi possible de modifier les paramètres d’acquisition de la caméra, de charger des mires sur le DMD ou de déplacer l’objectif par micro-déplacement à l’aide du système piézo-électrique.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538599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MODE AUTOMATIQUE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b="1" dirty="0"/>
              <a:t>mode automatique </a:t>
            </a:r>
            <a:r>
              <a:rPr lang="fr-FR" dirty="0"/>
              <a:t>permet de lancer une acquisition d’une série d’images.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72" y="5332202"/>
            <a:ext cx="21240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543" y="3037293"/>
            <a:ext cx="20383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4988"/>
            <a:ext cx="1657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LEn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91880" y="107422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Sélection du répertoire des données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1844824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</a:t>
            </a:r>
            <a:r>
              <a:rPr lang="fr-FR" b="1" i="1" dirty="0"/>
              <a:t>Directory</a:t>
            </a:r>
            <a:r>
              <a:rPr lang="fr-FR" dirty="0"/>
              <a:t> (</a:t>
            </a:r>
            <a:r>
              <a:rPr lang="fr-FR" b="1" dirty="0"/>
              <a:t>2</a:t>
            </a:r>
            <a:r>
              <a:rPr lang="fr-FR" dirty="0"/>
              <a:t>) permet de sélectionner le répertoire dans lequel les données seront stockées.</a:t>
            </a:r>
          </a:p>
          <a:p>
            <a:endParaRPr lang="fr-FR" dirty="0"/>
          </a:p>
          <a:p>
            <a:r>
              <a:rPr lang="fr-FR" dirty="0"/>
              <a:t>Ce répertoire sert pour les deux modes de fonctionnement.</a:t>
            </a:r>
          </a:p>
          <a:p>
            <a:endParaRPr lang="fr-FR" dirty="0"/>
          </a:p>
          <a:p>
            <a:r>
              <a:rPr lang="fr-FR" dirty="0"/>
              <a:t>Par défaut, le répertoire est le répertoire de l’application. </a:t>
            </a:r>
          </a:p>
          <a:p>
            <a:r>
              <a:rPr lang="fr-FR" b="1" dirty="0"/>
              <a:t>Pensez à modifier ce répertoire dès le lancement de l’application.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395536" y="4463728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491880" y="4469050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Sauvegarde de l’image en cours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47936" y="50131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bouton </a:t>
            </a:r>
            <a:r>
              <a:rPr lang="fr-FR" b="1" i="1" dirty="0"/>
              <a:t>Save</a:t>
            </a:r>
            <a:r>
              <a:rPr lang="fr-FR" dirty="0"/>
              <a:t> (</a:t>
            </a:r>
            <a:r>
              <a:rPr lang="fr-FR" b="1" dirty="0"/>
              <a:t>3</a:t>
            </a:r>
            <a:r>
              <a:rPr lang="fr-FR" dirty="0"/>
              <a:t>) permet de sauvegarde l’image affichée sur l’interface par la caméra.</a:t>
            </a:r>
          </a:p>
        </p:txBody>
      </p:sp>
    </p:spTree>
    <p:extLst>
      <p:ext uri="{BB962C8B-B14F-4D97-AF65-F5344CB8AC3E}">
        <p14:creationId xmlns:p14="http://schemas.microsoft.com/office/powerpoint/2010/main" val="374762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576064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Guide Utilisateur Interface</a:t>
            </a:r>
          </a:p>
        </p:txBody>
      </p:sp>
      <p:pic>
        <p:nvPicPr>
          <p:cNvPr id="1026" name="Picture 2" descr="L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7552"/>
            <a:ext cx="2125240" cy="8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3" y="2492896"/>
            <a:ext cx="4839758" cy="34563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47864" y="43317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à Illumination Structurée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395536" y="1068900"/>
            <a:ext cx="820891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499992" y="6453336"/>
            <a:ext cx="4428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 réalisée par Romain Etienne / Promo 2025 – juin 2023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613792" y="2060847"/>
            <a:ext cx="7772400" cy="387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Pilotage de la caméra</a:t>
            </a:r>
          </a:p>
        </p:txBody>
      </p:sp>
    </p:spTree>
    <p:extLst>
      <p:ext uri="{BB962C8B-B14F-4D97-AF65-F5344CB8AC3E}">
        <p14:creationId xmlns:p14="http://schemas.microsoft.com/office/powerpoint/2010/main" val="943642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1465</Words>
  <Application>Microsoft Office PowerPoint</Application>
  <PresentationFormat>Affichage à l'écran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Thème Office</vt:lpstr>
      <vt:lpstr>Guide Utilisateur Interface</vt:lpstr>
      <vt:lpstr>Présentation PowerPoint</vt:lpstr>
      <vt:lpstr>Guide Utilisateur Interface</vt:lpstr>
      <vt:lpstr>Présentation PowerPoint</vt:lpstr>
      <vt:lpstr>Présentation PowerPoint</vt:lpstr>
      <vt:lpstr>Guide Utilisateur Interface</vt:lpstr>
      <vt:lpstr>Présentation PowerPoint</vt:lpstr>
      <vt:lpstr>Présentation PowerPoint</vt:lpstr>
      <vt:lpstr>Guide Utilisateur Interface</vt:lpstr>
      <vt:lpstr>Présentation PowerPoint</vt:lpstr>
      <vt:lpstr>6 : Sensor Settings</vt:lpstr>
      <vt:lpstr>Guide Utilisateur Interface</vt:lpstr>
      <vt:lpstr>7 : Hardware Connection</vt:lpstr>
      <vt:lpstr>10 : Piezo Control</vt:lpstr>
      <vt:lpstr>8 : DMD Settings</vt:lpstr>
      <vt:lpstr>Pattern Choice Window</vt:lpstr>
      <vt:lpstr>Pattern Choice</vt:lpstr>
      <vt:lpstr>Guide Utilisateur Interface</vt:lpstr>
      <vt:lpstr>9 : Automatic Mode</vt:lpstr>
      <vt:lpstr>Automatic Mode Window</vt:lpstr>
      <vt:lpstr>Automatic Mode Window</vt:lpstr>
      <vt:lpstr>Guide Utilisateur Interface</vt:lpstr>
      <vt:lpstr>4 : Reset DMD</vt:lpstr>
      <vt:lpstr>Guide Utilisateur Interface</vt:lpstr>
      <vt:lpstr>À l’égard des personnes encadrantes</vt:lpstr>
      <vt:lpstr>Au démarrage</vt:lpstr>
      <vt:lpstr>Procédure standard – Manuelle</vt:lpstr>
      <vt:lpstr>Procédure standard - Automatique</vt:lpstr>
      <vt:lpstr>Guide Utilisateur Interface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Utilisateur Interface</dc:title>
  <dc:creator>TP02</dc:creator>
  <cp:lastModifiedBy>Julien Villemejane</cp:lastModifiedBy>
  <cp:revision>64</cp:revision>
  <dcterms:created xsi:type="dcterms:W3CDTF">2023-06-29T09:07:56Z</dcterms:created>
  <dcterms:modified xsi:type="dcterms:W3CDTF">2023-07-17T13:33:40Z</dcterms:modified>
</cp:coreProperties>
</file>