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57" r:id="rId5"/>
    <p:sldId id="258" r:id="rId6"/>
    <p:sldId id="282" r:id="rId7"/>
    <p:sldId id="259" r:id="rId8"/>
    <p:sldId id="260" r:id="rId9"/>
    <p:sldId id="285" r:id="rId10"/>
    <p:sldId id="262" r:id="rId11"/>
    <p:sldId id="286" r:id="rId12"/>
    <p:sldId id="264" r:id="rId13"/>
    <p:sldId id="273" r:id="rId14"/>
    <p:sldId id="265" r:id="rId15"/>
    <p:sldId id="267" r:id="rId16"/>
    <p:sldId id="268" r:id="rId17"/>
    <p:sldId id="287" r:id="rId18"/>
    <p:sldId id="269" r:id="rId19"/>
    <p:sldId id="270" r:id="rId20"/>
    <p:sldId id="271" r:id="rId21"/>
    <p:sldId id="284" r:id="rId22"/>
    <p:sldId id="261" r:id="rId23"/>
    <p:sldId id="283" r:id="rId24"/>
    <p:sldId id="272" r:id="rId25"/>
    <p:sldId id="277" r:id="rId26"/>
    <p:sldId id="276" r:id="rId27"/>
    <p:sldId id="274" r:id="rId28"/>
    <p:sldId id="280" r:id="rId29"/>
    <p:sldId id="279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4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8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6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4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D8E0-B723-463E-9F77-7E6F91568C17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</p:spTree>
    <p:extLst>
      <p:ext uri="{BB962C8B-B14F-4D97-AF65-F5344CB8AC3E}">
        <p14:creationId xmlns:p14="http://schemas.microsoft.com/office/powerpoint/2010/main" val="15661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Interface de la caméra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C94113-699B-869D-4887-44036D39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53" y="1741500"/>
            <a:ext cx="2969947" cy="229187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CB3D343-B73A-960E-2BE8-3D54A1D57824}"/>
              </a:ext>
            </a:extLst>
          </p:cNvPr>
          <p:cNvSpPr txBox="1"/>
          <p:nvPr/>
        </p:nvSpPr>
        <p:spPr>
          <a:xfrm>
            <a:off x="395536" y="1844824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zone permet de visualiser directement ce qui est dans le champ de la caméra connectée. </a:t>
            </a:r>
          </a:p>
          <a:p>
            <a:endParaRPr lang="fr-FR" dirty="0"/>
          </a:p>
          <a:p>
            <a:r>
              <a:rPr lang="fr-FR" dirty="0"/>
              <a:t>La cadence d’affichage va dépendre des paramètres sélectionnés dans la zone de </a:t>
            </a:r>
            <a:r>
              <a:rPr lang="fr-FR" dirty="0" err="1"/>
              <a:t>paramètrage</a:t>
            </a:r>
            <a:r>
              <a:rPr lang="fr-FR" dirty="0"/>
              <a:t> </a:t>
            </a:r>
            <a:r>
              <a:rPr lang="fr-FR" b="1" dirty="0"/>
              <a:t>(6)</a:t>
            </a:r>
            <a:r>
              <a:rPr lang="fr-FR" dirty="0"/>
              <a:t>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20CCD79-9EA9-9C58-B7E1-7933D7034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390" y="4770503"/>
            <a:ext cx="2989843" cy="1013275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766523F-1B4E-EA9F-E6BF-386160252DA4}"/>
              </a:ext>
            </a:extLst>
          </p:cNvPr>
          <p:cNvCxnSpPr/>
          <p:nvPr/>
        </p:nvCxnSpPr>
        <p:spPr>
          <a:xfrm>
            <a:off x="395536" y="4247704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04EFFE2-81D9-7544-6299-B9DAF7D7EF1F}"/>
              </a:ext>
            </a:extLst>
          </p:cNvPr>
          <p:cNvSpPr txBox="1"/>
          <p:nvPr/>
        </p:nvSpPr>
        <p:spPr>
          <a:xfrm>
            <a:off x="3491880" y="4253026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Paramètres de la caméra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34A976-1ED3-6639-A248-49B7AE3BC160}"/>
              </a:ext>
            </a:extLst>
          </p:cNvPr>
          <p:cNvSpPr txBox="1"/>
          <p:nvPr/>
        </p:nvSpPr>
        <p:spPr>
          <a:xfrm>
            <a:off x="395536" y="4375073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partie permet de modifier les paramètres de la caméra lors de l’acquisition d’images :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Temps d’exposition </a:t>
            </a:r>
            <a:r>
              <a:rPr lang="fr-FR" dirty="0"/>
              <a:t>(en us pour </a:t>
            </a:r>
            <a:r>
              <a:rPr lang="fr-FR" dirty="0" err="1"/>
              <a:t>Basler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Cadence d’images </a:t>
            </a:r>
            <a:r>
              <a:rPr lang="fr-FR" dirty="0"/>
              <a:t>(en images par seconde)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Offset du noir </a:t>
            </a:r>
            <a:r>
              <a:rPr lang="fr-FR" dirty="0"/>
              <a:t>(</a:t>
            </a:r>
            <a:r>
              <a:rPr lang="fr-FR" i="1" dirty="0"/>
              <a:t>black </a:t>
            </a:r>
            <a:r>
              <a:rPr lang="fr-FR" i="1" dirty="0" err="1"/>
              <a:t>level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707506-2A7E-F180-49EC-4D1DCEC237E0}"/>
              </a:ext>
            </a:extLst>
          </p:cNvPr>
          <p:cNvSpPr txBox="1"/>
          <p:nvPr/>
        </p:nvSpPr>
        <p:spPr>
          <a:xfrm>
            <a:off x="395535" y="5877272"/>
            <a:ext cx="853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possible de modifier ces valeurs soit en déplaçant le potentiomètre soit en saisissant une valeur dans la zone de texte.</a:t>
            </a:r>
          </a:p>
        </p:txBody>
      </p:sp>
    </p:spTree>
    <p:extLst>
      <p:ext uri="{BB962C8B-B14F-4D97-AF65-F5344CB8AC3E}">
        <p14:creationId xmlns:p14="http://schemas.microsoft.com/office/powerpoint/2010/main" val="258822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DMD et 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Piézo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5EBE39-5C17-4FB2-025E-E5F40A94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844824"/>
            <a:ext cx="3240360" cy="662527"/>
          </a:xfrm>
          <a:prstGeom prst="rect">
            <a:avLst/>
          </a:prstGeom>
        </p:spPr>
      </p:pic>
      <p:pic>
        <p:nvPicPr>
          <p:cNvPr id="6" name="Picture 2" descr="LEnsE">
            <a:extLst>
              <a:ext uri="{FF2B5EF4-FFF2-40B4-BE49-F238E27FC236}">
                <a16:creationId xmlns:a16="http://schemas.microsoft.com/office/drawing/2014/main" id="{6F641BAE-1592-3E2A-2C9D-E7E22BFB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F5E7F0-6912-87B7-E9F6-40669A5C7A34}"/>
              </a:ext>
            </a:extLst>
          </p:cNvPr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1C0AF7-1916-8E9F-1324-D6A1D005216A}"/>
              </a:ext>
            </a:extLst>
          </p:cNvPr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DFAB6A2-432D-0402-1BD0-92C4D62E2AD2}"/>
              </a:ext>
            </a:extLst>
          </p:cNvPr>
          <p:cNvSpPr txBox="1"/>
          <p:nvPr/>
        </p:nvSpPr>
        <p:spPr>
          <a:xfrm>
            <a:off x="2267744" y="107422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Connexion du module de commande du piézoélectrique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089574-8A43-A08A-C3C3-3FCECE83A757}"/>
              </a:ext>
            </a:extLst>
          </p:cNvPr>
          <p:cNvSpPr txBox="1"/>
          <p:nvPr/>
        </p:nvSpPr>
        <p:spPr>
          <a:xfrm>
            <a:off x="395536" y="1844824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zone (</a:t>
            </a:r>
            <a:r>
              <a:rPr lang="fr-FR" b="1" dirty="0"/>
              <a:t>7</a:t>
            </a:r>
            <a:r>
              <a:rPr lang="fr-FR" dirty="0"/>
              <a:t>) permet de faire la connexion avec le module de commande du système de déplacement piézoélectrique de l’objectif du microscope.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3A271F-5C82-32DF-5A99-C4DA7A686BB3}"/>
              </a:ext>
            </a:extLst>
          </p:cNvPr>
          <p:cNvSpPr txBox="1"/>
          <p:nvPr/>
        </p:nvSpPr>
        <p:spPr>
          <a:xfrm>
            <a:off x="395535" y="2996952"/>
            <a:ext cx="8537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liste déroulante permet de sélectionner le module qui doit être connecté en USB au PC.</a:t>
            </a:r>
          </a:p>
          <a:p>
            <a:endParaRPr lang="fr-FR" dirty="0"/>
          </a:p>
          <a:p>
            <a:r>
              <a:rPr lang="fr-FR" dirty="0"/>
              <a:t>Le bouton ‘</a:t>
            </a:r>
            <a:r>
              <a:rPr lang="fr-FR" b="1" i="1" dirty="0"/>
              <a:t>Connection</a:t>
            </a:r>
            <a:r>
              <a:rPr lang="fr-FR" dirty="0"/>
              <a:t>’ permet d’initialiser le système de commande. Il est alors possible de déplacer l’objectif manuellement à l’aide de la zone (</a:t>
            </a:r>
            <a:r>
              <a:rPr lang="fr-FR" b="1" dirty="0"/>
              <a:t>10</a:t>
            </a:r>
            <a:r>
              <a:rPr lang="fr-FR" dirty="0"/>
              <a:t>) de l’interface.</a:t>
            </a:r>
          </a:p>
          <a:p>
            <a:endParaRPr lang="fr-FR" dirty="0"/>
          </a:p>
          <a:p>
            <a:r>
              <a:rPr lang="fr-FR" dirty="0"/>
              <a:t>Lors de la connexion, la LED notée </a:t>
            </a:r>
            <a:r>
              <a:rPr lang="fr-FR" dirty="0" err="1"/>
              <a:t>Piezo</a:t>
            </a:r>
            <a:r>
              <a:rPr lang="fr-FR" dirty="0"/>
              <a:t> s’allume en rouge.</a:t>
            </a:r>
          </a:p>
        </p:txBody>
      </p:sp>
    </p:spTree>
    <p:extLst>
      <p:ext uri="{BB962C8B-B14F-4D97-AF65-F5344CB8AC3E}">
        <p14:creationId xmlns:p14="http://schemas.microsoft.com/office/powerpoint/2010/main" val="270647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80FB6C3-4EB1-2C47-21FB-230C38FD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841115"/>
            <a:ext cx="3712575" cy="1522573"/>
          </a:xfrm>
          <a:prstGeom prst="rect">
            <a:avLst/>
          </a:prstGeom>
        </p:spPr>
      </p:pic>
      <p:pic>
        <p:nvPicPr>
          <p:cNvPr id="6" name="Picture 2" descr="LEnsE">
            <a:extLst>
              <a:ext uri="{FF2B5EF4-FFF2-40B4-BE49-F238E27FC236}">
                <a16:creationId xmlns:a16="http://schemas.microsoft.com/office/drawing/2014/main" id="{5B910364-8C86-142A-D498-656D79AD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99B8235-7901-E37C-A3DB-1B8A2A483D02}"/>
              </a:ext>
            </a:extLst>
          </p:cNvPr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D97C012-B540-470C-2AEF-69AE2D55ACDC}"/>
              </a:ext>
            </a:extLst>
          </p:cNvPr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082439D-C234-87BA-A0FD-A25CABE5999A}"/>
              </a:ext>
            </a:extLst>
          </p:cNvPr>
          <p:cNvSpPr txBox="1"/>
          <p:nvPr/>
        </p:nvSpPr>
        <p:spPr>
          <a:xfrm>
            <a:off x="2267744" y="107422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Paramètres du module de commande du piézoélectrique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B97BFD-20E3-0EC0-28EE-0F137BDEDEBF}"/>
              </a:ext>
            </a:extLst>
          </p:cNvPr>
          <p:cNvSpPr txBox="1"/>
          <p:nvPr/>
        </p:nvSpPr>
        <p:spPr>
          <a:xfrm>
            <a:off x="395536" y="1844824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zone (</a:t>
            </a:r>
            <a:r>
              <a:rPr lang="fr-FR" b="1" dirty="0"/>
              <a:t>10</a:t>
            </a:r>
            <a:r>
              <a:rPr lang="fr-FR" dirty="0"/>
              <a:t>) permet de </a:t>
            </a:r>
            <a:r>
              <a:rPr lang="fr-FR" b="1" dirty="0"/>
              <a:t>déplacer l’objectif du microscope selon l’axe Z </a:t>
            </a:r>
            <a:r>
              <a:rPr lang="fr-FR" dirty="0"/>
              <a:t>de manière nanométrique. </a:t>
            </a:r>
          </a:p>
          <a:p>
            <a:r>
              <a:rPr lang="fr-FR" dirty="0"/>
              <a:t>Actuellement la </a:t>
            </a:r>
            <a:r>
              <a:rPr lang="fr-FR" b="1" dirty="0"/>
              <a:t>résolution</a:t>
            </a:r>
            <a:r>
              <a:rPr lang="fr-FR" dirty="0"/>
              <a:t> de déplacement est de </a:t>
            </a:r>
            <a:r>
              <a:rPr lang="fr-FR" b="1" dirty="0"/>
              <a:t>10nm</a:t>
            </a:r>
            <a:r>
              <a:rPr lang="fr-FR" dirty="0"/>
              <a:t>.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5B84D5-E5A1-850A-0711-84624F54F456}"/>
              </a:ext>
            </a:extLst>
          </p:cNvPr>
          <p:cNvSpPr txBox="1"/>
          <p:nvPr/>
        </p:nvSpPr>
        <p:spPr>
          <a:xfrm>
            <a:off x="395535" y="3762906"/>
            <a:ext cx="8537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premier paramètre ‘</a:t>
            </a:r>
            <a:r>
              <a:rPr lang="fr-FR" b="1" i="1" dirty="0"/>
              <a:t>Z Axis’ </a:t>
            </a:r>
            <a:r>
              <a:rPr lang="fr-FR" dirty="0"/>
              <a:t>correspond à un déplacement grossier du système piézoélectrique, par </a:t>
            </a:r>
            <a:r>
              <a:rPr lang="fr-FR" b="1" dirty="0"/>
              <a:t>pas d’un micromètre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 second paramètre ‘</a:t>
            </a:r>
            <a:r>
              <a:rPr lang="fr-FR" b="1" i="1" dirty="0"/>
              <a:t>Fine Z’</a:t>
            </a:r>
            <a:r>
              <a:rPr lang="fr-FR" dirty="0"/>
              <a:t> permet de déplacer l’objectif du microscope en nanomètre.</a:t>
            </a:r>
          </a:p>
          <a:p>
            <a:r>
              <a:rPr lang="fr-FR" i="1" dirty="0"/>
              <a:t>Attention : le pas de résolution du système de contrôle est de 10nm !</a:t>
            </a:r>
          </a:p>
          <a:p>
            <a:endParaRPr lang="fr-FR" i="1" dirty="0"/>
          </a:p>
          <a:p>
            <a:r>
              <a:rPr lang="fr-FR" dirty="0"/>
              <a:t>L’objectif se déplace alors de la somme des deux paramètres précédents.</a:t>
            </a:r>
          </a:p>
        </p:txBody>
      </p:sp>
    </p:spTree>
    <p:extLst>
      <p:ext uri="{BB962C8B-B14F-4D97-AF65-F5344CB8AC3E}">
        <p14:creationId xmlns:p14="http://schemas.microsoft.com/office/powerpoint/2010/main" val="87843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‘Pattern </a:t>
            </a:r>
            <a:r>
              <a:rPr lang="fr-FR" dirty="0" err="1"/>
              <a:t>Choice</a:t>
            </a:r>
            <a:r>
              <a:rPr lang="fr-FR" dirty="0"/>
              <a:t>’ : permet de choisir le pattern</a:t>
            </a:r>
          </a:p>
          <a:p>
            <a:r>
              <a:rPr lang="fr-FR" dirty="0"/>
              <a:t>‘</a:t>
            </a:r>
            <a:r>
              <a:rPr lang="fr-FR" dirty="0" err="1"/>
              <a:t>Load</a:t>
            </a:r>
            <a:r>
              <a:rPr lang="fr-FR" dirty="0"/>
              <a:t>’ : permet de charger le pattern manuellement dans le DMD</a:t>
            </a:r>
          </a:p>
          <a:p>
            <a:r>
              <a:rPr lang="fr-FR" dirty="0"/>
              <a:t>‘Reset’ : permet de vider les choix de patterns, à ne surtout pas confondre avec ‘Reset DMD’</a:t>
            </a:r>
          </a:p>
          <a:p>
            <a:r>
              <a:rPr lang="fr-FR" dirty="0"/>
              <a:t>‘</a:t>
            </a:r>
            <a:r>
              <a:rPr lang="fr-FR" dirty="0" err="1"/>
              <a:t>View</a:t>
            </a:r>
            <a:r>
              <a:rPr lang="fr-FR" dirty="0"/>
              <a:t> Test’ : permet de voir l’image test</a:t>
            </a:r>
          </a:p>
          <a:p>
            <a:r>
              <a:rPr lang="fr-FR" dirty="0"/>
              <a:t>‘TEST’ : permet de charger l’image dans le DMD pour s’assurer de son bon fonctionnement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323C4E-626E-B5DD-AAAA-597B6EBA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63" y="2522141"/>
            <a:ext cx="4084674" cy="1813717"/>
          </a:xfrm>
          <a:prstGeom prst="rect">
            <a:avLst/>
          </a:prstGeom>
        </p:spPr>
      </p:pic>
      <p:pic>
        <p:nvPicPr>
          <p:cNvPr id="8" name="Picture 2" descr="LEnsE">
            <a:extLst>
              <a:ext uri="{FF2B5EF4-FFF2-40B4-BE49-F238E27FC236}">
                <a16:creationId xmlns:a16="http://schemas.microsoft.com/office/drawing/2014/main" id="{E8EA8FB3-0DC8-B2BF-2FC1-F417B767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B51D4E-FDBD-D876-C433-B036571DA908}"/>
              </a:ext>
            </a:extLst>
          </p:cNvPr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3872E99-A9D4-0D57-A277-EF5BF4CA6C1A}"/>
              </a:ext>
            </a:extLst>
          </p:cNvPr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857B1D-1CD5-B7FF-9825-91232C5DEE29}"/>
              </a:ext>
            </a:extLst>
          </p:cNvPr>
          <p:cNvSpPr txBox="1"/>
          <p:nvPr/>
        </p:nvSpPr>
        <p:spPr>
          <a:xfrm>
            <a:off x="2267744" y="107422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Paramètres de la matrice de </a:t>
            </a:r>
            <a:r>
              <a:rPr lang="fr-FR" sz="2000" b="1" dirty="0" err="1">
                <a:solidFill>
                  <a:schemeClr val="accent4">
                    <a:lumMod val="75000"/>
                  </a:schemeClr>
                </a:solidFill>
              </a:rPr>
              <a:t>micro-miroirs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polarisés</a:t>
            </a:r>
          </a:p>
        </p:txBody>
      </p:sp>
    </p:spTree>
    <p:extLst>
      <p:ext uri="{BB962C8B-B14F-4D97-AF65-F5344CB8AC3E}">
        <p14:creationId xmlns:p14="http://schemas.microsoft.com/office/powerpoint/2010/main" val="116310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600200"/>
            <a:ext cx="4224232" cy="4525963"/>
          </a:xfrm>
        </p:spPr>
      </p:pic>
    </p:spTree>
    <p:extLst>
      <p:ext uri="{BB962C8B-B14F-4D97-AF65-F5344CB8AC3E}">
        <p14:creationId xmlns:p14="http://schemas.microsoft.com/office/powerpoint/2010/main" val="293266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‘Image </a:t>
            </a:r>
            <a:r>
              <a:rPr lang="fr-FR" dirty="0" err="1"/>
              <a:t>Choice</a:t>
            </a:r>
            <a:r>
              <a:rPr lang="fr-FR" dirty="0"/>
              <a:t>’ : permet de choisir l’image voulue</a:t>
            </a:r>
          </a:p>
          <a:p>
            <a:r>
              <a:rPr lang="fr-FR" dirty="0"/>
              <a:t>‘Image Save’ : permet de ‘Save’ l’image pour ensuite la ‘</a:t>
            </a:r>
            <a:r>
              <a:rPr lang="fr-FR" dirty="0" err="1"/>
              <a:t>Load</a:t>
            </a:r>
            <a:r>
              <a:rPr lang="fr-FR" dirty="0"/>
              <a:t>’</a:t>
            </a:r>
          </a:p>
          <a:p>
            <a:r>
              <a:rPr lang="fr-FR" dirty="0"/>
              <a:t>L’image va automatiquement s’afficher lorsqu’elle sera sélectionnée, il y en a déjà rentrées </a:t>
            </a:r>
            <a:r>
              <a:rPr lang="fr-FR"/>
              <a:t>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74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Paramètres du mode automatique</a:t>
            </a:r>
          </a:p>
        </p:txBody>
      </p:sp>
    </p:spTree>
    <p:extLst>
      <p:ext uri="{BB962C8B-B14F-4D97-AF65-F5344CB8AC3E}">
        <p14:creationId xmlns:p14="http://schemas.microsoft.com/office/powerpoint/2010/main" val="289223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 : </a:t>
            </a:r>
            <a:r>
              <a:rPr lang="fr-FR" dirty="0" err="1"/>
              <a:t>Automatic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‘</a:t>
            </a:r>
            <a:r>
              <a:rPr lang="fr-FR" dirty="0" err="1"/>
              <a:t>Parameters</a:t>
            </a:r>
            <a:r>
              <a:rPr lang="fr-FR" dirty="0"/>
              <a:t>’ : permet d’ouvrir la fenêtre créant les paramètres</a:t>
            </a:r>
          </a:p>
          <a:p>
            <a:r>
              <a:rPr lang="fr-FR" dirty="0"/>
              <a:t>‘START’ : lance l’acquisition conformément aux paramètre de cette dernière</a:t>
            </a:r>
          </a:p>
        </p:txBody>
      </p:sp>
    </p:spTree>
    <p:extLst>
      <p:ext uri="{BB962C8B-B14F-4D97-AF65-F5344CB8AC3E}">
        <p14:creationId xmlns:p14="http://schemas.microsoft.com/office/powerpoint/2010/main" val="35447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Mode </a:t>
            </a:r>
            <a:r>
              <a:rPr lang="fr-FR" dirty="0" err="1"/>
              <a:t>Window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2972469"/>
            <a:ext cx="2991267" cy="1781424"/>
          </a:xfrm>
        </p:spPr>
      </p:pic>
    </p:spTree>
    <p:extLst>
      <p:ext uri="{BB962C8B-B14F-4D97-AF65-F5344CB8AC3E}">
        <p14:creationId xmlns:p14="http://schemas.microsoft.com/office/powerpoint/2010/main" val="156495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1268760"/>
            <a:ext cx="82089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interface permet de piloter l’ensemble des éléments de </a:t>
            </a:r>
            <a:r>
              <a:rPr lang="fr-FR" b="1" dirty="0"/>
              <a:t>l’expérience de microscopie à illumination structurée</a:t>
            </a:r>
            <a:r>
              <a:rPr lang="fr-FR" dirty="0"/>
              <a:t> proposée par le </a:t>
            </a:r>
            <a:r>
              <a:rPr lang="fr-FR" dirty="0" err="1"/>
              <a:t>LEnsE</a:t>
            </a:r>
            <a:r>
              <a:rPr lang="fr-FR" dirty="0"/>
              <a:t>.</a:t>
            </a:r>
          </a:p>
          <a:p>
            <a:endParaRPr lang="fr-FR" sz="1600" dirty="0"/>
          </a:p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AVANT UTILISATION</a:t>
            </a:r>
          </a:p>
          <a:p>
            <a:endParaRPr lang="fr-FR" dirty="0"/>
          </a:p>
          <a:p>
            <a:r>
              <a:rPr lang="fr-FR" dirty="0"/>
              <a:t>La caméra (type BASLER xxx), montée sur le microscope, doit être connectée en USB sur le PC.</a:t>
            </a:r>
          </a:p>
          <a:p>
            <a:endParaRPr lang="fr-FR" dirty="0"/>
          </a:p>
          <a:p>
            <a:r>
              <a:rPr lang="fr-FR" dirty="0"/>
              <a:t>Le système de micro-</a:t>
            </a:r>
            <a:r>
              <a:rPr lang="fr-FR" dirty="0" err="1"/>
              <a:t>mirroirs</a:t>
            </a:r>
            <a:r>
              <a:rPr lang="fr-FR" dirty="0"/>
              <a:t> (</a:t>
            </a:r>
            <a:r>
              <a:rPr lang="fr-FR" i="1" dirty="0"/>
              <a:t>DMD – Digital </a:t>
            </a:r>
            <a:r>
              <a:rPr lang="fr-FR" i="1" dirty="0" err="1"/>
              <a:t>Micromirror</a:t>
            </a:r>
            <a:r>
              <a:rPr lang="fr-FR" i="1" dirty="0"/>
              <a:t> </a:t>
            </a:r>
            <a:r>
              <a:rPr lang="fr-FR" i="1" dirty="0" err="1"/>
              <a:t>Device</a:t>
            </a:r>
            <a:r>
              <a:rPr lang="fr-FR" dirty="0"/>
              <a:t>) doit être connecté en USB sur le PC et alimenté.</a:t>
            </a:r>
          </a:p>
          <a:p>
            <a:endParaRPr lang="fr-FR" dirty="0"/>
          </a:p>
          <a:p>
            <a:r>
              <a:rPr lang="fr-FR" dirty="0"/>
              <a:t>Le système de contrôle du module piézo-électrique doit être alimenté. La carte de commande doit être reliée en USB et être alimentée en 12V continu.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536" y="53012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LANCEMENT DE L’INTERFACE</a:t>
            </a:r>
          </a:p>
          <a:p>
            <a:endParaRPr lang="fr-FR" dirty="0"/>
          </a:p>
          <a:p>
            <a:r>
              <a:rPr lang="fr-FR" dirty="0"/>
              <a:t>Pour lancer l’interface de contrôle, double-cliquer sur le fichier </a:t>
            </a:r>
            <a:r>
              <a:rPr lang="fr-FR" b="1" dirty="0"/>
              <a:t>start_bio_phot.bat</a:t>
            </a:r>
            <a:r>
              <a:rPr lang="fr-FR" dirty="0"/>
              <a:t> sur le bureau de ce PC.</a:t>
            </a:r>
            <a:endParaRPr lang="fr-F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22" y="4853533"/>
            <a:ext cx="10001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02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Mode </a:t>
            </a:r>
            <a:r>
              <a:rPr lang="fr-FR" dirty="0" err="1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‘Directory’ : sert à choisir dans quel fichier sera créer le sous-fichier avec les scans</a:t>
            </a:r>
          </a:p>
          <a:p>
            <a:r>
              <a:rPr lang="fr-FR" dirty="0"/>
              <a:t>‘Z </a:t>
            </a:r>
            <a:r>
              <a:rPr lang="fr-FR" dirty="0" err="1"/>
              <a:t>Displacement</a:t>
            </a:r>
            <a:r>
              <a:rPr lang="fr-FR" dirty="0"/>
              <a:t>’ : étendue totale sur laquelle va se déplacer l’acquisition</a:t>
            </a:r>
          </a:p>
          <a:p>
            <a:r>
              <a:rPr lang="fr-FR" dirty="0"/>
              <a:t>‘Z </a:t>
            </a:r>
            <a:r>
              <a:rPr lang="fr-FR" dirty="0" err="1"/>
              <a:t>Step</a:t>
            </a:r>
            <a:r>
              <a:rPr lang="fr-FR" dirty="0"/>
              <a:t>’ : pas avec lequel va se </a:t>
            </a:r>
            <a:r>
              <a:rPr lang="fr-FR" dirty="0" err="1"/>
              <a:t>dépacer</a:t>
            </a:r>
            <a:r>
              <a:rPr lang="fr-FR" dirty="0"/>
              <a:t> l’acquisition</a:t>
            </a:r>
          </a:p>
          <a:p>
            <a:r>
              <a:rPr lang="fr-FR" dirty="0"/>
              <a:t>‘Save </a:t>
            </a:r>
            <a:r>
              <a:rPr lang="fr-FR" dirty="0" err="1"/>
              <a:t>Parameters</a:t>
            </a:r>
            <a:r>
              <a:rPr lang="fr-FR" dirty="0"/>
              <a:t>’ : sauvegarde les paramètres dans un fichier ‘parameters.txt’</a:t>
            </a:r>
          </a:p>
        </p:txBody>
      </p:sp>
    </p:spTree>
    <p:extLst>
      <p:ext uri="{BB962C8B-B14F-4D97-AF65-F5344CB8AC3E}">
        <p14:creationId xmlns:p14="http://schemas.microsoft.com/office/powerpoint/2010/main" val="414672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Quelques bugs récalcitrants…</a:t>
            </a:r>
          </a:p>
        </p:txBody>
      </p:sp>
    </p:spTree>
    <p:extLst>
      <p:ext uri="{BB962C8B-B14F-4D97-AF65-F5344CB8AC3E}">
        <p14:creationId xmlns:p14="http://schemas.microsoft.com/office/powerpoint/2010/main" val="95741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4 : Reset DMD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N’appuyez pas sur ce bouton si vous n’en n’avez pas besoin</a:t>
            </a:r>
          </a:p>
          <a:p>
            <a:r>
              <a:rPr lang="fr-FR" dirty="0"/>
              <a:t>Ce dernier sert à Reset le DMD Texas Instrument, il faut l’utiliser si vous avez des bugs lors des ‘</a:t>
            </a:r>
            <a:r>
              <a:rPr lang="fr-FR" dirty="0" err="1"/>
              <a:t>Loads</a:t>
            </a:r>
            <a:r>
              <a:rPr lang="fr-FR" dirty="0"/>
              <a:t>’ ou de l’acquisition automatique</a:t>
            </a:r>
          </a:p>
          <a:p>
            <a:r>
              <a:rPr lang="fr-FR" dirty="0"/>
              <a:t>Exemple de bug qui demande un ‘Reset’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1600" y="536163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usb.core.USBError</a:t>
            </a:r>
            <a:r>
              <a:rPr lang="fr-FR" sz="1200" dirty="0"/>
              <a:t>: [</a:t>
            </a:r>
            <a:r>
              <a:rPr lang="fr-FR" sz="1200" dirty="0" err="1"/>
              <a:t>Errno</a:t>
            </a:r>
            <a:r>
              <a:rPr lang="fr-FR" sz="1200" dirty="0"/>
              <a:t> None] b'libusb0-dll:err [_</a:t>
            </a:r>
            <a:r>
              <a:rPr lang="fr-FR" sz="1200" dirty="0" err="1"/>
              <a:t>usb_reap_async</a:t>
            </a:r>
            <a:r>
              <a:rPr lang="fr-FR" sz="1200" dirty="0"/>
              <a:t>] </a:t>
            </a:r>
            <a:r>
              <a:rPr lang="fr-FR" sz="1200" dirty="0" err="1"/>
              <a:t>reaping</a:t>
            </a:r>
            <a:r>
              <a:rPr lang="fr-FR" sz="1200" dirty="0"/>
              <a:t> </a:t>
            </a:r>
            <a:r>
              <a:rPr lang="fr-FR" sz="1200" dirty="0" err="1"/>
              <a:t>request</a:t>
            </a:r>
            <a:r>
              <a:rPr lang="fr-FR" sz="1200" dirty="0"/>
              <a:t> </a:t>
            </a:r>
            <a:r>
              <a:rPr lang="fr-FR" sz="1200" dirty="0" err="1"/>
              <a:t>failed</a:t>
            </a:r>
            <a:r>
              <a:rPr lang="fr-FR" sz="1200" dirty="0"/>
              <a:t>, </a:t>
            </a:r>
            <a:r>
              <a:rPr lang="fr-FR" sz="1200" dirty="0" err="1"/>
              <a:t>win</a:t>
            </a:r>
            <a:r>
              <a:rPr lang="fr-FR" sz="1200" dirty="0"/>
              <a:t> </a:t>
            </a:r>
            <a:r>
              <a:rPr lang="fr-FR" sz="1200" dirty="0" err="1"/>
              <a:t>error</a:t>
            </a:r>
            <a:r>
              <a:rPr lang="fr-FR" sz="1200" dirty="0"/>
              <a:t>: L\x92op\xe9ration d\x92entr\xe9e/sortie a \xe9t\xe9 </a:t>
            </a:r>
            <a:r>
              <a:rPr lang="fr-FR" sz="1200" dirty="0" err="1"/>
              <a:t>abandonn</a:t>
            </a:r>
            <a:r>
              <a:rPr lang="fr-FR" sz="1200" dirty="0"/>
              <a:t>\xe9e en raison de </a:t>
            </a:r>
          </a:p>
          <a:p>
            <a:r>
              <a:rPr lang="fr-FR" sz="1200" dirty="0"/>
              <a:t>l\x92arr\</a:t>
            </a:r>
            <a:r>
              <a:rPr lang="fr-FR" sz="1200" dirty="0" err="1"/>
              <a:t>xeat</a:t>
            </a:r>
            <a:r>
              <a:rPr lang="fr-FR" sz="1200" dirty="0"/>
              <a:t> d\x92un thread ou \xe0 la demande d\x92une application.\r\n\n'</a:t>
            </a:r>
          </a:p>
        </p:txBody>
      </p:sp>
    </p:spTree>
    <p:extLst>
      <p:ext uri="{BB962C8B-B14F-4D97-AF65-F5344CB8AC3E}">
        <p14:creationId xmlns:p14="http://schemas.microsoft.com/office/powerpoint/2010/main" val="88283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Procédures de base</a:t>
            </a:r>
          </a:p>
        </p:txBody>
      </p:sp>
    </p:spTree>
    <p:extLst>
      <p:ext uri="{BB962C8B-B14F-4D97-AF65-F5344CB8AC3E}">
        <p14:creationId xmlns:p14="http://schemas.microsoft.com/office/powerpoint/2010/main" val="313039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À l’égard des personnes encadrantes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Il est possible de charger des paramètres </a:t>
            </a:r>
            <a:r>
              <a:rPr lang="fr-FR" dirty="0" err="1"/>
              <a:t>pré-établis</a:t>
            </a:r>
            <a:r>
              <a:rPr lang="fr-FR" dirty="0"/>
              <a:t> pour faciliter le travail aux élèves, pour cela il suffit de ‘Save’ un ‘parameters.txt’ quelconque, puis de modifier les valeurs à la main, sur </a:t>
            </a:r>
            <a:r>
              <a:rPr lang="fr-FR" dirty="0" err="1"/>
              <a:t>Bloc-Note</a:t>
            </a:r>
            <a:r>
              <a:rPr lang="fr-FR" dirty="0"/>
              <a:t> par exemple</a:t>
            </a:r>
          </a:p>
          <a:p>
            <a:r>
              <a:rPr lang="fr-FR" dirty="0"/>
              <a:t>Les élèves n’auront qu’à prendre le fichier, le placer dans le ‘Directory’ choisit, et lancer l’acquisition avec ‘START’ sans changer les paramètres</a:t>
            </a:r>
          </a:p>
          <a:p>
            <a:r>
              <a:rPr lang="fr-FR" dirty="0"/>
              <a:t>Il est aussi possible de lancer des acquisitions à N ’patterns’, pour cela il suffit de rajouter des ‘patterns’ dans le fichier ‘parameters.txt’ de la même manière, selon la logique :</a:t>
            </a:r>
            <a:br>
              <a:rPr lang="fr-FR" dirty="0"/>
            </a:br>
            <a:r>
              <a:rPr lang="fr-FR" dirty="0"/>
              <a:t>	Pattern N : </a:t>
            </a:r>
            <a:r>
              <a:rPr lang="fr-FR" dirty="0" err="1"/>
              <a:t>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30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Pour s’assurer du bon fonctionnement pour les élèves, il faut appuyer sur ‘</a:t>
            </a:r>
            <a:r>
              <a:rPr lang="fr-FR" dirty="0" err="1"/>
              <a:t>View</a:t>
            </a:r>
            <a:r>
              <a:rPr lang="fr-FR" dirty="0"/>
              <a:t> Test’ puis ‘TEST’ 8 :</a:t>
            </a:r>
          </a:p>
          <a:p>
            <a:r>
              <a:rPr lang="fr-FR" dirty="0"/>
              <a:t>S’il y a un bug comme indiqué page 6, il faut DMD Reset, l’interface va se fermer. Relancer la et réessayé jusqu’à ce que cela marche, normalement un essai suffit</a:t>
            </a:r>
          </a:p>
          <a:p>
            <a:r>
              <a:rPr lang="fr-FR" dirty="0"/>
              <a:t>Si l’image de ‘</a:t>
            </a:r>
            <a:r>
              <a:rPr lang="fr-FR" dirty="0" err="1"/>
              <a:t>View</a:t>
            </a:r>
            <a:r>
              <a:rPr lang="fr-FR" dirty="0"/>
              <a:t> Test’ et l’image sur le DMD ne correspondent pas, c’est qu’il doit y avoir un problème de DMD (jamais arrivé, mais on ne sait jamais)</a:t>
            </a:r>
          </a:p>
        </p:txBody>
      </p:sp>
    </p:spTree>
    <p:extLst>
      <p:ext uri="{BB962C8B-B14F-4D97-AF65-F5344CB8AC3E}">
        <p14:creationId xmlns:p14="http://schemas.microsoft.com/office/powerpoint/2010/main" val="389744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 standard – Manuelle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Lancer l’interface</a:t>
            </a:r>
          </a:p>
          <a:p>
            <a:r>
              <a:rPr lang="fr-FR" dirty="0"/>
              <a:t>Choisir ses paramètres caméra dans 6</a:t>
            </a:r>
          </a:p>
          <a:p>
            <a:r>
              <a:rPr lang="fr-FR" dirty="0"/>
              <a:t>Connecter le bon COM du </a:t>
            </a:r>
            <a:r>
              <a:rPr lang="fr-FR" dirty="0" err="1"/>
              <a:t>Piezo</a:t>
            </a:r>
            <a:r>
              <a:rPr lang="fr-FR" dirty="0"/>
              <a:t> puis cliquer sur ‘Connection’ 7 (si la LED devient rouge continuer)</a:t>
            </a:r>
          </a:p>
          <a:p>
            <a:r>
              <a:rPr lang="fr-FR" dirty="0"/>
              <a:t>Choisir ses patterns avec ‘</a:t>
            </a:r>
            <a:r>
              <a:rPr lang="fr-FR" dirty="0" err="1"/>
              <a:t>Choice</a:t>
            </a:r>
            <a:r>
              <a:rPr lang="fr-FR" dirty="0"/>
              <a:t> Pattern’ puis les ‘</a:t>
            </a:r>
            <a:r>
              <a:rPr lang="fr-FR" dirty="0" err="1"/>
              <a:t>Loads</a:t>
            </a:r>
            <a:r>
              <a:rPr lang="fr-FR" dirty="0"/>
              <a:t>’ 8</a:t>
            </a:r>
          </a:p>
          <a:p>
            <a:r>
              <a:rPr lang="fr-FR" dirty="0"/>
              <a:t>Choisir son positionnement 10</a:t>
            </a:r>
          </a:p>
          <a:p>
            <a:r>
              <a:rPr lang="fr-FR" dirty="0"/>
              <a:t>Choisir son emplacement de sauvegarde puis sauvegarder avec 3 et 4 quand l’image nous plaît</a:t>
            </a:r>
          </a:p>
          <a:p>
            <a:r>
              <a:rPr lang="fr-FR" dirty="0"/>
              <a:t>Recommencer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4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 standard - Automatique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Lancer l’interface</a:t>
            </a:r>
          </a:p>
          <a:p>
            <a:r>
              <a:rPr lang="fr-FR" dirty="0"/>
              <a:t>Choisir ses paramètres caméra dans 6</a:t>
            </a:r>
          </a:p>
          <a:p>
            <a:r>
              <a:rPr lang="fr-FR" dirty="0"/>
              <a:t>Choisir ses patterns dans 8, pas besoin de les ‘</a:t>
            </a:r>
            <a:r>
              <a:rPr lang="fr-FR" dirty="0" err="1"/>
              <a:t>Load</a:t>
            </a:r>
            <a:r>
              <a:rPr lang="fr-FR" dirty="0"/>
              <a:t>’</a:t>
            </a:r>
          </a:p>
          <a:p>
            <a:r>
              <a:rPr lang="fr-FR" dirty="0"/>
              <a:t>Passer en mode ‘</a:t>
            </a:r>
            <a:r>
              <a:rPr lang="fr-FR" dirty="0" err="1"/>
              <a:t>Automatic</a:t>
            </a:r>
            <a:r>
              <a:rPr lang="fr-FR" dirty="0"/>
              <a:t>’ avec 1</a:t>
            </a:r>
          </a:p>
          <a:p>
            <a:r>
              <a:rPr lang="fr-FR" dirty="0"/>
              <a:t>Cliquer sur ‘</a:t>
            </a:r>
            <a:r>
              <a:rPr lang="fr-FR" dirty="0" err="1"/>
              <a:t>Parameters</a:t>
            </a:r>
            <a:r>
              <a:rPr lang="fr-FR" dirty="0"/>
              <a:t>’, 9,  puis entrer son emplacement de sauvegarde, sa plage et son pas</a:t>
            </a:r>
          </a:p>
          <a:p>
            <a:r>
              <a:rPr lang="fr-FR" dirty="0"/>
              <a:t>Lancer l’acquisition avec ‘Start’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019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Procédure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46770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126876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INSTALLATION DE L’INTERFACE / WINDOWS SEULEMENT (v 10 minimum)</a:t>
            </a:r>
          </a:p>
          <a:p>
            <a:endParaRPr lang="fr-FR" sz="1600" dirty="0"/>
          </a:p>
          <a:p>
            <a:r>
              <a:rPr lang="fr-FR" sz="1600" dirty="0"/>
              <a:t>Une distribution </a:t>
            </a:r>
            <a:r>
              <a:rPr lang="fr-FR" sz="1600" b="1" dirty="0"/>
              <a:t>Python 3.11 </a:t>
            </a:r>
            <a:r>
              <a:rPr lang="fr-FR" sz="1600" dirty="0"/>
              <a:t>(minimum) doit être installée sur le PC.</a:t>
            </a:r>
          </a:p>
          <a:p>
            <a:r>
              <a:rPr lang="fr-FR" sz="1600" dirty="0"/>
              <a:t>Les </a:t>
            </a:r>
            <a:r>
              <a:rPr lang="fr-FR" sz="1600" b="1" dirty="0"/>
              <a:t>dépendances</a:t>
            </a:r>
            <a:r>
              <a:rPr lang="fr-FR" sz="1600" dirty="0"/>
              <a:t> suivantes doivent également être satisfaites :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numpy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pyqt5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opencv</a:t>
            </a:r>
            <a:r>
              <a:rPr lang="fr-FR" sz="1600" dirty="0"/>
              <a:t>-python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pyserial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pyusb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qtpy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pillow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pypylon</a:t>
            </a:r>
            <a:r>
              <a:rPr lang="fr-FR" sz="1600" dirty="0"/>
              <a:t> (</a:t>
            </a:r>
            <a:r>
              <a:rPr lang="fr-FR" sz="1600" dirty="0" err="1"/>
              <a:t>Basler</a:t>
            </a:r>
            <a:r>
              <a:rPr lang="fr-FR" sz="1600" dirty="0"/>
              <a:t> Camera)</a:t>
            </a:r>
          </a:p>
          <a:p>
            <a:endParaRPr lang="fr-FR" sz="1600" dirty="0"/>
          </a:p>
          <a:p>
            <a:r>
              <a:rPr lang="fr-FR" sz="1600" dirty="0"/>
              <a:t>Vous pouvez installer ces dépendances par l’intermédiaire de la commande </a:t>
            </a:r>
            <a:r>
              <a:rPr lang="fr-FR" sz="1600" b="1" dirty="0" err="1"/>
              <a:t>pip</a:t>
            </a:r>
            <a:r>
              <a:rPr lang="fr-FR" sz="1600" b="1" dirty="0"/>
              <a:t> </a:t>
            </a:r>
            <a:r>
              <a:rPr lang="fr-FR" sz="1600" b="1" dirty="0" err="1"/>
              <a:t>install</a:t>
            </a:r>
            <a:r>
              <a:rPr lang="fr-FR" sz="1600" b="1" dirty="0"/>
              <a:t> package</a:t>
            </a:r>
            <a:r>
              <a:rPr lang="fr-FR" sz="1600" dirty="0"/>
              <a:t>.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395536" y="4941168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RECUPERATION DES FICHIERS</a:t>
            </a:r>
          </a:p>
          <a:p>
            <a:endParaRPr lang="fr-FR" dirty="0"/>
          </a:p>
          <a:p>
            <a:r>
              <a:rPr lang="fr-FR" dirty="0"/>
              <a:t>Les fichiers se trouvent pour l’instant dans le dépôt </a:t>
            </a:r>
            <a:r>
              <a:rPr lang="fr-FR" b="1" dirty="0" err="1"/>
              <a:t>GitHub</a:t>
            </a:r>
            <a:r>
              <a:rPr lang="fr-FR" dirty="0"/>
              <a:t> suivant : </a:t>
            </a:r>
            <a:r>
              <a:rPr lang="fr-FR" b="1" dirty="0"/>
              <a:t>https://github.com/IOGS-LEnsE/labwork-GUI</a:t>
            </a:r>
          </a:p>
          <a:p>
            <a:r>
              <a:rPr lang="fr-FR" dirty="0"/>
              <a:t>Dans la rubrique </a:t>
            </a:r>
            <a:r>
              <a:rPr lang="fr-FR" dirty="0" err="1"/>
              <a:t>BioPhot</a:t>
            </a:r>
            <a:r>
              <a:rPr lang="fr-FR" dirty="0"/>
              <a:t> /  </a:t>
            </a:r>
          </a:p>
        </p:txBody>
      </p:sp>
    </p:spTree>
    <p:extLst>
      <p:ext uri="{BB962C8B-B14F-4D97-AF65-F5344CB8AC3E}">
        <p14:creationId xmlns:p14="http://schemas.microsoft.com/office/powerpoint/2010/main" val="91002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Eléments de l’interface</a:t>
            </a:r>
          </a:p>
        </p:txBody>
      </p:sp>
    </p:spTree>
    <p:extLst>
      <p:ext uri="{BB962C8B-B14F-4D97-AF65-F5344CB8AC3E}">
        <p14:creationId xmlns:p14="http://schemas.microsoft.com/office/powerpoint/2010/main" val="42301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92796"/>
            <a:ext cx="6337423" cy="4525963"/>
          </a:xfrm>
        </p:spPr>
      </p:pic>
      <p:cxnSp>
        <p:nvCxnSpPr>
          <p:cNvPr id="19" name="Connecteur droit avec flèche 18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6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8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9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3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41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10</a:t>
            </a:r>
          </a:p>
        </p:txBody>
      </p:sp>
      <p:pic>
        <p:nvPicPr>
          <p:cNvPr id="31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436096" y="107422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Mode Manuel</a:t>
            </a: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1059277" y="1565176"/>
            <a:ext cx="920435" cy="2520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08434" y="121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49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0" y="1600200"/>
            <a:ext cx="6311680" cy="4525963"/>
          </a:xfrm>
        </p:spPr>
      </p:pic>
      <p:cxnSp>
        <p:nvCxnSpPr>
          <p:cNvPr id="6" name="Connecteur droit avec flèche 5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1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2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3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0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9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10</a:t>
            </a:r>
          </a:p>
        </p:txBody>
      </p:sp>
      <p:pic>
        <p:nvPicPr>
          <p:cNvPr id="29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436096" y="107422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Mode Automatique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059277" y="1565176"/>
            <a:ext cx="920435" cy="2520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08434" y="121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68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Modes de fonctionnement / Paramètres globaux</a:t>
            </a:r>
          </a:p>
        </p:txBody>
      </p:sp>
    </p:spTree>
    <p:extLst>
      <p:ext uri="{BB962C8B-B14F-4D97-AF65-F5344CB8AC3E}">
        <p14:creationId xmlns:p14="http://schemas.microsoft.com/office/powerpoint/2010/main" val="12983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Sélection du mode de fonctionnement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5536" y="184482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modes de fonctionnement sont proposés par l’interface de pilotage.</a:t>
            </a:r>
          </a:p>
          <a:p>
            <a:r>
              <a:rPr lang="fr-FR" dirty="0"/>
              <a:t>Ce choix se fait à l’aide du sélecteur (</a:t>
            </a:r>
            <a:r>
              <a:rPr lang="fr-FR" b="1" dirty="0"/>
              <a:t>1</a:t>
            </a:r>
            <a:r>
              <a:rPr lang="fr-FR" dirty="0"/>
              <a:t>).</a:t>
            </a:r>
          </a:p>
          <a:p>
            <a:r>
              <a:rPr lang="fr-FR" i="1" dirty="0"/>
              <a:t>Selon le mode de fonctionnement, certains éléments ne sont pas accessibles.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5536" y="2996952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MODE MANUEL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mode manuel </a:t>
            </a:r>
            <a:r>
              <a:rPr lang="fr-FR" dirty="0"/>
              <a:t>permet de se familiariser avec l’interface et les différents éléments qu’elle commande.</a:t>
            </a:r>
          </a:p>
          <a:p>
            <a:r>
              <a:rPr lang="fr-FR" dirty="0"/>
              <a:t>Il est ainsi possible de modifier les paramètres d’acquisition de la caméra, de charger des mires sur le DMD ou de déplacer l’objectif par micro-déplacement à l’aide du système piézo-électrique.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MODE AUTOMATIQUE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mode automatique </a:t>
            </a:r>
            <a:r>
              <a:rPr lang="fr-FR" dirty="0"/>
              <a:t>permet de lancer une acquisition d’une série d’images.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72" y="5332202"/>
            <a:ext cx="2124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43" y="3037293"/>
            <a:ext cx="2038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4988"/>
            <a:ext cx="1657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Sélection du répertoire des données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184482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bouton </a:t>
            </a:r>
            <a:r>
              <a:rPr lang="fr-FR" b="1" i="1" dirty="0"/>
              <a:t>Directory</a:t>
            </a:r>
            <a:r>
              <a:rPr lang="fr-FR" dirty="0"/>
              <a:t> (</a:t>
            </a:r>
            <a:r>
              <a:rPr lang="fr-FR" b="1" dirty="0"/>
              <a:t>2</a:t>
            </a:r>
            <a:r>
              <a:rPr lang="fr-FR" dirty="0"/>
              <a:t>) permet de sélectionner le répertoire dans lequel les données seront stockées.</a:t>
            </a:r>
          </a:p>
          <a:p>
            <a:endParaRPr lang="fr-FR" dirty="0"/>
          </a:p>
          <a:p>
            <a:r>
              <a:rPr lang="fr-FR" dirty="0"/>
              <a:t>Ce répertoire sert pour les deux modes de fonctionnement.</a:t>
            </a:r>
          </a:p>
          <a:p>
            <a:endParaRPr lang="fr-FR" dirty="0"/>
          </a:p>
          <a:p>
            <a:r>
              <a:rPr lang="fr-FR" dirty="0"/>
              <a:t>Par défaut, le répertoire est le répertoire de l’application. </a:t>
            </a:r>
          </a:p>
          <a:p>
            <a:r>
              <a:rPr lang="fr-FR" b="1" dirty="0"/>
              <a:t>Pensez à modifier ce répertoire dès le lancement de l’application.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4463728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491880" y="446905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Sauvegarde de l’image en cours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47936" y="50131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bouton </a:t>
            </a:r>
            <a:r>
              <a:rPr lang="fr-FR" b="1" i="1" dirty="0"/>
              <a:t>Save</a:t>
            </a:r>
            <a:r>
              <a:rPr lang="fr-FR" dirty="0"/>
              <a:t> (</a:t>
            </a:r>
            <a:r>
              <a:rPr lang="fr-FR" b="1" dirty="0"/>
              <a:t>3</a:t>
            </a:r>
            <a:r>
              <a:rPr lang="fr-FR" dirty="0"/>
              <a:t>) permet de sauvegarde l’image affichée sur l’interface par la caméra.</a:t>
            </a:r>
          </a:p>
        </p:txBody>
      </p:sp>
    </p:spTree>
    <p:extLst>
      <p:ext uri="{BB962C8B-B14F-4D97-AF65-F5344CB8AC3E}">
        <p14:creationId xmlns:p14="http://schemas.microsoft.com/office/powerpoint/2010/main" val="374762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Pilotage de la caméra</a:t>
            </a:r>
          </a:p>
        </p:txBody>
      </p:sp>
    </p:spTree>
    <p:extLst>
      <p:ext uri="{BB962C8B-B14F-4D97-AF65-F5344CB8AC3E}">
        <p14:creationId xmlns:p14="http://schemas.microsoft.com/office/powerpoint/2010/main" val="94364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1621</Words>
  <Application>Microsoft Office PowerPoint</Application>
  <PresentationFormat>Affichage à l'écran (4:3)</PresentationFormat>
  <Paragraphs>192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Arial</vt:lpstr>
      <vt:lpstr>Calibri</vt:lpstr>
      <vt:lpstr>Thème Office</vt:lpstr>
      <vt:lpstr>Guide Utilisateur Interface</vt:lpstr>
      <vt:lpstr>Présentation PowerPoint</vt:lpstr>
      <vt:lpstr>Guide Utilisateur Interface</vt:lpstr>
      <vt:lpstr>Présentation PowerPoint</vt:lpstr>
      <vt:lpstr>Présentation PowerPoint</vt:lpstr>
      <vt:lpstr>Guide Utilisateur Interface</vt:lpstr>
      <vt:lpstr>Présentation PowerPoint</vt:lpstr>
      <vt:lpstr>Présentation PowerPoint</vt:lpstr>
      <vt:lpstr>Guide Utilisateur Interface</vt:lpstr>
      <vt:lpstr>Présentation PowerPoint</vt:lpstr>
      <vt:lpstr>Guide Utilisateur Interface</vt:lpstr>
      <vt:lpstr>Présentation PowerPoint</vt:lpstr>
      <vt:lpstr>Présentation PowerPoint</vt:lpstr>
      <vt:lpstr>Présentation PowerPoint</vt:lpstr>
      <vt:lpstr>Pattern Choice Window</vt:lpstr>
      <vt:lpstr>Pattern Choice</vt:lpstr>
      <vt:lpstr>Guide Utilisateur Interface</vt:lpstr>
      <vt:lpstr>9 : Automatic Mode</vt:lpstr>
      <vt:lpstr>Automatic Mode Window</vt:lpstr>
      <vt:lpstr>Automatic Mode Window</vt:lpstr>
      <vt:lpstr>Guide Utilisateur Interface</vt:lpstr>
      <vt:lpstr>4 : Reset DMD</vt:lpstr>
      <vt:lpstr>Guide Utilisateur Interface</vt:lpstr>
      <vt:lpstr>À l’égard des personnes encadrantes</vt:lpstr>
      <vt:lpstr>Au démarrage</vt:lpstr>
      <vt:lpstr>Procédure standard – Manuelle</vt:lpstr>
      <vt:lpstr>Procédure standard - Automatique</vt:lpstr>
      <vt:lpstr>Guide Utilisateur Interface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Utilisateur Interface</dc:title>
  <dc:creator>TP02</dc:creator>
  <cp:lastModifiedBy>Julien VILLEMEJANE</cp:lastModifiedBy>
  <cp:revision>69</cp:revision>
  <dcterms:created xsi:type="dcterms:W3CDTF">2023-06-29T09:07:56Z</dcterms:created>
  <dcterms:modified xsi:type="dcterms:W3CDTF">2023-07-24T07:14:03Z</dcterms:modified>
</cp:coreProperties>
</file>