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2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70AD47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9" autoAdjust="0"/>
  </p:normalViewPr>
  <p:slideViewPr>
    <p:cSldViewPr snapToGrid="0">
      <p:cViewPr>
        <p:scale>
          <a:sx n="75" d="100"/>
          <a:sy n="75" d="100"/>
        </p:scale>
        <p:origin x="946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7291-13FB-4A85-9B62-8BED92F848C0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BCF8-9AC3-4250-9B75-9090E16F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1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4053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Computer Vision / </a:t>
            </a:r>
            <a:r>
              <a:rPr lang="fr-FR" b="1" dirty="0"/>
              <a:t>L476 </a:t>
            </a:r>
            <a:r>
              <a:rPr lang="fr-FR" b="1" dirty="0" err="1"/>
              <a:t>board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355107" y="2068802"/>
            <a:ext cx="4340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 err="1">
                <a:solidFill>
                  <a:schemeClr val="accent2"/>
                </a:solidFill>
              </a:rPr>
              <a:t>Step</a:t>
            </a:r>
            <a:r>
              <a:rPr lang="fr-FR" sz="1600" b="1" dirty="0">
                <a:solidFill>
                  <a:schemeClr val="accent2"/>
                </a:solidFill>
              </a:rPr>
              <a:t> </a:t>
            </a:r>
            <a:r>
              <a:rPr lang="fr-FR" sz="1600" b="1" dirty="0" err="1">
                <a:solidFill>
                  <a:schemeClr val="accent2"/>
                </a:solidFill>
              </a:rPr>
              <a:t>Motor</a:t>
            </a:r>
            <a:r>
              <a:rPr lang="fr-FR" sz="1600" b="1" dirty="0">
                <a:solidFill>
                  <a:schemeClr val="accent2"/>
                </a:solidFill>
              </a:rPr>
              <a:t> Control (x2)</a:t>
            </a:r>
          </a:p>
          <a:p>
            <a:pPr marL="742950" lvl="1" indent="-285750">
              <a:buFontTx/>
              <a:buChar char="-"/>
            </a:pPr>
            <a:r>
              <a:rPr lang="fr-FR" sz="1600" dirty="0" err="1">
                <a:solidFill>
                  <a:schemeClr val="accent2"/>
                </a:solidFill>
              </a:rPr>
              <a:t>Step</a:t>
            </a:r>
            <a:r>
              <a:rPr lang="fr-FR" sz="1600" dirty="0">
                <a:solidFill>
                  <a:schemeClr val="accent2"/>
                </a:solidFill>
              </a:rPr>
              <a:t> </a:t>
            </a:r>
            <a:r>
              <a:rPr lang="fr-FR" sz="1600" dirty="0" err="1">
                <a:solidFill>
                  <a:schemeClr val="accent2"/>
                </a:solidFill>
              </a:rPr>
              <a:t>Motor</a:t>
            </a:r>
            <a:r>
              <a:rPr lang="fr-FR" sz="1600" dirty="0">
                <a:solidFill>
                  <a:schemeClr val="accent2"/>
                </a:solidFill>
              </a:rPr>
              <a:t> Driver – TMC2100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RF data transmission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RN41/42 – Evaluation </a:t>
            </a:r>
            <a:r>
              <a:rPr lang="fr-FR" sz="1600" i="1" dirty="0" err="1">
                <a:solidFill>
                  <a:schemeClr val="accent2"/>
                </a:solidFill>
              </a:rPr>
              <a:t>Board</a:t>
            </a:r>
            <a:r>
              <a:rPr lang="fr-FR" sz="1600" i="1" dirty="0">
                <a:solidFill>
                  <a:schemeClr val="accent2"/>
                </a:solidFill>
              </a:rPr>
              <a:t> XV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Position </a:t>
            </a:r>
            <a:r>
              <a:rPr lang="fr-FR" sz="1600" dirty="0" err="1">
                <a:solidFill>
                  <a:schemeClr val="accent2"/>
                </a:solidFill>
              </a:rPr>
              <a:t>sensor</a:t>
            </a:r>
            <a:r>
              <a:rPr lang="fr-FR" sz="1600" dirty="0">
                <a:solidFill>
                  <a:schemeClr val="accent2"/>
                </a:solidFill>
              </a:rPr>
              <a:t> </a:t>
            </a:r>
            <a:r>
              <a:rPr lang="fr-FR" sz="1600" i="1" dirty="0">
                <a:solidFill>
                  <a:schemeClr val="accent2"/>
                </a:solidFill>
              </a:rPr>
              <a:t>SEN0239 </a:t>
            </a:r>
            <a:r>
              <a:rPr lang="fr-FR" sz="1600" dirty="0">
                <a:solidFill>
                  <a:schemeClr val="accent2"/>
                </a:solidFill>
              </a:rPr>
              <a:t>(x3)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Light control (x3 – R / G / B)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500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Control of computer vision </a:t>
            </a:r>
            <a:r>
              <a:rPr lang="fr-FR" dirty="0" err="1">
                <a:solidFill>
                  <a:srgbClr val="002060"/>
                </a:solidFill>
              </a:rPr>
              <a:t>bench</a:t>
            </a:r>
            <a:r>
              <a:rPr lang="fr-FR" dirty="0">
                <a:solidFill>
                  <a:srgbClr val="002060"/>
                </a:solidFill>
              </a:rPr>
              <a:t> / </a:t>
            </a:r>
            <a:r>
              <a:rPr lang="fr-FR" dirty="0" err="1">
                <a:solidFill>
                  <a:srgbClr val="002060"/>
                </a:solidFill>
              </a:rPr>
              <a:t>Dobot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conveyor</a:t>
            </a:r>
            <a:endParaRPr lang="fr-FR" dirty="0">
              <a:solidFill>
                <a:srgbClr val="002060"/>
              </a:solidFill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C5111CA-F3CF-562D-1DEC-BD6D24C651B2}"/>
              </a:ext>
            </a:extLst>
          </p:cNvPr>
          <p:cNvSpPr txBox="1"/>
          <p:nvPr/>
        </p:nvSpPr>
        <p:spPr>
          <a:xfrm>
            <a:off x="262934" y="171675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2060"/>
                </a:solidFill>
              </a:rPr>
              <a:t>Functions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543A74-7DDE-6B75-F057-60FE31A2C1B7}"/>
              </a:ext>
            </a:extLst>
          </p:cNvPr>
          <p:cNvSpPr txBox="1"/>
          <p:nvPr/>
        </p:nvSpPr>
        <p:spPr>
          <a:xfrm>
            <a:off x="262934" y="4812160"/>
            <a:ext cx="313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2060"/>
                </a:solidFill>
              </a:rPr>
              <a:t>Based</a:t>
            </a:r>
            <a:r>
              <a:rPr lang="fr-FR" dirty="0">
                <a:solidFill>
                  <a:srgbClr val="002060"/>
                </a:solidFill>
              </a:rPr>
              <a:t> on </a:t>
            </a:r>
            <a:r>
              <a:rPr lang="fr-FR" dirty="0" err="1">
                <a:solidFill>
                  <a:srgbClr val="002060"/>
                </a:solidFill>
              </a:rPr>
              <a:t>Nucleo</a:t>
            </a:r>
            <a:r>
              <a:rPr lang="fr-FR" dirty="0">
                <a:solidFill>
                  <a:srgbClr val="002060"/>
                </a:solidFill>
              </a:rPr>
              <a:t> L476RG </a:t>
            </a:r>
            <a:r>
              <a:rPr lang="fr-FR" dirty="0" err="1">
                <a:solidFill>
                  <a:srgbClr val="002060"/>
                </a:solidFill>
              </a:rPr>
              <a:t>board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C72AE6-0052-1FB1-CD19-2A7AB24854E5}"/>
              </a:ext>
            </a:extLst>
          </p:cNvPr>
          <p:cNvSpPr txBox="1"/>
          <p:nvPr/>
        </p:nvSpPr>
        <p:spPr>
          <a:xfrm rot="20541721">
            <a:off x="1383567" y="3631443"/>
            <a:ext cx="9174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solidFill>
                  <a:schemeClr val="bg1">
                    <a:lumMod val="75000"/>
                  </a:schemeClr>
                </a:solidFill>
              </a:rPr>
              <a:t>PROJECT VERSION</a:t>
            </a:r>
          </a:p>
        </p:txBody>
      </p:sp>
    </p:spTree>
    <p:extLst>
      <p:ext uri="{BB962C8B-B14F-4D97-AF65-F5344CB8AC3E}">
        <p14:creationId xmlns:p14="http://schemas.microsoft.com/office/powerpoint/2010/main" val="186038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Digital Output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Digital Input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Analog</a:t>
            </a:r>
            <a:r>
              <a:rPr lang="fr-FR" sz="1000" dirty="0"/>
              <a:t> Input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PB_5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PA_10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PB_4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PB_10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PA_8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PA_9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PC_7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PA_5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AFA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D1EDA978-F314-47F1-BFE0-0CD99E8DC7BC}"/>
              </a:ext>
            </a:extLst>
          </p:cNvPr>
          <p:cNvSpPr/>
          <p:nvPr/>
        </p:nvSpPr>
        <p:spPr>
          <a:xfrm>
            <a:off x="2248544" y="24492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TX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224A91E9-8F9F-467E-A20B-386BF9B86DC0}"/>
              </a:ext>
            </a:extLst>
          </p:cNvPr>
          <p:cNvSpPr/>
          <p:nvPr/>
        </p:nvSpPr>
        <p:spPr>
          <a:xfrm>
            <a:off x="5429786" y="2446227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RX</a:t>
            </a:r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712DE7AC-B234-4DAB-B0C3-1B42162DC403}"/>
              </a:ext>
            </a:extLst>
          </p:cNvPr>
          <p:cNvSpPr/>
          <p:nvPr/>
        </p:nvSpPr>
        <p:spPr>
          <a:xfrm>
            <a:off x="2249731" y="436180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RESET_N</a:t>
            </a:r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EDC3F640-6737-47CF-B8BE-37804A9EA28A}"/>
              </a:ext>
            </a:extLst>
          </p:cNvPr>
          <p:cNvSpPr/>
          <p:nvPr/>
        </p:nvSpPr>
        <p:spPr>
          <a:xfrm>
            <a:off x="5428585" y="264484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GPIO2_STATUS</a:t>
            </a:r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75708618-6B80-4AAC-8D96-11594F19D3C4}"/>
              </a:ext>
            </a:extLst>
          </p:cNvPr>
          <p:cNvSpPr/>
          <p:nvPr/>
        </p:nvSpPr>
        <p:spPr>
          <a:xfrm>
            <a:off x="7081980" y="33926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SCK</a:t>
            </a:r>
          </a:p>
        </p:txBody>
      </p:sp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id="{A24B76AC-C884-41E8-BA66-4FB9F506BDA7}"/>
              </a:ext>
            </a:extLst>
          </p:cNvPr>
          <p:cNvSpPr/>
          <p:nvPr/>
        </p:nvSpPr>
        <p:spPr>
          <a:xfrm>
            <a:off x="7083028" y="357826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MISO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F27A2C40-02A1-4D55-827E-03F240E69F76}"/>
              </a:ext>
            </a:extLst>
          </p:cNvPr>
          <p:cNvSpPr/>
          <p:nvPr/>
        </p:nvSpPr>
        <p:spPr>
          <a:xfrm>
            <a:off x="7081980" y="37707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MOSI</a:t>
            </a:r>
          </a:p>
        </p:txBody>
      </p:sp>
      <p:sp>
        <p:nvSpPr>
          <p:cNvPr id="152" name="Rectangle : coins arrondis 151">
            <a:extLst>
              <a:ext uri="{FF2B5EF4-FFF2-40B4-BE49-F238E27FC236}">
                <a16:creationId xmlns:a16="http://schemas.microsoft.com/office/drawing/2014/main" id="{BFC68343-767E-4449-94BE-FB8E233AB142}"/>
              </a:ext>
            </a:extLst>
          </p:cNvPr>
          <p:cNvSpPr/>
          <p:nvPr/>
        </p:nvSpPr>
        <p:spPr>
          <a:xfrm>
            <a:off x="7073845" y="434541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IRQ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B6377CBE-65BC-4FCA-B8AB-DAC7A93C8513}"/>
              </a:ext>
            </a:extLst>
          </p:cNvPr>
          <p:cNvSpPr/>
          <p:nvPr/>
        </p:nvSpPr>
        <p:spPr>
          <a:xfrm>
            <a:off x="7073843" y="415552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CSN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78258AB0-790F-41A7-8C19-4C215296FBCD}"/>
              </a:ext>
            </a:extLst>
          </p:cNvPr>
          <p:cNvSpPr/>
          <p:nvPr/>
        </p:nvSpPr>
        <p:spPr>
          <a:xfrm>
            <a:off x="7073844" y="4548675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CE</a:t>
            </a:r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0BCB0B12-E6BD-4AB6-8061-80D9DA736ACA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Not </a:t>
            </a:r>
            <a:r>
              <a:rPr lang="fr-FR" sz="1000" dirty="0" err="1"/>
              <a:t>Used</a:t>
            </a:r>
            <a:endParaRPr lang="fr-FR" sz="10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E53F7D5-6F33-C516-157E-BE2505A96506}"/>
              </a:ext>
            </a:extLst>
          </p:cNvPr>
          <p:cNvSpPr/>
          <p:nvPr/>
        </p:nvSpPr>
        <p:spPr>
          <a:xfrm>
            <a:off x="2248543" y="4760412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 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F17B0D0-845E-2D23-3EE6-1622D2C1FB1A}"/>
              </a:ext>
            </a:extLst>
          </p:cNvPr>
          <p:cNvSpPr/>
          <p:nvPr/>
        </p:nvSpPr>
        <p:spPr>
          <a:xfrm>
            <a:off x="2248543" y="4955810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 2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779FA99-38DC-EEB7-BB38-543683BA31E9}"/>
              </a:ext>
            </a:extLst>
          </p:cNvPr>
          <p:cNvSpPr/>
          <p:nvPr/>
        </p:nvSpPr>
        <p:spPr>
          <a:xfrm>
            <a:off x="2248543" y="5156415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 3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AA465F4-6F9E-8A6E-6AE0-CFB59F507CA1}"/>
              </a:ext>
            </a:extLst>
          </p:cNvPr>
          <p:cNvSpPr/>
          <p:nvPr/>
        </p:nvSpPr>
        <p:spPr>
          <a:xfrm>
            <a:off x="2248543" y="5346801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ECLAIR 3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546E7F2-17DF-30D0-28D1-41B323197273}"/>
              </a:ext>
            </a:extLst>
          </p:cNvPr>
          <p:cNvSpPr/>
          <p:nvPr/>
        </p:nvSpPr>
        <p:spPr>
          <a:xfrm>
            <a:off x="2255245" y="5734342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ECLAIR 2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D8E3256-2D44-5069-FD92-7700663E3FF4}"/>
              </a:ext>
            </a:extLst>
          </p:cNvPr>
          <p:cNvSpPr/>
          <p:nvPr/>
        </p:nvSpPr>
        <p:spPr>
          <a:xfrm>
            <a:off x="2255245" y="5920269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ECLAIR 1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09A2F56-7E8C-12DA-434D-0F087CD45BE8}"/>
              </a:ext>
            </a:extLst>
          </p:cNvPr>
          <p:cNvSpPr/>
          <p:nvPr/>
        </p:nvSpPr>
        <p:spPr>
          <a:xfrm>
            <a:off x="1892961" y="6419748"/>
            <a:ext cx="1579160" cy="21098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Analog</a:t>
            </a:r>
            <a:r>
              <a:rPr lang="fr-FR" sz="1000" dirty="0"/>
              <a:t> Output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EE750A7-161C-4D40-F723-686BF6DCB186}"/>
              </a:ext>
            </a:extLst>
          </p:cNvPr>
          <p:cNvSpPr/>
          <p:nvPr/>
        </p:nvSpPr>
        <p:spPr>
          <a:xfrm>
            <a:off x="5430471" y="5341995"/>
            <a:ext cx="854593" cy="148656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V_OUT_REF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03BC849-77B2-E17C-B172-905C923B2CF6}"/>
              </a:ext>
            </a:extLst>
          </p:cNvPr>
          <p:cNvSpPr/>
          <p:nvPr/>
        </p:nvSpPr>
        <p:spPr>
          <a:xfrm>
            <a:off x="10233179" y="242654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POUSS. 2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1F78F7B-12B8-EB0E-7421-C05E2E66D200}"/>
              </a:ext>
            </a:extLst>
          </p:cNvPr>
          <p:cNvSpPr/>
          <p:nvPr/>
        </p:nvSpPr>
        <p:spPr>
          <a:xfrm>
            <a:off x="7086737" y="242666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POUSS. 3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E58B854-8A47-2C3E-5C38-33D971939CA1}"/>
              </a:ext>
            </a:extLst>
          </p:cNvPr>
          <p:cNvSpPr/>
          <p:nvPr/>
        </p:nvSpPr>
        <p:spPr>
          <a:xfrm>
            <a:off x="10233179" y="2618190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POUSS. 1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060D8CA-601F-B273-875F-E1DA38473EED}"/>
              </a:ext>
            </a:extLst>
          </p:cNvPr>
          <p:cNvSpPr/>
          <p:nvPr/>
        </p:nvSpPr>
        <p:spPr>
          <a:xfrm>
            <a:off x="10233179" y="3571911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LED 1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09492F2-8122-EB01-B3D6-44110027D3B0}"/>
              </a:ext>
            </a:extLst>
          </p:cNvPr>
          <p:cNvSpPr/>
          <p:nvPr/>
        </p:nvSpPr>
        <p:spPr>
          <a:xfrm>
            <a:off x="10233179" y="3962602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LED 2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6A3B39B-8685-A0DB-6B16-AE5993086DC6}"/>
              </a:ext>
            </a:extLst>
          </p:cNvPr>
          <p:cNvSpPr/>
          <p:nvPr/>
        </p:nvSpPr>
        <p:spPr>
          <a:xfrm>
            <a:off x="7078923" y="5518169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MOT1_STEP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91622B6-85EA-DA8A-0962-A4D973FE975E}"/>
              </a:ext>
            </a:extLst>
          </p:cNvPr>
          <p:cNvSpPr/>
          <p:nvPr/>
        </p:nvSpPr>
        <p:spPr>
          <a:xfrm>
            <a:off x="7083028" y="532590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37CA2E73-705F-2499-6E04-CE189CD5A854}"/>
              </a:ext>
            </a:extLst>
          </p:cNvPr>
          <p:cNvSpPr/>
          <p:nvPr/>
        </p:nvSpPr>
        <p:spPr>
          <a:xfrm>
            <a:off x="10233179" y="5131529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MOT1_EN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8E9ED5-D7E3-2793-A2D8-8784A0E37DF0}"/>
              </a:ext>
            </a:extLst>
          </p:cNvPr>
          <p:cNvSpPr/>
          <p:nvPr/>
        </p:nvSpPr>
        <p:spPr>
          <a:xfrm>
            <a:off x="10233179" y="4932403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MOT1_CFG1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B4EDA0CF-7830-4CB3-4213-3B000C7B2F91}"/>
              </a:ext>
            </a:extLst>
          </p:cNvPr>
          <p:cNvSpPr/>
          <p:nvPr/>
        </p:nvSpPr>
        <p:spPr>
          <a:xfrm>
            <a:off x="10233179" y="473327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MOT1_CFG2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0A34C0DB-646B-3DEA-036F-9EB23D62B2E4}"/>
              </a:ext>
            </a:extLst>
          </p:cNvPr>
          <p:cNvSpPr/>
          <p:nvPr/>
        </p:nvSpPr>
        <p:spPr>
          <a:xfrm>
            <a:off x="10236492" y="455362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MOT1_CFG3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408B05E2-592E-A3C0-A068-64EF32AA1E0D}"/>
              </a:ext>
            </a:extLst>
          </p:cNvPr>
          <p:cNvSpPr/>
          <p:nvPr/>
        </p:nvSpPr>
        <p:spPr>
          <a:xfrm>
            <a:off x="7081980" y="5132175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MOT2_DIR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A0DDE5E-9282-9D13-F35F-30C5AFFF7A49}"/>
              </a:ext>
            </a:extLst>
          </p:cNvPr>
          <p:cNvSpPr/>
          <p:nvPr/>
        </p:nvSpPr>
        <p:spPr>
          <a:xfrm>
            <a:off x="7088423" y="494911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MOT2_STEP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D8775532-D331-86F6-55A2-7AEB4FBCE017}"/>
              </a:ext>
            </a:extLst>
          </p:cNvPr>
          <p:cNvSpPr/>
          <p:nvPr/>
        </p:nvSpPr>
        <p:spPr>
          <a:xfrm>
            <a:off x="7070165" y="475193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MOT2_EN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32FF0AC-651E-9B92-7C5F-8161827263F0}"/>
              </a:ext>
            </a:extLst>
          </p:cNvPr>
          <p:cNvSpPr txBox="1"/>
          <p:nvPr/>
        </p:nvSpPr>
        <p:spPr>
          <a:xfrm>
            <a:off x="262934" y="173327"/>
            <a:ext cx="4053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Computer Vision / </a:t>
            </a:r>
            <a:r>
              <a:rPr lang="fr-FR" b="1" dirty="0"/>
              <a:t>L476 </a:t>
            </a:r>
            <a:r>
              <a:rPr lang="fr-FR" b="1" dirty="0" err="1"/>
              <a:t>board</a:t>
            </a:r>
            <a:endParaRPr lang="fr-FR" sz="28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DF1E6C-CAFD-3230-021A-44CDDBC57002}"/>
              </a:ext>
            </a:extLst>
          </p:cNvPr>
          <p:cNvSpPr txBox="1"/>
          <p:nvPr/>
        </p:nvSpPr>
        <p:spPr>
          <a:xfrm>
            <a:off x="262934" y="754727"/>
            <a:ext cx="500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Control of computer vision </a:t>
            </a:r>
            <a:r>
              <a:rPr lang="fr-FR" dirty="0" err="1">
                <a:solidFill>
                  <a:srgbClr val="002060"/>
                </a:solidFill>
              </a:rPr>
              <a:t>bench</a:t>
            </a:r>
            <a:r>
              <a:rPr lang="fr-FR" dirty="0">
                <a:solidFill>
                  <a:srgbClr val="002060"/>
                </a:solidFill>
              </a:rPr>
              <a:t> / </a:t>
            </a:r>
            <a:r>
              <a:rPr lang="fr-FR" dirty="0" err="1">
                <a:solidFill>
                  <a:srgbClr val="002060"/>
                </a:solidFill>
              </a:rPr>
              <a:t>Dobot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conveyor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A5C8453-1465-4765-F76D-8B81D62B4987}"/>
              </a:ext>
            </a:extLst>
          </p:cNvPr>
          <p:cNvSpPr/>
          <p:nvPr/>
        </p:nvSpPr>
        <p:spPr>
          <a:xfrm>
            <a:off x="9298586" y="5510732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A67214F0-22F5-1DB0-CCE8-730E85E93EEA}"/>
              </a:ext>
            </a:extLst>
          </p:cNvPr>
          <p:cNvSpPr/>
          <p:nvPr/>
        </p:nvSpPr>
        <p:spPr>
          <a:xfrm>
            <a:off x="10228094" y="551617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MOT1_STEP*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304DF0EB-351A-4575-898B-CB86BE35D0C2}"/>
              </a:ext>
            </a:extLst>
          </p:cNvPr>
          <p:cNvSpPr txBox="1"/>
          <p:nvPr/>
        </p:nvSpPr>
        <p:spPr>
          <a:xfrm>
            <a:off x="9946905" y="638369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* Must </a:t>
            </a:r>
            <a:r>
              <a:rPr lang="fr-FR" sz="1400" b="1" dirty="0" err="1">
                <a:solidFill>
                  <a:srgbClr val="002060"/>
                </a:solidFill>
              </a:rPr>
              <a:t>be</a:t>
            </a:r>
            <a:r>
              <a:rPr lang="fr-FR" sz="1400" b="1" dirty="0">
                <a:solidFill>
                  <a:srgbClr val="002060"/>
                </a:solidFill>
              </a:rPr>
              <a:t> set as input</a:t>
            </a:r>
          </a:p>
        </p:txBody>
      </p:sp>
    </p:spTree>
    <p:extLst>
      <p:ext uri="{BB962C8B-B14F-4D97-AF65-F5344CB8AC3E}">
        <p14:creationId xmlns:p14="http://schemas.microsoft.com/office/powerpoint/2010/main" val="95781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4636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TMC2100 – </a:t>
            </a:r>
            <a:r>
              <a:rPr lang="fr-FR" sz="2800" b="1" dirty="0" err="1"/>
              <a:t>Step</a:t>
            </a:r>
            <a:r>
              <a:rPr lang="fr-FR" sz="2800" b="1" dirty="0"/>
              <a:t> </a:t>
            </a:r>
            <a:r>
              <a:rPr lang="fr-FR" sz="2800" b="1" dirty="0" err="1"/>
              <a:t>Motor</a:t>
            </a:r>
            <a:r>
              <a:rPr lang="fr-FR" sz="2800" b="1" dirty="0"/>
              <a:t> Driver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398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2060"/>
                </a:solidFill>
              </a:rPr>
              <a:t>Step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Motor</a:t>
            </a:r>
            <a:r>
              <a:rPr lang="fr-FR" dirty="0">
                <a:solidFill>
                  <a:srgbClr val="002060"/>
                </a:solidFill>
              </a:rPr>
              <a:t> Driver / </a:t>
            </a:r>
            <a:r>
              <a:rPr lang="fr-FR" dirty="0" err="1">
                <a:solidFill>
                  <a:srgbClr val="002060"/>
                </a:solidFill>
              </a:rPr>
              <a:t>Motor</a:t>
            </a:r>
            <a:r>
              <a:rPr lang="fr-FR" dirty="0">
                <a:solidFill>
                  <a:srgbClr val="002060"/>
                </a:solidFill>
              </a:rPr>
              <a:t> 1 /  TMC2100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2494282"/>
            <a:ext cx="772357" cy="293383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TMC2100 / Motor1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2570006" y="27097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2570005" y="28946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ED6647-B2CD-B116-9FB1-83350EB2F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332" y="1595099"/>
            <a:ext cx="4168501" cy="2453853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6FE7931-5B33-498D-AB6D-648CFA6CE2EF}"/>
              </a:ext>
            </a:extLst>
          </p:cNvPr>
          <p:cNvSpPr/>
          <p:nvPr/>
        </p:nvSpPr>
        <p:spPr>
          <a:xfrm>
            <a:off x="1227792" y="3221817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PB_3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9248AA2-009F-E738-481C-6A28727C2FD8}"/>
              </a:ext>
            </a:extLst>
          </p:cNvPr>
          <p:cNvSpPr/>
          <p:nvPr/>
        </p:nvSpPr>
        <p:spPr>
          <a:xfrm>
            <a:off x="1242389" y="4445594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AFF7996-7526-1C95-D8CD-A05A49CEDD15}"/>
              </a:ext>
            </a:extLst>
          </p:cNvPr>
          <p:cNvSpPr/>
          <p:nvPr/>
        </p:nvSpPr>
        <p:spPr>
          <a:xfrm>
            <a:off x="1242391" y="4250196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F628DDD-93BA-A62F-3115-C41E9B9DE70D}"/>
              </a:ext>
            </a:extLst>
          </p:cNvPr>
          <p:cNvSpPr/>
          <p:nvPr/>
        </p:nvSpPr>
        <p:spPr>
          <a:xfrm>
            <a:off x="1242391" y="3862614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83251AC-8ECB-2202-4C8E-265ED1235980}"/>
              </a:ext>
            </a:extLst>
          </p:cNvPr>
          <p:cNvSpPr/>
          <p:nvPr/>
        </p:nvSpPr>
        <p:spPr>
          <a:xfrm>
            <a:off x="1227790" y="3416195"/>
            <a:ext cx="854593" cy="148656"/>
          </a:xfrm>
          <a:prstGeom prst="round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PA_10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A383803-A77F-2CFD-D218-DE0DBFA68CE0}"/>
              </a:ext>
            </a:extLst>
          </p:cNvPr>
          <p:cNvSpPr/>
          <p:nvPr/>
        </p:nvSpPr>
        <p:spPr>
          <a:xfrm>
            <a:off x="1242391" y="4058415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2D74EF0-0395-3917-984F-672619BD4AF7}"/>
              </a:ext>
            </a:extLst>
          </p:cNvPr>
          <p:cNvSpPr/>
          <p:nvPr/>
        </p:nvSpPr>
        <p:spPr>
          <a:xfrm>
            <a:off x="1242389" y="4834350"/>
            <a:ext cx="854593" cy="148656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172B395-DFC9-5BBB-61E9-58D9441D63E1}"/>
              </a:ext>
            </a:extLst>
          </p:cNvPr>
          <p:cNvSpPr/>
          <p:nvPr/>
        </p:nvSpPr>
        <p:spPr>
          <a:xfrm>
            <a:off x="2489394" y="3416195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MOT1_STEP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8068DA0-2E21-582F-79DD-DC91ADDA6873}"/>
              </a:ext>
            </a:extLst>
          </p:cNvPr>
          <p:cNvSpPr/>
          <p:nvPr/>
        </p:nvSpPr>
        <p:spPr>
          <a:xfrm>
            <a:off x="2489394" y="32083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MOT1_DIR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2EDED5C-B983-32E5-313D-F81D2975A13F}"/>
              </a:ext>
            </a:extLst>
          </p:cNvPr>
          <p:cNvSpPr/>
          <p:nvPr/>
        </p:nvSpPr>
        <p:spPr>
          <a:xfrm>
            <a:off x="2486081" y="4445089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MOT1_EN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8E4CA5B-EB5D-9B1B-3864-9D96700F2BC6}"/>
              </a:ext>
            </a:extLst>
          </p:cNvPr>
          <p:cNvSpPr/>
          <p:nvPr/>
        </p:nvSpPr>
        <p:spPr>
          <a:xfrm>
            <a:off x="2486081" y="4245963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MOT1_CFG1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BBF1AB5-A5DC-F2CD-8397-457F825AC0BB}"/>
              </a:ext>
            </a:extLst>
          </p:cNvPr>
          <p:cNvSpPr/>
          <p:nvPr/>
        </p:nvSpPr>
        <p:spPr>
          <a:xfrm>
            <a:off x="2486081" y="404683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MOT1_CFG2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449C1C7-9095-B567-50CC-7A1BAB083C53}"/>
              </a:ext>
            </a:extLst>
          </p:cNvPr>
          <p:cNvSpPr/>
          <p:nvPr/>
        </p:nvSpPr>
        <p:spPr>
          <a:xfrm>
            <a:off x="2489394" y="38671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MOT1_CFG3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2C5B921-1106-71C1-AFF3-D370D931F061}"/>
              </a:ext>
            </a:extLst>
          </p:cNvPr>
          <p:cNvSpPr/>
          <p:nvPr/>
        </p:nvSpPr>
        <p:spPr>
          <a:xfrm>
            <a:off x="2481429" y="4828462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MOT1_STEP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5D2ABF9-72DD-65C5-CCB5-E73AD54E5726}"/>
              </a:ext>
            </a:extLst>
          </p:cNvPr>
          <p:cNvSpPr/>
          <p:nvPr/>
        </p:nvSpPr>
        <p:spPr>
          <a:xfrm rot="5400000">
            <a:off x="2198962" y="4722687"/>
            <a:ext cx="184619" cy="3602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55AB40-0912-5C71-0481-43F47C3C54FE}"/>
              </a:ext>
            </a:extLst>
          </p:cNvPr>
          <p:cNvSpPr txBox="1"/>
          <p:nvPr/>
        </p:nvSpPr>
        <p:spPr>
          <a:xfrm>
            <a:off x="1351210" y="1058909"/>
            <a:ext cx="8994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MBED6 Library : </a:t>
            </a:r>
            <a:r>
              <a:rPr lang="fr-FR" sz="1600" dirty="0"/>
              <a:t>https://github.com/IOGS-LEnsE-embedded/MBED6_SupOpLibraries/tree/main/TMC2100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924761F-EF2D-3ACB-4ADB-71579ECF148A}"/>
              </a:ext>
            </a:extLst>
          </p:cNvPr>
          <p:cNvSpPr/>
          <p:nvPr/>
        </p:nvSpPr>
        <p:spPr>
          <a:xfrm>
            <a:off x="1235757" y="5199406"/>
            <a:ext cx="854593" cy="14865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381FA25-FF29-E3C4-9BF6-8821A7969C8D}"/>
              </a:ext>
            </a:extLst>
          </p:cNvPr>
          <p:cNvSpPr/>
          <p:nvPr/>
        </p:nvSpPr>
        <p:spPr>
          <a:xfrm>
            <a:off x="2489394" y="5199406"/>
            <a:ext cx="854593" cy="148656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V_OUT_REF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BBF79708-01B5-7CED-1DD8-92A75689627E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Digital Output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B3AE2A4C-60D1-AE86-21F0-8619E6A47AF7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Digital Input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91C98512-1ACF-9568-3AAB-D6C2AE032C0F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Analog</a:t>
            </a:r>
            <a:r>
              <a:rPr lang="fr-FR" sz="1000" dirty="0"/>
              <a:t> Input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11F3021F-571A-D78C-6F1F-3C37ED3C0E55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Not </a:t>
            </a:r>
            <a:r>
              <a:rPr lang="fr-FR" sz="1000" dirty="0" err="1"/>
              <a:t>Used</a:t>
            </a:r>
            <a:endParaRPr lang="fr-FR" sz="1000" dirty="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B98AAD57-C103-3950-9450-00395BF1CEF6}"/>
              </a:ext>
            </a:extLst>
          </p:cNvPr>
          <p:cNvSpPr/>
          <p:nvPr/>
        </p:nvSpPr>
        <p:spPr>
          <a:xfrm>
            <a:off x="1892961" y="6419748"/>
            <a:ext cx="1579160" cy="21098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Analog</a:t>
            </a:r>
            <a:r>
              <a:rPr lang="fr-FR" sz="1000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172439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379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nRF24 – RF transmission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14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nrF24L01 module for RF data transmission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PA_5/ SCK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429000"/>
            <a:ext cx="772357" cy="1999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0EB79C-2348-490E-84E0-B7386096C5A4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F1731C-5BA0-457A-A4CB-4F86E8D9B5AB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 / MOSI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63043D-7862-46E4-97D5-1DAE9E58F74F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3F54CFF-52A9-4486-B8D0-FAE2429E233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8BF3C6-4A40-4324-8AA9-56CF9E0E945D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 / MISO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F54A7E-2114-4BA8-9219-09FC6011E21A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PC_7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095FE00-4B71-4D7F-8C91-F610577745EE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9255274-C69B-4659-9327-332E2E61E093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226F58E-3A7E-4F41-AF32-9D800F527484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PA_9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C9A1A-40E9-4D74-A244-5A0371B2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92" y="1660395"/>
            <a:ext cx="6019094" cy="300954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F54E96D-E186-505A-8CC9-01D01AAF4B50}"/>
              </a:ext>
            </a:extLst>
          </p:cNvPr>
          <p:cNvSpPr txBox="1"/>
          <p:nvPr/>
        </p:nvSpPr>
        <p:spPr>
          <a:xfrm>
            <a:off x="1351210" y="1058909"/>
            <a:ext cx="8717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MBED6 Library : </a:t>
            </a:r>
            <a:r>
              <a:rPr lang="fr-FR" sz="1600" dirty="0"/>
              <a:t>https://github.com/IOGS-LEnsE-embedded/MBED6_SupOpLibraries/tree/main/nRF24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AEBE8C6-94B4-D6B8-4289-6C2A1E47654A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Digital Output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C04218E-5FC3-6624-5596-51B10AD0F942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Digital Input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52E7DDE-9AA4-471C-599A-4045A0536026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Analog</a:t>
            </a:r>
            <a:r>
              <a:rPr lang="fr-FR" sz="1000" dirty="0"/>
              <a:t> Input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5F9FD97-5220-6EC8-420D-CDC42535A78F}"/>
              </a:ext>
            </a:extLst>
          </p:cNvPr>
          <p:cNvSpPr/>
          <p:nvPr/>
        </p:nvSpPr>
        <p:spPr>
          <a:xfrm>
            <a:off x="267119" y="5619286"/>
            <a:ext cx="1579160" cy="21098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Not </a:t>
            </a:r>
            <a:r>
              <a:rPr lang="fr-FR" sz="1000" dirty="0" err="1"/>
              <a:t>Used</a:t>
            </a:r>
            <a:endParaRPr lang="fr-FR" sz="10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BD98260-E45A-98E7-1BA5-E27226C645E6}"/>
              </a:ext>
            </a:extLst>
          </p:cNvPr>
          <p:cNvSpPr/>
          <p:nvPr/>
        </p:nvSpPr>
        <p:spPr>
          <a:xfrm>
            <a:off x="1892961" y="6419748"/>
            <a:ext cx="1579160" cy="21098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Analog</a:t>
            </a:r>
            <a:r>
              <a:rPr lang="fr-FR" sz="1000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41336014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525</Words>
  <Application>Microsoft Office PowerPoint</Application>
  <PresentationFormat>Grand écran</PresentationFormat>
  <Paragraphs>172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311</cp:revision>
  <dcterms:created xsi:type="dcterms:W3CDTF">2021-06-08T13:49:35Z</dcterms:created>
  <dcterms:modified xsi:type="dcterms:W3CDTF">2024-02-13T21:10:54Z</dcterms:modified>
</cp:coreProperties>
</file>