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DM Sans Medium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  <p:embeddedFont>
      <p:font typeface="DM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Medium-regular.fntdata"/><Relationship Id="rId25" Type="http://schemas.openxmlformats.org/officeDocument/2006/relationships/slide" Target="slides/slide20.xml"/><Relationship Id="rId28" Type="http://schemas.openxmlformats.org/officeDocument/2006/relationships/font" Target="fonts/DMSansMedium-italic.fntdata"/><Relationship Id="rId27" Type="http://schemas.openxmlformats.org/officeDocument/2006/relationships/font" Target="fonts/DMSans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35" Type="http://schemas.openxmlformats.org/officeDocument/2006/relationships/font" Target="fonts/DMSans-bold.fntdata"/><Relationship Id="rId12" Type="http://schemas.openxmlformats.org/officeDocument/2006/relationships/slide" Target="slides/slide7.xml"/><Relationship Id="rId34" Type="http://schemas.openxmlformats.org/officeDocument/2006/relationships/font" Target="fonts/DMSans-regular.fntdata"/><Relationship Id="rId15" Type="http://schemas.openxmlformats.org/officeDocument/2006/relationships/slide" Target="slides/slide10.xml"/><Relationship Id="rId37" Type="http://schemas.openxmlformats.org/officeDocument/2006/relationships/font" Target="fonts/DMSans-boldItalic.fntdata"/><Relationship Id="rId14" Type="http://schemas.openxmlformats.org/officeDocument/2006/relationships/slide" Target="slides/slide9.xml"/><Relationship Id="rId36" Type="http://schemas.openxmlformats.org/officeDocument/2006/relationships/font" Target="fonts/DM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fa28c0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fa28c0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f552aa349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f552aa349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552aa349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552aa349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552aa349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552aa349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f552aa349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f552aa349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f552aa349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f552aa349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552aa349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552aa349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f552aa349_0_1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f552aa349_0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f552aa349_0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f552aa349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613119038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613119038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613119038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613119038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552aa349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552aa349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f552aa34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f552aa34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613119038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613119038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f552aa34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f552aa34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f552aa34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f552aa34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552aa349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552aa349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552aa349_0_1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552aa349_0_1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f552aa349_0_1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f552aa349_0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f552aa349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f552aa349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4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4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24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8" name="Google Shape;168;p28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77" name="Google Shape;177;p2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2" name="Google Shape;182;p30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6" name="Google Shape;186;p30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4" name="Google Shape;194;p30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8" name="Google Shape;208;p30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4" type="body"/>
          </p:nvPr>
        </p:nvSpPr>
        <p:spPr>
          <a:xfrm>
            <a:off x="8208751" y="313375"/>
            <a:ext cx="8124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05.06.2025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 txBox="1"/>
          <p:nvPr>
            <p:ph type="ctrTitle"/>
          </p:nvPr>
        </p:nvSpPr>
        <p:spPr>
          <a:xfrm>
            <a:off x="196950" y="223825"/>
            <a:ext cx="80118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Финальный проект</a:t>
            </a:r>
            <a:endParaRPr sz="5000"/>
          </a:p>
        </p:txBody>
      </p:sp>
      <p:pic>
        <p:nvPicPr>
          <p:cNvPr id="219" name="Google Shape;219;p32"/>
          <p:cNvPicPr preferRelativeResize="0"/>
          <p:nvPr/>
        </p:nvPicPr>
        <p:blipFill rotWithShape="1">
          <a:blip r:embed="rId3">
            <a:alphaModFix/>
          </a:blip>
          <a:srcRect b="0" l="-5550" r="5550" t="0"/>
          <a:stretch/>
        </p:blipFill>
        <p:spPr>
          <a:xfrm>
            <a:off x="4023275" y="2008100"/>
            <a:ext cx="4586100" cy="27897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>
            <p:ph idx="4294967295" type="body"/>
          </p:nvPr>
        </p:nvSpPr>
        <p:spPr>
          <a:xfrm>
            <a:off x="362250" y="1551475"/>
            <a:ext cx="3171000" cy="27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Оптимизация бизнес-</a:t>
            </a:r>
            <a:r>
              <a:rPr b="1" lang="en" sz="2000">
                <a:solidFill>
                  <a:srgbClr val="FFFFFF"/>
                </a:solidFill>
              </a:rPr>
              <a:t>процессов</a:t>
            </a:r>
            <a:r>
              <a:rPr b="1" lang="en" sz="2000">
                <a:solidFill>
                  <a:srgbClr val="FFFFFF"/>
                </a:solidFill>
              </a:rPr>
              <a:t>:</a:t>
            </a:r>
            <a:r>
              <a:rPr lang="en" sz="2000">
                <a:solidFill>
                  <a:srgbClr val="FFFFFF"/>
                </a:solidFill>
              </a:rPr>
              <a:t> анализ и очистка данных CRM для онлайн школы 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type="title"/>
          </p:nvPr>
        </p:nvSpPr>
        <p:spPr>
          <a:xfrm>
            <a:off x="197375" y="240900"/>
            <a:ext cx="38028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Анализ эффективности кампаний:</a:t>
            </a:r>
            <a:endParaRPr sz="2000"/>
          </a:p>
        </p:txBody>
      </p:sp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197375" y="967252"/>
            <a:ext cx="35217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Сравнение эффективности рекламных компаний и ресурсов  относительно </a:t>
            </a:r>
            <a:r>
              <a:rPr lang="en" sz="11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корреляции</a:t>
            </a:r>
            <a:r>
              <a:rPr lang="en" sz="11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 и количества лидов</a:t>
            </a:r>
            <a:endParaRPr sz="1100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1"/>
          <p:cNvSpPr txBox="1"/>
          <p:nvPr>
            <p:ph idx="1" type="body"/>
          </p:nvPr>
        </p:nvSpPr>
        <p:spPr>
          <a:xfrm>
            <a:off x="6746750" y="152200"/>
            <a:ext cx="2199900" cy="47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Из графика мы можем 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увидеть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топи компаний по 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корреляции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. Предлагаю 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развивать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и дале с ними сотрудничество. Также видим компании которые приносят нам много некачественных лидов. Но здесь мы можем найти для себя точку роста и поработать менеджерам над первым контактом с клиентом и ведением клиента. 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Такая же ситуация и з ресурсами. Видим что не всегда большое количество лидов 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конвертится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в успешные 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сделки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Предлагаю непрерывно совершенствовать программу курсов, адаптируя ее к современным требованиям и тенденциям. Постоянное развитие и обновление помогут сохранить конкурентоспособность, повысить качество и CR. 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0" y="1757475"/>
            <a:ext cx="6643500" cy="32673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>
            <p:ph type="title"/>
          </p:nvPr>
        </p:nvSpPr>
        <p:spPr>
          <a:xfrm>
            <a:off x="197375" y="120375"/>
            <a:ext cx="3802800" cy="7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Анализ эффективности работы отдела продаж: </a:t>
            </a:r>
            <a:endParaRPr sz="2000"/>
          </a:p>
        </p:txBody>
      </p:sp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7234500" y="1403600"/>
            <a:ext cx="1760400" cy="3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Предполагаю у школы есть разные типы менеджеров, одни 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отвечают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за звонки другие за договора а также те кто выполняют обе функции. 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Исходя из этого становится тяжело на  100% точно проанализировать каждого менеджера в 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отдельности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Но о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бщую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тенденцию все таки 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можно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заметить. С таблиц в 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дашборде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видно что конверсия падает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3600"/>
            <a:ext cx="7234500" cy="36822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08" name="Google Shape;308;p42"/>
          <p:cNvSpPr txBox="1"/>
          <p:nvPr>
            <p:ph idx="1" type="body"/>
          </p:nvPr>
        </p:nvSpPr>
        <p:spPr>
          <a:xfrm>
            <a:off x="197375" y="860075"/>
            <a:ext cx="35217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Анализ менеджеров за количеством лидов , корреляцией и продолжительностью звонков</a:t>
            </a:r>
            <a:r>
              <a:rPr lang="en" sz="11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2"/>
          <p:cNvSpPr txBox="1"/>
          <p:nvPr>
            <p:ph idx="1" type="body"/>
          </p:nvPr>
        </p:nvSpPr>
        <p:spPr>
          <a:xfrm>
            <a:off x="4381800" y="120375"/>
            <a:ext cx="4613400" cy="11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Видим хорошую работу Charli Davis, Julia Nelson, Ulysses Adams Quincy Vincent, Paua Underwood. У них высокая корреляция что соответствует и 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продолжительность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звонков. 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Но также и видим не соответствие продолжительности звонком и заключением контрактом. Так как Oliver Taylor провел всего телефонных 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разговоров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на 17 минут и заключил 156  успешных						 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сделок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197375" y="1085700"/>
            <a:ext cx="31518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Распределение типов оплаты и их влияние на успешность сделок </a:t>
            </a:r>
            <a:endParaRPr/>
          </a:p>
        </p:txBody>
      </p:sp>
      <p:sp>
        <p:nvSpPr>
          <p:cNvPr id="315" name="Google Shape;315;p43"/>
          <p:cNvSpPr txBox="1"/>
          <p:nvPr>
            <p:ph type="title"/>
          </p:nvPr>
        </p:nvSpPr>
        <p:spPr>
          <a:xfrm>
            <a:off x="197375" y="240900"/>
            <a:ext cx="38028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Анализ платежей и продуктов:</a:t>
            </a:r>
            <a:endParaRPr sz="2000"/>
          </a:p>
        </p:txBody>
      </p:sp>
      <p:sp>
        <p:nvSpPr>
          <p:cNvPr id="316" name="Google Shape;316;p43"/>
          <p:cNvSpPr txBox="1"/>
          <p:nvPr>
            <p:ph idx="1" type="body"/>
          </p:nvPr>
        </p:nvSpPr>
        <p:spPr>
          <a:xfrm>
            <a:off x="4742375" y="544600"/>
            <a:ext cx="4104000" cy="16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Школа надает возможность оплачивать обучения одним платежом и в </a:t>
            </a: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рассрочку</a:t>
            </a: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С имеющихся данных видно что больше всего учеников выбирают тип оплаты в </a:t>
            </a: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рассрочку, что предсказуемо и также они  приносят школе больше прибыли. </a:t>
            </a:r>
            <a:endParaRPr sz="12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00" y="2340952"/>
            <a:ext cx="8280390" cy="26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idx="1" type="body"/>
          </p:nvPr>
        </p:nvSpPr>
        <p:spPr>
          <a:xfrm>
            <a:off x="197375" y="1085700"/>
            <a:ext cx="31518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Анализ популярности и успешности различных продуктов и типов обучения</a:t>
            </a:r>
            <a:endParaRPr/>
          </a:p>
        </p:txBody>
      </p:sp>
      <p:sp>
        <p:nvSpPr>
          <p:cNvPr id="323" name="Google Shape;323;p44"/>
          <p:cNvSpPr txBox="1"/>
          <p:nvPr>
            <p:ph type="title"/>
          </p:nvPr>
        </p:nvSpPr>
        <p:spPr>
          <a:xfrm>
            <a:off x="197375" y="240900"/>
            <a:ext cx="38028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Анализ платежей и продуктов:</a:t>
            </a:r>
            <a:endParaRPr sz="2000"/>
          </a:p>
        </p:txBody>
      </p:sp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4507000" y="196450"/>
            <a:ext cx="4392600" cy="19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С имеющихся данных видим что у школы есть 3 курса.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Самым популярным по количеству студентов и доходов является Digital Marketing. Менее популярным 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есть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UX/UI Design. Web Developer имеет меньше всего студентов. А также отсутствует вечернее обучение. Возможно у нас не хватает данных, но может быть что курс тяжелее других и его тяжело успешно  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усвоить в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вечернее время и совмещать с другой 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занятостью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22575"/>
            <a:ext cx="8839200" cy="20961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45"/>
          <p:cNvSpPr txBox="1"/>
          <p:nvPr/>
        </p:nvSpPr>
        <p:spPr>
          <a:xfrm>
            <a:off x="0" y="1633175"/>
            <a:ext cx="86451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Найти точку роста бизнеса и сформулировать гипотезу улучшение бизнес процесса для роста метрик и опишите их механику тестирования с учетом того что тест не должен занимать больше 2-х недель.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1. Посчитать юнит-экономику по продуктам.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2. Из юнит-экономики определить точки роста бизнеса.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3. Понять дерево метрик для бизнеса.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4. Понять на какую метрику продукта они будут воздействовать и сформировать гипотезы.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5. Описать метод проверки гипотез с формулированием условия проведения гипотезы.</a:t>
            </a:r>
            <a:endParaRPr/>
          </a:p>
        </p:txBody>
      </p:sp>
      <p:sp>
        <p:nvSpPr>
          <p:cNvPr id="332" name="Google Shape;332;p45"/>
          <p:cNvSpPr txBox="1"/>
          <p:nvPr>
            <p:ph idx="4294967295" type="title"/>
          </p:nvPr>
        </p:nvSpPr>
        <p:spPr>
          <a:xfrm>
            <a:off x="66900" y="196450"/>
            <a:ext cx="8511300" cy="1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по Продуктовой аналитике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46"/>
          <p:cNvSpPr txBox="1"/>
          <p:nvPr>
            <p:ph idx="4294967295" type="title"/>
          </p:nvPr>
        </p:nvSpPr>
        <p:spPr>
          <a:xfrm>
            <a:off x="66900" y="523375"/>
            <a:ext cx="85113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Юнит економика по продуктам</a:t>
            </a:r>
            <a:r>
              <a:rPr lang="en" sz="2000"/>
              <a:t> </a:t>
            </a:r>
            <a:endParaRPr b="0" sz="1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39" name="Google Shape;339;p46"/>
          <p:cNvSpPr txBox="1"/>
          <p:nvPr>
            <p:ph idx="4294967295" type="title"/>
          </p:nvPr>
        </p:nvSpPr>
        <p:spPr>
          <a:xfrm>
            <a:off x="435325" y="130950"/>
            <a:ext cx="85113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Продуктовая аналитика</a:t>
            </a:r>
            <a:endParaRPr sz="2000"/>
          </a:p>
        </p:txBody>
      </p:sp>
      <p:pic>
        <p:nvPicPr>
          <p:cNvPr id="340" name="Google Shape;3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8896"/>
            <a:ext cx="9143999" cy="243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47"/>
          <p:cNvSpPr txBox="1"/>
          <p:nvPr/>
        </p:nvSpPr>
        <p:spPr>
          <a:xfrm>
            <a:off x="0" y="1024200"/>
            <a:ext cx="86451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 основе анализа Юнит экономики выявлены точки роста: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Developer - масштабировать продукт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Marketing - анализ высокой конверсии и поиск возможностей для роста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UX/UI Design - оптимизация маркетинга, снижение САС(стоимость </a:t>
            </a:r>
            <a:r>
              <a:rPr lang="en"/>
              <a:t>привлечения</a:t>
            </a:r>
            <a:r>
              <a:rPr lang="en"/>
              <a:t> клиентов)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7"/>
          <p:cNvSpPr txBox="1"/>
          <p:nvPr>
            <p:ph idx="4294967295" type="title"/>
          </p:nvPr>
        </p:nvSpPr>
        <p:spPr>
          <a:xfrm>
            <a:off x="66900" y="523375"/>
            <a:ext cx="85113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Определить точки роста бизнеса </a:t>
            </a:r>
            <a:endParaRPr b="0" sz="1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48" name="Google Shape;348;p47"/>
          <p:cNvSpPr txBox="1"/>
          <p:nvPr>
            <p:ph idx="4294967295" type="title"/>
          </p:nvPr>
        </p:nvSpPr>
        <p:spPr>
          <a:xfrm>
            <a:off x="197375" y="2756275"/>
            <a:ext cx="85113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Рекомендации </a:t>
            </a:r>
            <a:endParaRPr sz="2000"/>
          </a:p>
        </p:txBody>
      </p:sp>
      <p:sp>
        <p:nvSpPr>
          <p:cNvPr id="349" name="Google Shape;349;p47"/>
          <p:cNvSpPr txBox="1"/>
          <p:nvPr/>
        </p:nvSpPr>
        <p:spPr>
          <a:xfrm>
            <a:off x="0" y="3227700"/>
            <a:ext cx="83436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Расширение аудитории продуктов с высокой конверсией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Пересмотр рекламной стратегии, продолжать пользоваться услугами компаний которые приводят качественных лидов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Пересмотр программ обучения</a:t>
            </a:r>
            <a:endParaRPr/>
          </a:p>
        </p:txBody>
      </p:sp>
      <p:sp>
        <p:nvSpPr>
          <p:cNvPr id="350" name="Google Shape;350;p47"/>
          <p:cNvSpPr txBox="1"/>
          <p:nvPr>
            <p:ph idx="4294967295" type="title"/>
          </p:nvPr>
        </p:nvSpPr>
        <p:spPr>
          <a:xfrm>
            <a:off x="435325" y="130950"/>
            <a:ext cx="85113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Продуктовая аналитика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48"/>
          <p:cNvSpPr txBox="1"/>
          <p:nvPr/>
        </p:nvSpPr>
        <p:spPr>
          <a:xfrm>
            <a:off x="0" y="915800"/>
            <a:ext cx="86451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Улучшение качественного общение с лидами (оплатить менеджерам обучающий курс) , что повысит С1 на 2% за счет более качественного первого контакта и ведения клиента.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8"/>
          <p:cNvSpPr txBox="1"/>
          <p:nvPr>
            <p:ph idx="4294967295" type="title"/>
          </p:nvPr>
        </p:nvSpPr>
        <p:spPr>
          <a:xfrm>
            <a:off x="66900" y="523375"/>
            <a:ext cx="85113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Гипотеза</a:t>
            </a:r>
            <a:endParaRPr sz="2000"/>
          </a:p>
        </p:txBody>
      </p:sp>
      <p:sp>
        <p:nvSpPr>
          <p:cNvPr id="358" name="Google Shape;358;p48"/>
          <p:cNvSpPr txBox="1"/>
          <p:nvPr>
            <p:ph idx="4294967295" type="title"/>
          </p:nvPr>
        </p:nvSpPr>
        <p:spPr>
          <a:xfrm>
            <a:off x="133800" y="1564625"/>
            <a:ext cx="85113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Условие проведения А/В теста</a:t>
            </a:r>
            <a:endParaRPr sz="2000"/>
          </a:p>
        </p:txBody>
      </p:sp>
      <p:sp>
        <p:nvSpPr>
          <p:cNvPr id="359" name="Google Shape;359;p48"/>
          <p:cNvSpPr txBox="1"/>
          <p:nvPr/>
        </p:nvSpPr>
        <p:spPr>
          <a:xfrm>
            <a:off x="133800" y="1905975"/>
            <a:ext cx="86451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Целевая метрика: прирост С1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Текущая конверсия: С1= 5%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Ожидаемый прирост: 2 %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Группы: Менеджеры разделены на 2 группы, контрольная и тестовая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Длительность теста 2 недели: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Размер выборки: достаточное количество лидов в обеих группах, примерно 2000 на группу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N</a:t>
            </a:r>
            <a:r>
              <a:rPr lang="en"/>
              <a:t> = 16*5*(100-5)/(7-5)^2 = 1900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Условие подтверждения гипотезы: </a:t>
            </a:r>
            <a:r>
              <a:rPr lang="en"/>
              <a:t>статистически</a:t>
            </a:r>
            <a:r>
              <a:rPr lang="en"/>
              <a:t> значимый рост С1 в тестовой </a:t>
            </a:r>
            <a:r>
              <a:rPr lang="en"/>
              <a:t>группе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8"/>
          <p:cNvSpPr txBox="1"/>
          <p:nvPr>
            <p:ph idx="4294967295" type="title"/>
          </p:nvPr>
        </p:nvSpPr>
        <p:spPr>
          <a:xfrm>
            <a:off x="435325" y="130950"/>
            <a:ext cx="85113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Продуктовая аналитика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49"/>
          <p:cNvSpPr txBox="1"/>
          <p:nvPr/>
        </p:nvSpPr>
        <p:spPr>
          <a:xfrm>
            <a:off x="197375" y="915800"/>
            <a:ext cx="8447700" cy="3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Целевой показатель:</a:t>
            </a:r>
            <a:r>
              <a:rPr lang="en"/>
              <a:t> Конверсия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Метрики принятия решения :</a:t>
            </a:r>
            <a:r>
              <a:rPr lang="en"/>
              <a:t>(СМ) Маржинальная прибыль , UA(Лиды), С1(конверсия), AC(маркетинговый бюджет), АРС(средняя количество сделок), АОV(средний чек)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Продуктовые метрики:</a:t>
            </a:r>
            <a:r>
              <a:rPr lang="en"/>
              <a:t> B(количество клиентов), Т(количество транзакций), R(оборот), CLTV(средняя валовая прибыль на </a:t>
            </a:r>
            <a:r>
              <a:rPr lang="en"/>
              <a:t>одного клиента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Атомные метрики: </a:t>
            </a:r>
            <a:r>
              <a:rPr lang="en">
                <a:solidFill>
                  <a:schemeClr val="hlink"/>
                </a:solidFill>
              </a:rPr>
              <a:t>CPA(стоимость привлечения) </a:t>
            </a:r>
            <a:r>
              <a:rPr lang="en" sz="1900">
                <a:solidFill>
                  <a:schemeClr val="hlink"/>
                </a:solidFill>
              </a:rPr>
              <a:t>, </a:t>
            </a:r>
            <a:r>
              <a:rPr lang="en">
                <a:solidFill>
                  <a:schemeClr val="hlink"/>
                </a:solidFill>
              </a:rPr>
              <a:t>Initial Amount Paid, Offer Total Amount,      Course duration</a:t>
            </a:r>
            <a:endParaRPr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hlink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hlink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hlink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9"/>
          <p:cNvSpPr txBox="1"/>
          <p:nvPr>
            <p:ph idx="4294967295" type="title"/>
          </p:nvPr>
        </p:nvSpPr>
        <p:spPr>
          <a:xfrm>
            <a:off x="66900" y="523375"/>
            <a:ext cx="85113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Дерево метрик</a:t>
            </a:r>
            <a:endParaRPr sz="2000"/>
          </a:p>
        </p:txBody>
      </p:sp>
      <p:sp>
        <p:nvSpPr>
          <p:cNvPr id="368" name="Google Shape;368;p49"/>
          <p:cNvSpPr txBox="1"/>
          <p:nvPr>
            <p:ph idx="4294967295" type="title"/>
          </p:nvPr>
        </p:nvSpPr>
        <p:spPr>
          <a:xfrm>
            <a:off x="435325" y="130950"/>
            <a:ext cx="85113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Продуктовая аналитика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50"/>
          <p:cNvSpPr txBox="1"/>
          <p:nvPr>
            <p:ph idx="4294967295" type="title"/>
          </p:nvPr>
        </p:nvSpPr>
        <p:spPr>
          <a:xfrm>
            <a:off x="2566000" y="352800"/>
            <a:ext cx="42183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выводы</a:t>
            </a:r>
            <a:endParaRPr/>
          </a:p>
        </p:txBody>
      </p:sp>
      <p:sp>
        <p:nvSpPr>
          <p:cNvPr id="375" name="Google Shape;375;p50"/>
          <p:cNvSpPr txBox="1"/>
          <p:nvPr>
            <p:ph idx="19" type="body"/>
          </p:nvPr>
        </p:nvSpPr>
        <p:spPr>
          <a:xfrm>
            <a:off x="362250" y="1053525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b="1" lang="en" sz="2000">
                <a:latin typeface="DM Sans"/>
                <a:ea typeface="DM Sans"/>
                <a:cs typeface="DM Sans"/>
                <a:sym typeface="DM Sans"/>
              </a:rPr>
              <a:t>Менеджеры:</a:t>
            </a:r>
            <a:endParaRPr b="1" sz="2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6" name="Google Shape;376;p50"/>
          <p:cNvSpPr txBox="1"/>
          <p:nvPr>
            <p:ph idx="20" type="body"/>
          </p:nvPr>
        </p:nvSpPr>
        <p:spPr>
          <a:xfrm>
            <a:off x="362250" y="1615650"/>
            <a:ext cx="3542400" cy="32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Был проведен глубокий сравнительный анализ менеджеров. Замечено что основной  состав  сотрудников остается неизменным, но корреляция при достаточном количестве лидов продолжает падать. В связи с этим предлагаю: внедрить дополнительные меры по улучшению качества работы менеджеров, включая обучение эффективным методам взаимодействия с клиентами, анализ структуры лидогенерации и оптимизацию рабочих процессов. Также рекомендуется пересмотреть систему мотивации сотрудников, чтобы стимулировать активное вовлечение в процесс продаж и повысить общую конверсию.</a:t>
            </a:r>
            <a:endParaRPr sz="1400"/>
          </a:p>
        </p:txBody>
      </p:sp>
      <p:sp>
        <p:nvSpPr>
          <p:cNvPr id="377" name="Google Shape;377;p50"/>
          <p:cNvSpPr txBox="1"/>
          <p:nvPr>
            <p:ph idx="19" type="body"/>
          </p:nvPr>
        </p:nvSpPr>
        <p:spPr>
          <a:xfrm>
            <a:off x="5028075" y="1053525"/>
            <a:ext cx="36360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b="1" lang="en" sz="2000">
                <a:latin typeface="DM Sans"/>
                <a:ea typeface="DM Sans"/>
                <a:cs typeface="DM Sans"/>
                <a:sym typeface="DM Sans"/>
              </a:rPr>
              <a:t>Рекламные компании:</a:t>
            </a:r>
            <a:endParaRPr b="1" sz="2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8" name="Google Shape;378;p50"/>
          <p:cNvSpPr txBox="1"/>
          <p:nvPr>
            <p:ph idx="20" type="body"/>
          </p:nvPr>
        </p:nvSpPr>
        <p:spPr>
          <a:xfrm>
            <a:off x="5074875" y="1308150"/>
            <a:ext cx="3542400" cy="35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Рекомендуется провести детальный аудит рекламных партнеров, оценив эффективность сотрудничества с каждой компанией отдельно. Приоритет следует отдавать тем, кто обеспечивает приток качественных лидов с высокой вероятностью конверсии и демонстрирует положительную рентабельность инвестиций. Это позволит оптимизировать рекламные затраты и сосредоточиться на наиболее результативных каналах продвижения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3"/>
          <p:cNvSpPr txBox="1"/>
          <p:nvPr>
            <p:ph idx="4294967295" type="title"/>
          </p:nvPr>
        </p:nvSpPr>
        <p:spPr>
          <a:xfrm>
            <a:off x="2555400" y="405825"/>
            <a:ext cx="42183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Введение</a:t>
            </a:r>
            <a:endParaRPr/>
          </a:p>
        </p:txBody>
      </p:sp>
      <p:sp>
        <p:nvSpPr>
          <p:cNvPr id="227" name="Google Shape;227;p33"/>
          <p:cNvSpPr txBox="1"/>
          <p:nvPr>
            <p:ph idx="19" type="body"/>
          </p:nvPr>
        </p:nvSpPr>
        <p:spPr>
          <a:xfrm>
            <a:off x="362250" y="1476475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b="1" lang="en" sz="2000">
                <a:latin typeface="DM Sans"/>
                <a:ea typeface="DM Sans"/>
                <a:cs typeface="DM Sans"/>
                <a:sym typeface="DM Sans"/>
              </a:rPr>
              <a:t>Концепция:</a:t>
            </a:r>
            <a:endParaRPr b="1" sz="2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8" name="Google Shape;228;p33"/>
          <p:cNvSpPr txBox="1"/>
          <p:nvPr>
            <p:ph idx="20" type="body"/>
          </p:nvPr>
        </p:nvSpPr>
        <p:spPr>
          <a:xfrm>
            <a:off x="362250" y="1905475"/>
            <a:ext cx="2124900" cy="24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Вы - аналитик данных в крупной компании и получили новый проект от клиента - онлайн-школы программирования X. Этот проект включает в себя работу с данными CRM системы, которая ведет учет статусов лидов и сделок. </a:t>
            </a:r>
            <a:endParaRPr sz="1400"/>
          </a:p>
        </p:txBody>
      </p:sp>
      <p:sp>
        <p:nvSpPr>
          <p:cNvPr id="229" name="Google Shape;229;p33"/>
          <p:cNvSpPr txBox="1"/>
          <p:nvPr>
            <p:ph idx="19" type="body"/>
          </p:nvPr>
        </p:nvSpPr>
        <p:spPr>
          <a:xfrm>
            <a:off x="5765125" y="1533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b="1" lang="en" sz="2000">
                <a:latin typeface="DM Sans"/>
                <a:ea typeface="DM Sans"/>
                <a:cs typeface="DM Sans"/>
                <a:sym typeface="DM Sans"/>
              </a:rPr>
              <a:t>Результаты:</a:t>
            </a:r>
            <a:endParaRPr b="1" sz="2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0" name="Google Shape;230;p33"/>
          <p:cNvSpPr txBox="1"/>
          <p:nvPr>
            <p:ph idx="20" type="body"/>
          </p:nvPr>
        </p:nvSpPr>
        <p:spPr>
          <a:xfrm>
            <a:off x="5765125" y="1962450"/>
            <a:ext cx="2707200" cy="25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Очищенный набор данных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Отчет с подробным описанием процесса анализа, выводов, визуализации и рекомендаций.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Дашборд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Презентация с кратким изложением выводов и рекомендаций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 txBox="1"/>
          <p:nvPr>
            <p:ph idx="19" type="body"/>
          </p:nvPr>
        </p:nvSpPr>
        <p:spPr>
          <a:xfrm>
            <a:off x="3053225" y="3206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b="1" lang="en" sz="2200">
                <a:latin typeface="DM Sans"/>
                <a:ea typeface="DM Sans"/>
                <a:cs typeface="DM Sans"/>
                <a:sym typeface="DM Sans"/>
              </a:rPr>
              <a:t>Задача</a:t>
            </a:r>
            <a:r>
              <a:rPr b="1" lang="en" sz="2000">
                <a:latin typeface="DM Sans"/>
                <a:ea typeface="DM Sans"/>
                <a:cs typeface="DM Sans"/>
                <a:sym typeface="DM Sans"/>
              </a:rPr>
              <a:t>:</a:t>
            </a:r>
            <a:endParaRPr b="1" sz="20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2" name="Google Shape;232;p33"/>
          <p:cNvSpPr txBox="1"/>
          <p:nvPr>
            <p:ph idx="20" type="body"/>
          </p:nvPr>
        </p:nvSpPr>
        <p:spPr>
          <a:xfrm>
            <a:off x="3053225" y="3635450"/>
            <a:ext cx="2124900" cy="9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О</a:t>
            </a:r>
            <a:r>
              <a:rPr lang="en" sz="1400"/>
              <a:t>чистка и анализ этих данных для повышения эффективности работы школы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51"/>
          <p:cNvSpPr txBox="1"/>
          <p:nvPr>
            <p:ph idx="1" type="subTitle"/>
          </p:nvPr>
        </p:nvSpPr>
        <p:spPr>
          <a:xfrm>
            <a:off x="975300" y="186405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34"/>
          <p:cNvSpPr txBox="1"/>
          <p:nvPr>
            <p:ph idx="4294967295" type="title"/>
          </p:nvPr>
        </p:nvSpPr>
        <p:spPr>
          <a:xfrm>
            <a:off x="2566000" y="352800"/>
            <a:ext cx="42183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Етапы роботы</a:t>
            </a:r>
            <a:endParaRPr/>
          </a:p>
        </p:txBody>
      </p:sp>
      <p:sp>
        <p:nvSpPr>
          <p:cNvPr id="239" name="Google Shape;239;p34"/>
          <p:cNvSpPr txBox="1"/>
          <p:nvPr>
            <p:ph idx="20" type="body"/>
          </p:nvPr>
        </p:nvSpPr>
        <p:spPr>
          <a:xfrm>
            <a:off x="362250" y="1106675"/>
            <a:ext cx="8049600" cy="37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Первый </a:t>
            </a:r>
            <a:r>
              <a:rPr lang="en" sz="1400"/>
              <a:t>этап</a:t>
            </a:r>
            <a:r>
              <a:rPr lang="en" sz="1400"/>
              <a:t> </a:t>
            </a:r>
            <a:r>
              <a:rPr lang="en" sz="1400"/>
              <a:t>работы</a:t>
            </a:r>
            <a:r>
              <a:rPr lang="en" sz="1400"/>
              <a:t> с данными был проведен в </a:t>
            </a:r>
            <a:r>
              <a:rPr lang="en" sz="1400"/>
              <a:t>Python</a:t>
            </a:r>
            <a:r>
              <a:rPr lang="en" sz="1400"/>
              <a:t>. С помощью библиотек  numpy и  matplotlib. Был проведен первичный анализ данных. Очистка , заполнение отсутствующих данных.. Выведены </a:t>
            </a:r>
            <a:r>
              <a:rPr lang="en" sz="1400"/>
              <a:t>статистические</a:t>
            </a:r>
            <a:r>
              <a:rPr lang="en" sz="1400"/>
              <a:t> величины и проведен одно</a:t>
            </a:r>
            <a:r>
              <a:rPr lang="en" sz="1400"/>
              <a:t>мерный</a:t>
            </a:r>
            <a:r>
              <a:rPr lang="en" sz="1400"/>
              <a:t> анализ данных.</a:t>
            </a:r>
            <a:endParaRPr sz="1400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После </a:t>
            </a:r>
            <a:r>
              <a:rPr lang="en" sz="1400"/>
              <a:t>этого</a:t>
            </a:r>
            <a:r>
              <a:rPr lang="en" sz="1400"/>
              <a:t> </a:t>
            </a:r>
            <a:r>
              <a:rPr lang="en" sz="1400"/>
              <a:t>этапа</a:t>
            </a:r>
            <a:r>
              <a:rPr lang="en" sz="1400"/>
              <a:t> уже готовые данные были загружены в Power Bi, где был проведен двухмерный анализ.</a:t>
            </a:r>
            <a:endParaRPr sz="1400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По </a:t>
            </a:r>
            <a:r>
              <a:rPr lang="en" sz="1400"/>
              <a:t>результатам</a:t>
            </a:r>
            <a:r>
              <a:rPr lang="en" sz="1400"/>
              <a:t> проведен  анализ школы и  выводы с основными визуализациями представлены в отчете.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197375" y="311275"/>
            <a:ext cx="31518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Анализ временных рядов:</a:t>
            </a:r>
            <a:endParaRPr sz="2000"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197375" y="1085700"/>
            <a:ext cx="31518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Р</a:t>
            </a:r>
            <a:r>
              <a:rPr lang="en"/>
              <a:t>аспределение времени закрытия сделок и продолжительность периода от создания до закрытия</a:t>
            </a: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50" y="1986900"/>
            <a:ext cx="8619900" cy="30891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4485775" y="56750"/>
            <a:ext cx="4403100" cy="19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3"/>
                </a:solidFill>
              </a:rPr>
              <a:t>Все время от создания до </a:t>
            </a:r>
            <a:r>
              <a:rPr lang="en" sz="1100">
                <a:solidFill>
                  <a:schemeClr val="accent3"/>
                </a:solidFill>
              </a:rPr>
              <a:t>закрытия</a:t>
            </a:r>
            <a:r>
              <a:rPr lang="en" sz="1100">
                <a:solidFill>
                  <a:schemeClr val="accent3"/>
                </a:solidFill>
              </a:rPr>
              <a:t> </a:t>
            </a:r>
            <a:r>
              <a:rPr lang="en" sz="1100">
                <a:solidFill>
                  <a:schemeClr val="accent3"/>
                </a:solidFill>
              </a:rPr>
              <a:t>сделок</a:t>
            </a:r>
            <a:r>
              <a:rPr lang="en" sz="1100">
                <a:solidFill>
                  <a:schemeClr val="accent3"/>
                </a:solidFill>
              </a:rPr>
              <a:t> занимает до 200 дней. На графике время для </a:t>
            </a:r>
            <a:r>
              <a:rPr lang="en" sz="1100">
                <a:solidFill>
                  <a:schemeClr val="accent3"/>
                </a:solidFill>
              </a:rPr>
              <a:t>удобства</a:t>
            </a:r>
            <a:r>
              <a:rPr lang="en" sz="1100">
                <a:solidFill>
                  <a:schemeClr val="accent3"/>
                </a:solidFill>
              </a:rPr>
              <a:t> </a:t>
            </a:r>
            <a:r>
              <a:rPr lang="en" sz="1100">
                <a:solidFill>
                  <a:schemeClr val="accent3"/>
                </a:solidFill>
              </a:rPr>
              <a:t>разбито</a:t>
            </a:r>
            <a:r>
              <a:rPr lang="en" sz="1100">
                <a:solidFill>
                  <a:schemeClr val="accent3"/>
                </a:solidFill>
              </a:rPr>
              <a:t> на периоды</a:t>
            </a:r>
            <a:endParaRPr sz="1100">
              <a:solidFill>
                <a:schemeClr val="accent3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3"/>
                </a:solidFill>
              </a:rPr>
              <a:t>Видим что самое большое количество сделок закрываются в первый день и </a:t>
            </a:r>
            <a:r>
              <a:rPr lang="en" sz="1100">
                <a:solidFill>
                  <a:schemeClr val="accent3"/>
                </a:solidFill>
              </a:rPr>
              <a:t>корреляция</a:t>
            </a:r>
            <a:r>
              <a:rPr lang="en" sz="1100">
                <a:solidFill>
                  <a:schemeClr val="accent3"/>
                </a:solidFill>
              </a:rPr>
              <a:t> сделок очень низкая.</a:t>
            </a:r>
            <a:endParaRPr sz="1100">
              <a:solidFill>
                <a:schemeClr val="accent3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3"/>
                </a:solidFill>
              </a:rPr>
              <a:t>Рекомендация: уделить особое внимание качеству первого контакта менеджеров с клиентами</a:t>
            </a:r>
            <a:endParaRPr sz="1100">
              <a:solidFill>
                <a:schemeClr val="accent3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3"/>
                </a:solidFill>
              </a:rPr>
              <a:t>Самая </a:t>
            </a:r>
            <a:r>
              <a:rPr lang="en" sz="1100">
                <a:solidFill>
                  <a:schemeClr val="accent3"/>
                </a:solidFill>
              </a:rPr>
              <a:t>высокая</a:t>
            </a:r>
            <a:r>
              <a:rPr lang="en" sz="1100">
                <a:solidFill>
                  <a:schemeClr val="accent3"/>
                </a:solidFill>
              </a:rPr>
              <a:t> </a:t>
            </a:r>
            <a:r>
              <a:rPr lang="en" sz="1100">
                <a:solidFill>
                  <a:schemeClr val="accent3"/>
                </a:solidFill>
              </a:rPr>
              <a:t>корреляция</a:t>
            </a:r>
            <a:r>
              <a:rPr lang="en" sz="1100">
                <a:solidFill>
                  <a:schemeClr val="accent3"/>
                </a:solidFill>
              </a:rPr>
              <a:t> у </a:t>
            </a:r>
            <a:r>
              <a:rPr lang="en" sz="1100">
                <a:solidFill>
                  <a:schemeClr val="accent3"/>
                </a:solidFill>
              </a:rPr>
              <a:t>сделок</a:t>
            </a:r>
            <a:r>
              <a:rPr lang="en" sz="1100">
                <a:solidFill>
                  <a:schemeClr val="accent3"/>
                </a:solidFill>
              </a:rPr>
              <a:t> от 21-50 дней, что значит что </a:t>
            </a:r>
            <a:r>
              <a:rPr lang="en" sz="1100">
                <a:solidFill>
                  <a:schemeClr val="accent3"/>
                </a:solidFill>
              </a:rPr>
              <a:t>процесс</a:t>
            </a:r>
            <a:r>
              <a:rPr lang="en" sz="1100">
                <a:solidFill>
                  <a:schemeClr val="accent3"/>
                </a:solidFill>
              </a:rPr>
              <a:t> положительного решения занимает 20-50 дней </a:t>
            </a:r>
            <a:endParaRPr sz="11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197375" y="196450"/>
            <a:ext cx="31518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Анализ временных рядов:</a:t>
            </a:r>
            <a:endParaRPr sz="2000"/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197375" y="1085700"/>
            <a:ext cx="31518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Анализ </a:t>
            </a:r>
            <a:r>
              <a:rPr lang="en"/>
              <a:t>тенденции создания сделок с течением времени и их связь с звонками. </a:t>
            </a:r>
            <a:endParaRPr/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2050"/>
            <a:ext cx="8839200" cy="31089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4485775" y="502175"/>
            <a:ext cx="4403100" cy="15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accent3"/>
                </a:solidFill>
              </a:rPr>
              <a:t>Из графика видно что </a:t>
            </a:r>
            <a:r>
              <a:rPr lang="en" sz="1400">
                <a:solidFill>
                  <a:schemeClr val="accent3"/>
                </a:solidFill>
              </a:rPr>
              <a:t>со временем</a:t>
            </a:r>
            <a:r>
              <a:rPr lang="en" sz="1400">
                <a:solidFill>
                  <a:schemeClr val="accent3"/>
                </a:solidFill>
              </a:rPr>
              <a:t> </a:t>
            </a:r>
            <a:r>
              <a:rPr lang="en" sz="1400">
                <a:solidFill>
                  <a:schemeClr val="accent3"/>
                </a:solidFill>
              </a:rPr>
              <a:t>растет</a:t>
            </a:r>
            <a:r>
              <a:rPr lang="en" sz="1400">
                <a:solidFill>
                  <a:schemeClr val="accent3"/>
                </a:solidFill>
              </a:rPr>
              <a:t> количество лидов и соответственно </a:t>
            </a:r>
            <a:r>
              <a:rPr lang="en" sz="1400">
                <a:solidFill>
                  <a:schemeClr val="accent3"/>
                </a:solidFill>
              </a:rPr>
              <a:t>растет</a:t>
            </a:r>
            <a:r>
              <a:rPr lang="en" sz="1400">
                <a:solidFill>
                  <a:schemeClr val="accent3"/>
                </a:solidFill>
              </a:rPr>
              <a:t> </a:t>
            </a:r>
            <a:r>
              <a:rPr lang="en" sz="1400">
                <a:solidFill>
                  <a:schemeClr val="accent3"/>
                </a:solidFill>
              </a:rPr>
              <a:t>сумма</a:t>
            </a:r>
            <a:r>
              <a:rPr lang="en" sz="1400">
                <a:solidFill>
                  <a:schemeClr val="accent3"/>
                </a:solidFill>
              </a:rPr>
              <a:t> </a:t>
            </a:r>
            <a:r>
              <a:rPr lang="en" sz="1400">
                <a:solidFill>
                  <a:schemeClr val="accent3"/>
                </a:solidFill>
              </a:rPr>
              <a:t>продолжительности</a:t>
            </a:r>
            <a:r>
              <a:rPr lang="en" sz="1400">
                <a:solidFill>
                  <a:schemeClr val="accent3"/>
                </a:solidFill>
              </a:rPr>
              <a:t> звонков. В </a:t>
            </a:r>
            <a:r>
              <a:rPr lang="en" sz="1400">
                <a:solidFill>
                  <a:schemeClr val="accent3"/>
                </a:solidFill>
              </a:rPr>
              <a:t>последние</a:t>
            </a:r>
            <a:r>
              <a:rPr lang="en" sz="1400">
                <a:solidFill>
                  <a:schemeClr val="accent3"/>
                </a:solidFill>
              </a:rPr>
              <a:t> 2 месяца видим небольшой спад лидов после </a:t>
            </a:r>
            <a:r>
              <a:rPr lang="en" sz="1400">
                <a:solidFill>
                  <a:schemeClr val="accent3"/>
                </a:solidFill>
              </a:rPr>
              <a:t>подъема</a:t>
            </a:r>
            <a:r>
              <a:rPr lang="en" sz="1400">
                <a:solidFill>
                  <a:schemeClr val="accent3"/>
                </a:solidFill>
              </a:rPr>
              <a:t> в апреле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Experiment Results (Pie Chart)</a:t>
            </a:r>
            <a:endParaRPr/>
          </a:p>
        </p:txBody>
      </p:sp>
      <p:sp>
        <p:nvSpPr>
          <p:cNvPr id="261" name="Google Shape;261;p37"/>
          <p:cNvSpPr txBox="1"/>
          <p:nvPr>
            <p:ph type="title"/>
          </p:nvPr>
        </p:nvSpPr>
        <p:spPr>
          <a:xfrm>
            <a:off x="197375" y="353700"/>
            <a:ext cx="31518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Анализ временных рядов:</a:t>
            </a:r>
            <a:endParaRPr sz="2000"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197375" y="1085700"/>
            <a:ext cx="31518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/>
              <a:t>Анализ во времени таких показателей как : рекламные компании и затраты на них, клиенты, менеджеры. </a:t>
            </a:r>
            <a:endParaRPr/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75" y="1774800"/>
            <a:ext cx="5796300" cy="33075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4689350" y="196450"/>
            <a:ext cx="4331700" cy="48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</a:rPr>
              <a:t>Из первого  графика видно что количество рекламных </a:t>
            </a:r>
            <a:r>
              <a:rPr lang="en" sz="1200">
                <a:solidFill>
                  <a:schemeClr val="accent3"/>
                </a:solidFill>
              </a:rPr>
              <a:t>компаний</a:t>
            </a:r>
            <a:r>
              <a:rPr lang="en" sz="1200">
                <a:solidFill>
                  <a:schemeClr val="accent3"/>
                </a:solidFill>
              </a:rPr>
              <a:t> и затраты на них в целом росли , но после </a:t>
            </a:r>
            <a:r>
              <a:rPr b="1" lang="en" sz="1200">
                <a:solidFill>
                  <a:schemeClr val="accent3"/>
                </a:solidFill>
              </a:rPr>
              <a:t>апреля</a:t>
            </a:r>
            <a:r>
              <a:rPr b="1" lang="en" sz="1200">
                <a:solidFill>
                  <a:schemeClr val="accent3"/>
                </a:solidFill>
              </a:rPr>
              <a:t> </a:t>
            </a:r>
            <a:r>
              <a:rPr lang="en" sz="1200">
                <a:solidFill>
                  <a:schemeClr val="accent3"/>
                </a:solidFill>
              </a:rPr>
              <a:t>финансирование падает и количество компаний соответственно. Также в </a:t>
            </a:r>
            <a:r>
              <a:rPr b="1" lang="en" sz="1200">
                <a:solidFill>
                  <a:srgbClr val="20124D"/>
                </a:solidFill>
                <a:highlight>
                  <a:schemeClr val="accent3"/>
                </a:highlight>
              </a:rPr>
              <a:t>января </a:t>
            </a:r>
            <a:r>
              <a:rPr lang="en" sz="1200">
                <a:solidFill>
                  <a:schemeClr val="accent3"/>
                </a:solidFill>
              </a:rPr>
              <a:t>падает </a:t>
            </a:r>
            <a:r>
              <a:rPr lang="en" sz="1200">
                <a:solidFill>
                  <a:schemeClr val="accent3"/>
                </a:solidFill>
              </a:rPr>
              <a:t>количество</a:t>
            </a:r>
            <a:r>
              <a:rPr lang="en" sz="1200">
                <a:solidFill>
                  <a:schemeClr val="accent3"/>
                </a:solidFill>
              </a:rPr>
              <a:t> компании но затраты остаются прежними, после января </a:t>
            </a:r>
            <a:r>
              <a:rPr lang="en" sz="1200">
                <a:solidFill>
                  <a:schemeClr val="accent3"/>
                </a:solidFill>
              </a:rPr>
              <a:t>растет</a:t>
            </a:r>
            <a:r>
              <a:rPr lang="en" sz="1200">
                <a:solidFill>
                  <a:schemeClr val="accent3"/>
                </a:solidFill>
              </a:rPr>
              <a:t> количество компаний но падает </a:t>
            </a:r>
            <a:r>
              <a:rPr lang="en" sz="1200">
                <a:solidFill>
                  <a:schemeClr val="accent3"/>
                </a:solidFill>
              </a:rPr>
              <a:t>корреляция</a:t>
            </a:r>
            <a:r>
              <a:rPr lang="en" sz="1200">
                <a:solidFill>
                  <a:schemeClr val="accent3"/>
                </a:solidFill>
              </a:rPr>
              <a:t>, предполагаю была </a:t>
            </a:r>
            <a:r>
              <a:rPr lang="en" sz="1200">
                <a:solidFill>
                  <a:schemeClr val="accent3"/>
                </a:solidFill>
              </a:rPr>
              <a:t>выбрана</a:t>
            </a:r>
            <a:r>
              <a:rPr lang="en" sz="1200">
                <a:solidFill>
                  <a:schemeClr val="accent3"/>
                </a:solidFill>
              </a:rPr>
              <a:t> не правильная стратегия продвижения.</a:t>
            </a:r>
            <a:endParaRPr sz="1200">
              <a:solidFill>
                <a:schemeClr val="accent3"/>
              </a:solidFill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</a:rPr>
              <a:t>Также видно что с уменьшением затрат на компании в</a:t>
            </a:r>
            <a:r>
              <a:rPr b="1" lang="en" sz="1200">
                <a:solidFill>
                  <a:schemeClr val="accent3"/>
                </a:solidFill>
              </a:rPr>
              <a:t> мае и июне</a:t>
            </a:r>
            <a:r>
              <a:rPr lang="en" sz="1200">
                <a:solidFill>
                  <a:schemeClr val="accent3"/>
                </a:solidFill>
              </a:rPr>
              <a:t> , падает и количество лидов.</a:t>
            </a:r>
            <a:endParaRPr sz="1200">
              <a:solidFill>
                <a:schemeClr val="accent3"/>
              </a:solidFill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</a:rPr>
              <a:t>Надо обратить внимание на </a:t>
            </a:r>
            <a:r>
              <a:rPr lang="en" sz="1200">
                <a:solidFill>
                  <a:srgbClr val="20124D"/>
                </a:solidFill>
                <a:highlight>
                  <a:schemeClr val="accent3"/>
                </a:highlight>
              </a:rPr>
              <a:t> </a:t>
            </a:r>
            <a:r>
              <a:rPr b="1" lang="en" sz="1200">
                <a:solidFill>
                  <a:srgbClr val="20124D"/>
                </a:solidFill>
                <a:highlight>
                  <a:schemeClr val="accent3"/>
                </a:highlight>
              </a:rPr>
              <a:t>апрель </a:t>
            </a:r>
            <a:r>
              <a:rPr lang="en" sz="1200">
                <a:solidFill>
                  <a:schemeClr val="accent3"/>
                </a:solidFill>
              </a:rPr>
              <a:t>2024 года, где очень качественно сработала реклама, было много лидов но </a:t>
            </a:r>
            <a:r>
              <a:rPr lang="en" sz="1200">
                <a:solidFill>
                  <a:schemeClr val="accent3"/>
                </a:solidFill>
              </a:rPr>
              <a:t>корреляция</a:t>
            </a:r>
            <a:r>
              <a:rPr lang="en" sz="1200">
                <a:solidFill>
                  <a:schemeClr val="accent3"/>
                </a:solidFill>
              </a:rPr>
              <a:t> низкая. Это может быть связано с тем что лиды были не качественными а также </a:t>
            </a:r>
            <a:r>
              <a:rPr lang="en" sz="1200">
                <a:solidFill>
                  <a:schemeClr val="accent3"/>
                </a:solidFill>
              </a:rPr>
              <a:t>менеджеры</a:t>
            </a:r>
            <a:r>
              <a:rPr lang="en" sz="1200">
                <a:solidFill>
                  <a:schemeClr val="accent3"/>
                </a:solidFill>
              </a:rPr>
              <a:t> не справились з большим количеством Лидов что привело к низким показателям </a:t>
            </a:r>
            <a:r>
              <a:rPr lang="en" sz="1200">
                <a:solidFill>
                  <a:schemeClr val="accent3"/>
                </a:solidFill>
              </a:rPr>
              <a:t>корреляции</a:t>
            </a:r>
            <a:r>
              <a:rPr lang="en" sz="1200">
                <a:solidFill>
                  <a:schemeClr val="accent3"/>
                </a:solidFill>
              </a:rPr>
              <a:t>. </a:t>
            </a:r>
            <a:endParaRPr sz="1200">
              <a:solidFill>
                <a:schemeClr val="accent3"/>
              </a:solidFill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</a:rPr>
              <a:t>Можем заметить что </a:t>
            </a:r>
            <a:r>
              <a:rPr lang="en" sz="1200">
                <a:solidFill>
                  <a:schemeClr val="accent3"/>
                </a:solidFill>
              </a:rPr>
              <a:t>корреляция</a:t>
            </a:r>
            <a:r>
              <a:rPr lang="en" sz="1200">
                <a:solidFill>
                  <a:schemeClr val="accent3"/>
                </a:solidFill>
              </a:rPr>
              <a:t> и количество лидов падает. Надо продолжать сотрудничество с </a:t>
            </a:r>
            <a:r>
              <a:rPr lang="en" sz="1200">
                <a:solidFill>
                  <a:schemeClr val="accent3"/>
                </a:solidFill>
              </a:rPr>
              <a:t>компаниями, предварительно проведя их глубокий анализ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156000" y="81825"/>
            <a:ext cx="38028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Анализ эффективности кампаний:</a:t>
            </a:r>
            <a:endParaRPr sz="2000"/>
          </a:p>
        </p:txBody>
      </p:sp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156000" y="714050"/>
            <a:ext cx="40254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Сравнение эффективности различных кампаний и  маркетинговых источников (Source) с точки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зрения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генерации лидов и коэффициента конверсии.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6618600" y="347100"/>
            <a:ext cx="2525400" cy="47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Проанализированы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рекламные компании и ресурсы для лидов больше 100.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Такие фирмы как </a:t>
            </a:r>
            <a:r>
              <a:rPr b="1" lang="en" sz="1100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performance max didgetelmarkt ru</a:t>
            </a:r>
            <a:r>
              <a:rPr b="1" lang="en" sz="1100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youtub_shorts, 12-07-2023wide_de, webinar 1604</a:t>
            </a:r>
            <a:r>
              <a:rPr lang="en" sz="1100">
                <a:solidFill>
                  <a:srgbClr val="2012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- показывают высокую 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корреляцию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большое количество лидов. Также видно топ фирм 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компаний по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корреляции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, и видим что не всегда               	большое количество лидов не всегда  дает высокую 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корреляцию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Лидерами с источников по высоким показателям 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корреляции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являются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100">
                <a:solidFill>
                  <a:srgbClr val="20124D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rPr>
              <a:t>Organic, 	SMM, Webinar, </a:t>
            </a:r>
            <a:r>
              <a:rPr b="1" lang="en" sz="1100">
                <a:solidFill>
                  <a:srgbClr val="20124D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rPr>
              <a:t>Bloggers</a:t>
            </a:r>
            <a:r>
              <a:rPr b="1" lang="en" sz="1100">
                <a:solidFill>
                  <a:srgbClr val="20124D"/>
                </a:solidFill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Telegram  	posts.  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rtl="0" algn="just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00" y="1435425"/>
            <a:ext cx="6315000" cy="36162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197375" y="77975"/>
            <a:ext cx="38028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Анализ эффективности кампаний:</a:t>
            </a:r>
            <a:endParaRPr sz="2000"/>
          </a:p>
        </p:txBody>
      </p:sp>
      <p:sp>
        <p:nvSpPr>
          <p:cNvPr id="278" name="Google Shape;278;p39"/>
          <p:cNvSpPr txBox="1"/>
          <p:nvPr>
            <p:ph idx="1" type="body"/>
          </p:nvPr>
        </p:nvSpPr>
        <p:spPr>
          <a:xfrm>
            <a:off x="4572000" y="353700"/>
            <a:ext cx="35217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197375" y="650425"/>
            <a:ext cx="40254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Сравнение эффективности различных кампаний и по количеству клика и средней цене за клик.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550" y="0"/>
            <a:ext cx="302707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139700" y="1230000"/>
            <a:ext cx="5726700" cy="18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rPr>
              <a:t>Для анализа посчитана цена за клик. Видно что есть компании в которые дают нам много кликов и цена за клик меньше средней, такие как: </a:t>
            </a:r>
            <a:r>
              <a:rPr lang="en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performancemax_eng_de, youtube schorts, discovery_DE. </a:t>
            </a:r>
            <a:r>
              <a:rPr lang="en" sz="1100"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rPr>
              <a:t>Остальные компании при высокой цене за клик не приносят много Лидом(</a:t>
            </a:r>
            <a:r>
              <a:rPr lang="en" sz="1100"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rPr>
              <a:t>Аутсайдерами</a:t>
            </a:r>
            <a:r>
              <a:rPr lang="en" sz="1100"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rPr>
              <a:t> по цене являются </a:t>
            </a:r>
            <a:r>
              <a:rPr lang="en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02.07.2023wide_de, brand_serch</a:t>
            </a:r>
            <a:r>
              <a:rPr lang="en" sz="1100"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rPr>
              <a:t> и другие). И если проанализировать аутсайдеров то </a:t>
            </a:r>
            <a:r>
              <a:rPr lang="en" sz="1100"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rPr>
              <a:t>корреляции </a:t>
            </a:r>
            <a:r>
              <a:rPr lang="en" sz="1100"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rPr>
              <a:t>у них низкая. Затраты на  компании не окупаются. </a:t>
            </a:r>
            <a:endParaRPr sz="1100">
              <a:highlight>
                <a:schemeClr val="accent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accent3"/>
                </a:highlight>
                <a:latin typeface="Arial"/>
                <a:ea typeface="Arial"/>
                <a:cs typeface="Arial"/>
                <a:sym typeface="Arial"/>
              </a:rPr>
              <a:t>Рекомендации: пересмотреть все рекламный компании по показателям конверсии и  ценой за клик. </a:t>
            </a:r>
            <a:endParaRPr sz="1100">
              <a:highlight>
                <a:schemeClr val="accent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64800"/>
            <a:ext cx="8996100" cy="20787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83" name="Google Shape;283;p39"/>
          <p:cNvSpPr/>
          <p:nvPr/>
        </p:nvSpPr>
        <p:spPr>
          <a:xfrm>
            <a:off x="171500" y="1255225"/>
            <a:ext cx="5663100" cy="16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139700" y="1255225"/>
            <a:ext cx="5663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Для анализа посчитана цена за клик. Видно что есть компании в которые дают нам много кликов и цена за клик меньше средней, такие как: </a:t>
            </a:r>
            <a:r>
              <a:rPr lang="en" sz="1100">
                <a:solidFill>
                  <a:schemeClr val="dk2"/>
                </a:solidFill>
                <a:highlight>
                  <a:schemeClr val="accent3"/>
                </a:highlight>
              </a:rPr>
              <a:t>performancemax_eng_de, youtube schorts, discovery_DE</a:t>
            </a:r>
            <a:r>
              <a:rPr lang="en" sz="1100">
                <a:solidFill>
                  <a:schemeClr val="dk2"/>
                </a:solidFill>
              </a:rPr>
              <a:t>. Остальные компании при высокой цене за клик не приносят много Лидом(Аутсайдерами по цене являются </a:t>
            </a:r>
            <a:r>
              <a:rPr lang="en" sz="1100">
                <a:solidFill>
                  <a:schemeClr val="dk2"/>
                </a:solidFill>
                <a:highlight>
                  <a:schemeClr val="accent3"/>
                </a:highlight>
              </a:rPr>
              <a:t>02.07.2023wide_de, brand_serch</a:t>
            </a:r>
            <a:r>
              <a:rPr lang="en" sz="1100">
                <a:solidFill>
                  <a:schemeClr val="dk2"/>
                </a:solidFill>
              </a:rPr>
              <a:t> и другие). И если проанализировать аутсайдеров то корреляции у них низкая. Затраты на  компании не окупаются. </a:t>
            </a:r>
            <a:endParaRPr sz="1100">
              <a:solidFill>
                <a:schemeClr val="dk2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Рекомендации: пересмотреть все рекламный компании по показателям конверсии и  ценой за клик. 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197375" y="240900"/>
            <a:ext cx="38028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Анализ эффективности кампаний:</a:t>
            </a:r>
            <a:endParaRPr sz="2000"/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44300" y="1097875"/>
            <a:ext cx="40725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0124D"/>
                </a:solidFill>
                <a:latin typeface="Arial"/>
                <a:ea typeface="Arial"/>
                <a:cs typeface="Arial"/>
                <a:sym typeface="Arial"/>
              </a:rPr>
              <a:t>Сравнение эффективности ресурсов  с точки зрения цены за клик , затрат и  количество кликов</a:t>
            </a:r>
            <a:endParaRPr sz="1100">
              <a:solidFill>
                <a:srgbClr val="2012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4491625" y="290075"/>
            <a:ext cx="4581300" cy="24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Проанализировав ресурсы </a:t>
            </a: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отметив </a:t>
            </a: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такие Organik которые были </a:t>
            </a: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бесплатными</a:t>
            </a: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и принесли большое количество кликов и имеют </a:t>
            </a: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корреляцию</a:t>
            </a: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выше среднего.. </a:t>
            </a:r>
            <a:endParaRPr sz="12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Здесь также как и с компаниями видим несоответствие затрат и кликов. Аутсайдером является ресурс </a:t>
            </a: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Bloggers</a:t>
            </a: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с ценой за клик 0.94$ и количеством кликов 14.250. Загалом на рекламу потрачено 13т $ но кореляция в нее 3.7%, что </a:t>
            </a: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чуть</a:t>
            </a: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ниже среднего. Что значит что </a:t>
            </a: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этот</a:t>
            </a: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ресурс приносить нам качественных клиентов. </a:t>
            </a:r>
            <a:endParaRPr sz="12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Предлагаю оценить каждую компанию на прибыль</a:t>
            </a:r>
            <a:endParaRPr sz="12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25" y="2941850"/>
            <a:ext cx="8822100" cy="20052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