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176e879b7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176e879b7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176e879b7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176e879b7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176e879b7c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176e879b7c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176e879b7c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176e879b7c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176e879b7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176e879b7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176e879b7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176e879b7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176e879b7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176e879b7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176e879b7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176e879b7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176e879b7c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176e879b7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176e879b7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176e879b7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scq.ubc.ca/so-much-candy-data-seriously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Candy Analysis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Ian O’Keeffe</a:t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idx="4294967295" type="title"/>
          </p:nvPr>
        </p:nvSpPr>
        <p:spPr>
          <a:xfrm>
            <a:off x="535775" y="450975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Candy by Age</a:t>
            </a:r>
            <a:endParaRPr sz="1600"/>
          </a:p>
        </p:txBody>
      </p:sp>
      <p:sp>
        <p:nvSpPr>
          <p:cNvPr id="129" name="Google Shape;129;p22"/>
          <p:cNvSpPr txBox="1"/>
          <p:nvPr/>
        </p:nvSpPr>
        <p:spPr>
          <a:xfrm>
            <a:off x="535775" y="1349350"/>
            <a:ext cx="30000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Data gets spotty and spikes after age 80 due to less data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There seems to be a general trend downward as people get older.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3275" y="979625"/>
            <a:ext cx="4668431" cy="361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6925" y="3377600"/>
            <a:ext cx="2177680" cy="164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idx="4294967295" type="title"/>
          </p:nvPr>
        </p:nvSpPr>
        <p:spPr>
          <a:xfrm>
            <a:off x="535775" y="450975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Candy by Gender</a:t>
            </a:r>
            <a:endParaRPr sz="1600"/>
          </a:p>
        </p:txBody>
      </p:sp>
      <p:sp>
        <p:nvSpPr>
          <p:cNvPr id="137" name="Google Shape;137;p23"/>
          <p:cNvSpPr txBox="1"/>
          <p:nvPr/>
        </p:nvSpPr>
        <p:spPr>
          <a:xfrm>
            <a:off x="535775" y="1349350"/>
            <a:ext cx="30000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Men like chocolate more than women, surprisingly, and like all candy a bit better.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8175" y="1349350"/>
            <a:ext cx="5303425" cy="3058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488" y="2760425"/>
            <a:ext cx="2934569" cy="220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7600" y="-18263"/>
            <a:ext cx="3302826" cy="5180027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4"/>
          <p:cNvSpPr txBox="1"/>
          <p:nvPr/>
        </p:nvSpPr>
        <p:spPr>
          <a:xfrm>
            <a:off x="703700" y="500575"/>
            <a:ext cx="363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Candy by Country</a:t>
            </a:r>
            <a:endParaRPr/>
          </a:p>
        </p:txBody>
      </p:sp>
      <p:sp>
        <p:nvSpPr>
          <p:cNvPr id="146" name="Google Shape;146;p24"/>
          <p:cNvSpPr txBox="1"/>
          <p:nvPr/>
        </p:nvSpPr>
        <p:spPr>
          <a:xfrm>
            <a:off x="783500" y="1798300"/>
            <a:ext cx="3000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Korea has the sweetest tooth of any nations surveyed.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Koreans like Chocolate and Fruit candies better than other nations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Scotland seems to really like other flavors in their candy.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Australia likes candy the least.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/>
        </p:nvSpPr>
        <p:spPr>
          <a:xfrm>
            <a:off x="631150" y="428025"/>
            <a:ext cx="3447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Conclusions</a:t>
            </a:r>
            <a:endParaRPr/>
          </a:p>
        </p:txBody>
      </p:sp>
      <p:sp>
        <p:nvSpPr>
          <p:cNvPr id="152" name="Google Shape;152;p25"/>
          <p:cNvSpPr txBox="1"/>
          <p:nvPr/>
        </p:nvSpPr>
        <p:spPr>
          <a:xfrm>
            <a:off x="631150" y="1196175"/>
            <a:ext cx="6529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Much of the data wrangling was unnecessary and could have been avoided with a different design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Stereotypes don’t always hold true, which is why it’s important to study data.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Apparently, people love almond joys.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Data Source</a:t>
            </a:r>
            <a:endParaRPr sz="24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1480150"/>
            <a:ext cx="64938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The data was gathered by David Ng at The University of British Columbia, and originally published in The Science Creative Quarterly.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Source: </a:t>
            </a:r>
            <a:r>
              <a:rPr b="0" lang="en" sz="1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https://www.scq.ubc.ca/so-much-candy-data-seriously/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2855550" y="45524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Motivation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6" name="Google Shape;86;p15"/>
          <p:cNvSpPr txBox="1"/>
          <p:nvPr>
            <p:ph idx="4294967295" type="body"/>
          </p:nvPr>
        </p:nvSpPr>
        <p:spPr>
          <a:xfrm>
            <a:off x="2855550" y="105103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Innovation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Finding trends can help manufacturers develop candies that meet demand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Marketing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Finding which demographics enjoy which candy enables more targeted marketing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Logistics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Finding unexpected demand for candy in other countries can help direct 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manufacturing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and shipping efforts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idx="4294967295" type="title"/>
          </p:nvPr>
        </p:nvSpPr>
        <p:spPr>
          <a:xfrm>
            <a:off x="535775" y="450975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Data Structure</a:t>
            </a:r>
            <a:endParaRPr sz="1600"/>
          </a:p>
        </p:txBody>
      </p:sp>
      <p:sp>
        <p:nvSpPr>
          <p:cNvPr id="92" name="Google Shape;92;p16"/>
          <p:cNvSpPr txBox="1"/>
          <p:nvPr>
            <p:ph idx="4294967295" type="title"/>
          </p:nvPr>
        </p:nvSpPr>
        <p:spPr>
          <a:xfrm>
            <a:off x="535775" y="1160950"/>
            <a:ext cx="5376600" cy="22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b="0" lang="en" sz="1600">
                <a:latin typeface="Lato"/>
                <a:ea typeface="Lato"/>
                <a:cs typeface="Lato"/>
                <a:sym typeface="Lato"/>
              </a:rPr>
              <a:t>Age, Gender, and Country of Origin</a:t>
            </a:r>
            <a:endParaRPr b="0"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b="0" lang="en" sz="1600">
                <a:latin typeface="Lato"/>
                <a:ea typeface="Lato"/>
                <a:cs typeface="Lato"/>
                <a:sym typeface="Lato"/>
              </a:rPr>
              <a:t>A broad variety of candies and responses of “Joy”, “Despair” and “Meh”</a:t>
            </a:r>
            <a:endParaRPr b="0"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b="0" lang="en" sz="1600">
                <a:latin typeface="Lato"/>
                <a:ea typeface="Lato"/>
                <a:cs typeface="Lato"/>
                <a:sym typeface="Lato"/>
              </a:rPr>
              <a:t>Open survey questions about </a:t>
            </a:r>
            <a:r>
              <a:rPr b="0" lang="en" sz="1600">
                <a:latin typeface="Lato"/>
                <a:ea typeface="Lato"/>
                <a:cs typeface="Lato"/>
                <a:sym typeface="Lato"/>
              </a:rPr>
              <a:t>candies</a:t>
            </a:r>
            <a:r>
              <a:rPr b="0" lang="en" sz="1600">
                <a:latin typeface="Lato"/>
                <a:ea typeface="Lato"/>
                <a:cs typeface="Lato"/>
                <a:sym typeface="Lato"/>
              </a:rPr>
              <a:t> not listed</a:t>
            </a:r>
            <a:endParaRPr b="0"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b="0" lang="en" sz="1600">
                <a:latin typeface="Lato"/>
                <a:ea typeface="Lato"/>
                <a:cs typeface="Lato"/>
                <a:sym typeface="Lato"/>
              </a:rPr>
              <a:t>Other questions not used in this analysis</a:t>
            </a:r>
            <a:endParaRPr b="0"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2453" y="2719050"/>
            <a:ext cx="4643150" cy="222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idx="4294967295" type="title"/>
          </p:nvPr>
        </p:nvSpPr>
        <p:spPr>
          <a:xfrm>
            <a:off x="535775" y="450975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Output</a:t>
            </a:r>
            <a:endParaRPr sz="1600"/>
          </a:p>
        </p:txBody>
      </p:sp>
      <p:sp>
        <p:nvSpPr>
          <p:cNvPr id="99" name="Google Shape;99;p17"/>
          <p:cNvSpPr txBox="1"/>
          <p:nvPr>
            <p:ph idx="4294967295" type="title"/>
          </p:nvPr>
        </p:nvSpPr>
        <p:spPr>
          <a:xfrm>
            <a:off x="535775" y="1160950"/>
            <a:ext cx="5376600" cy="22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b="0" lang="en" sz="1600">
                <a:latin typeface="Lato"/>
                <a:ea typeface="Lato"/>
                <a:cs typeface="Lato"/>
                <a:sym typeface="Lato"/>
              </a:rPr>
              <a:t>Plots of candies grouped into types (chocolate, fruit) and analyzed by rating of gender, age, and country</a:t>
            </a:r>
            <a:endParaRPr b="0"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b="0" lang="en" sz="1600">
                <a:latin typeface="Lato"/>
                <a:ea typeface="Lato"/>
                <a:cs typeface="Lato"/>
                <a:sym typeface="Lato"/>
              </a:rPr>
              <a:t>Variable selection for strong links to candy rating</a:t>
            </a:r>
            <a:endParaRPr b="0"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b="0" lang="en" sz="1600">
                <a:latin typeface="Lato"/>
                <a:ea typeface="Lato"/>
                <a:cs typeface="Lato"/>
                <a:sym typeface="Lato"/>
              </a:rPr>
              <a:t>PCA of dataset</a:t>
            </a:r>
            <a:endParaRPr b="0"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idx="4294967295" type="title"/>
          </p:nvPr>
        </p:nvSpPr>
        <p:spPr>
          <a:xfrm>
            <a:off x="535775" y="450975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Cleaning the Data</a:t>
            </a:r>
            <a:endParaRPr sz="1600"/>
          </a:p>
        </p:txBody>
      </p:sp>
      <p:sp>
        <p:nvSpPr>
          <p:cNvPr id="105" name="Google Shape;105;p18"/>
          <p:cNvSpPr txBox="1"/>
          <p:nvPr>
            <p:ph idx="4294967295" type="title"/>
          </p:nvPr>
        </p:nvSpPr>
        <p:spPr>
          <a:xfrm>
            <a:off x="535775" y="1160950"/>
            <a:ext cx="5376600" cy="30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b="0" lang="en" sz="1600">
                <a:latin typeface="Lato"/>
                <a:ea typeface="Lato"/>
                <a:cs typeface="Lato"/>
                <a:sym typeface="Lato"/>
              </a:rPr>
              <a:t>Converted “joy”, “meh”, and “despair” to numerical scores</a:t>
            </a:r>
            <a:endParaRPr b="0"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b="0" lang="en" sz="1600">
                <a:latin typeface="Lato"/>
                <a:ea typeface="Lato"/>
                <a:cs typeface="Lato"/>
                <a:sym typeface="Lato"/>
              </a:rPr>
              <a:t>Used natural language processing to clean up country inputs (a drop down list is much better than letting participants write anything they want in, like “Murica”</a:t>
            </a:r>
            <a:endParaRPr b="0"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b="0" lang="en" sz="1600">
                <a:latin typeface="Lato"/>
                <a:ea typeface="Lato"/>
                <a:cs typeface="Lato"/>
                <a:sym typeface="Lato"/>
              </a:rPr>
              <a:t>Pulled other candies not listed in the main survey from participants write-in answers.</a:t>
            </a:r>
            <a:endParaRPr b="0"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b="0" lang="en" sz="1600">
                <a:latin typeface="Lato"/>
                <a:ea typeface="Lato"/>
                <a:cs typeface="Lato"/>
                <a:sym typeface="Lato"/>
              </a:rPr>
              <a:t>Excised categories such as “vicodin” which is in fact not a candy, but a prescription drug.</a:t>
            </a:r>
            <a:endParaRPr b="0"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idx="4294967295" type="title"/>
          </p:nvPr>
        </p:nvSpPr>
        <p:spPr>
          <a:xfrm>
            <a:off x="535775" y="14630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Participant Statistics</a:t>
            </a:r>
            <a:endParaRPr sz="1600"/>
          </a:p>
        </p:txBody>
      </p:sp>
      <p:sp>
        <p:nvSpPr>
          <p:cNvPr id="111" name="Google Shape;111;p19"/>
          <p:cNvSpPr txBox="1"/>
          <p:nvPr>
            <p:ph idx="4294967295" type="title"/>
          </p:nvPr>
        </p:nvSpPr>
        <p:spPr>
          <a:xfrm>
            <a:off x="535775" y="732925"/>
            <a:ext cx="7516800" cy="39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b="0" lang="en" sz="1300">
                <a:latin typeface="Lato"/>
                <a:ea typeface="Lato"/>
                <a:cs typeface="Lato"/>
                <a:sym typeface="Lato"/>
              </a:rPr>
              <a:t>Number of participants: 1803</a:t>
            </a:r>
            <a:endParaRPr b="0"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b="0" lang="en" sz="1300">
                <a:latin typeface="Lato"/>
                <a:ea typeface="Lato"/>
                <a:cs typeface="Lato"/>
                <a:sym typeface="Lato"/>
              </a:rPr>
              <a:t>Mean age of participants: 42.77285223367697</a:t>
            </a:r>
            <a:endParaRPr b="0"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b="0" lang="en" sz="1300">
                <a:latin typeface="Lato"/>
                <a:ea typeface="Lato"/>
                <a:cs typeface="Lato"/>
                <a:sym typeface="Lato"/>
              </a:rPr>
              <a:t>Gender ratio of participants: </a:t>
            </a:r>
            <a:endParaRPr b="0" sz="1300"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○"/>
            </a:pPr>
            <a:r>
              <a:rPr b="0" lang="en" sz="1300">
                <a:latin typeface="Lato"/>
                <a:ea typeface="Lato"/>
                <a:cs typeface="Lato"/>
                <a:sym typeface="Lato"/>
              </a:rPr>
              <a:t>Male                      60.6%,                </a:t>
            </a:r>
            <a:endParaRPr b="0" sz="1300"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○"/>
            </a:pPr>
            <a:r>
              <a:rPr b="0" lang="en" sz="1300">
                <a:latin typeface="Lato"/>
                <a:ea typeface="Lato"/>
                <a:cs typeface="Lato"/>
                <a:sym typeface="Lato"/>
              </a:rPr>
              <a:t>Female                  34.5%</a:t>
            </a:r>
            <a:endParaRPr b="0" sz="1300"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○"/>
            </a:pPr>
            <a:r>
              <a:rPr b="0" lang="en" sz="1300">
                <a:latin typeface="Lato"/>
                <a:ea typeface="Lato"/>
                <a:cs typeface="Lato"/>
                <a:sym typeface="Lato"/>
              </a:rPr>
              <a:t>I'd rather not say  3.4%</a:t>
            </a:r>
            <a:endParaRPr b="0" sz="1300"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○"/>
            </a:pPr>
            <a:r>
              <a:rPr b="0" lang="en" sz="1300">
                <a:latin typeface="Lato"/>
                <a:ea typeface="Lato"/>
                <a:cs typeface="Lato"/>
                <a:sym typeface="Lato"/>
              </a:rPr>
              <a:t>Other                     1.5%</a:t>
            </a:r>
            <a:endParaRPr b="0"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b="0" lang="en" sz="1300">
                <a:latin typeface="Lato"/>
                <a:ea typeface="Lato"/>
                <a:cs typeface="Lato"/>
                <a:sym typeface="Lato"/>
              </a:rPr>
              <a:t>Top countries surveyed: </a:t>
            </a:r>
            <a:endParaRPr b="0" sz="1300"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○"/>
            </a:pPr>
            <a:r>
              <a:rPr b="0" lang="en" sz="1300">
                <a:latin typeface="Lato"/>
                <a:ea typeface="Lato"/>
                <a:cs typeface="Lato"/>
                <a:sym typeface="Lato"/>
              </a:rPr>
              <a:t>Canada            57%</a:t>
            </a:r>
            <a:endParaRPr b="0" sz="1300"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○"/>
            </a:pPr>
            <a:r>
              <a:rPr b="0" lang="en" sz="1300">
                <a:latin typeface="Lato"/>
                <a:ea typeface="Lato"/>
                <a:cs typeface="Lato"/>
                <a:sym typeface="Lato"/>
              </a:rPr>
              <a:t>America           26.7%</a:t>
            </a:r>
            <a:endParaRPr b="0" sz="1300"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○"/>
            </a:pPr>
            <a:r>
              <a:rPr b="0" lang="en" sz="1300">
                <a:latin typeface="Lato"/>
                <a:ea typeface="Lato"/>
                <a:cs typeface="Lato"/>
                <a:sym typeface="Lato"/>
              </a:rPr>
              <a:t>Germany          2.6%</a:t>
            </a:r>
            <a:endParaRPr b="0" sz="1300"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○"/>
            </a:pPr>
            <a:r>
              <a:rPr b="0" lang="en" sz="1300">
                <a:latin typeface="Lato"/>
                <a:ea typeface="Lato"/>
                <a:cs typeface="Lato"/>
                <a:sym typeface="Lato"/>
              </a:rPr>
              <a:t>Netherlands     1.8%</a:t>
            </a:r>
            <a:endParaRPr b="0" sz="1300"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○"/>
            </a:pPr>
            <a:r>
              <a:rPr b="0" lang="en" sz="1300">
                <a:latin typeface="Lato"/>
                <a:ea typeface="Lato"/>
                <a:cs typeface="Lato"/>
                <a:sym typeface="Lato"/>
              </a:rPr>
              <a:t>Scotland           1.3%</a:t>
            </a:r>
            <a:endParaRPr b="0" sz="1300"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idx="4294967295" type="title"/>
          </p:nvPr>
        </p:nvSpPr>
        <p:spPr>
          <a:xfrm>
            <a:off x="535775" y="14630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Candy </a:t>
            </a:r>
            <a:r>
              <a:rPr lang="en" sz="2800">
                <a:solidFill>
                  <a:schemeClr val="dk1"/>
                </a:solidFill>
              </a:rPr>
              <a:t>Statistics</a:t>
            </a:r>
            <a:endParaRPr sz="1600"/>
          </a:p>
        </p:txBody>
      </p:sp>
      <p:sp>
        <p:nvSpPr>
          <p:cNvPr id="117" name="Google Shape;117;p20"/>
          <p:cNvSpPr txBox="1"/>
          <p:nvPr>
            <p:ph idx="4294967295" type="title"/>
          </p:nvPr>
        </p:nvSpPr>
        <p:spPr>
          <a:xfrm>
            <a:off x="535775" y="732925"/>
            <a:ext cx="7516800" cy="39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b="0" lang="en" sz="1300">
                <a:latin typeface="Lato"/>
                <a:ea typeface="Lato"/>
                <a:cs typeface="Lato"/>
                <a:sym typeface="Lato"/>
              </a:rPr>
              <a:t>Number of candies: 78</a:t>
            </a:r>
            <a:endParaRPr b="0"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b="0" lang="en" sz="1300">
                <a:latin typeface="Lato"/>
                <a:ea typeface="Lato"/>
                <a:cs typeface="Lato"/>
                <a:sym typeface="Lato"/>
              </a:rPr>
              <a:t>Most popular candy: Almond Joy</a:t>
            </a:r>
            <a:endParaRPr b="0"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b="0" lang="en" sz="1300">
                <a:latin typeface="Lato"/>
                <a:ea typeface="Lato"/>
                <a:cs typeface="Lato"/>
                <a:sym typeface="Lato"/>
              </a:rPr>
              <a:t>Least popular candy: Gum From Baseball Cards</a:t>
            </a:r>
            <a:endParaRPr b="0"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b="0" lang="en" sz="1300">
                <a:latin typeface="Lato"/>
                <a:ea typeface="Lato"/>
                <a:cs typeface="Lato"/>
                <a:sym typeface="Lato"/>
              </a:rPr>
              <a:t>Chocolate candy count: 38</a:t>
            </a:r>
            <a:endParaRPr b="0"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b="0" lang="en" sz="1300">
                <a:latin typeface="Lato"/>
                <a:ea typeface="Lato"/>
                <a:cs typeface="Lato"/>
                <a:sym typeface="Lato"/>
              </a:rPr>
              <a:t>Fruit candy count: 25</a:t>
            </a:r>
            <a:endParaRPr b="0"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b="0" lang="en" sz="1300">
                <a:latin typeface="Lato"/>
                <a:ea typeface="Lato"/>
                <a:cs typeface="Lato"/>
                <a:sym typeface="Lato"/>
              </a:rPr>
              <a:t>Other candy count: 14</a:t>
            </a:r>
            <a:endParaRPr b="0"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b="0" lang="en" sz="1300">
                <a:latin typeface="Lato"/>
                <a:ea typeface="Lato"/>
                <a:cs typeface="Lato"/>
                <a:sym typeface="Lato"/>
              </a:rPr>
              <a:t>Mean Chocolate score: 1.45</a:t>
            </a:r>
            <a:endParaRPr b="0"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b="0" lang="en" sz="1300">
                <a:latin typeface="Lato"/>
                <a:ea typeface="Lato"/>
                <a:cs typeface="Lato"/>
                <a:sym typeface="Lato"/>
              </a:rPr>
              <a:t>Mean Fruit score: 1.05</a:t>
            </a:r>
            <a:endParaRPr b="0"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b="0" lang="en" sz="1300">
                <a:latin typeface="Lato"/>
                <a:ea typeface="Lato"/>
                <a:cs typeface="Lato"/>
                <a:sym typeface="Lato"/>
              </a:rPr>
              <a:t>Mean Other score: 0.85</a:t>
            </a:r>
            <a:endParaRPr b="0" sz="13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idx="4294967295" type="title"/>
          </p:nvPr>
        </p:nvSpPr>
        <p:spPr>
          <a:xfrm>
            <a:off x="535775" y="450975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Cleaning the Data</a:t>
            </a:r>
            <a:endParaRPr sz="1600"/>
          </a:p>
        </p:txBody>
      </p:sp>
      <p:sp>
        <p:nvSpPr>
          <p:cNvPr id="123" name="Google Shape;123;p21"/>
          <p:cNvSpPr txBox="1"/>
          <p:nvPr>
            <p:ph idx="4294967295" type="title"/>
          </p:nvPr>
        </p:nvSpPr>
        <p:spPr>
          <a:xfrm>
            <a:off x="535775" y="1160950"/>
            <a:ext cx="5376600" cy="30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b="0" lang="en" sz="1600">
                <a:latin typeface="Lato"/>
                <a:ea typeface="Lato"/>
                <a:cs typeface="Lato"/>
                <a:sym typeface="Lato"/>
              </a:rPr>
              <a:t>Converted “</a:t>
            </a:r>
            <a:r>
              <a:rPr b="0" lang="en" sz="1600">
                <a:latin typeface="Lato"/>
                <a:ea typeface="Lato"/>
                <a:cs typeface="Lato"/>
                <a:sym typeface="Lato"/>
              </a:rPr>
              <a:t>despair</a:t>
            </a:r>
            <a:r>
              <a:rPr b="0" lang="en" sz="1600">
                <a:latin typeface="Lato"/>
                <a:ea typeface="Lato"/>
                <a:cs typeface="Lato"/>
                <a:sym typeface="Lato"/>
              </a:rPr>
              <a:t>”, “meh”, and “joy” to numerical scores (0, 1, or 2)</a:t>
            </a:r>
            <a:endParaRPr b="0"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b="0" lang="en" sz="1600">
                <a:latin typeface="Lato"/>
                <a:ea typeface="Lato"/>
                <a:cs typeface="Lato"/>
                <a:sym typeface="Lato"/>
              </a:rPr>
              <a:t>Used natural language processing to clean up country inputs (a drop down list is much better than letting participants write anything they want in, like “Murica”</a:t>
            </a:r>
            <a:endParaRPr b="0"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b="0" lang="en" sz="1600">
                <a:latin typeface="Lato"/>
                <a:ea typeface="Lato"/>
                <a:cs typeface="Lato"/>
                <a:sym typeface="Lato"/>
              </a:rPr>
              <a:t>Pulled other candies not listed in the main survey from participants write-in answers.</a:t>
            </a:r>
            <a:endParaRPr b="0"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b="0" lang="en" sz="1600">
                <a:latin typeface="Lato"/>
                <a:ea typeface="Lato"/>
                <a:cs typeface="Lato"/>
                <a:sym typeface="Lato"/>
              </a:rPr>
              <a:t>Excised categories such as “vicodin” which is in fact not a candy, but a prescription drug.</a:t>
            </a:r>
            <a:endParaRPr b="0"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