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57" r:id="rId4"/>
    <p:sldId id="260" r:id="rId5"/>
    <p:sldId id="258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76812" autoAdjust="0"/>
  </p:normalViewPr>
  <p:slideViewPr>
    <p:cSldViewPr snapToGrid="0">
      <p:cViewPr varScale="1">
        <p:scale>
          <a:sx n="52" d="100"/>
          <a:sy n="52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FD327-99CA-46CB-A93A-C4A64A5F7E5E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77530-FE2A-49F6-911C-3E0718E9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10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I attended</a:t>
            </a:r>
            <a:r>
              <a:rPr lang="en-US" baseline="0" dirty="0" smtClean="0"/>
              <a:t> a webinar around cellular data for tracking Movement/Behavior during COVID-19 and it got me straight up hyped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I’m collaborating with Dr. Sunny Wong, an Economist with the Hobby School of Public Affairs, on this 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77530-FE2A-49F6-911C-3E0718E9CF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59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Movement/Behavior</a:t>
            </a:r>
            <a:r>
              <a:rPr lang="en-US" baseline="0" dirty="0" smtClean="0"/>
              <a:t> and COVID 19</a:t>
            </a:r>
          </a:p>
          <a:p>
            <a:endParaRPr lang="en-US" baseline="0" dirty="0" smtClean="0"/>
          </a:p>
          <a:p>
            <a:r>
              <a:rPr lang="en-US" baseline="0" dirty="0" smtClean="0"/>
              <a:t>Feedback I’m looking for: Does the Index make sense? Additional Variables I should be thinking of? Any limitations I’m not thinking of?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77530-FE2A-49F6-911C-3E0718E9CF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46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Introducing</a:t>
            </a:r>
            <a:r>
              <a:rPr lang="en-US" baseline="0" dirty="0" smtClean="0"/>
              <a:t> the data</a:t>
            </a:r>
          </a:p>
          <a:p>
            <a:r>
              <a:rPr lang="en-US" dirty="0" smtClean="0"/>
              <a:t>Developed by </a:t>
            </a:r>
            <a:r>
              <a:rPr lang="en-US" dirty="0" err="1" smtClean="0"/>
              <a:t>PlaceIQ</a:t>
            </a:r>
            <a:r>
              <a:rPr lang="en-US" dirty="0" smtClean="0"/>
              <a:t>: </a:t>
            </a:r>
            <a:r>
              <a:rPr lang="en-US" b="1" dirty="0" smtClean="0"/>
              <a:t>DEX – Device Exposure Index 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Daily data available from January 2020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Source: Smartphone applications that record </a:t>
            </a:r>
            <a:r>
              <a:rPr lang="en-US" dirty="0" err="1" smtClean="0"/>
              <a:t>geolocation</a:t>
            </a:r>
            <a:r>
              <a:rPr lang="en-US" dirty="0" smtClean="0"/>
              <a:t>, selected by </a:t>
            </a:r>
            <a:r>
              <a:rPr lang="en-US" dirty="0" err="1" smtClean="0"/>
              <a:t>PlaceIQ</a:t>
            </a:r>
            <a:r>
              <a:rPr lang="en-US" dirty="0" smtClean="0"/>
              <a:t> for quality, representativeness, and privacy compliance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Measures average exposure of devices residing in a given location (Exposure refers to the number of distinct devices that visit any commercial venue on that day).</a:t>
            </a:r>
          </a:p>
          <a:p>
            <a:pPr>
              <a:buFontTx/>
              <a:buChar char="-"/>
            </a:pPr>
            <a:r>
              <a:rPr lang="en-US" sz="2000" dirty="0" smtClean="0"/>
              <a:t>Categories “Nature and Outdoor”, “Theme Parks”, “Airports”, “Universities”, and any location whose category is unidentified by </a:t>
            </a:r>
            <a:r>
              <a:rPr lang="en-US" sz="2000" dirty="0" err="1" smtClean="0"/>
              <a:t>PlaceIQ</a:t>
            </a:r>
            <a:r>
              <a:rPr lang="en-US" sz="2000" dirty="0" smtClean="0"/>
              <a:t> are excluded from calculations as venues should be small enough that visiting devices are indeed exposed to each other.</a:t>
            </a:r>
          </a:p>
          <a:p>
            <a:pPr>
              <a:buFontTx/>
              <a:buChar char="-"/>
            </a:pPr>
            <a:r>
              <a:rPr lang="en-US" sz="2000" dirty="0" smtClean="0"/>
              <a:t>To be recorded, counties had to have at least 1000 devices recorded for each day for January 20-26, 2020.</a:t>
            </a:r>
          </a:p>
          <a:p>
            <a:pPr marL="0" indent="0">
              <a:buNone/>
            </a:pPr>
            <a:r>
              <a:rPr lang="en-US" sz="2400" dirty="0" smtClean="0"/>
              <a:t>Note: DEX is available at the county level and some demographic info (Income, Education, Race/Ethnicity) are available at the state level.</a:t>
            </a:r>
          </a:p>
          <a:p>
            <a:pPr marL="0" indent="0">
              <a:buNone/>
            </a:pPr>
            <a:r>
              <a:rPr lang="en-US" sz="2400" dirty="0" smtClean="0"/>
              <a:t>*See methodology for more information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77530-FE2A-49F6-911C-3E0718E9CF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33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Research</a:t>
            </a:r>
            <a:r>
              <a:rPr lang="en-US" baseline="0" dirty="0" smtClean="0"/>
              <a:t> question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77530-FE2A-49F6-911C-3E0718E9CF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77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</a:t>
            </a:r>
            <a:r>
              <a:rPr lang="en-US" baseline="0" dirty="0" smtClean="0"/>
              <a:t> 1: Modeling and Initial Research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Measuring of indicator against other COVID measures – is it a good public health indicator?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Trends –  including</a:t>
            </a:r>
            <a:r>
              <a:rPr lang="en-US" dirty="0" smtClean="0"/>
              <a:t> </a:t>
            </a:r>
            <a:r>
              <a:rPr lang="en-US" baseline="0" dirty="0" smtClean="0"/>
              <a:t>demographic</a:t>
            </a:r>
            <a:r>
              <a:rPr lang="en-US" dirty="0" smtClean="0"/>
              <a:t> info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Projections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Creating an index based on these projections – make a score based on weighting the slopes of various factors that could indicate negative health outcomes</a:t>
            </a:r>
          </a:p>
          <a:p>
            <a:endParaRPr lang="en-US" dirty="0" smtClean="0"/>
          </a:p>
          <a:p>
            <a:r>
              <a:rPr lang="en-US" baseline="0" dirty="0" smtClean="0"/>
              <a:t>Part 2: Implications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Mapping out findings &amp; Impacts </a:t>
            </a:r>
          </a:p>
          <a:p>
            <a:pPr marL="457200" lvl="1" indent="0">
              <a:buNone/>
            </a:pPr>
            <a:r>
              <a:rPr lang="en-US" sz="2300" dirty="0" smtClean="0"/>
              <a:t>(Ex: Create</a:t>
            </a:r>
            <a:r>
              <a:rPr lang="en-US" sz="2300" baseline="0" dirty="0" smtClean="0"/>
              <a:t> m</a:t>
            </a:r>
            <a:r>
              <a:rPr lang="en-US" sz="2300" dirty="0" smtClean="0"/>
              <a:t>ovement</a:t>
            </a:r>
            <a:r>
              <a:rPr lang="en-US" sz="2300" baseline="0" dirty="0" smtClean="0"/>
              <a:t> and health projections index and map high risk areas in map– then have several pages outlining impacts for children (high concentration</a:t>
            </a:r>
            <a:r>
              <a:rPr lang="en-US" sz="2300" dirty="0" smtClean="0"/>
              <a:t> </a:t>
            </a:r>
            <a:r>
              <a:rPr lang="en-US" sz="2300" baseline="0" dirty="0" smtClean="0"/>
              <a:t>counties for young children &amp; childcare centers/homes/capacities, – issue around</a:t>
            </a:r>
            <a:r>
              <a:rPr lang="en-US" sz="2300" dirty="0" smtClean="0"/>
              <a:t> </a:t>
            </a:r>
            <a:r>
              <a:rPr lang="en-US" sz="2300" baseline="0" dirty="0" smtClean="0"/>
              <a:t>school districts – maybe challenges for working families &amp; Opportunity Youth as well)</a:t>
            </a:r>
          </a:p>
          <a:p>
            <a:pPr lvl="1">
              <a:buFontTx/>
              <a:buChar char="-"/>
            </a:pPr>
            <a:r>
              <a:rPr lang="en-US" dirty="0" smtClean="0"/>
              <a:t>Policy implications (Ex: School Districts behavior/policy, Child Care Operating Capacity, Employment outlooks &amp; subsequent programs for young adults through TWC)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77530-FE2A-49F6-911C-3E0718E9CF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08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FF2F-E7AA-4E51-8644-1D9453CF7DD1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61CA-5917-475D-A7DA-8B74E5D7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9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FF2F-E7AA-4E51-8644-1D9453CF7DD1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61CA-5917-475D-A7DA-8B74E5D7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2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FF2F-E7AA-4E51-8644-1D9453CF7DD1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61CA-5917-475D-A7DA-8B74E5D7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57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FF2F-E7AA-4E51-8644-1D9453CF7DD1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61CA-5917-475D-A7DA-8B74E5D7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78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FF2F-E7AA-4E51-8644-1D9453CF7DD1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61CA-5917-475D-A7DA-8B74E5D7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1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FF2F-E7AA-4E51-8644-1D9453CF7DD1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61CA-5917-475D-A7DA-8B74E5D7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FF2F-E7AA-4E51-8644-1D9453CF7DD1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61CA-5917-475D-A7DA-8B74E5D7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1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FF2F-E7AA-4E51-8644-1D9453CF7DD1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61CA-5917-475D-A7DA-8B74E5D7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4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FF2F-E7AA-4E51-8644-1D9453CF7DD1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61CA-5917-475D-A7DA-8B74E5D7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7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FF2F-E7AA-4E51-8644-1D9453CF7DD1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61CA-5917-475D-A7DA-8B74E5D7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3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FF2F-E7AA-4E51-8644-1D9453CF7DD1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61CA-5917-475D-A7DA-8B74E5D7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5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6FF2F-E7AA-4E51-8644-1D9453CF7DD1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F61CA-5917-475D-A7DA-8B74E5D7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6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smoran@childrenatrisk.or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4024" y="1030923"/>
            <a:ext cx="10283952" cy="2387600"/>
          </a:xfrm>
        </p:spPr>
        <p:txBody>
          <a:bodyPr/>
          <a:lstStyle/>
          <a:p>
            <a:r>
              <a:rPr lang="en-US" dirty="0" smtClean="0"/>
              <a:t>COVID 19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Hobby School of Public Affairs &amp; CHILDREN AT RISK Collaboration </a:t>
            </a:r>
          </a:p>
          <a:p>
            <a:r>
              <a:rPr lang="en-US" dirty="0" smtClean="0"/>
              <a:t>Initial Proposal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10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1503"/>
            <a:ext cx="10515600" cy="1325563"/>
          </a:xfrm>
        </p:spPr>
        <p:txBody>
          <a:bodyPr/>
          <a:lstStyle/>
          <a:p>
            <a:r>
              <a:rPr lang="en-US" dirty="0" smtClean="0"/>
              <a:t>Texas COVID-19 Movement &amp; Exposure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77439"/>
            <a:ext cx="8289175" cy="26600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Feedback I’m looking for:</a:t>
            </a:r>
          </a:p>
          <a:p>
            <a:pPr lvl="2"/>
            <a:endParaRPr lang="en-US" sz="2400" dirty="0" smtClean="0"/>
          </a:p>
          <a:p>
            <a:pPr lvl="2"/>
            <a:r>
              <a:rPr lang="en-US" sz="2400" dirty="0" smtClean="0"/>
              <a:t>Are there additional variables I should be thinking of?</a:t>
            </a:r>
          </a:p>
          <a:p>
            <a:pPr lvl="2"/>
            <a:endParaRPr lang="en-US" sz="2400" dirty="0" smtClean="0"/>
          </a:p>
          <a:p>
            <a:pPr lvl="2"/>
            <a:r>
              <a:rPr lang="en-US" sz="2400" dirty="0" smtClean="0"/>
              <a:t>Does the index make sense?</a:t>
            </a:r>
          </a:p>
          <a:p>
            <a:pPr lvl="2"/>
            <a:endParaRPr lang="en-US" sz="2400" dirty="0" smtClean="0"/>
          </a:p>
          <a:p>
            <a:pPr lvl="2"/>
            <a:r>
              <a:rPr lang="en-US" sz="2400" dirty="0" smtClean="0"/>
              <a:t>Any limitations I’m not thinking of?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126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68" y="345175"/>
            <a:ext cx="10515600" cy="1325563"/>
          </a:xfrm>
        </p:spPr>
        <p:txBody>
          <a:bodyPr/>
          <a:lstStyle/>
          <a:p>
            <a:r>
              <a:rPr lang="en-US" dirty="0" smtClean="0"/>
              <a:t>Variable of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168" y="2069748"/>
            <a:ext cx="11027664" cy="34831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DEX – Device Exposure Index 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Measures average exposure of devices residing in a given location (Exposure refers to the number of distinct devices that visit any commercial venue on that day).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Note: DEX is available at the county level and some demographic info (Income, Education, Race/Ethnicity) are available at the state level.</a:t>
            </a:r>
          </a:p>
        </p:txBody>
      </p:sp>
    </p:spTree>
    <p:extLst>
      <p:ext uri="{BB962C8B-B14F-4D97-AF65-F5344CB8AC3E}">
        <p14:creationId xmlns:p14="http://schemas.microsoft.com/office/powerpoint/2010/main" val="384342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1" y="314325"/>
            <a:ext cx="10515600" cy="1325563"/>
          </a:xfrm>
        </p:spPr>
        <p:txBody>
          <a:bodyPr/>
          <a:lstStyle/>
          <a:p>
            <a:r>
              <a:rPr lang="en-US" dirty="0" smtClean="0"/>
              <a:t>Other Data: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0882" y="1938100"/>
            <a:ext cx="4766733" cy="389577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John Hopkins University</a:t>
            </a:r>
          </a:p>
          <a:p>
            <a:pPr lvl="1"/>
            <a:r>
              <a:rPr lang="en-US" sz="2000" dirty="0" smtClean="0"/>
              <a:t>COVID 19 Cases</a:t>
            </a:r>
          </a:p>
          <a:p>
            <a:pPr lvl="1"/>
            <a:r>
              <a:rPr lang="en-US" sz="2000" dirty="0" smtClean="0"/>
              <a:t>COVID 19 Fatalities</a:t>
            </a:r>
          </a:p>
          <a:p>
            <a:pPr lvl="1"/>
            <a:r>
              <a:rPr lang="en-US" sz="2000" dirty="0" smtClean="0"/>
              <a:t>COVID 19 Hospitalizations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200" y="1938100"/>
            <a:ext cx="4665133" cy="4083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American Community Survey</a:t>
            </a:r>
          </a:p>
          <a:p>
            <a:pPr lvl="1"/>
            <a:r>
              <a:rPr lang="en-US" sz="2000" dirty="0" smtClean="0"/>
              <a:t>Age</a:t>
            </a:r>
          </a:p>
          <a:p>
            <a:pPr lvl="1"/>
            <a:r>
              <a:rPr lang="en-US" sz="2000" dirty="0" smtClean="0"/>
              <a:t>Race/Ethnicity</a:t>
            </a:r>
          </a:p>
          <a:p>
            <a:pPr lvl="1"/>
            <a:r>
              <a:rPr lang="en-US" sz="2000" dirty="0" smtClean="0"/>
              <a:t>Income</a:t>
            </a:r>
          </a:p>
          <a:p>
            <a:pPr lvl="1"/>
            <a:r>
              <a:rPr lang="en-US" sz="2000" dirty="0" smtClean="0"/>
              <a:t>Household characteristics</a:t>
            </a:r>
          </a:p>
          <a:p>
            <a:pPr lvl="1"/>
            <a:r>
              <a:rPr lang="en-US" sz="2000" dirty="0" smtClean="0"/>
              <a:t>Education status</a:t>
            </a:r>
          </a:p>
          <a:p>
            <a:pPr lvl="1"/>
            <a:r>
              <a:rPr lang="en-US" sz="2000" dirty="0" smtClean="0"/>
              <a:t>Employment status</a:t>
            </a:r>
          </a:p>
          <a:p>
            <a:pPr lvl="1"/>
            <a:r>
              <a:rPr lang="en-US" sz="2000" dirty="0" smtClean="0"/>
              <a:t>Internet Connectivity</a:t>
            </a:r>
          </a:p>
          <a:p>
            <a:pPr lvl="1"/>
            <a:r>
              <a:rPr lang="en-US" sz="2000" dirty="0" smtClean="0"/>
              <a:t>Insurance Status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67837" y="1938100"/>
            <a:ext cx="4766733" cy="4083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Bureau of Labor Statistics</a:t>
            </a:r>
          </a:p>
          <a:p>
            <a:pPr lvl="1"/>
            <a:r>
              <a:rPr lang="en-US" sz="2000" dirty="0" smtClean="0"/>
              <a:t>Unemployment rate</a:t>
            </a:r>
          </a:p>
          <a:p>
            <a:pPr lvl="1"/>
            <a:r>
              <a:rPr lang="en-US" sz="2000" dirty="0" smtClean="0"/>
              <a:t>Employment rates by industry</a:t>
            </a:r>
          </a:p>
          <a:p>
            <a:r>
              <a:rPr lang="en-US" sz="2400" dirty="0" smtClean="0"/>
              <a:t>Texas Education Agency</a:t>
            </a:r>
          </a:p>
          <a:p>
            <a:pPr lvl="1"/>
            <a:r>
              <a:rPr lang="en-US" sz="2000" dirty="0" smtClean="0"/>
              <a:t>Campuses</a:t>
            </a:r>
          </a:p>
          <a:p>
            <a:pPr lvl="1"/>
            <a:r>
              <a:rPr lang="en-US" sz="2000" dirty="0" smtClean="0"/>
              <a:t>ISDs</a:t>
            </a:r>
          </a:p>
          <a:p>
            <a:pPr lvl="1"/>
            <a:r>
              <a:rPr lang="en-US" sz="2000" dirty="0" smtClean="0"/>
              <a:t>Student enrollment</a:t>
            </a:r>
          </a:p>
          <a:p>
            <a:r>
              <a:rPr lang="en-US" sz="2400" dirty="0" smtClean="0"/>
              <a:t>Texas Work Force Commission</a:t>
            </a:r>
          </a:p>
          <a:p>
            <a:pPr lvl="1"/>
            <a:r>
              <a:rPr lang="en-US" sz="2000" dirty="0" smtClean="0"/>
              <a:t>Child Care Centers and homes</a:t>
            </a:r>
          </a:p>
          <a:p>
            <a:pPr lvl="1"/>
            <a:r>
              <a:rPr lang="en-US" sz="2000" dirty="0" smtClean="0"/>
              <a:t>Child Care Capacity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941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is the impact of behavior and movement on public health in Texas?</a:t>
            </a:r>
          </a:p>
          <a:p>
            <a:r>
              <a:rPr lang="en-US" sz="3200" dirty="0" smtClean="0"/>
              <a:t>How does Texas differ from the rest of the nation?</a:t>
            </a:r>
          </a:p>
          <a:p>
            <a:r>
              <a:rPr lang="en-US" sz="3200" dirty="0" smtClean="0"/>
              <a:t>Where is the risk for poor public health highest in Texas based on resident behavior?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For children?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For families?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For young adults (OYYA)?</a:t>
            </a:r>
          </a:p>
        </p:txBody>
      </p:sp>
    </p:spTree>
    <p:extLst>
      <p:ext uri="{BB962C8B-B14F-4D97-AF65-F5344CB8AC3E}">
        <p14:creationId xmlns:p14="http://schemas.microsoft.com/office/powerpoint/2010/main" val="9420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91" y="415001"/>
            <a:ext cx="10515600" cy="1325563"/>
          </a:xfrm>
        </p:spPr>
        <p:txBody>
          <a:bodyPr/>
          <a:lstStyle/>
          <a:p>
            <a:r>
              <a:rPr lang="en-US" dirty="0" smtClean="0"/>
              <a:t>End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691" y="1875501"/>
            <a:ext cx="1153113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Two part report: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Part 1: Modeling and initial research (Trends/Projections/Index)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Part 2: Exploring the implications (Mapping &amp; Policy Implications)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51262" y="3408218"/>
            <a:ext cx="1255775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Index:</a:t>
            </a:r>
          </a:p>
          <a:p>
            <a:pPr lvl="1"/>
            <a:r>
              <a:rPr lang="en-US" sz="1500" dirty="0"/>
              <a:t>Projected Exposure Growth (Slope) + Current Exposure Concentration + Projected COVID-19 Growth (Slope) + Current Concentration of COVID-19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720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2637" y="1695162"/>
            <a:ext cx="6543501" cy="315947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/>
              <a:t>Questions &amp; Suggestions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2000" dirty="0" smtClean="0"/>
              <a:t>Want to discuss further? Contact me!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>
                <a:hlinkClick r:id="rId2"/>
              </a:rPr>
              <a:t>smoran@childrenatrisk.org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880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665</Words>
  <Application>Microsoft Office PowerPoint</Application>
  <PresentationFormat>Widescreen</PresentationFormat>
  <Paragraphs>98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COVID 19 Project</vt:lpstr>
      <vt:lpstr>Texas COVID-19 Movement &amp; Exposure</vt:lpstr>
      <vt:lpstr>Variable of Interest</vt:lpstr>
      <vt:lpstr>Other Data:</vt:lpstr>
      <vt:lpstr>Research Questions</vt:lpstr>
      <vt:lpstr>End Product</vt:lpstr>
      <vt:lpstr>Questions &amp; Suggestions  Want to discuss further? Contact me!  smoran@childrenatrisk.org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Moran</dc:creator>
  <cp:lastModifiedBy>Sara Moran</cp:lastModifiedBy>
  <cp:revision>20</cp:revision>
  <dcterms:created xsi:type="dcterms:W3CDTF">2020-06-30T14:17:12Z</dcterms:created>
  <dcterms:modified xsi:type="dcterms:W3CDTF">2020-07-02T22:12:39Z</dcterms:modified>
</cp:coreProperties>
</file>