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EF0540-F187-4EFC-9AED-930F6F2B66F3}">
  <a:tblStyle styleId="{60EF0540-F187-4EFC-9AED-930F6F2B66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MavenPro-bold.fntdata"/><Relationship Id="rId14" Type="http://schemas.openxmlformats.org/officeDocument/2006/relationships/slide" Target="slides/slide8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bccabea7b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bccabea7b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bccabea7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bccabea7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be852104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4be852104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bccabea7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3bccabea7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bccabea7b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bccabea7b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bccabea7b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bccabea7b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bccabea7b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bccabea7b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bccabea7b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3bccabea7b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bccabea7b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3bccabea7b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3bccabea7b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3bccabea7b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bccabea7b_2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bccabea7b_2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3bccabea7b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3bccabea7b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be852104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4be852104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be852104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be852104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be852104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be852104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1409914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1409914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bccabea7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bccabea7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1409914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31409914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already see the distribution is abnormal with things like instrumentalness, liveness, and tempo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bccabea7b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bccabea7b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bccabea7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bccabea7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537150" y="1215475"/>
            <a:ext cx="5017500" cy="19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Mayhem at DinoFunWorld: Visitor Movement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326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O’Keeffe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Suspicious Visitor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434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both Saturday and Sunday, there were users who had movement events, and never checked in to the </a:t>
            </a:r>
            <a:r>
              <a:rPr lang="en"/>
              <a:t>park</a:t>
            </a:r>
            <a:r>
              <a:rPr lang="en"/>
              <a:t> entrance / exit, indicating that they snuck 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Visitor Id #657863 went to the park on Friday, checked in at the entrance, and then spent 5 hours moving around but never checking into any rides. While some people don’t go on rides, there were only 22 of them across all visitors.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same visitor had movement events Saturday, but no checkins. The movement events stopped </a:t>
            </a:r>
            <a:r>
              <a:rPr lang="en"/>
              <a:t>suddenly while they were still in the park, not at an exit. Since the movement is tracked theoretically by phone data, this is a red flag.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297500" y="384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Density Heatmap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5736425" y="1378875"/>
            <a:ext cx="30387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Gaussian KDE was used to create the heatmap.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two hotspots are in junction areas, where many guests traveling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through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the park would pass on the way to somewhere else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Other than a store at location 48, there are no Food/Beverage or Stores in these areas despite plenty of available room.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78875"/>
            <a:ext cx="4101844" cy="35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Movement Clusters</a:t>
            </a:r>
            <a:endParaRPr/>
          </a:p>
        </p:txBody>
      </p:sp>
      <p:sp>
        <p:nvSpPr>
          <p:cNvPr id="353" name="Google Shape;353;p25"/>
          <p:cNvSpPr txBox="1"/>
          <p:nvPr/>
        </p:nvSpPr>
        <p:spPr>
          <a:xfrm>
            <a:off x="6025450" y="2616225"/>
            <a:ext cx="26829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DB Scan to analyze clusters of visitor movement.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32408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by location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93" y="1072900"/>
            <a:ext cx="4481513" cy="435552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6"/>
          <p:cNvSpPr txBox="1"/>
          <p:nvPr/>
        </p:nvSpPr>
        <p:spPr>
          <a:xfrm>
            <a:off x="6129200" y="2476213"/>
            <a:ext cx="2586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Only 42 of the 69 locations on the park map had sensors for check in events. No store, food/beverage location, or restroom had check-in events. Some shows did not either.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Attraction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Checkins by attraction and attraction category</a:t>
            </a:r>
            <a:endParaRPr/>
          </a:p>
        </p:txBody>
      </p:sp>
      <p:graphicFrame>
        <p:nvGraphicFramePr>
          <p:cNvPr id="372" name="Google Shape;372;p28"/>
          <p:cNvGraphicFramePr/>
          <p:nvPr/>
        </p:nvGraphicFramePr>
        <p:xfrm>
          <a:off x="707925" y="1986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{60EF0540-F187-4EFC-9AED-930F6F2B66F3}</a:tableStyleId>
              </a:tblPr>
              <a:tblGrid>
                <a:gridCol w="1738875"/>
                <a:gridCol w="1738875"/>
              </a:tblGrid>
              <a:tr h="39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Attraction T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ype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 Check-ins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157929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veryone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64679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iddie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42527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how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24804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3" name="Google Shape;373;p28"/>
          <p:cNvGraphicFramePr/>
          <p:nvPr/>
        </p:nvGraphicFramePr>
        <p:xfrm>
          <a:off x="5191800" y="1300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{60EF0540-F187-4EFC-9AED-930F6F2B66F3}</a:tableStyleId>
              </a:tblPr>
              <a:tblGrid>
                <a:gridCol w="962850"/>
                <a:gridCol w="962850"/>
                <a:gridCol w="962850"/>
              </a:tblGrid>
              <a:tr h="24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Attraction </a:t>
                      </a: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Type 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Attraction Name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Total Check-ins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Keimosaurus Big Spin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19077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Galactosaurus Rage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19075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Auvilotops Express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19024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Wrightiraptor Mountain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18990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Atmosfear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18596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Flight of the Swingodon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16355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Firefall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16269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Wendisaurus Chase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15851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Thrill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TerrorSaur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14692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Show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Creighton Pavilion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11394</a:t>
                      </a:r>
                      <a:endParaRPr sz="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Attraction Popularity by Day</a:t>
            </a:r>
            <a:endParaRPr/>
          </a:p>
        </p:txBody>
      </p:sp>
      <p:pic>
        <p:nvPicPr>
          <p:cNvPr id="379" name="Google Shape;3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8" y="1717025"/>
            <a:ext cx="4683574" cy="310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9"/>
          <p:cNvSpPr txBox="1"/>
          <p:nvPr/>
        </p:nvSpPr>
        <p:spPr>
          <a:xfrm>
            <a:off x="6610950" y="1734275"/>
            <a:ext cx="2023200" cy="2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Creighton Pavillion, where the crime occured, was closed Sunday.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Sabretooth Theater is extremely popular but was only open on Sunday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1303800" y="598575"/>
            <a:ext cx="32682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Visitors by Time of Day</a:t>
            </a:r>
            <a:endParaRPr sz="2200"/>
          </a:p>
        </p:txBody>
      </p:sp>
      <p:pic>
        <p:nvPicPr>
          <p:cNvPr id="386" name="Google Shape;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75" y="1461500"/>
            <a:ext cx="4222302" cy="25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650" y="1494200"/>
            <a:ext cx="3955100" cy="244899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0"/>
          <p:cNvSpPr txBox="1"/>
          <p:nvPr/>
        </p:nvSpPr>
        <p:spPr>
          <a:xfrm>
            <a:off x="1578625" y="4105900"/>
            <a:ext cx="54399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 drive attendance, a discounted Afternoon ticket is a good recommendation. The park</a:t>
            </a:r>
            <a:r>
              <a:rPr lang="en"/>
              <a:t> is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at less than 50% of their peak by 3PM, but stays open until 10.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spent by Attendance</a:t>
            </a:r>
            <a:endParaRPr/>
          </a:p>
        </p:txBody>
      </p:sp>
      <p:sp>
        <p:nvSpPr>
          <p:cNvPr id="394" name="Google Shape;394;p31"/>
          <p:cNvSpPr txBox="1"/>
          <p:nvPr/>
        </p:nvSpPr>
        <p:spPr>
          <a:xfrm>
            <a:off x="6277425" y="1615650"/>
            <a:ext cx="22902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There is very little variation, which is notable - Three Day Visitors spend just as much time in the park as single day visitors, indicating strong brand loyalty.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21" y="1129113"/>
            <a:ext cx="3955025" cy="28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was so large that an incorrect merge on two dataframes would crash my 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clustering took a very long time, over an hour in some cases due to the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Aligning the park map with different spatial data was hit and miss, as sometimes the image or plot would come out inverted on one axis.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07" name="Google Shape;407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likely </a:t>
            </a:r>
            <a:r>
              <a:rPr lang="en"/>
              <a:t>culprit</a:t>
            </a:r>
            <a:r>
              <a:rPr lang="en"/>
              <a:t> for the crime is guest #657863 due to the abnormal behavior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plenty of opportunities to increase guest spending by opening new restaurants and shops in high-trafficked areas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park consistently bleeds attendees over the course of the day, </a:t>
            </a:r>
            <a:r>
              <a:rPr lang="en"/>
              <a:t>with</a:t>
            </a:r>
            <a:r>
              <a:rPr lang="en"/>
              <a:t> almost no visitors entering after noon. This should be looked into.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Thrill rides are far and above the major appeal to guests. The top 9 attractions are the 9 thrill rides. If attendance lags in the future, a new thrill ride would seem to fit guest trends.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park movement tracking should be linked to the sales tracking to provide check-in events at refreshment and store locations.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movement data is in extremely high demand for theme parks. In 2013, Walt Disney World released MyMagic+, a project that cost the company $2 billion dollars, and who’s main purpose was tracking guest movement. For context, the two most recent US Disney parks, Disney’s Animal Kingdom and Disney’s California Adventure, cost the company a total of $1.6 COMBINED.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Track visitor movement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visitor clusters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Track Trends Across the Weekend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297500" y="1567550"/>
            <a:ext cx="7038900" cy="21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14"/>
              <a:t>Variables</a:t>
            </a:r>
            <a:endParaRPr sz="1014"/>
          </a:p>
          <a:p>
            <a:pPr indent="-29305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Visitor ID</a:t>
            </a:r>
            <a:endParaRPr sz="1014"/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X Coordinate</a:t>
            </a:r>
            <a:endParaRPr sz="1014"/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Y Coordinate</a:t>
            </a:r>
            <a:endParaRPr sz="1014"/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Event Type (check-in or movement)</a:t>
            </a:r>
            <a:endParaRPr sz="1014"/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Timestamp</a:t>
            </a:r>
            <a:endParaRPr sz="101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4"/>
              <a:t>Data</a:t>
            </a:r>
            <a:endParaRPr sz="1014"/>
          </a:p>
          <a:p>
            <a:pPr indent="-29305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26,021,962 rows</a:t>
            </a:r>
            <a:endParaRPr sz="1014"/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Char char="●"/>
            </a:pPr>
            <a:r>
              <a:rPr lang="en" sz="1014"/>
              <a:t>11,374 Unique Ids</a:t>
            </a:r>
            <a:endParaRPr sz="1014"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14"/>
              <a:t>X and Y coordinates ranged from 0-100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675" y="1530450"/>
            <a:ext cx="2259100" cy="208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937" y="1489663"/>
            <a:ext cx="2208514" cy="21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01" y="1510062"/>
            <a:ext cx="2303324" cy="21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355750" y="3831675"/>
            <a:ext cx="2259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Original Park Map with Ride Locations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3442500" y="3835650"/>
            <a:ext cx="2259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 &amp; W image with high contrast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6398688" y="3835650"/>
            <a:ext cx="2259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Reprocessed image with location coordinates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Types by Day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50" y="1597875"/>
            <a:ext cx="509990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819150" y="370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Count by Day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800" y="1204550"/>
            <a:ext cx="563841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Dataframes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819150" y="1457050"/>
            <a:ext cx="75057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Visitor ID dataframe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row represents a unique combination of visitor and day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Count number of visits to each attraction type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total time spent in park that day, as well as entry and exit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Dataframe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 X, Y coordinates on events to locations if it is a check in event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Group check in events by ID and by Day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 each event a location name and location type to analyze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Movement Dataframe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4 dataframes, one for each day as well as full weekend.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Samples of 500 visitors each day.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the Case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