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5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jpe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jpe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4096D5D-6D30-4617-B74D-7556FAD2BF4E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49;p5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76" name="Google Shape;50;p5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51;p5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4933080" y="1567440"/>
            <a:ext cx="3402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8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3A05CA-BBC5-4B2A-8815-89E2A8096CE2}" type="slidenum">
              <a: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57;p6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83" name="Google Shape;58;p6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59;p6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0D4268-10E1-4E73-BEBF-7D05AFDDEA9D}" type="slidenum">
              <a: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63;p7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88" name="Google Shape;64;p7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65;p7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3798720" cy="1492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1297440" y="1972440"/>
            <a:ext cx="3798720" cy="2415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FB812E-B989-4905-A736-960F4F7D0E4A}" type="slidenum">
              <a: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" name="Google Shape;92;p9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115" name="Google Shape;93;p9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94;p9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1297440" y="1658160"/>
            <a:ext cx="3035880" cy="1751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4648320" y="1696680"/>
            <a:ext cx="3676320" cy="2347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F2DC86-E4AC-4525-912F-D75B169FA4CD}" type="slidenum">
              <a: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oogle Shape;106;p11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6" name="Google Shape;107;p11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108;p11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109;p11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110;p11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111;p11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112;p11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113;p11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114;p11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115;p11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116;p11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117;p11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118;p11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119;p11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120;p11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121;p11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122;p11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123;p11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124;p11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23680" y="1284840"/>
            <a:ext cx="4775760" cy="1300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lnSpcReduction="9999"/>
          </a:bodyPr>
          <a:p>
            <a:pPr indent="0">
              <a:lnSpc>
                <a:spcPct val="100000"/>
              </a:lnSpc>
              <a:buNone/>
            </a:pPr>
            <a:r>
              <a:rPr b="0" lang="en-US" sz="80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xx%</a:t>
            </a:r>
            <a:endParaRPr b="0" lang="en-US" sz="8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23680" y="2643120"/>
            <a:ext cx="4775760" cy="121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778BFF-A188-4CDE-93E9-6B93A4D07ED3}" type="slidenum">
              <a: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10;p2"/>
          <p:cNvSpPr/>
          <p:nvPr/>
        </p:nvSpPr>
        <p:spPr>
          <a:xfrm rot="5400000">
            <a:off x="7500600" y="0"/>
            <a:ext cx="1643400" cy="1643400"/>
          </a:xfrm>
          <a:prstGeom prst="diagStripe">
            <a:avLst>
              <a:gd name="adj" fmla="val 0"/>
            </a:avLst>
          </a:prstGeom>
          <a:solidFill>
            <a:schemeClr val="lt1">
              <a:alpha val="3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1" name="Google Shape;11;p2"/>
          <p:cNvGrpSpPr/>
          <p:nvPr/>
        </p:nvGrpSpPr>
        <p:grpSpPr>
          <a:xfrm>
            <a:off x="5760" y="-8280"/>
            <a:ext cx="5138280" cy="5152320"/>
            <a:chOff x="5760" y="-8280"/>
            <a:chExt cx="5138280" cy="5152320"/>
          </a:xfrm>
        </p:grpSpPr>
        <p:sp>
          <p:nvSpPr>
            <p:cNvPr id="42" name="Google Shape;12;p2"/>
            <p:cNvSpPr/>
            <p:nvPr/>
          </p:nvSpPr>
          <p:spPr>
            <a:xfrm rot="16200000">
              <a:off x="360" y="360"/>
              <a:ext cx="5152320" cy="513468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13;p2"/>
            <p:cNvSpPr/>
            <p:nvPr/>
          </p:nvSpPr>
          <p:spPr>
            <a:xfrm rot="16200000">
              <a:off x="0" y="1142280"/>
              <a:ext cx="3996360" cy="3982320"/>
            </a:xfrm>
            <a:prstGeom prst="diagStripe">
              <a:avLst>
                <a:gd name="adj" fmla="val 58774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14;p2"/>
            <p:cNvSpPr/>
            <p:nvPr/>
          </p:nvSpPr>
          <p:spPr>
            <a:xfrm rot="16200000">
              <a:off x="1800" y="720"/>
              <a:ext cx="2299320" cy="229140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15;p2"/>
            <p:cNvSpPr/>
            <p:nvPr/>
          </p:nvSpPr>
          <p:spPr>
            <a:xfrm flipH="1">
              <a:off x="652680" y="588240"/>
              <a:ext cx="2299680" cy="229104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537000" y="1578240"/>
            <a:ext cx="5017320" cy="157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0AF61B2-673B-4E1E-A1A9-3DFFB7A48D83}" type="slidenum">
              <a: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20;p3"/>
          <p:cNvGrpSpPr/>
          <p:nvPr/>
        </p:nvGrpSpPr>
        <p:grpSpPr>
          <a:xfrm>
            <a:off x="4406760" y="0"/>
            <a:ext cx="4737240" cy="5142960"/>
            <a:chOff x="4406760" y="0"/>
            <a:chExt cx="4737240" cy="5142960"/>
          </a:xfrm>
        </p:grpSpPr>
        <p:sp>
          <p:nvSpPr>
            <p:cNvPr id="49" name="Google Shape;21;p3"/>
            <p:cNvSpPr/>
            <p:nvPr/>
          </p:nvSpPr>
          <p:spPr>
            <a:xfrm rot="5400000">
              <a:off x="4408200" y="-1800"/>
              <a:ext cx="473364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22;p3"/>
            <p:cNvSpPr/>
            <p:nvPr/>
          </p:nvSpPr>
          <p:spPr>
            <a:xfrm rot="5400000">
              <a:off x="4841280" y="5400"/>
              <a:ext cx="429768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23;p3"/>
            <p:cNvSpPr/>
            <p:nvPr/>
          </p:nvSpPr>
          <p:spPr>
            <a:xfrm rot="16200000">
              <a:off x="5618520" y="1236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24;p3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25;p3"/>
            <p:cNvSpPr/>
            <p:nvPr/>
          </p:nvSpPr>
          <p:spPr>
            <a:xfrm rot="16200000">
              <a:off x="5987160" y="2469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26;p3"/>
            <p:cNvSpPr/>
            <p:nvPr/>
          </p:nvSpPr>
          <p:spPr>
            <a:xfrm flipH="1">
              <a:off x="6222240" y="267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27;p3"/>
            <p:cNvSpPr/>
            <p:nvPr/>
          </p:nvSpPr>
          <p:spPr>
            <a:xfrm rot="16200000">
              <a:off x="6675480" y="1862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28;p3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29;p3"/>
            <p:cNvSpPr/>
            <p:nvPr/>
          </p:nvSpPr>
          <p:spPr>
            <a:xfrm rot="16200000">
              <a:off x="6861240" y="2477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30;p3"/>
            <p:cNvSpPr/>
            <p:nvPr/>
          </p:nvSpPr>
          <p:spPr>
            <a:xfrm flipH="1">
              <a:off x="7965360" y="2692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31;p3"/>
            <p:cNvSpPr/>
            <p:nvPr/>
          </p:nvSpPr>
          <p:spPr>
            <a:xfrm flipH="1">
              <a:off x="8145000" y="33087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" name="Google Shape;32;p3"/>
            <p:cNvSpPr/>
            <p:nvPr/>
          </p:nvSpPr>
          <p:spPr>
            <a:xfrm rot="16200000">
              <a:off x="7047720" y="30952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" name="Google Shape;33;p3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" name="Google Shape;34;p3"/>
            <p:cNvSpPr/>
            <p:nvPr/>
          </p:nvSpPr>
          <p:spPr>
            <a:xfrm rot="16200000">
              <a:off x="7227360" y="371088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" name="Google Shape;35;p3"/>
            <p:cNvSpPr/>
            <p:nvPr/>
          </p:nvSpPr>
          <p:spPr>
            <a:xfrm flipH="1">
              <a:off x="7462440" y="391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" name="Google Shape;36;p3"/>
            <p:cNvSpPr/>
            <p:nvPr/>
          </p:nvSpPr>
          <p:spPr>
            <a:xfrm rot="16200000">
              <a:off x="8102520" y="3718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" name="Google Shape;37;p3"/>
            <p:cNvSpPr/>
            <p:nvPr/>
          </p:nvSpPr>
          <p:spPr>
            <a:xfrm flipH="1">
              <a:off x="8334360" y="39258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38;p3"/>
            <p:cNvSpPr/>
            <p:nvPr/>
          </p:nvSpPr>
          <p:spPr>
            <a:xfrm rot="16200000">
              <a:off x="8288280" y="43344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23680" y="2053080"/>
            <a:ext cx="4586760" cy="114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4BC3660-CDCC-4378-B1F1-B816C90CBDC2}" type="slidenum">
              <a: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70;p8"/>
          <p:cNvGrpSpPr/>
          <p:nvPr/>
        </p:nvGrpSpPr>
        <p:grpSpPr>
          <a:xfrm>
            <a:off x="4406760" y="0"/>
            <a:ext cx="4737240" cy="5143680"/>
            <a:chOff x="4406760" y="0"/>
            <a:chExt cx="4737240" cy="5143680"/>
          </a:xfrm>
        </p:grpSpPr>
        <p:sp>
          <p:nvSpPr>
            <p:cNvPr id="94" name="Google Shape;71;p8"/>
            <p:cNvSpPr/>
            <p:nvPr/>
          </p:nvSpPr>
          <p:spPr>
            <a:xfrm rot="5400000">
              <a:off x="4407840" y="-1440"/>
              <a:ext cx="4734360" cy="4737240"/>
            </a:xfrm>
            <a:prstGeom prst="diagStripe">
              <a:avLst>
                <a:gd name="adj" fmla="val 49469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72;p8"/>
            <p:cNvSpPr/>
            <p:nvPr/>
          </p:nvSpPr>
          <p:spPr>
            <a:xfrm rot="5400000">
              <a:off x="4840920" y="5760"/>
              <a:ext cx="4298400" cy="4286520"/>
            </a:xfrm>
            <a:prstGeom prst="diagStripe">
              <a:avLst>
                <a:gd name="adj" fmla="val 0"/>
              </a:avLst>
            </a:prstGeom>
            <a:solidFill>
              <a:schemeClr val="lt1">
                <a:alpha val="3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73;p8"/>
            <p:cNvSpPr/>
            <p:nvPr/>
          </p:nvSpPr>
          <p:spPr>
            <a:xfrm rot="16200000">
              <a:off x="5618520" y="1236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74;p8"/>
            <p:cNvSpPr/>
            <p:nvPr/>
          </p:nvSpPr>
          <p:spPr>
            <a:xfrm flipH="1">
              <a:off x="5850000" y="1443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75;p8"/>
            <p:cNvSpPr/>
            <p:nvPr/>
          </p:nvSpPr>
          <p:spPr>
            <a:xfrm rot="16200000">
              <a:off x="5987160" y="24699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76;p8"/>
            <p:cNvSpPr/>
            <p:nvPr/>
          </p:nvSpPr>
          <p:spPr>
            <a:xfrm flipH="1">
              <a:off x="6222240" y="26773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77;p8"/>
            <p:cNvSpPr/>
            <p:nvPr/>
          </p:nvSpPr>
          <p:spPr>
            <a:xfrm rot="16200000">
              <a:off x="6675480" y="186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78;p8"/>
            <p:cNvSpPr/>
            <p:nvPr/>
          </p:nvSpPr>
          <p:spPr>
            <a:xfrm flipH="1">
              <a:off x="6908040" y="2069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79;p8"/>
            <p:cNvSpPr/>
            <p:nvPr/>
          </p:nvSpPr>
          <p:spPr>
            <a:xfrm rot="16200000">
              <a:off x="6861240" y="2478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80;p8"/>
            <p:cNvSpPr/>
            <p:nvPr/>
          </p:nvSpPr>
          <p:spPr>
            <a:xfrm flipH="1">
              <a:off x="7965360" y="2693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81;p8"/>
            <p:cNvSpPr/>
            <p:nvPr/>
          </p:nvSpPr>
          <p:spPr>
            <a:xfrm flipH="1">
              <a:off x="8145000" y="3309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82;p8"/>
            <p:cNvSpPr/>
            <p:nvPr/>
          </p:nvSpPr>
          <p:spPr>
            <a:xfrm rot="16200000">
              <a:off x="7047720" y="3095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83;p8"/>
            <p:cNvSpPr/>
            <p:nvPr/>
          </p:nvSpPr>
          <p:spPr>
            <a:xfrm flipH="1">
              <a:off x="7276680" y="33026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84;p8"/>
            <p:cNvSpPr/>
            <p:nvPr/>
          </p:nvSpPr>
          <p:spPr>
            <a:xfrm rot="16200000">
              <a:off x="7227360" y="3711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85;p8"/>
            <p:cNvSpPr/>
            <p:nvPr/>
          </p:nvSpPr>
          <p:spPr>
            <a:xfrm flipH="1">
              <a:off x="7462440" y="391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86;p8"/>
            <p:cNvSpPr/>
            <p:nvPr/>
          </p:nvSpPr>
          <p:spPr>
            <a:xfrm rot="16200000">
              <a:off x="8102520" y="3719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87;p8"/>
            <p:cNvSpPr/>
            <p:nvPr/>
          </p:nvSpPr>
          <p:spPr>
            <a:xfrm flipH="1">
              <a:off x="8334360" y="392616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88;p8"/>
            <p:cNvSpPr/>
            <p:nvPr/>
          </p:nvSpPr>
          <p:spPr>
            <a:xfrm rot="16200000">
              <a:off x="8288280" y="433512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7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23680" y="866880"/>
            <a:ext cx="4586760" cy="352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09347E-A291-4F37-95AC-14F34CE0F7CC}" type="slidenum">
              <a: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20B99AA-F99B-499D-9C97-39E204706D5C}" type="slidenum">
              <a: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sldNum" idx="9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6695D6-2FEC-45F0-87C0-311AF81374F4}" type="slidenum">
              <a: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D89C02-44E9-4CFB-AD35-7445543B8491}" type="slidenum">
              <a: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42;p4"/>
          <p:cNvGrpSpPr/>
          <p:nvPr/>
        </p:nvGrpSpPr>
        <p:grpSpPr>
          <a:xfrm>
            <a:off x="0" y="381240"/>
            <a:ext cx="1037520" cy="1015920"/>
            <a:chOff x="0" y="381240"/>
            <a:chExt cx="1037520" cy="1015920"/>
          </a:xfrm>
        </p:grpSpPr>
        <p:sp>
          <p:nvSpPr>
            <p:cNvPr id="70" name="Google Shape;43;p4"/>
            <p:cNvSpPr/>
            <p:nvPr/>
          </p:nvSpPr>
          <p:spPr>
            <a:xfrm rot="16200000">
              <a:off x="0" y="38124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44;p4"/>
            <p:cNvSpPr/>
            <p:nvPr/>
          </p:nvSpPr>
          <p:spPr>
            <a:xfrm flipH="1">
              <a:off x="228960" y="588600"/>
              <a:ext cx="808560" cy="808560"/>
            </a:xfrm>
            <a:prstGeom prst="diagStripe">
              <a:avLst>
                <a:gd name="adj" fmla="val 50000"/>
              </a:avLst>
            </a:prstGeom>
            <a:solidFill>
              <a:schemeClr val="lt2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297440" y="393840"/>
            <a:ext cx="7038720" cy="91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1297440" y="1567440"/>
            <a:ext cx="7038720" cy="29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C091F1-9355-4D15-A1B3-E1C8167A8CE5}" type="slidenum">
              <a: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6.xml"/><Relationship Id="rId3" Type="http://schemas.openxmlformats.org/officeDocument/2006/relationships/slideLayout" Target="../slideLayouts/slideLayout7.xml"/><Relationship Id="rId4" Type="http://schemas.openxmlformats.org/officeDocument/2006/relationships/slideLayout" Target="../slideLayouts/slideLayout8.xml"/><Relationship Id="rId5" Type="http://schemas.openxmlformats.org/officeDocument/2006/relationships/slideLayout" Target="../slideLayouts/slideLayout9.xml"/><Relationship Id="rId6" Type="http://schemas.openxmlformats.org/officeDocument/2006/relationships/slideLayout" Target="../slideLayouts/slideLayout10.xml"/><Relationship Id="rId7" Type="http://schemas.openxmlformats.org/officeDocument/2006/relationships/slideLayout" Target="../slideLayouts/slideLayout11.xml"/><Relationship Id="rId8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0;p10"/>
          <p:cNvGrpSpPr/>
          <p:nvPr/>
        </p:nvGrpSpPr>
        <p:grpSpPr>
          <a:xfrm>
            <a:off x="0" y="4129200"/>
            <a:ext cx="698400" cy="683640"/>
            <a:chOff x="0" y="4129200"/>
            <a:chExt cx="698400" cy="683640"/>
          </a:xfrm>
        </p:grpSpPr>
        <p:sp>
          <p:nvSpPr>
            <p:cNvPr id="1" name="Google Shape;101;p10"/>
            <p:cNvSpPr/>
            <p:nvPr/>
          </p:nvSpPr>
          <p:spPr>
            <a:xfrm rot="16200000">
              <a:off x="0" y="4129200"/>
              <a:ext cx="544320" cy="54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Google Shape;102;p10"/>
            <p:cNvSpPr/>
            <p:nvPr/>
          </p:nvSpPr>
          <p:spPr>
            <a:xfrm flipH="1">
              <a:off x="154080" y="4268520"/>
              <a:ext cx="544320" cy="544320"/>
            </a:xfrm>
            <a:prstGeom prst="diagStripe">
              <a:avLst>
                <a:gd name="adj" fmla="val 50000"/>
              </a:avLst>
            </a:prstGeom>
            <a:solidFill>
              <a:schemeClr val="lt1">
                <a:alpha val="10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" name="PlaceHolder 1"/>
          <p:cNvSpPr>
            <a:spLocks noGrp="1"/>
          </p:cNvSpPr>
          <p:nvPr>
            <p:ph type="body"/>
          </p:nvPr>
        </p:nvSpPr>
        <p:spPr>
          <a:xfrm>
            <a:off x="812880" y="4305240"/>
            <a:ext cx="6935760" cy="523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F7FA2F4-E2F8-4098-BF94-24CA73B9B0AD}" type="slidenum">
              <a:rPr b="0" lang="en" sz="10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&lt;number&gt;</a:t>
            </a:fld>
            <a:endParaRPr b="0" lang="en-US" sz="10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2"/>
    <p:sldLayoutId id="2147483652" r:id="rId3"/>
    <p:sldLayoutId id="2147483653" r:id="rId4"/>
    <p:sldLayoutId id="2147483654" r:id="rId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56" r:id="rId2"/>
    <p:sldLayoutId id="2147483657" r:id="rId3"/>
    <p:sldLayoutId id="2147483658" r:id="rId4"/>
    <p:sldLayoutId id="2147483659" r:id="rId5"/>
    <p:sldLayoutId id="2147483660" r:id="rId6"/>
    <p:sldLayoutId id="2147483661" r:id="rId7"/>
    <p:sldLayoutId id="2147483662" r:id="rId8"/>
    <p:sldLayoutId id="2147483663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022040" y="633600"/>
            <a:ext cx="7099560" cy="1825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Collaboration Networks in Open-Source Projects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1666800" y="2744640"/>
            <a:ext cx="5809680" cy="365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6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Overview of Personas, Objectives, and Data Relationships</a:t>
            </a:r>
            <a:endParaRPr b="0" lang="en-US" sz="1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subTitle"/>
          </p:nvPr>
        </p:nvSpPr>
        <p:spPr>
          <a:xfrm>
            <a:off x="159480" y="4530240"/>
            <a:ext cx="3470400" cy="50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" sz="1300" strike="noStrike" u="none">
                <a:solidFill>
                  <a:schemeClr val="lt1"/>
                </a:solidFill>
                <a:effectLst/>
                <a:uFillTx/>
                <a:latin typeface="Lato"/>
                <a:ea typeface="Lato"/>
              </a:rPr>
              <a:t>Itamar Oren-Naftalovich</a:t>
            </a:r>
            <a:endParaRPr b="0" lang="en-US" sz="13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240" cy="958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Farah the Foundation PM (CNCF Program Manager)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/>
          </p:nvPr>
        </p:nvSpPr>
        <p:spPr>
          <a:xfrm>
            <a:off x="457200" y="1478880"/>
            <a:ext cx="8229240" cy="254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66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Farah generates high-level charts on contributor growth and diversity for CNCF leadership reports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She visualizes per-release participation rates by organization to identify engagement gaps and guide outreach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These analytics measure progress against diversity goals and inform strategic investments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14308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Data Relationships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Data Relationships (1 of 2)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062720"/>
            <a:ext cx="8229240" cy="396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marL="343080" indent="-26676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Lato"/>
              <a:buAutoNum type="arabicPeriod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Contributor collaboration network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compare node centrality to role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Filters: SIG / time / company / geo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Tooltip: handle, reviews, median PR age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Lato"/>
              <a:buAutoNum type="arabicPeriod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PR life-cycle by release 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violin of time-to-merge vs. Release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filters = release, SIG, label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tooltip = count, median, top slow PR links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Lato"/>
              <a:buAutoNum type="arabicPeriod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Contributor ladder flow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Sankey from first PR to maintainer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filters = cohort year, SIG, employer-type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tooltip = retention %, avg days in stage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Data Relationships (2 of 2)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228600" y="914400"/>
            <a:ext cx="8915400" cy="411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26676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Lato"/>
              <a:buAutoNum type="arabicPeriod" startAt="4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Geographic diversity trend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stacked area of contributors by country over months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filters = continent, role, employer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tooltip = counts, first-timers, share %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191"/>
              </a:spcBef>
              <a:spcAft>
                <a:spcPts val="992"/>
              </a:spcAft>
              <a:buClr>
                <a:srgbClr val="ffffff"/>
              </a:buClr>
              <a:buFont typeface="Lato"/>
              <a:buAutoNum type="arabicPeriod" startAt="5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Company contribution volume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stacked bars per quarter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filters = quarter range, role category, code-area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tooltip = company logo, top employees, trend vs. prior Q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"/>
          <p:cNvSpPr txBox="1"/>
          <p:nvPr/>
        </p:nvSpPr>
        <p:spPr>
          <a:xfrm>
            <a:off x="2514600" y="1107000"/>
            <a:ext cx="4114800" cy="2646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 anchorCtr="1">
            <a:spAutoFit/>
          </a:bodyPr>
          <a:p>
            <a:r>
              <a:rPr b="0" lang="en-US" sz="6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Thank You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/>
            <a:r>
              <a:rPr b="0" lang="en-US" sz="6000" strike="noStrike" u="none">
                <a:solidFill>
                  <a:srgbClr val="ffffff"/>
                </a:solidFill>
                <a:effectLst/>
                <a:uFillTx/>
                <a:latin typeface="Arial"/>
              </a:rPr>
              <a:t>Questions?</a:t>
            </a:r>
            <a:endParaRPr b="0" lang="en-US" sz="60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44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Agenda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304920">
              <a:lnSpc>
                <a:spcPct val="115000"/>
              </a:lnSpc>
              <a:buClr>
                <a:srgbClr val="ffffff"/>
              </a:buClr>
              <a:buFont typeface="Lato"/>
              <a:buAutoNum type="arabicPeriod"/>
            </a:pPr>
            <a:r>
              <a:rPr b="0" lang="en" sz="32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User Personas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04920">
              <a:lnSpc>
                <a:spcPct val="115000"/>
              </a:lnSpc>
              <a:spcBef>
                <a:spcPts val="641"/>
              </a:spcBef>
              <a:buClr>
                <a:srgbClr val="ffffff"/>
              </a:buClr>
              <a:buFont typeface="Lato"/>
              <a:buAutoNum type="arabicPeriod"/>
            </a:pPr>
            <a:r>
              <a:rPr b="0" lang="en" sz="32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Objectives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04920">
              <a:lnSpc>
                <a:spcPct val="115000"/>
              </a:lnSpc>
              <a:spcBef>
                <a:spcPts val="641"/>
              </a:spcBef>
              <a:buClr>
                <a:srgbClr val="ffffff"/>
              </a:buClr>
              <a:buFont typeface="Lato"/>
              <a:buAutoNum type="arabicPeriod"/>
            </a:pPr>
            <a:r>
              <a:rPr b="0" lang="en" sz="32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Data Relationships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304920">
              <a:lnSpc>
                <a:spcPct val="115000"/>
              </a:lnSpc>
              <a:spcBef>
                <a:spcPts val="641"/>
              </a:spcBef>
              <a:spcAft>
                <a:spcPts val="1199"/>
              </a:spcAft>
              <a:buClr>
                <a:srgbClr val="ffffff"/>
              </a:buClr>
              <a:buFont typeface="Lato"/>
              <a:buAutoNum type="arabicPeriod"/>
            </a:pPr>
            <a:r>
              <a:rPr b="0" lang="en" sz="32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Conclusion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6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Statement of Objectives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266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Map the contributor collaboration network to reveal structure and key players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Identify and surface influential contributors through centrality metrics.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001"/>
              </a:spcBef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Illustrate collaboration intensity and cluster formation.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001"/>
              </a:spcBef>
              <a:spcAft>
                <a:spcPts val="1001"/>
              </a:spcAft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Visualize temporal trends in contributor and maintainer activity.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143080"/>
            <a:ext cx="8229240" cy="85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trike="noStrike" u="none">
                <a:solidFill>
                  <a:schemeClr val="lt1"/>
                </a:solidFill>
                <a:effectLst/>
                <a:uFillTx/>
                <a:latin typeface="Montserrat"/>
                <a:ea typeface="Montserrat"/>
              </a:rPr>
              <a:t>User Profiles / Personas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64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59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Ada the Architect (Maintainer)</a:t>
            </a:r>
            <a:endParaRPr b="0" lang="en-US" sz="3259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8229240" cy="254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267840">
              <a:lnSpc>
                <a:spcPct val="9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202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Relies on the SIG dashboard to quickly identify overloaded maintainers and ensure critical changes don't stall</a:t>
            </a:r>
            <a:endParaRPr b="0" lang="en-US" sz="20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7840">
              <a:lnSpc>
                <a:spcPct val="9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</a:pPr>
            <a:r>
              <a:rPr b="0" lang="en" sz="202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She also uses KEP tracking tools to spot neglected proposals, helping her prioritize mentorship and resource allocation</a:t>
            </a:r>
            <a:endParaRPr b="0" lang="en-US" sz="20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7840">
              <a:lnSpc>
                <a:spcPct val="95000"/>
              </a:lnSpc>
              <a:spcBef>
                <a:spcPts val="1199"/>
              </a:spcBef>
              <a:spcAft>
                <a:spcPts val="1199"/>
              </a:spcAft>
              <a:buClr>
                <a:srgbClr val="ffffff"/>
              </a:buClr>
              <a:buFont typeface="Lato"/>
              <a:buChar char="●"/>
            </a:pPr>
            <a:r>
              <a:rPr b="0" lang="en" sz="202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These insights maintain high throughput in a complex, cloud-scale environment.</a:t>
            </a:r>
            <a:endParaRPr b="0" lang="en-US" sz="202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64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Ben the Reviewer (Contributor)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8229240" cy="254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66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Ben uses personalized PR filters to surface open pull requests tagged with his site-reliability expertise during limited hours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He tracks his PR turnaround and merge latency to optimize his workflow and demonstrate reliability to project leads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This balance helps him manage on-call responsibilities while making meaningful OSS contributions.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64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Chloe the Newcomer (Contributor)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8229240" cy="254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66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Chloe looks for “good first issue” labels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mentor-assigned tasks to start with confidence and avoid overwhelm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Tracks her progress from initial PRs to reviewer status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These features guide her self-paced growth and community engagement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64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Deepa the DevOps Lead (End-User)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8229240" cy="254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66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Deepa leverages bug-count dashboards correlated with upgrade plans to prioritize patching in her production clusters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Monitors patch release times to set realistic SLA expectations during on-call incidents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These analytics feed into her broader operational and risk-management strategies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306720"/>
            <a:ext cx="8229240" cy="642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32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Evan the Educator (Researcher)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/>
          </p:nvPr>
        </p:nvSpPr>
        <p:spPr>
          <a:xfrm>
            <a:off x="457200" y="1204920"/>
            <a:ext cx="8229240" cy="254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266760">
              <a:lnSpc>
                <a:spcPct val="115000"/>
              </a:lnSpc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Evan exports raw network and time-series data for academic models of OSS governance and reproducible analysis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199"/>
              </a:spcBef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He examines long-term role evolution trends to inform research on community dynamics and teaching case studies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26676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buClr>
                <a:srgbClr val="ffffff"/>
              </a:buClr>
              <a:buFont typeface="Lato"/>
              <a:buChar char="●"/>
            </a:pPr>
            <a:r>
              <a:rPr b="0" lang="en" sz="2000" strike="noStrike" u="none">
                <a:solidFill>
                  <a:schemeClr val="lt1"/>
                </a:solidFill>
                <a:effectLst/>
                <a:uFillTx/>
                <a:latin typeface="Calibri"/>
                <a:ea typeface="Calibri"/>
              </a:rPr>
              <a:t>These capabilities bridge practical OSS management with scholarly insight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2025-06-02T17:05:00Z</dcterms:modified>
  <cp:revision>6</cp:revision>
  <dc:subject/>
  <dc:title/>
</cp:coreProperties>
</file>