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6eeec8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cf6eeec87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cf6eeec87_2_132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33cf6eeec87_2_1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avg. fraud amount €105 → blocking 291 saves ~€30 k/day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reviews cost €2 each → 359 reviews cost €718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daily benefit ~€29.3 k + improved trust and compliance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icon </a:t>
            </a:r>
            <a:r>
              <a:rPr lang="en"/>
              <a:t>because</a:t>
            </a:r>
            <a:r>
              <a:rPr lang="en"/>
              <a:t> this is serious :nodders:</a:t>
            </a:r>
            <a:endParaRPr/>
          </a:p>
        </p:txBody>
      </p:sp>
      <p:sp>
        <p:nvSpPr>
          <p:cNvPr id="211" name="Google Shape;211;g33cf6eeec87_2_1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cf6eeec87_2_138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33cf6eeec87_2_13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WCAG-compliant, color-blind-safe palettes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≥ 4.5:1 contrast ratio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fonts ≥ 18 pt for projector legibility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annotations replace legends to minimize eye travel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interactive dashboards for drill-down</a:t>
            </a:r>
            <a:endParaRPr/>
          </a:p>
        </p:txBody>
      </p:sp>
      <p:sp>
        <p:nvSpPr>
          <p:cNvPr id="218" name="Google Shape;218;g33cf6eeec87_2_13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cf6eeec87_2_144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33cf6eeec87_2_14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cost-sensitive learning (penalize false positives ×3)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SHAP-based explainability for analyst trust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live A/B test with adjustable threshold slider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serverless deployment (AWS Lambda) for sub-50 ms latency</a:t>
            </a:r>
            <a:endParaRPr/>
          </a:p>
        </p:txBody>
      </p:sp>
      <p:sp>
        <p:nvSpPr>
          <p:cNvPr id="226" name="Google Shape;226;g33cf6eeec87_2_14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cf6eeec87_2_150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33cf6eeec87_2_15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3cf6eeec87_2_1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cf6eeec87_2_15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33cf6eeec87_2_15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3cf6eeec87_2_15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cf6eeec87_2_81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33cf6eeec87_2_8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problem and why speed matters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and exploratory cues that shaped our approach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modelling pipeline and evaluation metrics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precision–recall curve and actionable threshold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impact quantification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accessibility considerations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wor</a:t>
            </a:r>
            <a:r>
              <a:rPr lang="en"/>
              <a:t>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148" name="Google Shape;148;g33cf6eeec87_2_8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6eeec87_2_87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33cf6eeec87_2_8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 global card-fraud losses &gt; $32 billion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 50 ms decision window per transaction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goal: maximize recall (catch fraud)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constraint: keep false alarms low to preserve analyst productivity and customer satisfaction</a:t>
            </a:r>
            <a:endParaRPr/>
          </a:p>
        </p:txBody>
      </p:sp>
      <p:sp>
        <p:nvSpPr>
          <p:cNvPr id="156" name="Google Shape;156;g33cf6eeec87_2_8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f6eeec87_2_93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33cf6eeec87_2_9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284 807 transactions, 492 frauds (~1 in 577)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features: PCA components v1–v28, raw time, amount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80/20 stratified split to maintain imbalance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EDA revealed overnight fraud spikes and many low-amount frauds</a:t>
            </a:r>
            <a:endParaRPr/>
          </a:p>
        </p:txBody>
      </p:sp>
      <p:sp>
        <p:nvSpPr>
          <p:cNvPr id="164" name="Google Shape;164;g33cf6eeec87_2_9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cf6eeec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cf6eeec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fraud-ops analysts: real-time, high-precision alerts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compliance officers: full audit trail for regulators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product executives: monitor KPIs (blocked losses, customer friction)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delivery channels: REST APIs, dashboards, log archives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f6eeec87_2_99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33cf6eeec87_2_9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fraud peaks 1 am–5 am when users sleep and staffing is minimal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automated overnight screening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suggests targeted manual-review staffing during peak hours</a:t>
            </a:r>
            <a:endParaRPr/>
          </a:p>
        </p:txBody>
      </p:sp>
      <p:sp>
        <p:nvSpPr>
          <p:cNvPr id="179" name="Google Shape;179;g33cf6eeec87_2_9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cf6eeec87_2_10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33cf6eeec87_2_10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fraudulent amounts cluster under €150 to evade rules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individually small, but collectively significant leakage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early detection yields strong ROI</a:t>
            </a:r>
            <a:endParaRPr/>
          </a:p>
        </p:txBody>
      </p:sp>
      <p:sp>
        <p:nvSpPr>
          <p:cNvPr id="187" name="Google Shape;187;g33cf6eeec87_2_10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cf6eeec87_2_119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33cf6eeec87_2_1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precision: “what fraction of flagged are real fraud?”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recall: “what fraction of fraud did we catch?”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optimal F1 at probability threshold 0.83 → 81 % precision, 59 % recall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threshold within current analyst capacity</a:t>
            </a:r>
            <a:endParaRPr/>
          </a:p>
        </p:txBody>
      </p:sp>
      <p:sp>
        <p:nvSpPr>
          <p:cNvPr id="195" name="Google Shape;195;g33cf6eeec87_2_1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cf6eeec87_2_12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33cf6eeec87_2_1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confusion matrix: 291 true positives, 68 false positives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roughly 4 out of 5 alerts are genuine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202 frauds missed; threshold could be lowered if more reviewers or automation</a:t>
            </a:r>
            <a:endParaRPr/>
          </a:p>
        </p:txBody>
      </p:sp>
      <p:sp>
        <p:nvSpPr>
          <p:cNvPr id="203" name="Google Shape;203;g33cf6eeec87_2_1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685800" y="9882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Credit‑Card Fraud Detection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371600" y="2199700"/>
            <a:ext cx="64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sz="1500"/>
              <a:t>Turning a Diagnostic Plot into a Decision Tool</a:t>
            </a:r>
            <a:endParaRPr sz="1500"/>
          </a:p>
        </p:txBody>
      </p:sp>
      <p:sp>
        <p:nvSpPr>
          <p:cNvPr id="142" name="Google Shape;142;p14"/>
          <p:cNvSpPr txBox="1"/>
          <p:nvPr/>
        </p:nvSpPr>
        <p:spPr>
          <a:xfrm>
            <a:off x="2313900" y="4414325"/>
            <a:ext cx="45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Itamar Oren-Naftalovich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visa platinum credit card with a blue circle on it (Provided by Tenor)"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0" y="2862775"/>
            <a:ext cx="1871125" cy="18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50" y="2862775"/>
            <a:ext cx="2009100" cy="2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Business Impact Model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fraud amount: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€105 → blocking 291 TP saves ≈ </a:t>
            </a:r>
            <a:r>
              <a:rPr b="1" i="1" lang="en" sz="1800"/>
              <a:t>€30 k / test‑day snapshot</a:t>
            </a:r>
            <a:endParaRPr b="1" i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 per manual review: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€2 × 359 daily investigations → €718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daily benefit ≈ €29.3 k (this is also increasing with automation)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Customer trust increases while regulatory compliance risk decreases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Accessibility </a:t>
            </a:r>
            <a:r>
              <a:rPr lang="en"/>
              <a:t>and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Design Choices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Colour‑blind‑safe Tableau palette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Should have a ≥ 4.5 : 1 contrast ratio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18 pt fonts for legibility on </a:t>
            </a:r>
            <a:r>
              <a:rPr lang="en" sz="1800"/>
              <a:t>1024x768</a:t>
            </a:r>
            <a:r>
              <a:rPr lang="en" sz="1800"/>
              <a:t> projectors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Annotations should replace legends on plots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Interactive dashboard!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625" y="2950600"/>
            <a:ext cx="2032451" cy="20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Future Work &amp; Roadmap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Cost‑sensitive learning (penalise FP 3× TP)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Explainability: SHAP waterfall for individual alerts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Real‑time A/B test of threshold slider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Deploy model via AWS Lambda – &lt; 50 ms latency benchmark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300" y="2956050"/>
            <a:ext cx="2054100" cy="2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European Credit Card Dataset (2013), UCI ML Repository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Ke et al., LightGBM: A Highly Efficient Gradient Boosting Decision Tree. NIPS 2017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WCAG 2.1 Accessibility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" y="1200150"/>
            <a:ext cx="82296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☑"/>
            </a:pPr>
            <a:r>
              <a:rPr lang="en"/>
              <a:t>Introduction and Agenda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Problem &amp; Business Context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Data Overview &amp; Exploratory Insights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Modelling Approach &amp; Evaluation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Decision Threshold &amp; Business Impact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" sz="1800"/>
              <a:t>Accessibility &amp; Future Work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575" y="2571750"/>
            <a:ext cx="2224101" cy="22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"/>
              <a:t>and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Business Context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fraud losses ≈ USD 32 B / year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 issuers require &lt; 50 ms real‑time screening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maximise recall of fraudulent transactions while controlling false alerts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Success ⇒ blocked losses, reduced chargebacks, happier customers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125" y="2968450"/>
            <a:ext cx="2077000" cy="2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Dataset at a Glance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284 807 transactions → 492 frauds (1 / 577) class imbalance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PCA‑compressed features V1‑V28 plus Time &amp; Amount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Training‑Test split: stratified 80 / 20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Strong seasonality: suspect night‑time &amp; small‑amount fraud spikes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25" y="3119975"/>
            <a:ext cx="1898724" cy="189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Use This Tool?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fraud-operations analysts (need fast alerts)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officers (audit trail)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product executives (KPI tracking)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100" y="29653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When Do Frauds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Happen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ur_distribution.png"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822810"/>
            <a:ext cx="5486401" cy="34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914400" y="432054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spikes between 1 AM – 5 AM (probably 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ecause people are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asleep)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052550" y="76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How Much Is Stolen?</a:t>
            </a:r>
            <a:endParaRPr/>
          </a:p>
        </p:txBody>
      </p:sp>
      <p:pic>
        <p:nvPicPr>
          <p:cNvPr descr="amount_distribution.png"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51585"/>
            <a:ext cx="5486401" cy="354724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914400" y="454914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Frauds cluster at lower amounts to avoid suspicion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Precision–Recall Curve (Test Set)</a:t>
            </a:r>
            <a:endParaRPr/>
          </a:p>
        </p:txBody>
      </p:sp>
      <p:pic>
        <p:nvPicPr>
          <p:cNvPr descr="precision-recall-curve.png"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04985"/>
            <a:ext cx="5486399" cy="26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914400" y="4320540"/>
            <a:ext cx="7315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F1 at threshold 0.83 (precision 0.81, recall 0.59)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Decision Threshold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and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Confusion Matrix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457200" y="1428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Threshold 0.83 yields: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True Positives: 291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False Positives: 68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False Negatives: 202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True Negatives: 56 601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≈ 80 % of flagged cases are genuine frauds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This is…</a:t>
            </a:r>
            <a:r>
              <a:rPr lang="en" sz="1800"/>
              <a:t>acceptable</a:t>
            </a:r>
            <a:endParaRPr sz="18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000" y="3000625"/>
            <a:ext cx="1991700" cy="19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