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f6eeec87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cf6eeec87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cf6eeec87_2_132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33cf6eeec87_2_13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finance managers: marginal cost vs marginal savings.</a:t>
            </a:r>
            <a:endParaRPr/>
          </a:p>
        </p:txBody>
      </p:sp>
      <p:sp>
        <p:nvSpPr>
          <p:cNvPr id="194" name="Google Shape;194;g33cf6eeec87_2_13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cf6eeec87_2_138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33cf6eeec87_2_13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class feedback; emphasise universal design.</a:t>
            </a:r>
            <a:endParaRPr/>
          </a:p>
        </p:txBody>
      </p:sp>
      <p:sp>
        <p:nvSpPr>
          <p:cNvPr id="201" name="Google Shape;201;g33cf6eeec87_2_13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cf6eeec87_2_144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33cf6eeec87_2_14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Invite team participation; time‑boxed milestones.</a:t>
            </a:r>
            <a:endParaRPr/>
          </a:p>
        </p:txBody>
      </p:sp>
      <p:sp>
        <p:nvSpPr>
          <p:cNvPr id="208" name="Google Shape;208;g33cf6eeec87_2_14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cf6eeec87_2_150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33cf6eeec87_2_15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Pause, keep final slide uncluttered; invite discussion.</a:t>
            </a:r>
            <a:endParaRPr/>
          </a:p>
        </p:txBody>
      </p:sp>
      <p:sp>
        <p:nvSpPr>
          <p:cNvPr id="215" name="Google Shape;215;g33cf6eeec87_2_15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cf6eeec87_2_156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33cf6eeec87_2_15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citations; reminds academics of rigor.</a:t>
            </a:r>
            <a:endParaRPr/>
          </a:p>
        </p:txBody>
      </p:sp>
      <p:sp>
        <p:nvSpPr>
          <p:cNvPr id="221" name="Google Shape;221;g33cf6eeec87_2_15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cf6eeec87_2_81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33cf6eeec87_2_8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audience through flow so they know what's coming – keep 30‑second pace per bullet.</a:t>
            </a:r>
            <a:endParaRPr/>
          </a:p>
        </p:txBody>
      </p:sp>
      <p:sp>
        <p:nvSpPr>
          <p:cNvPr id="135" name="Google Shape;135;g33cf6eeec87_2_8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cf6eeec87_2_87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33cf6eeec87_2_8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the real‑time latency requirement and class imbalance challenge; set stakes high.</a:t>
            </a:r>
            <a:endParaRPr/>
          </a:p>
        </p:txBody>
      </p:sp>
      <p:sp>
        <p:nvSpPr>
          <p:cNvPr id="142" name="Google Shape;142;g33cf6eeec87_2_8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f6eeec87_2_93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33cf6eeec87_2_9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confidentiality of raw features; explain PCA anonymisation.</a:t>
            </a:r>
            <a:endParaRPr/>
          </a:p>
        </p:txBody>
      </p:sp>
      <p:sp>
        <p:nvSpPr>
          <p:cNvPr id="149" name="Google Shape;149;g33cf6eeec87_2_9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f6eeec87_2_99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33cf6eeec87_2_9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the density comparison and potential for temporal rules.</a:t>
            </a:r>
            <a:endParaRPr/>
          </a:p>
        </p:txBody>
      </p:sp>
      <p:sp>
        <p:nvSpPr>
          <p:cNvPr id="156" name="Google Shape;156;g33cf6eeec87_2_9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f6eeec87_2_106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33cf6eeec87_2_10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log scale choice; mention corporate cards outliers removed.</a:t>
            </a:r>
            <a:endParaRPr/>
          </a:p>
        </p:txBody>
      </p:sp>
      <p:sp>
        <p:nvSpPr>
          <p:cNvPr id="164" name="Google Shape;164;g33cf6eeec87_2_10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cf6eeec87_2_113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33cf6eeec87_2_1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 justify model simplicity for transparency; mention LightGBM in appendix.</a:t>
            </a:r>
            <a:endParaRPr/>
          </a:p>
        </p:txBody>
      </p:sp>
      <p:sp>
        <p:nvSpPr>
          <p:cNvPr id="172" name="Google Shape;172;g33cf6eeec87_2_1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f6eeec87_2_119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33cf6eeec87_2_11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at marker; explain decision to favour precision for customer experience.</a:t>
            </a:r>
            <a:endParaRPr/>
          </a:p>
        </p:txBody>
      </p:sp>
      <p:sp>
        <p:nvSpPr>
          <p:cNvPr id="179" name="Google Shape;179;g33cf6eeec87_2_1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cf6eeec87_2_126:notes"/>
          <p:cNvSpPr/>
          <p:nvPr>
            <p:ph idx="2" type="sldImg"/>
          </p:nvPr>
        </p:nvSpPr>
        <p:spPr>
          <a:xfrm>
            <a:off x="-500000" y="0"/>
            <a:ext cx="4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33cf6eeec87_2_1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computed from test set; tie back to analyst headcount &amp; investigation capacity.</a:t>
            </a:r>
            <a:endParaRPr/>
          </a:p>
        </p:txBody>
      </p:sp>
      <p:sp>
        <p:nvSpPr>
          <p:cNvPr id="187" name="Google Shape;187;g33cf6eeec87_2_1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9882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Credit‑Card Fraud Detection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19970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Turning a Diagnostic Plot into a Decision Tool</a:t>
            </a:r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2313900" y="4414325"/>
            <a:ext cx="451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Itamar Oren-Naftalovich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Impact Model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Avg fraud amount: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€105 → blocking 291 TP saves ≈ </a:t>
            </a:r>
            <a:r>
              <a:rPr b="1" i="1" lang="en" sz="1800"/>
              <a:t>€30 k / test‑day snapshot</a:t>
            </a:r>
            <a:endParaRPr b="1" i="1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Cost per manual review: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€2 × 359 daily investigations → €718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Net daily benefit ≈ €29.3 k (this is also increasing with automation)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Customer trust increases while regulatory compliance risk decreases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 </a:t>
            </a:r>
            <a:r>
              <a:rPr lang="en"/>
              <a:t>and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Choices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Colour‑blind‑safe Tableau palette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Should have a ≥ 4.5 : 1 contrast ratio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18 pt fonts for legibility on 1024×768 projectors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Annotations should replace legends on plots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Interactive dashboard!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&amp; Roadmap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Cost‑sensitive learning (penalise FP 3× TP)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Explainability: SHAP waterfall for individual alerts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Real‑time A/B test of threshold slider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Deploy model via AWS Lambda – &lt; 50 ms latency benchmark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457200" y="214312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European Credit Card Dataset (2013), UCI ML Repository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Ke et al., LightGBM: A Highly Efficient Gradient Boosting Decision Tree. NIPS 2017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WCAG 2.1 Accessibility Guidelines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Problem &amp; Business Context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Data Overview &amp; Exploratory Insights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Modelling Approach &amp; Evaluation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Decision Threshold &amp; Business Impact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Accessibility &amp; Future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&amp; Business Context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Global fraud losses ≈ USD 32 B / year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Card issuers require &lt; 50 ms real‑time screening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Goal: maximise recall of fraudulent transactions while controlling false alerts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Success ⇒ blocked losses, reduced chargebacks, happier customers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at a Glance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284 807 transactions → 492 frauds (1 / 577) class imbalance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PCA‑compressed features V1‑V28 plus Time &amp; Amount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Training‑Test split: stratified 80 / 20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Strong seasonality: suspect night‑time &amp; small‑amount fraud spikes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Do Frauds </a:t>
            </a:r>
            <a:r>
              <a:rPr lang="en"/>
              <a:t>Happen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descr="hour_distribution.png"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822810"/>
            <a:ext cx="5486401" cy="349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914400" y="432054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spikes between 1 AM – 5 AM (probably 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ecause people are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asleep)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Much Is Stolen?</a:t>
            </a:r>
            <a:endParaRPr/>
          </a:p>
        </p:txBody>
      </p:sp>
      <p:pic>
        <p:nvPicPr>
          <p:cNvPr descr="amount_distribution.png"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87035"/>
            <a:ext cx="5486401" cy="354724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914400" y="454914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Frauds cluster at lower amounts to avoid suspicion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Modelling Approach &amp; Evaluation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Pipeline: StandardScaler → Logistic Regression (class_weight=balanced)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Metrics: Precision‑Recall over probability thresholds (AUPRC)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Cross‑validation: 5‑fold stratified; early stopping for LightGBM trials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Why PR not ROC? – PR emphasises minority class performance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Precision–Recall Curve (Test Set)</a:t>
            </a:r>
            <a:endParaRPr/>
          </a:p>
        </p:txBody>
      </p:sp>
      <p:pic>
        <p:nvPicPr>
          <p:cNvPr descr="precision-recall-curve.png"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228785"/>
            <a:ext cx="5486399" cy="268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914400" y="4320540"/>
            <a:ext cx="7315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F1 at threshold 0.83 (precision 0.81, recall 0.59)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Threshold → Confusion Matrix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Threshold 0.83 yields: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True Positives: 291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False Positives: 68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False Negatives: 202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" sz="1800"/>
              <a:t>True Negatives: 56 601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≈ 80 % of flagged cases are genuine frauds</a:t>
            </a:r>
            <a:endParaRPr sz="1800"/>
          </a:p>
          <a:p>
            <a:pPr indent="-285750" lvl="1" marL="742950" rtl="0" algn="l">
              <a:spcBef>
                <a:spcPts val="1000"/>
              </a:spcBef>
              <a:spcAft>
                <a:spcPts val="1000"/>
              </a:spcAft>
              <a:buSzPts val="1800"/>
              <a:buChar char="–"/>
            </a:pPr>
            <a:r>
              <a:rPr lang="en" sz="1800"/>
              <a:t>This is…</a:t>
            </a:r>
            <a:r>
              <a:rPr lang="en" sz="1800"/>
              <a:t>acceptable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