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0"/>
  </p:notesMasterIdLst>
  <p:sldIdLst>
    <p:sldId id="362" r:id="rId6"/>
    <p:sldId id="383" r:id="rId7"/>
    <p:sldId id="364" r:id="rId8"/>
    <p:sldId id="366" r:id="rId9"/>
    <p:sldId id="367" r:id="rId10"/>
    <p:sldId id="369" r:id="rId11"/>
    <p:sldId id="371" r:id="rId12"/>
    <p:sldId id="373" r:id="rId13"/>
    <p:sldId id="385" r:id="rId14"/>
    <p:sldId id="384" r:id="rId15"/>
    <p:sldId id="379" r:id="rId16"/>
    <p:sldId id="268" r:id="rId17"/>
    <p:sldId id="348" r:id="rId18"/>
    <p:sldId id="3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8"/>
    <a:srgbClr val="B7BADF"/>
    <a:srgbClr val="B6B7B9"/>
    <a:srgbClr val="D33DD3"/>
    <a:srgbClr val="848589"/>
    <a:srgbClr val="8B5EB1"/>
    <a:srgbClr val="9258AB"/>
    <a:srgbClr val="482565"/>
    <a:srgbClr val="67337C"/>
    <a:srgbClr val="371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D29E7-C0BC-3C2F-DDFE-BF9088549023}" v="115" dt="2024-07-03T17:16:39.670"/>
    <p1510:client id="{9C225A10-DF7C-01C9-A91F-45E473B0AC8F}" v="4" dt="2024-07-04T13:09:5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364" autoAdjust="0"/>
  </p:normalViewPr>
  <p:slideViewPr>
    <p:cSldViewPr snapToGrid="0" snapToObjects="1">
      <p:cViewPr varScale="1">
        <p:scale>
          <a:sx n="62" d="100"/>
          <a:sy n="62" d="100"/>
        </p:scale>
        <p:origin x="1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EA-4039-B44D-353C6A2BB5C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EA-4039-B44D-353C6A2BB5CD}"/>
              </c:ext>
            </c:extLst>
          </c:dPt>
          <c:dPt>
            <c:idx val="2"/>
            <c:bubble3D val="0"/>
            <c:spPr>
              <a:solidFill>
                <a:srgbClr val="B7BAD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FEA-4039-B44D-353C6A2BB5CD}"/>
              </c:ext>
            </c:extLst>
          </c:dPt>
          <c:dPt>
            <c:idx val="3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FEA-4039-B44D-353C6A2BB5CD}"/>
              </c:ext>
            </c:extLst>
          </c:dPt>
          <c:dPt>
            <c:idx val="4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3"/>
              <c:layout>
                <c:manualLayout>
                  <c:x val="7.5755508342575358E-3"/>
                  <c:y val="4.584304640399202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FEA-4039-B44D-353C6A2BB5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Planilha1!$A$2:$A$6</c:f>
              <c:strCache>
                <c:ptCount val="5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Encaminhamento Social</c:v>
                </c:pt>
                <c:pt idx="3">
                  <c:v>Internet e Redes Sociais</c:v>
                </c:pt>
                <c:pt idx="4">
                  <c:v>Jornais, Revistas ou Portais de Notícias 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39</c:v>
                </c:pt>
                <c:pt idx="1">
                  <c:v>8</c:v>
                </c:pt>
                <c:pt idx="2">
                  <c:v>3</c:v>
                </c:pt>
                <c:pt idx="3">
                  <c:v>6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EA-4039-B44D-353C6A2BB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08"/>
          <c:y val="0.20579332161184805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Lbls>
            <c:dLbl>
              <c:idx val="1"/>
              <c:layout>
                <c:manualLayout>
                  <c:x val="-7.9820623575052596E-3"/>
                  <c:y val="2.453526915963032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-3.9909330613050941E-3"/>
                  <c:y val="-1.0057574319519388E-3"/>
                </c:manualLayout>
              </c:layout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27</c:v>
                </c:pt>
                <c:pt idx="1">
                  <c:v>7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6071847981418672"/>
          <c:y val="0.43731127160294181"/>
          <c:w val="0.19830088477299418"/>
          <c:h val="0.19398043590056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541753244085184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Lbls>
            <c:dLbl>
              <c:idx val="1"/>
              <c:layout>
                <c:manualLayout>
                  <c:x val="2.1404583850790043E-4"/>
                  <c:y val="1.445114625909846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-1.2588907004505859E-3"/>
                  <c:y val="-4.3671046387385474E-3"/>
                </c:manualLayout>
              </c:layout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31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984277634016885"/>
          <c:y val="0.41378184115543531"/>
          <c:w val="0.19830088477299418"/>
          <c:h val="0.19398043590056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61823632791678"/>
          <c:y val="4.074630535491567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-7.9820623575052596E-3"/>
                  <c:y val="2.453526915963032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88022744011517"/>
          <c:y val="0.81599455076742378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5A-493F-8A0D-7D8D1A19FDD1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5A-493F-8A0D-7D8D1A19FDD1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5A-493F-8A0D-7D8D1A19FDD1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5A-493F-8A0D-7D8D1A19FDD1}"/>
                </c:ext>
              </c:extLst>
            </c:dLbl>
            <c:dLbl>
              <c:idx val="2"/>
              <c:layout>
                <c:manualLayout>
                  <c:x val="5.4204050507931124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5A-493F-8A0D-7D8D1A19FD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28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5A-493F-8A0D-7D8D1A19F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6202970694957"/>
          <c:y val="0.83642731950032079"/>
          <c:w val="0.46254436089369816"/>
          <c:h val="8.3493379596542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B3F-4A06-AF32-013EF061A0E2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2E0-49DF-9964-47A5E2633B2B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22</c:v>
                </c:pt>
                <c:pt idx="1">
                  <c:v>11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80858044945211"/>
          <c:y val="0.87470041070641458"/>
          <c:w val="0.3599007924224602"/>
          <c:h val="8.9291077239021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72037593511739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22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772120438581215E-2"/>
          <c:y val="0.87213543580519037"/>
          <c:w val="0.87165805770759208"/>
          <c:h val="8.2944094648176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-2.9947179777400491E-3"/>
                  <c:y val="-1.962821532770426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</c:v>
                </c:pt>
                <c:pt idx="1">
                  <c:v>Boa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558927560837573"/>
          <c:y val="0.40286911960112992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6559611394075"/>
          <c:y val="0.49966519983107371"/>
          <c:w val="0.19060813997358989"/>
          <c:h val="0.2072561802797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32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258654027541984"/>
          <c:y val="0.40286911960112992"/>
          <c:w val="0.16751910016977928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C2-4E76-AE45-3BD1A5C655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63153178645534"/>
          <c:y val="0.40286911960112992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18616512197506213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Lbls>
            <c:dLbl>
              <c:idx val="1"/>
              <c:layout>
                <c:manualLayout>
                  <c:x val="-3.996887379739672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762096774193552"/>
          <c:y val="0.407776173433056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Lbls>
            <c:dLbl>
              <c:idx val="1"/>
              <c:layout>
                <c:manualLayout>
                  <c:x val="-1.1973093536257962E-2"/>
                  <c:y val="-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 </c:v>
                </c:pt>
                <c:pt idx="1">
                  <c:v>Boa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32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964228447462742"/>
          <c:y val="0.3979620657692039"/>
          <c:w val="0.15955315034899076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2.140071951669833E-4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6060766836445959"/>
          <c:y val="0.46175376558424269"/>
          <c:w val="0.16751910016977928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explosion val="1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59257687228826"/>
          <c:y val="0.50457225366299974"/>
          <c:w val="0.15467152424070929"/>
          <c:h val="0.158185641960487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7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6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928580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200" dirty="0">
                <a:solidFill>
                  <a:schemeClr val="bg1"/>
                </a:solidFill>
                <a:latin typeface="Arial"/>
                <a:cs typeface="Arial"/>
              </a:rPr>
              <a:t>POWER BI | </a:t>
            </a:r>
            <a:r>
              <a:rPr lang="pt-BR" sz="3200" dirty="0" smtClean="0">
                <a:solidFill>
                  <a:schemeClr val="bg1"/>
                </a:solidFill>
                <a:latin typeface="Arial"/>
                <a:cs typeface="Arial"/>
              </a:rPr>
              <a:t>SANTANA</a:t>
            </a:r>
            <a:endParaRPr lang="pt-BR" sz="32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pt-BR" sz="3200" dirty="0">
                <a:solidFill>
                  <a:schemeClr val="bg1"/>
                </a:solidFill>
                <a:latin typeface="Arial"/>
                <a:cs typeface="Arial"/>
              </a:rPr>
              <a:t>1°SEMESTRE </a:t>
            </a: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DE 2024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329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160423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589442" y="559211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338118" y="2128932"/>
            <a:ext cx="6729631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2000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“Toda </a:t>
            </a:r>
            <a:r>
              <a:rPr lang="pt-BR" sz="2000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unidade é impecável, tanto na limpeza quanto nos aparelhos em </a:t>
            </a:r>
            <a:r>
              <a:rPr lang="pt-BR" sz="2000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geral.”</a:t>
            </a:r>
            <a:br>
              <a:rPr lang="pt-BR" sz="2000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00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“Ensino </a:t>
            </a:r>
            <a:r>
              <a:rPr lang="pt-BR" sz="2000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atualizado, professores com excelente didática e fácil </a:t>
            </a:r>
            <a:r>
              <a:rPr lang="pt-BR" sz="2000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aprendizado</a:t>
            </a:r>
            <a:r>
              <a:rPr lang="pt-BR" sz="2000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Estrutura ótima, funcionários solícitos e educados</a:t>
            </a:r>
            <a:r>
              <a:rPr lang="pt-BR" sz="2000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000" i="1" dirty="0" smtClean="0">
                <a:solidFill>
                  <a:srgbClr val="848589"/>
                </a:solidFill>
              </a:rPr>
              <a:t>”</a:t>
            </a:r>
            <a:endParaRPr lang="pt-BR" sz="2000" i="1" dirty="0">
              <a:solidFill>
                <a:srgbClr val="8485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BR" sz="2000" i="1" dirty="0">
              <a:solidFill>
                <a:srgbClr val="8485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000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“As palestras ajudaram muito na compreensão de como é o mercado de trabalho para quem nunca teve uma experiência.”</a:t>
            </a:r>
            <a:br>
              <a:rPr lang="pt-BR" sz="2000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000" i="1" dirty="0">
              <a:solidFill>
                <a:srgbClr val="8485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000" i="1" dirty="0" smtClean="0">
                <a:solidFill>
                  <a:srgbClr val="848589"/>
                </a:solidFill>
              </a:rPr>
              <a:t>“Aprendizado </a:t>
            </a:r>
            <a:r>
              <a:rPr lang="pt-BR" sz="2000" i="1" dirty="0">
                <a:solidFill>
                  <a:srgbClr val="848589"/>
                </a:solidFill>
              </a:rPr>
              <a:t>em comunicação, relação interpessoal, TI e aprimoramento pessoal, além de valores e pensamentos diversos</a:t>
            </a:r>
            <a:r>
              <a:rPr lang="pt-BR" sz="2000" i="1" dirty="0" smtClean="0">
                <a:solidFill>
                  <a:srgbClr val="848589"/>
                </a:solidFill>
              </a:rPr>
              <a:t>.”</a:t>
            </a:r>
            <a:r>
              <a:rPr lang="pt-BR" sz="2000" i="1" dirty="0">
                <a:solidFill>
                  <a:srgbClr val="848589"/>
                </a:solidFill>
              </a:rPr>
              <a:t/>
            </a:r>
            <a:br>
              <a:rPr lang="pt-BR" sz="2000" i="1" dirty="0">
                <a:solidFill>
                  <a:srgbClr val="848589"/>
                </a:solidFill>
              </a:rPr>
            </a:br>
            <a:r>
              <a:rPr lang="pt-BR" sz="2000" i="1" dirty="0">
                <a:solidFill>
                  <a:srgbClr val="848589"/>
                </a:solidFill>
              </a:rPr>
              <a:t/>
            </a:r>
            <a:br>
              <a:rPr lang="pt-BR" sz="2000" i="1" dirty="0">
                <a:solidFill>
                  <a:srgbClr val="848589"/>
                </a:solidFill>
              </a:rPr>
            </a:br>
            <a:endParaRPr lang="pt-BR" sz="2000" i="1" dirty="0">
              <a:solidFill>
                <a:srgbClr val="848589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88554" y="-65927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-1" y="0"/>
            <a:ext cx="10929257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92481" y="375917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138168" y="289968"/>
            <a:ext cx="5442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183854" y="1859339"/>
            <a:ext cx="59069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>
                <a:solidFill>
                  <a:srgbClr val="848589"/>
                </a:solidFill>
              </a:rPr>
              <a:t>“</a:t>
            </a:r>
            <a:r>
              <a:rPr lang="pt-BR" sz="2000" i="1" dirty="0" smtClean="0">
                <a:solidFill>
                  <a:srgbClr val="848589"/>
                </a:solidFill>
              </a:rPr>
              <a:t>Falta de vale transporte e lanche.”</a:t>
            </a:r>
            <a:endParaRPr lang="pt-BR" sz="2000" i="1" dirty="0">
              <a:solidFill>
                <a:srgbClr val="848589"/>
              </a:solidFill>
            </a:endParaRPr>
          </a:p>
          <a:p>
            <a:endParaRPr lang="pt-BR" sz="2000" i="1" dirty="0">
              <a:solidFill>
                <a:srgbClr val="848589"/>
              </a:solidFill>
            </a:endParaRPr>
          </a:p>
          <a:p>
            <a:r>
              <a:rPr lang="pt-BR" sz="2000" i="1" dirty="0" smtClean="0">
                <a:solidFill>
                  <a:srgbClr val="848589"/>
                </a:solidFill>
              </a:rPr>
              <a:t>“A falta de monitor, pois assim nos auxiliaria nas aulas.”</a:t>
            </a:r>
            <a:endParaRPr lang="pt-BR" sz="2000" i="1" dirty="0">
              <a:solidFill>
                <a:srgbClr val="848589"/>
              </a:solidFill>
            </a:endParaRPr>
          </a:p>
          <a:p>
            <a:r>
              <a:rPr lang="pt-BR" sz="2000" i="1" dirty="0" smtClean="0">
                <a:solidFill>
                  <a:srgbClr val="848589"/>
                </a:solidFill>
              </a:rPr>
              <a:t/>
            </a:r>
            <a:br>
              <a:rPr lang="pt-BR" sz="2000" i="1" dirty="0" smtClean="0">
                <a:solidFill>
                  <a:srgbClr val="848589"/>
                </a:solidFill>
              </a:rPr>
            </a:br>
            <a:r>
              <a:rPr lang="pt-BR" sz="2000" i="1" dirty="0" smtClean="0">
                <a:solidFill>
                  <a:srgbClr val="848589"/>
                </a:solidFill>
              </a:rPr>
              <a:t>“</a:t>
            </a:r>
            <a:r>
              <a:rPr lang="pt-BR" sz="2000" i="1" dirty="0">
                <a:solidFill>
                  <a:srgbClr val="848589"/>
                </a:solidFill>
              </a:rPr>
              <a:t>Melhorar o ambiente de estudo para garantir que os alunos tenham um espaço confortável e </a:t>
            </a:r>
            <a:r>
              <a:rPr lang="pt-BR" sz="2000" i="1" dirty="0" smtClean="0">
                <a:solidFill>
                  <a:srgbClr val="848589"/>
                </a:solidFill>
              </a:rPr>
              <a:t>melhor ao </a:t>
            </a:r>
            <a:r>
              <a:rPr lang="pt-BR" sz="2000" i="1" dirty="0">
                <a:solidFill>
                  <a:srgbClr val="848589"/>
                </a:solidFill>
              </a:rPr>
              <a:t>aprendizado.”</a:t>
            </a:r>
            <a:br>
              <a:rPr lang="pt-BR" sz="2000" i="1" dirty="0">
                <a:solidFill>
                  <a:srgbClr val="848589"/>
                </a:solidFill>
              </a:rPr>
            </a:br>
            <a:r>
              <a:rPr lang="pt-BR" sz="2000" i="1" dirty="0">
                <a:solidFill>
                  <a:srgbClr val="848589"/>
                </a:solidFill>
              </a:rPr>
              <a:t/>
            </a:r>
            <a:br>
              <a:rPr lang="pt-BR" sz="2000" i="1" dirty="0">
                <a:solidFill>
                  <a:srgbClr val="848589"/>
                </a:solidFill>
              </a:rPr>
            </a:br>
            <a:r>
              <a:rPr lang="pt-BR" sz="2000" i="1" dirty="0" smtClean="0">
                <a:solidFill>
                  <a:srgbClr val="848589"/>
                </a:solidFill>
              </a:rPr>
              <a:t>“Seria </a:t>
            </a:r>
            <a:r>
              <a:rPr lang="pt-BR" sz="2000" i="1" dirty="0">
                <a:solidFill>
                  <a:srgbClr val="848589"/>
                </a:solidFill>
              </a:rPr>
              <a:t>legal ter um jeito de dar feedback sempre que precisássemos, para falar sobre o que a gente precisa e dar sugestões</a:t>
            </a:r>
            <a:r>
              <a:rPr lang="pt-BR" sz="2000" i="1" dirty="0" smtClean="0">
                <a:solidFill>
                  <a:srgbClr val="848589"/>
                </a:solidFill>
              </a:rPr>
              <a:t>.”</a:t>
            </a:r>
            <a:br>
              <a:rPr lang="pt-BR" sz="2000" i="1" dirty="0" smtClean="0">
                <a:solidFill>
                  <a:srgbClr val="848589"/>
                </a:solidFill>
              </a:rPr>
            </a:br>
            <a:r>
              <a:rPr lang="pt-BR" i="1" dirty="0" smtClean="0">
                <a:solidFill>
                  <a:srgbClr val="848589"/>
                </a:solidFill>
              </a:rPr>
              <a:t/>
            </a:r>
            <a:br>
              <a:rPr lang="pt-BR" i="1" dirty="0" smtClean="0">
                <a:solidFill>
                  <a:srgbClr val="848589"/>
                </a:solidFill>
              </a:rPr>
            </a:br>
            <a:r>
              <a:rPr lang="pt-BR" i="1" dirty="0">
                <a:solidFill>
                  <a:srgbClr val="848589"/>
                </a:solidFill>
              </a:rPr>
              <a:t/>
            </a:r>
            <a:br>
              <a:rPr lang="pt-BR" i="1" dirty="0">
                <a:solidFill>
                  <a:srgbClr val="848589"/>
                </a:solidFill>
              </a:rPr>
            </a:br>
            <a:r>
              <a:rPr lang="pt-BR" i="1" dirty="0">
                <a:solidFill>
                  <a:srgbClr val="474747"/>
                </a:solidFill>
              </a:rPr>
              <a:t/>
            </a:r>
            <a:br>
              <a:rPr lang="pt-BR" i="1" dirty="0">
                <a:solidFill>
                  <a:srgbClr val="474747"/>
                </a:solidFill>
              </a:rPr>
            </a:br>
            <a:endParaRPr lang="pt-BR" i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-2" y="0"/>
            <a:ext cx="12192000" cy="63923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2" y="2424223"/>
            <a:ext cx="12212387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6387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132440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282839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755062"/>
              </p:ext>
            </p:extLst>
          </p:nvPr>
        </p:nvGraphicFramePr>
        <p:xfrm>
          <a:off x="1178623" y="370825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01474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909351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066723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506758"/>
              </p:ext>
            </p:extLst>
          </p:nvPr>
        </p:nvGraphicFramePr>
        <p:xfrm>
          <a:off x="5565532" y="1134816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919029"/>
              </p:ext>
            </p:extLst>
          </p:nvPr>
        </p:nvGraphicFramePr>
        <p:xfrm>
          <a:off x="5565530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264391"/>
              </p:ext>
            </p:extLst>
          </p:nvPr>
        </p:nvGraphicFramePr>
        <p:xfrm>
          <a:off x="1305136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148602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309238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55717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8" t="3292" r="25802" b="8992"/>
          <a:stretch/>
        </p:blipFill>
        <p:spPr>
          <a:xfrm>
            <a:off x="-430678" y="0"/>
            <a:ext cx="8756073" cy="68743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65738" y="0"/>
            <a:ext cx="10426262" cy="68715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12101"/>
              </p:ext>
            </p:extLst>
          </p:nvPr>
        </p:nvGraphicFramePr>
        <p:xfrm>
          <a:off x="583735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7573026" y="291554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36802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>CYV6RQYTM43E-296335170-40384</_dlc_DocId>
    <_dlc_DocIdUrl xmlns="c96f5a7c-2630-405e-9018-6fa676b8ed14">
      <Url>https://institutoios.sharepoint.com/sites/docs/com/_layouts/15/DocIdRedir.aspx?ID=CYV6RQYTM43E-296335170-40384</Url>
      <Description>CYV6RQYTM43E-296335170-40384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B1A83C7-668F-4057-8CCC-CF38FE77CD31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20758ede-c556-462e-96b3-acad21b5b9b7"/>
    <ds:schemaRef ds:uri="http://purl.org/dc/terms/"/>
    <ds:schemaRef ds:uri="http://schemas.microsoft.com/office/2006/documentManagement/types"/>
    <ds:schemaRef ds:uri="34cf9721-6b6f-4ea4-9741-6b541d5c2008"/>
    <ds:schemaRef ds:uri="c96f5a7c-2630-405e-9018-6fa676b8ed1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20597</TotalTime>
  <Words>279</Words>
  <Application>Microsoft Office PowerPoint</Application>
  <PresentationFormat>Widescreen</PresentationFormat>
  <Paragraphs>66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406</cp:revision>
  <dcterms:created xsi:type="dcterms:W3CDTF">2021-03-12T14:30:45Z</dcterms:created>
  <dcterms:modified xsi:type="dcterms:W3CDTF">2024-07-05T18:22:32Z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