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7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9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19"/>
  </p:notesMasterIdLst>
  <p:sldIdLst>
    <p:sldId id="362" r:id="rId6"/>
    <p:sldId id="383" r:id="rId7"/>
    <p:sldId id="364" r:id="rId8"/>
    <p:sldId id="366" r:id="rId9"/>
    <p:sldId id="367" r:id="rId10"/>
    <p:sldId id="368" r:id="rId11"/>
    <p:sldId id="373" r:id="rId12"/>
    <p:sldId id="385" r:id="rId13"/>
    <p:sldId id="384" r:id="rId14"/>
    <p:sldId id="379" r:id="rId15"/>
    <p:sldId id="268" r:id="rId16"/>
    <p:sldId id="348" r:id="rId17"/>
    <p:sldId id="3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589"/>
    <a:srgbClr val="D33DD3"/>
    <a:srgbClr val="B6B7B9"/>
    <a:srgbClr val="8B5EB1"/>
    <a:srgbClr val="9258AB"/>
    <a:srgbClr val="B7BADF"/>
    <a:srgbClr val="FFB638"/>
    <a:srgbClr val="482565"/>
    <a:srgbClr val="67337C"/>
    <a:srgbClr val="371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D29E7-C0BC-3C2F-DDFE-BF9088549023}" v="115" dt="2024-07-03T17:16:39.670"/>
    <p1510:client id="{9C225A10-DF7C-01C9-A91F-45E473B0AC8F}" v="4" dt="2024-07-04T13:09:5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364" autoAdjust="0"/>
  </p:normalViewPr>
  <p:slideViewPr>
    <p:cSldViewPr snapToGrid="0" snapToObjects="1">
      <p:cViewPr varScale="1">
        <p:scale>
          <a:sx n="62" d="100"/>
          <a:sy n="62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Pt>
            <c:idx val="4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B47-47D5-9523-0ACF2B9FB5C5}"/>
              </c:ext>
            </c:extLst>
          </c:dPt>
          <c:dLbls>
            <c:dLbl>
              <c:idx val="4"/>
              <c:layout>
                <c:manualLayout>
                  <c:x val="7.5755508342575358E-3"/>
                  <c:y val="4.584304640399202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B47-47D5-9523-0ACF2B9FB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Encaminhamento Social</c:v>
                </c:pt>
                <c:pt idx="3">
                  <c:v>Jornais, Revistas ou Portais de Notícias Online</c:v>
                </c:pt>
                <c:pt idx="4">
                  <c:v>Internet e Redes Sociais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39</c:v>
                </c:pt>
                <c:pt idx="1">
                  <c:v>8</c:v>
                </c:pt>
                <c:pt idx="2">
                  <c:v>3</c:v>
                </c:pt>
                <c:pt idx="3">
                  <c:v>11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61823632791678"/>
          <c:y val="4.074630535491567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Lbls>
            <c:dLbl>
              <c:idx val="1"/>
              <c:layout>
                <c:manualLayout>
                  <c:x val="-7.9820623575052596E-3"/>
                  <c:y val="2.45352691596303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-1.6055511469540665E-3"/>
                  <c:y val="-1.7390874149141328E-2"/>
                </c:manualLayout>
              </c:layout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41</c:v>
                </c:pt>
                <c:pt idx="1">
                  <c:v>22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88022744011517"/>
          <c:y val="0.81599455076742378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5A-493F-8A0D-7D8D1A19FDD1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5A-493F-8A0D-7D8D1A19FDD1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5A-493F-8A0D-7D8D1A19FDD1}"/>
              </c:ext>
            </c:extLst>
          </c:dPt>
          <c:dPt>
            <c:idx val="3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4EB-42D9-9D59-69C70769A3D1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5A-493F-8A0D-7D8D1A19FDD1}"/>
                </c:ext>
              </c:extLst>
            </c:dLbl>
            <c:dLbl>
              <c:idx val="2"/>
              <c:layout>
                <c:manualLayout>
                  <c:x val="-1.806801683597726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5A-493F-8A0D-7D8D1A19FDD1}"/>
                </c:ext>
              </c:extLst>
            </c:dLbl>
            <c:dLbl>
              <c:idx val="3"/>
              <c:layout>
                <c:manualLayout>
                  <c:x val="9.0340084179886312E-3"/>
                  <c:y val="-1.104542081422580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4EB-42D9-9D59-69C70769A3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44</c:v>
                </c:pt>
                <c:pt idx="1">
                  <c:v>19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5A-493F-8A0D-7D8D1A19F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202970694957"/>
          <c:y val="0.83642731950032079"/>
          <c:w val="0.46254436089369816"/>
          <c:h val="8.3493379596542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B3F-4A06-AF32-013EF061A0E2}"/>
              </c:ext>
            </c:extLst>
          </c:dPt>
          <c:dPt>
            <c:idx val="3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4EE-408B-9C4B-FB32225BDD20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3"/>
              <c:layout>
                <c:manualLayout>
                  <c:x val="1.375905404568818E-2"/>
                  <c:y val="-3.87783975972224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EE-408B-9C4B-FB32225BDD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43</c:v>
                </c:pt>
                <c:pt idx="1">
                  <c:v>21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80858044945211"/>
          <c:y val="0.87470041070641458"/>
          <c:w val="0.3599007924224602"/>
          <c:h val="8.9291077239021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72037593511739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31</c:v>
                </c:pt>
                <c:pt idx="1">
                  <c:v>13</c:v>
                </c:pt>
                <c:pt idx="2">
                  <c:v>12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772120438581215E-2"/>
          <c:y val="0.87213543580519037"/>
          <c:w val="0.87165805770759208"/>
          <c:h val="8.2944094648176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F2F-4B12-824B-3E2DE6F469C9}"/>
              </c:ext>
            </c:extLst>
          </c:dPt>
          <c:dLbls>
            <c:dLbl>
              <c:idx val="1"/>
              <c:layout>
                <c:manualLayout>
                  <c:x val="-2.9947179777400491E-3"/>
                  <c:y val="-1.962821532770426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8.9841539332200914E-3"/>
                  <c:y val="-2.94423229915563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2F-4B12-824B-3E2DE6F469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58</c:v>
                </c:pt>
                <c:pt idx="1">
                  <c:v>7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759762308998302"/>
          <c:y val="0.407776173433056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Planilha1!$B$2:$B$2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6559611394075"/>
          <c:y val="0.44568760767988697"/>
          <c:w val="0.19060813997358989"/>
          <c:h val="0.2072561802797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DCC-4DC4-ACDD-40213F32B696}"/>
              </c:ext>
            </c:extLst>
          </c:dPt>
          <c:dPt>
            <c:idx val="3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DCC-4DC4-ACDD-40213F32B696}"/>
              </c:ext>
            </c:extLst>
          </c:dPt>
          <c:dLbls>
            <c:dLbl>
              <c:idx val="2"/>
              <c:layout>
                <c:manualLayout>
                  <c:x val="1.49735898887003E-2"/>
                  <c:y val="-4.49808071705328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DCC-4DC4-ACDD-40213F32B696}"/>
                </c:ext>
              </c:extLst>
            </c:dLbl>
            <c:dLbl>
              <c:idx val="3"/>
              <c:layout>
                <c:manualLayout>
                  <c:x val="1.7968307866440294E-2"/>
                  <c:y val="-5.88846459831128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DCC-4DC4-ACDD-40213F32B6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51</c:v>
                </c:pt>
                <c:pt idx="1">
                  <c:v>14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63-425D-AAB0-DA91171D1DA3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D0B-4230-8435-6239AFB8FC64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63-425D-AAB0-DA91171D1DA3}"/>
                </c:ext>
              </c:extLst>
            </c:dLbl>
            <c:dLbl>
              <c:idx val="2"/>
              <c:layout>
                <c:manualLayout>
                  <c:x val="1.7968307866440294E-2"/>
                  <c:y val="-4.907053831926062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0B-4230-8435-6239AFB8FC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65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866628937936239"/>
          <c:y val="0.3979620657692039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042707038752685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Lbls>
            <c:dLbl>
              <c:idx val="1"/>
              <c:layout>
                <c:manualLayout>
                  <c:x val="1.4977725645333589E-2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57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8261255878757321"/>
          <c:y val="0.47156769104273694"/>
          <c:w val="0.14963691398469064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693-4956-B86C-D7F4C715ADB7}"/>
              </c:ext>
            </c:extLst>
          </c:dPt>
          <c:dLbls>
            <c:dLbl>
              <c:idx val="1"/>
              <c:layout>
                <c:manualLayout>
                  <c:x val="1.1982183342500804E-2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B3-4555-872C-B8C3A6726C0E}"/>
                </c:ext>
              </c:extLst>
            </c:dLbl>
            <c:dLbl>
              <c:idx val="2"/>
              <c:layout>
                <c:manualLayout>
                  <c:x val="1.7973275013751205E-2"/>
                  <c:y val="-2.94423116155715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93-4956-B86C-D7F4C715AD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55</c:v>
                </c:pt>
                <c:pt idx="1">
                  <c:v>10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6388135940229"/>
          <c:y val="0.42302612869922174"/>
          <c:w val="0.2135170821590951"/>
          <c:h val="0.286928850065221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693020381495557"/>
          <c:y val="0.19597915391605927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explosion val="1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28A-4B4A-9CE3-740F64ABB7B2}"/>
              </c:ext>
            </c:extLst>
          </c:dPt>
          <c:dLbls>
            <c:dLbl>
              <c:idx val="1"/>
              <c:layout>
                <c:manualLayout>
                  <c:x val="1.497772211254284E-2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8A-4B4A-9CE3-740F64ABB7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64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652193705582798"/>
          <c:y val="0.45550192572809839"/>
          <c:w val="0.13374539759365794"/>
          <c:h val="0.1925349443918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</a:t>
            </a:r>
            <a:r>
              <a:rPr lang="en-US" sz="1400" baseline="0" dirty="0">
                <a:solidFill>
                  <a:srgbClr val="848589"/>
                </a:solidFill>
              </a:rPr>
              <a:t> do monitor(a)</a:t>
            </a:r>
            <a:endParaRPr lang="en-US" sz="14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50-457F-B585-BD00B733C54E}"/>
              </c:ext>
            </c:extLst>
          </c:dPt>
          <c:dLbls>
            <c:dLbl>
              <c:idx val="1"/>
              <c:layout>
                <c:manualLayout>
                  <c:x val="9.2005692007484617E-3"/>
                  <c:y val="-1.00841849193543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9910902581334358E-3"/>
                  <c:y val="-2.453525967964292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50-457F-B585-BD00B733C5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49</c:v>
                </c:pt>
                <c:pt idx="1">
                  <c:v>15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759011974752253"/>
          <c:w val="0.2174268078645560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7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134888" y="335543"/>
            <a:ext cx="928580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200" dirty="0" smtClean="0">
                <a:solidFill>
                  <a:schemeClr val="bg1"/>
                </a:solidFill>
                <a:latin typeface="Arial"/>
                <a:cs typeface="Arial"/>
              </a:rPr>
              <a:t>SANTANA |</a:t>
            </a:r>
            <a:r>
              <a:rPr lang="pt-BR" sz="320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pt-BR" sz="3200" dirty="0" smtClean="0">
                <a:solidFill>
                  <a:schemeClr val="bg1"/>
                </a:solidFill>
                <a:latin typeface="Arial"/>
                <a:cs typeface="Arial"/>
              </a:rPr>
              <a:t>DESENVOLVIMENTO WEB</a:t>
            </a:r>
            <a:endParaRPr lang="pt-BR" sz="32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pt-BR" sz="3200" dirty="0">
                <a:solidFill>
                  <a:schemeClr val="bg1"/>
                </a:solidFill>
                <a:latin typeface="Arial"/>
                <a:cs typeface="Arial"/>
              </a:rPr>
              <a:t>1°SEMESTRE 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DE 2024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893789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589442" y="559211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273257" y="1939519"/>
            <a:ext cx="6918743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2000" i="1" dirty="0" smtClean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20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curso oferece uma boa infraestrutura, educação, palestras, dicas e tecnologia. Quando comecei, minhas expectativas não eram altas, mas, após uma semana, minha perspectiva sobre o mundo do trabalho e da educação mudou completamente. Estou realmente muito animado para começar outro curso ou seguir nessa área pela qual acabei me </a:t>
            </a:r>
            <a:r>
              <a:rPr lang="pt-BR" sz="2000" i="1" dirty="0" smtClean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apaixonando.”</a:t>
            </a:r>
            <a:endParaRPr lang="pt-BR" sz="2000" dirty="0">
              <a:cs typeface="Arial" panose="020B0604020202020204"/>
            </a:endParaRPr>
          </a:p>
          <a:p>
            <a:pPr algn="r"/>
            <a:r>
              <a:rPr lang="pt-BR" sz="20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0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i="1" dirty="0" smtClean="0">
                <a:solidFill>
                  <a:srgbClr val="474747"/>
                </a:solidFill>
                <a:latin typeface="Arial"/>
                <a:cs typeface="Arial"/>
              </a:rPr>
              <a:t>“</a:t>
            </a:r>
            <a:r>
              <a:rPr lang="pt-BR" sz="20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Primeiramente, o conhecimento abrangente proporcionado, abordando diversos aspectos da área de Tecnologia da Informação. Além disso, destaco o modo de se portar do corpo docente, sempre acessível e disposto a </a:t>
            </a:r>
            <a:r>
              <a:rPr lang="pt-BR" sz="2000" i="1" dirty="0" smtClean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ajudar.</a:t>
            </a:r>
            <a:r>
              <a:rPr lang="pt-BR" sz="2000" i="1" dirty="0" smtClean="0">
                <a:solidFill>
                  <a:srgbClr val="474747"/>
                </a:solidFill>
              </a:rPr>
              <a:t>”</a:t>
            </a:r>
            <a:endParaRPr lang="pt-BR" sz="2000" i="1" dirty="0">
              <a:solidFill>
                <a:srgbClr val="4747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BR" sz="2000" i="1" dirty="0">
              <a:solidFill>
                <a:srgbClr val="4747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 i="1" dirty="0">
                <a:solidFill>
                  <a:srgbClr val="474747"/>
                </a:solidFill>
              </a:rPr>
              <a:t>“Palestras relevantes e que </a:t>
            </a:r>
            <a:r>
              <a:rPr lang="pt-BR" sz="2000" i="1" dirty="0" smtClean="0">
                <a:solidFill>
                  <a:srgbClr val="474747"/>
                </a:solidFill>
              </a:rPr>
              <a:t>agregam na nossa formação.”</a:t>
            </a:r>
            <a:r>
              <a:rPr lang="pt-BR" sz="2000" i="1" dirty="0">
                <a:solidFill>
                  <a:srgbClr val="474747"/>
                </a:solidFill>
              </a:rPr>
              <a:t/>
            </a:r>
            <a:br>
              <a:rPr lang="pt-BR" sz="2000" i="1" dirty="0">
                <a:solidFill>
                  <a:srgbClr val="474747"/>
                </a:solidFill>
              </a:rPr>
            </a:br>
            <a:endParaRPr lang="pt-BR" sz="2000" i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-65927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-1" y="0"/>
            <a:ext cx="10929257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92481" y="375917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138168" y="289968"/>
            <a:ext cx="544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183854" y="1859339"/>
            <a:ext cx="590690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>
                <a:solidFill>
                  <a:srgbClr val="848589"/>
                </a:solidFill>
              </a:rPr>
              <a:t>“ </a:t>
            </a:r>
            <a:r>
              <a:rPr lang="pt-BR" sz="2000" i="1" dirty="0" smtClean="0">
                <a:solidFill>
                  <a:srgbClr val="848589"/>
                </a:solidFill>
              </a:rPr>
              <a:t>Melhoras os conteúdos on-line, </a:t>
            </a:r>
            <a:r>
              <a:rPr lang="pt-BR" sz="2000" i="1" dirty="0">
                <a:solidFill>
                  <a:srgbClr val="848589"/>
                </a:solidFill>
              </a:rPr>
              <a:t>seria bom investir em conteúdos específicos do curso escolhido, evitando vídeos ou </a:t>
            </a:r>
            <a:r>
              <a:rPr lang="pt-BR" sz="2000" i="1" dirty="0" err="1">
                <a:solidFill>
                  <a:srgbClr val="848589"/>
                </a:solidFill>
              </a:rPr>
              <a:t>podcasts</a:t>
            </a:r>
            <a:r>
              <a:rPr lang="pt-BR" sz="2000" i="1" dirty="0">
                <a:solidFill>
                  <a:srgbClr val="848589"/>
                </a:solidFill>
              </a:rPr>
              <a:t> que não sejam diretamente </a:t>
            </a:r>
            <a:r>
              <a:rPr lang="pt-BR" sz="2000" i="1" dirty="0" smtClean="0">
                <a:solidFill>
                  <a:srgbClr val="848589"/>
                </a:solidFill>
              </a:rPr>
              <a:t>relacionados.”</a:t>
            </a:r>
            <a:endParaRPr lang="pt-BR" sz="2000" i="1" dirty="0">
              <a:solidFill>
                <a:srgbClr val="848589"/>
              </a:solidFill>
            </a:endParaRPr>
          </a:p>
          <a:p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 smtClean="0">
                <a:solidFill>
                  <a:srgbClr val="848589"/>
                </a:solidFill>
              </a:rPr>
              <a:t>“ Os computadores necessitam </a:t>
            </a:r>
            <a:r>
              <a:rPr lang="pt-BR" sz="2000" i="1" dirty="0">
                <a:solidFill>
                  <a:srgbClr val="848589"/>
                </a:solidFill>
              </a:rPr>
              <a:t>de melhoras, pois demora muito para ligar e as vezes travam um </a:t>
            </a:r>
            <a:r>
              <a:rPr lang="pt-BR" sz="2000" i="1" dirty="0" smtClean="0">
                <a:solidFill>
                  <a:srgbClr val="848589"/>
                </a:solidFill>
              </a:rPr>
              <a:t>pouco.”</a:t>
            </a:r>
            <a:endParaRPr lang="pt-BR" sz="2000" i="1" dirty="0">
              <a:solidFill>
                <a:srgbClr val="848589"/>
              </a:solidFill>
            </a:endParaRPr>
          </a:p>
          <a:p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 smtClean="0">
                <a:solidFill>
                  <a:srgbClr val="848589"/>
                </a:solidFill>
              </a:rPr>
              <a:t>“As apostilas nos auxiliam muito</a:t>
            </a:r>
            <a:r>
              <a:rPr lang="pt-BR" sz="2000" i="1" dirty="0">
                <a:solidFill>
                  <a:srgbClr val="848589"/>
                </a:solidFill>
              </a:rPr>
              <a:t>, </a:t>
            </a:r>
            <a:r>
              <a:rPr lang="pt-BR" sz="2000" i="1" dirty="0" smtClean="0">
                <a:solidFill>
                  <a:srgbClr val="848589"/>
                </a:solidFill>
              </a:rPr>
              <a:t>porém existe conteúdo desatualizado.” </a:t>
            </a:r>
            <a:endParaRPr lang="pt-BR" sz="2000" i="1" dirty="0">
              <a:solidFill>
                <a:srgbClr val="848589"/>
              </a:solidFill>
            </a:endParaRPr>
          </a:p>
          <a:p>
            <a:endParaRPr lang="pt-BR" i="1" dirty="0">
              <a:solidFill>
                <a:srgbClr val="474747"/>
              </a:solidFill>
            </a:endParaRPr>
          </a:p>
          <a:p>
            <a:endParaRPr lang="pt-BR" i="1" dirty="0">
              <a:solidFill>
                <a:srgbClr val="4747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20386" y="-185351"/>
            <a:ext cx="12192000" cy="63923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42422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638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271258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086925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999440"/>
              </p:ext>
            </p:extLst>
          </p:nvPr>
        </p:nvGraphicFramePr>
        <p:xfrm>
          <a:off x="1178623" y="370825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784261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71994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440025"/>
              </p:ext>
            </p:extLst>
          </p:nvPr>
        </p:nvGraphicFramePr>
        <p:xfrm>
          <a:off x="1273387" y="1072028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497529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7037363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104540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445547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t="3292" r="25802" b="8992"/>
          <a:stretch/>
        </p:blipFill>
        <p:spPr>
          <a:xfrm>
            <a:off x="-430678" y="0"/>
            <a:ext cx="8756073" cy="6874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65738" y="0"/>
            <a:ext cx="10426262" cy="68715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9990112"/>
              </p:ext>
            </p:extLst>
          </p:nvPr>
        </p:nvGraphicFramePr>
        <p:xfrm>
          <a:off x="583735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7573026" y="291554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36802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49575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>CYV6RQYTM43E-296335170-40384</_dlc_DocId>
    <_dlc_DocIdUrl xmlns="c96f5a7c-2630-405e-9018-6fa676b8ed14">
      <Url>https://institutoios.sharepoint.com/sites/docs/com/_layouts/15/DocIdRedir.aspx?ID=CYV6RQYTM43E-296335170-40384</Url>
      <Description>CYV6RQYTM43E-296335170-40384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1A83C7-668F-4057-8CCC-CF38FE77CD31}">
  <ds:schemaRefs>
    <ds:schemaRef ds:uri="http://schemas.microsoft.com/office/infopath/2007/PartnerControls"/>
    <ds:schemaRef ds:uri="http://schemas.microsoft.com/office/2006/documentManagement/types"/>
    <ds:schemaRef ds:uri="c96f5a7c-2630-405e-9018-6fa676b8ed14"/>
    <ds:schemaRef ds:uri="http://purl.org/dc/dcmitype/"/>
    <ds:schemaRef ds:uri="http://purl.org/dc/terms/"/>
    <ds:schemaRef ds:uri="http://schemas.openxmlformats.org/package/2006/metadata/core-properties"/>
    <ds:schemaRef ds:uri="34cf9721-6b6f-4ea4-9741-6b541d5c2008"/>
    <ds:schemaRef ds:uri="20758ede-c556-462e-96b3-acad21b5b9b7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20468</TotalTime>
  <Words>350</Words>
  <Application>Microsoft Office PowerPoint</Application>
  <PresentationFormat>Widescreen</PresentationFormat>
  <Paragraphs>62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402</cp:revision>
  <dcterms:created xsi:type="dcterms:W3CDTF">2021-03-12T14:30:45Z</dcterms:created>
  <dcterms:modified xsi:type="dcterms:W3CDTF">2024-07-05T17:56:16Z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