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9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0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1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drawings/drawing1.xml" ContentType="application/vnd.openxmlformats-officedocument.drawingml.chartshape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5"/>
  </p:sldMasterIdLst>
  <p:notesMasterIdLst>
    <p:notesMasterId r:id="rId21"/>
  </p:notesMasterIdLst>
  <p:sldIdLst>
    <p:sldId id="362" r:id="rId6"/>
    <p:sldId id="383" r:id="rId7"/>
    <p:sldId id="364" r:id="rId8"/>
    <p:sldId id="366" r:id="rId9"/>
    <p:sldId id="367" r:id="rId10"/>
    <p:sldId id="368" r:id="rId11"/>
    <p:sldId id="369" r:id="rId12"/>
    <p:sldId id="371" r:id="rId13"/>
    <p:sldId id="373" r:id="rId14"/>
    <p:sldId id="385" r:id="rId15"/>
    <p:sldId id="384" r:id="rId16"/>
    <p:sldId id="379" r:id="rId17"/>
    <p:sldId id="268" r:id="rId18"/>
    <p:sldId id="348" r:id="rId19"/>
    <p:sldId id="3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3DD3"/>
    <a:srgbClr val="B6B7B9"/>
    <a:srgbClr val="8B5EB1"/>
    <a:srgbClr val="9258AB"/>
    <a:srgbClr val="848589"/>
    <a:srgbClr val="B7BADF"/>
    <a:srgbClr val="FFB638"/>
    <a:srgbClr val="482565"/>
    <a:srgbClr val="67337C"/>
    <a:srgbClr val="371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1E8C2-1526-F6D4-F4E3-ADB7F9914715}" v="4" dt="2022-08-10T11:49:22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364" autoAdjust="0"/>
  </p:normalViewPr>
  <p:slideViewPr>
    <p:cSldViewPr snapToGrid="0" snapToObjects="1">
      <p:cViewPr>
        <p:scale>
          <a:sx n="96" d="100"/>
          <a:sy n="96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9.xlsx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051881235845556"/>
          <c:y val="3.4661143340847286E-2"/>
          <c:w val="0.57385216801028438"/>
          <c:h val="0.6815697289805706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8B5EB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22A-1843-B2BC-970B3D30375D}"/>
              </c:ext>
            </c:extLst>
          </c:dPt>
          <c:dLbls>
            <c:dLbl>
              <c:idx val="2"/>
              <c:layout>
                <c:manualLayout>
                  <c:x val="3.7300581248970758E-3"/>
                  <c:y val="-2.166809814238894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Indicação de amigos e familiares</c:v>
                </c:pt>
                <c:pt idx="1">
                  <c:v>Indicação de ex-aluno</c:v>
                </c:pt>
                <c:pt idx="2">
                  <c:v>Internet e Redes Sociais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17</c:v>
                </c:pt>
                <c:pt idx="1">
                  <c:v>15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CONHECIMENTO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999009620826258"/>
          <c:y val="0.18616512197506213"/>
          <c:w val="0.43492524995283915"/>
          <c:h val="0.71265529183253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  <a:ln>
              <a:noFill/>
            </a:ln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577-41DF-8AC1-0C1819B194DD}"/>
              </c:ext>
            </c:extLst>
          </c:dPt>
          <c:dLbls>
            <c:dLbl>
              <c:idx val="1"/>
              <c:layout>
                <c:manualLayout>
                  <c:x val="-3.9968873797396722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577-41DF-8AC1-0C1819B194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Ótimo</c:v>
                </c:pt>
                <c:pt idx="1">
                  <c:v>Bom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26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06156857196755"/>
          <c:y val="0.40286911960112992"/>
          <c:w val="0.14959559517072252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902707036408224"/>
          <c:y val="0.1518157451515797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81-4ECB-A56A-6362BC47A708}"/>
              </c:ext>
            </c:extLst>
          </c:dPt>
          <c:dLbls>
            <c:dLbl>
              <c:idx val="1"/>
              <c:layout>
                <c:manualLayout>
                  <c:x val="6.3759007422658628E-3"/>
                  <c:y val="-4.9070484684166776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F81-4ECB-A56A-6362BC47A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 </c:v>
                </c:pt>
                <c:pt idx="1">
                  <c:v>Boa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697308458699794"/>
          <c:y val="0.40007224816077935"/>
          <c:w val="0.16293318403737214"/>
          <c:h val="0.189788926609852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</a:t>
            </a:r>
            <a:r>
              <a:rPr lang="en-US" sz="1400" baseline="0" dirty="0">
                <a:solidFill>
                  <a:srgbClr val="848589"/>
                </a:solidFill>
              </a:rPr>
              <a:t> workshop</a:t>
            </a:r>
            <a:endParaRPr lang="en-US" sz="1400" dirty="0">
              <a:solidFill>
                <a:srgbClr val="848589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999009620826258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ABE-42E4-BF3F-6F69884AF44F}"/>
              </c:ext>
            </c:extLst>
          </c:dPt>
          <c:dLbls>
            <c:dLbl>
              <c:idx val="1"/>
              <c:layout>
                <c:manualLayout>
                  <c:x val="2.140071951669833E-4"/>
                  <c:y val="4.636972680074386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5.989337694288964E-3"/>
                  <c:y val="-4.907053831926110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9ABE-42E4-BF3F-6F69884AF4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22</c:v>
                </c:pt>
                <c:pt idx="1">
                  <c:v>10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241779244901295"/>
          <c:y val="0.36361268894572135"/>
          <c:w val="0.22175464476181334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990638558762492"/>
          <c:y val="0.18125806814313605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B5EB1"/>
            </a:solidFill>
          </c:spPr>
          <c:dPt>
            <c:idx val="0"/>
            <c:bubble3D val="0"/>
            <c:explosion val="1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CB8-4B6E-B5F8-0EB70337118C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6D9A-463D-AB76-EEAD20D63D0B}"/>
              </c:ext>
            </c:extLst>
          </c:dPt>
          <c:dLbls>
            <c:dLbl>
              <c:idx val="1"/>
              <c:layout>
                <c:manualLayout>
                  <c:x val="1.4973589888700191E-2"/>
                  <c:y val="-4.907053831926065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D9A-463D-AB76-EEAD20D63D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B8-4B6E-B5F8-0EB703371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452131673269204"/>
          <c:y val="0.3979620657692039"/>
          <c:w val="0.11975334842482549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 MATEMÁTICA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001755390997208"/>
          <c:y val="0.20579332161184805"/>
          <c:w val="0.53290874096516816"/>
          <c:h val="0.65566015138766731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Lbls>
            <c:dLbl>
              <c:idx val="1"/>
              <c:layout>
                <c:manualLayout>
                  <c:x val="-7.9820623575052596E-3"/>
                  <c:y val="2.453526915963032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Ótimas</c:v>
                </c:pt>
                <c:pt idx="1">
                  <c:v>Boas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26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7340935438397074"/>
          <c:y val="0.4339499243961551"/>
          <c:w val="0.15282550187295488"/>
          <c:h val="0.129320290600376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</a:t>
            </a:r>
            <a:r>
              <a:rPr lang="en-US" sz="1400" baseline="0" dirty="0">
                <a:solidFill>
                  <a:srgbClr val="848589"/>
                </a:solidFill>
              </a:rPr>
              <a:t> </a:t>
            </a:r>
            <a:r>
              <a:rPr lang="en-US" sz="1400" cap="none" baseline="0" dirty="0">
                <a:solidFill>
                  <a:srgbClr val="848589"/>
                </a:solidFill>
              </a:rPr>
              <a:t>PORTUGUÊS</a:t>
            </a:r>
            <a:endParaRPr lang="en-US" sz="1400" cap="none" dirty="0">
              <a:solidFill>
                <a:srgbClr val="848589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541753244085184"/>
          <c:y val="0.168818502337195"/>
          <c:w val="0.54110486804773206"/>
          <c:h val="0.66574419300802723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Lbls>
            <c:dLbl>
              <c:idx val="1"/>
              <c:layout>
                <c:manualLayout>
                  <c:x val="2.1404583850790043E-4"/>
                  <c:y val="1.445114625909846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Ótimas</c:v>
                </c:pt>
                <c:pt idx="1">
                  <c:v>Boas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30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0346182035337155"/>
          <c:y val="0.4339499243961551"/>
          <c:w val="0.15282550187295488"/>
          <c:h val="0.129320290600376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61823632791678"/>
          <c:y val="4.074630535491567E-2"/>
          <c:w val="0.52086309012240595"/>
          <c:h val="0.72512864002323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22A-1843-B2BC-970B3D30375D}"/>
              </c:ext>
            </c:extLst>
          </c:dPt>
          <c:dLbls>
            <c:dLbl>
              <c:idx val="1"/>
              <c:layout>
                <c:manualLayout>
                  <c:x val="-7.9820623575052596E-3"/>
                  <c:y val="2.453526915963032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4.2052930427988518E-3"/>
                  <c:y val="6.8783542883013747E-3"/>
                </c:manualLayout>
              </c:layout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19</c:v>
                </c:pt>
                <c:pt idx="1">
                  <c:v>12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188022744011517"/>
          <c:y val="0.81599455076742378"/>
          <c:w val="0.48704661710968156"/>
          <c:h val="0.113894141692786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08702808865279"/>
          <c:y val="3.8462199112843973E-2"/>
          <c:w val="0.61118885402838452"/>
          <c:h val="0.756484640808787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A5A-493F-8A0D-7D8D1A19FDD1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A5A-493F-8A0D-7D8D1A19FDD1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A5A-493F-8A0D-7D8D1A19FDD1}"/>
              </c:ext>
            </c:extLst>
          </c:dPt>
          <c:dLbls>
            <c:dLbl>
              <c:idx val="1"/>
              <c:layout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A5A-493F-8A0D-7D8D1A19FDD1}"/>
                </c:ext>
              </c:extLst>
            </c:dLbl>
            <c:dLbl>
              <c:idx val="2"/>
              <c:layout>
                <c:manualLayout>
                  <c:x val="3.9620173296466329E-3"/>
                  <c:y val="-9.2224915207913746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9A5A-493F-8A0D-7D8D1A19FD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25</c:v>
                </c:pt>
                <c:pt idx="1">
                  <c:v>7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A5A-493F-8A0D-7D8D1A19F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6202970694957"/>
          <c:y val="0.83642731950032079"/>
          <c:w val="0.46254436089369816"/>
          <c:h val="8.34933795965420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/>
              <a:t>atendimento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8402649662601375"/>
          <c:y val="9.6710662772542033E-2"/>
          <c:w val="0.68414458478915641"/>
          <c:h val="0.73449910657186468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/>
              <a:t>atendimento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8402649662601375"/>
          <c:y val="9.6710662772542033E-2"/>
          <c:w val="0.68414458478915641"/>
          <c:h val="0.7344991065718646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D38-4203-9F2E-74B23F016A33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D38-4203-9F2E-74B23F016A33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D38-4203-9F2E-74B23F016A33}"/>
              </c:ext>
            </c:extLst>
          </c:dPt>
          <c:dLbls>
            <c:dLbl>
              <c:idx val="1"/>
              <c:layout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D38-4203-9F2E-74B23F016A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25</c:v>
                </c:pt>
                <c:pt idx="1">
                  <c:v>7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D38-4203-9F2E-74B23F016A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380858044945211"/>
          <c:y val="0.87470041070641458"/>
          <c:w val="0.3599007924224602"/>
          <c:h val="8.92910772390217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889053952084506"/>
          <c:y val="0.20579333730276639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</c:f>
              <c:strCache>
                <c:ptCount val="1"/>
                <c:pt idx="0">
                  <c:v>Ótima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5157871156385592"/>
          <c:y val="0.49610314240772518"/>
          <c:w val="0.14959559517072252"/>
          <c:h val="9.43939421454489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72037593511739"/>
          <c:y val="0.14799742345933203"/>
          <c:w val="0.57970683083382646"/>
          <c:h val="0.6897727549504347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9B5C9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F29-4E3D-BE90-8DFEF553A5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F29-4E3D-BE90-8DFEF553A5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EAD e Semipresencial</c:v>
                </c:pt>
                <c:pt idx="1">
                  <c:v>Apenas Semipresencial</c:v>
                </c:pt>
                <c:pt idx="2">
                  <c:v>Apenas EAD</c:v>
                </c:pt>
                <c:pt idx="3">
                  <c:v>Não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14</c:v>
                </c:pt>
                <c:pt idx="1">
                  <c:v>9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5772120438581215E-2"/>
          <c:y val="0.87213543580519037"/>
          <c:w val="0.87165805770759208"/>
          <c:h val="8.2944094648176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1207460856442181"/>
          <c:y val="0.18125806814313605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</c:f>
              <c:strCache>
                <c:ptCount val="1"/>
                <c:pt idx="0">
                  <c:v>Sim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96559611394075"/>
          <c:y val="0.48494403833529554"/>
          <c:w val="0.19060813997358989"/>
          <c:h val="0.2072561802797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 T.I.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202178834182234"/>
          <c:y val="0.18125806814313605"/>
          <c:w val="0.45888299377475955"/>
          <c:h val="0.75191172248794591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Lbls>
            <c:dLbl>
              <c:idx val="1"/>
              <c:layout>
                <c:manualLayout>
                  <c:x val="-8.9841539332202024E-3"/>
                  <c:y val="-9.814107663852130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Ótimas</c:v>
                </c:pt>
                <c:pt idx="1">
                  <c:v>Boas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36552065647991"/>
          <c:y val="0.44703260408846451"/>
          <c:w val="0.16751910016977928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cap="none" baseline="0" dirty="0">
                <a:solidFill>
                  <a:srgbClr val="848589"/>
                </a:solidFill>
              </a:rPr>
              <a:t>CONHECIMENTO</a:t>
            </a:r>
            <a:r>
              <a:rPr lang="en-US" sz="1400" baseline="0" dirty="0">
                <a:solidFill>
                  <a:srgbClr val="848589"/>
                </a:solidFill>
              </a:rPr>
              <a:t> </a:t>
            </a:r>
            <a:endParaRPr lang="en-US" sz="1400" dirty="0">
              <a:solidFill>
                <a:srgbClr val="848589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004291643086214"/>
          <c:y val="0.16653690664735787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FD6-4D12-9E76-BC0D81E8474F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FD6-4D12-9E76-BC0D81E8474F}"/>
              </c:ext>
            </c:extLst>
          </c:dPt>
          <c:dLbls>
            <c:dLbl>
              <c:idx val="1"/>
              <c:layout>
                <c:manualLayout>
                  <c:x val="9.1982644784003014E-3"/>
                  <c:y val="-5.177134983777744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FD6-4D12-9E76-BC0D81E847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Ótimo</c:v>
                </c:pt>
                <c:pt idx="1">
                  <c:v>Bom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D6-4D12-9E76-BC0D81E84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0366322392001512"/>
          <c:y val="0.40286911960112992"/>
          <c:w val="0.14959559517072252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CONHECIMENTO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941370577472697"/>
          <c:y val="0.23032851746755942"/>
          <c:w val="0.41407679775753969"/>
          <c:h val="0.67830603930587252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CF8-482E-B174-4BE54FF616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Ótimo</c:v>
                </c:pt>
                <c:pt idx="1">
                  <c:v>Bom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21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8261255878757321"/>
          <c:y val="0.45684653523495111"/>
          <c:w val="0.14963691398469064"/>
          <c:h val="0.18878781134664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188955257395224"/>
          <c:y val="0.23032851746755942"/>
          <c:w val="0.41407689542573078"/>
          <c:h val="0.67830603930587252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9258AB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1B3-4555-872C-B8C3A6726C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 </c:v>
                </c:pt>
                <c:pt idx="1">
                  <c:v>Boa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30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058090945715048"/>
          <c:y val="0.45684653523495111"/>
          <c:w val="0.15959725711784148"/>
          <c:h val="0.18878781134664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693020381495557"/>
          <c:y val="0.19597915391605927"/>
          <c:w val="0.42306333335692031"/>
          <c:h val="0.6930271951136581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B5EB1"/>
            </a:solidFill>
          </c:spPr>
          <c:dPt>
            <c:idx val="0"/>
            <c:bubble3D val="0"/>
            <c:explosion val="1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28A-4B4A-9CE3-740F64ABB7B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144974915263826"/>
          <c:y val="0.40286896393973676"/>
          <c:w val="0.11978639645440757"/>
          <c:h val="0.18878781134664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</a:t>
            </a:r>
            <a:r>
              <a:rPr lang="en-US" sz="1400" baseline="0" dirty="0">
                <a:solidFill>
                  <a:srgbClr val="848589"/>
                </a:solidFill>
              </a:rPr>
              <a:t> do monitor(a)</a:t>
            </a:r>
            <a:endParaRPr lang="en-US" sz="14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24935790372223601"/>
          <c:y val="2.4535259679642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794362902980427"/>
          <c:y val="0.21070030972384501"/>
          <c:w val="0.43205006853193995"/>
          <c:h val="0.70774835092144395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A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Lbls>
            <c:dLbl>
              <c:idx val="1"/>
              <c:layout>
                <c:manualLayout>
                  <c:x val="9.2005692007484617E-3"/>
                  <c:y val="-1.00841849193543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Ótimas</c:v>
                </c:pt>
                <c:pt idx="1">
                  <c:v>Boas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21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5155491199819602"/>
          <c:y val="0.40286896393973676"/>
          <c:w val="0.16756536951700254"/>
          <c:h val="0.18878781134664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0.21588</cdr:x>
      <cdr:y>0</cdr:y>
    </cdr:from>
    <cdr:to>
      <cdr:x>1</cdr:x>
      <cdr:y>0.10281</cdr:y>
    </cdr:to>
    <cdr:sp macro="" textlink="">
      <cdr:nvSpPr>
        <cdr:cNvPr id="2" name="TextBox 5">
          <a:extLst xmlns:a="http://schemas.openxmlformats.org/drawingml/2006/main">
            <a:ext uri="{FF2B5EF4-FFF2-40B4-BE49-F238E27FC236}">
              <a16:creationId xmlns:a16="http://schemas.microsoft.com/office/drawing/2014/main" id="{4173CBA4-5AFE-6149-8AB8-7E77C20D6DBD}"/>
            </a:ext>
          </a:extLst>
        </cdr:cNvPr>
        <cdr:cNvSpPr txBox="1"/>
      </cdr:nvSpPr>
      <cdr:spPr>
        <a:xfrm xmlns:a="http://schemas.openxmlformats.org/drawingml/2006/main">
          <a:off x="1474876" y="0"/>
          <a:ext cx="5357154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r>
            <a:rPr lang="pt-BR" sz="1400" b="1" cap="all" spc="50" dirty="0">
              <a:solidFill>
                <a:srgbClr val="848589"/>
              </a:solidFill>
            </a:rPr>
            <a:t>Você tem interesse em fazer um outro curso na modalidade Online (EAD) ou Semipresencial?</a:t>
          </a:r>
          <a:endParaRPr lang="en-US" sz="1400" b="1" cap="all" spc="50" dirty="0">
            <a:solidFill>
              <a:srgbClr val="848589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46285-6889-394B-A249-5C7530CD3E5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1A97A-D1F7-B84D-9095-FEA06710D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32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228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413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456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77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84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87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41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699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1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91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277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06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8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83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58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4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9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1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23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8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C6C-955E-F645-92EC-182CC3CFE89D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0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ducacional@ios.org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248ED4C-E741-7347-879D-811424A6B2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60077C-934D-F745-9C46-38D34FFF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635" y="3933518"/>
            <a:ext cx="4076700" cy="202043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8F1DF0-DCE5-134D-BD1F-D0BC1A68CD0F}"/>
              </a:ext>
            </a:extLst>
          </p:cNvPr>
          <p:cNvSpPr txBox="1"/>
          <p:nvPr/>
        </p:nvSpPr>
        <p:spPr>
          <a:xfrm>
            <a:off x="419896" y="585880"/>
            <a:ext cx="92858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DE SATISFAÇÃO</a:t>
            </a:r>
          </a:p>
          <a:p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BARUERI | SP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1°SEMESTRE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8" t="3292" r="25802" b="8992"/>
          <a:stretch/>
        </p:blipFill>
        <p:spPr>
          <a:xfrm>
            <a:off x="-430678" y="0"/>
            <a:ext cx="8756073" cy="68743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"/>
          <a:stretch/>
        </p:blipFill>
        <p:spPr>
          <a:xfrm>
            <a:off x="1786270" y="0"/>
            <a:ext cx="10405730" cy="687435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504019" y="315393"/>
            <a:ext cx="69007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777442"/>
              </p:ext>
            </p:extLst>
          </p:nvPr>
        </p:nvGraphicFramePr>
        <p:xfrm>
          <a:off x="5837355" y="1497426"/>
          <a:ext cx="7028995" cy="459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7573026" y="291554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Palestras e Eventos</a:t>
            </a:r>
          </a:p>
        </p:txBody>
      </p:sp>
    </p:spTree>
    <p:extLst>
      <p:ext uri="{BB962C8B-B14F-4D97-AF65-F5344CB8AC3E}">
        <p14:creationId xmlns:p14="http://schemas.microsoft.com/office/powerpoint/2010/main" val="368026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8" y="-3"/>
            <a:ext cx="10287002" cy="685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3" y="1"/>
            <a:ext cx="9037676" cy="687315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04295" y="82239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09961" y="717439"/>
            <a:ext cx="4155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Avaliação Da Equipe Psicossocial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692304"/>
              </p:ext>
            </p:extLst>
          </p:nvPr>
        </p:nvGraphicFramePr>
        <p:xfrm>
          <a:off x="-852023" y="2041392"/>
          <a:ext cx="6461200" cy="4585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8332315"/>
              </p:ext>
            </p:extLst>
          </p:nvPr>
        </p:nvGraphicFramePr>
        <p:xfrm>
          <a:off x="-699623" y="2193792"/>
          <a:ext cx="6461200" cy="4585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2518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1"/>
          <a:stretch/>
        </p:blipFill>
        <p:spPr>
          <a:xfrm>
            <a:off x="-104503" y="0"/>
            <a:ext cx="7668044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"/>
          <a:stretch/>
        </p:blipFill>
        <p:spPr>
          <a:xfrm>
            <a:off x="1786270" y="0"/>
            <a:ext cx="10405730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504019" y="315393"/>
            <a:ext cx="69007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645298" y="197435"/>
            <a:ext cx="4401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Curso EAD e Semipresencial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909685"/>
              </p:ext>
            </p:extLst>
          </p:nvPr>
        </p:nvGraphicFramePr>
        <p:xfrm>
          <a:off x="5246558" y="1551649"/>
          <a:ext cx="6832030" cy="508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869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72A9E68-CFA5-1444-950D-6BC9559A4C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5" t="7706" r="17736"/>
          <a:stretch/>
        </p:blipFill>
        <p:spPr>
          <a:xfrm>
            <a:off x="0" y="0"/>
            <a:ext cx="7420866" cy="6858000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566058" y="0"/>
            <a:ext cx="11625942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6498069" y="6156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6589442" y="559211"/>
            <a:ext cx="5412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positivos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4381EA9-B505-5149-9794-09C1D65ED7A0}"/>
              </a:ext>
            </a:extLst>
          </p:cNvPr>
          <p:cNvSpPr txBox="1"/>
          <p:nvPr/>
        </p:nvSpPr>
        <p:spPr>
          <a:xfrm>
            <a:off x="5521234" y="1651878"/>
            <a:ext cx="63675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>
                <a:solidFill>
                  <a:srgbClr val="474747"/>
                </a:solidFill>
              </a:rPr>
              <a:t>“</a:t>
            </a:r>
            <a:r>
              <a:rPr lang="pt-BR" i="1" dirty="0">
                <a:solidFill>
                  <a:srgbClr val="474747"/>
                </a:solidFill>
              </a:rPr>
              <a:t>O curso proporciona acessibilidade ao público que não possui condições financeiras. É um curso de qualidade que realmente busca ajudar jovens a planejar seu futuro.</a:t>
            </a:r>
            <a:r>
              <a:rPr lang="pt-BR" i="1" dirty="0">
                <a:solidFill>
                  <a:srgbClr val="474747"/>
                </a:solidFill>
              </a:rPr>
              <a:t>”</a:t>
            </a:r>
            <a:endParaRPr lang="pt-BR" i="1" dirty="0">
              <a:solidFill>
                <a:srgbClr val="474747"/>
              </a:solidFill>
            </a:endParaRPr>
          </a:p>
          <a:p>
            <a:pPr algn="r"/>
            <a:endParaRPr lang="pt-BR" i="1" dirty="0">
              <a:solidFill>
                <a:srgbClr val="474747"/>
              </a:solidFill>
            </a:endParaRPr>
          </a:p>
          <a:p>
            <a:pPr algn="r"/>
            <a:endParaRPr lang="pt-BR" i="1" dirty="0">
              <a:solidFill>
                <a:srgbClr val="474747"/>
              </a:solidFill>
            </a:endParaRPr>
          </a:p>
          <a:p>
            <a:pPr algn="r"/>
            <a:r>
              <a:rPr lang="pt-BR" i="1" dirty="0">
                <a:solidFill>
                  <a:srgbClr val="474747"/>
                </a:solidFill>
              </a:rPr>
              <a:t>"As palestras propostas serviram como uma oportunidade para ouvirmos opiniões de pessoas mais experientes e absorvermos aprendizados úteis para a vida</a:t>
            </a:r>
            <a:r>
              <a:rPr lang="pt-BR" i="1" dirty="0" smtClean="0">
                <a:solidFill>
                  <a:srgbClr val="474747"/>
                </a:solidFill>
              </a:rPr>
              <a:t>.”</a:t>
            </a:r>
            <a:endParaRPr lang="pt-BR" i="1" dirty="0">
              <a:solidFill>
                <a:srgbClr val="474747"/>
              </a:solidFill>
            </a:endParaRPr>
          </a:p>
          <a:p>
            <a:pPr algn="r"/>
            <a:endParaRPr lang="pt-BR" i="1" dirty="0">
              <a:solidFill>
                <a:srgbClr val="474747"/>
              </a:solidFill>
            </a:endParaRPr>
          </a:p>
          <a:p>
            <a:pPr algn="r"/>
            <a:r>
              <a:rPr lang="pt-BR" i="1" dirty="0">
                <a:solidFill>
                  <a:srgbClr val="474747"/>
                </a:solidFill>
              </a:rPr>
              <a:t>“</a:t>
            </a:r>
            <a:r>
              <a:rPr lang="pt-BR" i="1" dirty="0">
                <a:solidFill>
                  <a:srgbClr val="474747"/>
                </a:solidFill>
              </a:rPr>
              <a:t>As professoras são muito pacientes, as aulas são bem explicativas e os conteúdos são ótimos. </a:t>
            </a:r>
            <a:r>
              <a:rPr lang="pt-BR" i="1" dirty="0">
                <a:solidFill>
                  <a:srgbClr val="474747"/>
                </a:solidFill>
              </a:rPr>
              <a:t>O curso proporciona material gratuito, o que ajuda muito aqueles que não têm condições de pagar por um curso como este</a:t>
            </a:r>
            <a:r>
              <a:rPr lang="pt-BR" i="1" dirty="0" smtClean="0">
                <a:solidFill>
                  <a:srgbClr val="474747"/>
                </a:solidFill>
              </a:rPr>
              <a:t>.”</a:t>
            </a:r>
            <a:r>
              <a:rPr lang="pt-BR" i="1" dirty="0">
                <a:solidFill>
                  <a:srgbClr val="474747"/>
                </a:solidFill>
              </a:rPr>
              <a:t/>
            </a:r>
            <a:br>
              <a:rPr lang="pt-BR" i="1" dirty="0">
                <a:solidFill>
                  <a:srgbClr val="474747"/>
                </a:solidFill>
              </a:rPr>
            </a:br>
            <a:r>
              <a:rPr lang="pt-BR" i="1" dirty="0">
                <a:solidFill>
                  <a:srgbClr val="474747"/>
                </a:solidFill>
              </a:rPr>
              <a:t/>
            </a:r>
            <a:br>
              <a:rPr lang="pt-BR" i="1" dirty="0">
                <a:solidFill>
                  <a:srgbClr val="474747"/>
                </a:solidFill>
              </a:rPr>
            </a:br>
            <a:endParaRPr lang="pt-BR" i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03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33"/>
          <a:stretch/>
        </p:blipFill>
        <p:spPr>
          <a:xfrm>
            <a:off x="4688554" y="-65927"/>
            <a:ext cx="7642911" cy="69239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flipH="1">
            <a:off x="-1" y="0"/>
            <a:ext cx="10929257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92481" y="375917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138168" y="289968"/>
            <a:ext cx="5442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a melhorar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69BADB-58BA-D14D-B282-25AE8B42BBF3}"/>
              </a:ext>
            </a:extLst>
          </p:cNvPr>
          <p:cNvSpPr/>
          <p:nvPr/>
        </p:nvSpPr>
        <p:spPr>
          <a:xfrm>
            <a:off x="92481" y="1943929"/>
            <a:ext cx="59069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smtClean="0">
                <a:solidFill>
                  <a:srgbClr val="474747"/>
                </a:solidFill>
              </a:rPr>
              <a:t>“Poderia melhorar </a:t>
            </a:r>
            <a:r>
              <a:rPr lang="pt-BR" i="1" dirty="0">
                <a:solidFill>
                  <a:srgbClr val="474747"/>
                </a:solidFill>
              </a:rPr>
              <a:t>os computadores porque eles travam e não tem um bom </a:t>
            </a:r>
            <a:r>
              <a:rPr lang="pt-BR" i="1" dirty="0" smtClean="0">
                <a:solidFill>
                  <a:srgbClr val="474747"/>
                </a:solidFill>
              </a:rPr>
              <a:t>desempenho.”</a:t>
            </a:r>
            <a:endParaRPr lang="pt-BR" i="1" dirty="0">
              <a:solidFill>
                <a:srgbClr val="474747"/>
              </a:solidFill>
            </a:endParaRPr>
          </a:p>
          <a:p>
            <a:endParaRPr lang="pt-BR" i="1" dirty="0">
              <a:solidFill>
                <a:srgbClr val="474747"/>
              </a:solidFill>
            </a:endParaRPr>
          </a:p>
          <a:p>
            <a:r>
              <a:rPr lang="pt-BR" i="1" dirty="0">
                <a:solidFill>
                  <a:srgbClr val="474747"/>
                </a:solidFill>
              </a:rPr>
              <a:t>“</a:t>
            </a:r>
            <a:r>
              <a:rPr lang="pt-BR" i="1" dirty="0">
                <a:solidFill>
                  <a:srgbClr val="474747"/>
                </a:solidFill>
              </a:rPr>
              <a:t>A unidade poderia aprimorar alguns aspectos, tais como a ventilação, a disponibilidade de ferramentas de estudo e o uso de recursos audiovisuais, visando proporcionar um ambiente mais adequado e propício ao </a:t>
            </a:r>
            <a:r>
              <a:rPr lang="pt-BR" i="1" dirty="0" smtClean="0">
                <a:solidFill>
                  <a:srgbClr val="474747"/>
                </a:solidFill>
              </a:rPr>
              <a:t>aprendizado.” </a:t>
            </a:r>
            <a:endParaRPr lang="pt-BR" i="1" dirty="0">
              <a:solidFill>
                <a:srgbClr val="474747"/>
              </a:solidFill>
            </a:endParaRPr>
          </a:p>
          <a:p>
            <a:endParaRPr lang="pt-BR" i="1" dirty="0">
              <a:solidFill>
                <a:srgbClr val="474747"/>
              </a:solidFill>
            </a:endParaRPr>
          </a:p>
          <a:p>
            <a:r>
              <a:rPr lang="pt-BR" i="1" dirty="0">
                <a:solidFill>
                  <a:srgbClr val="474747"/>
                </a:solidFill>
              </a:rPr>
              <a:t>“A falta de </a:t>
            </a:r>
            <a:r>
              <a:rPr lang="pt-BR" i="1" dirty="0" smtClean="0">
                <a:solidFill>
                  <a:srgbClr val="474747"/>
                </a:solidFill>
              </a:rPr>
              <a:t>água e o vazamentos </a:t>
            </a:r>
            <a:r>
              <a:rPr lang="pt-BR" i="1" dirty="0">
                <a:solidFill>
                  <a:srgbClr val="474747"/>
                </a:solidFill>
              </a:rPr>
              <a:t>do prédio.” </a:t>
            </a:r>
            <a:r>
              <a:rPr lang="pt-BR" i="1" dirty="0">
                <a:solidFill>
                  <a:srgbClr val="474747"/>
                </a:solidFill>
              </a:rPr>
              <a:t/>
            </a:r>
            <a:br>
              <a:rPr lang="pt-BR" i="1" dirty="0">
                <a:solidFill>
                  <a:srgbClr val="474747"/>
                </a:solidFill>
              </a:rPr>
            </a:br>
            <a:r>
              <a:rPr lang="pt-BR" i="1" dirty="0">
                <a:solidFill>
                  <a:srgbClr val="474747"/>
                </a:solidFill>
              </a:rPr>
              <a:t/>
            </a:r>
            <a:br>
              <a:rPr lang="pt-BR" i="1" dirty="0">
                <a:solidFill>
                  <a:srgbClr val="474747"/>
                </a:solidFill>
              </a:rPr>
            </a:br>
            <a:endParaRPr lang="pt-BR" i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0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6"/>
          <a:stretch/>
        </p:blipFill>
        <p:spPr>
          <a:xfrm>
            <a:off x="0" y="-182880"/>
            <a:ext cx="12191999" cy="6858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DD86114-11E8-A142-8FC6-45C4563EE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480"/>
          <a:stretch/>
        </p:blipFill>
        <p:spPr>
          <a:xfrm rot="10800000">
            <a:off x="-1" y="2591451"/>
            <a:ext cx="12191999" cy="443377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940115B-86B8-DF40-BB44-76F5FE59834C}"/>
              </a:ext>
            </a:extLst>
          </p:cNvPr>
          <p:cNvSpPr/>
          <p:nvPr/>
        </p:nvSpPr>
        <p:spPr>
          <a:xfrm>
            <a:off x="4452399" y="45980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680C93F-4A83-B146-893E-805E10BBD945}"/>
              </a:ext>
            </a:extLst>
          </p:cNvPr>
          <p:cNvSpPr txBox="1"/>
          <p:nvPr/>
        </p:nvSpPr>
        <p:spPr>
          <a:xfrm>
            <a:off x="4700502" y="4515953"/>
            <a:ext cx="8278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#</a:t>
            </a:r>
            <a:r>
              <a:rPr lang="pt-BR" sz="3200" b="1" dirty="0" err="1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VamosJuntos</a:t>
            </a:r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F468519-896F-F646-A676-39391077117E}"/>
              </a:ext>
            </a:extLst>
          </p:cNvPr>
          <p:cNvSpPr/>
          <p:nvPr/>
        </p:nvSpPr>
        <p:spPr>
          <a:xfrm>
            <a:off x="994513" y="5171451"/>
            <a:ext cx="108286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474747"/>
                </a:solidFill>
              </a:rPr>
              <a:t>Dúvidas!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E-mail: </a:t>
            </a:r>
            <a:r>
              <a:rPr lang="pt-BR" sz="2000" dirty="0">
                <a:solidFill>
                  <a:srgbClr val="474747"/>
                </a:solidFill>
                <a:hlinkClick r:id="rId4"/>
              </a:rPr>
              <a:t>educacional@ios.org.br</a:t>
            </a: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Central de Atendimento IOS: 11 97343-9010</a:t>
            </a:r>
          </a:p>
        </p:txBody>
      </p:sp>
    </p:spTree>
    <p:extLst>
      <p:ext uri="{BB962C8B-B14F-4D97-AF65-F5344CB8AC3E}">
        <p14:creationId xmlns:p14="http://schemas.microsoft.com/office/powerpoint/2010/main" val="200594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E15F369-F66F-774C-A4F5-E8F6E4D2B2EF}"/>
              </a:ext>
            </a:extLst>
          </p:cNvPr>
          <p:cNvSpPr/>
          <p:nvPr/>
        </p:nvSpPr>
        <p:spPr>
          <a:xfrm>
            <a:off x="456065" y="3563598"/>
            <a:ext cx="2540186" cy="25545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 atendimento 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em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nossas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Unidades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é feito por meio de parcerias com outras Organizações Sociais, empresas privadas, escolas e universidades que cedem espaço físico de salas e laboratórios de informática. </a:t>
            </a:r>
            <a:endParaRPr lang="bg-B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0059BE1-AE38-6D45-AD61-65DAADF37CB7}"/>
              </a:ext>
            </a:extLst>
          </p:cNvPr>
          <p:cNvSpPr/>
          <p:nvPr/>
        </p:nvSpPr>
        <p:spPr>
          <a:xfrm>
            <a:off x="456065" y="1387968"/>
            <a:ext cx="2568489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Somos responsáveis por contratar a equipe e montar a infraestrutura para as aulas nas Unidades próprias. 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BCED64B-3B2D-8841-BD1B-8BA7DECA8D11}"/>
              </a:ext>
            </a:extLst>
          </p:cNvPr>
          <p:cNvSpPr/>
          <p:nvPr/>
        </p:nvSpPr>
        <p:spPr>
          <a:xfrm>
            <a:off x="438682" y="6643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4FEAC3E-276E-2D41-873E-1F57B7D0CA36}"/>
              </a:ext>
            </a:extLst>
          </p:cNvPr>
          <p:cNvSpPr txBox="1"/>
          <p:nvPr/>
        </p:nvSpPr>
        <p:spPr>
          <a:xfrm>
            <a:off x="544348" y="594278"/>
            <a:ext cx="322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Atuação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031671" y="4585854"/>
            <a:ext cx="678873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73715" y="4807527"/>
            <a:ext cx="936830" cy="257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4E39336-B6B6-1E40-B6C5-DE85669C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2307"/>
          <a:stretch/>
        </p:blipFill>
        <p:spPr>
          <a:xfrm rot="5400000" flipH="1">
            <a:off x="7921282" y="2587283"/>
            <a:ext cx="6858000" cy="168343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748645"/>
            <a:ext cx="7822346" cy="56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39A9E107-CE01-1740-B040-C9D011AA709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6072" y="-39888"/>
            <a:ext cx="7485927" cy="6937773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39887"/>
            <a:ext cx="10893287" cy="693777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44348" y="292137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 que acreditamos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82558EE-783F-8F4B-8488-E245EFF31E2D}"/>
              </a:ext>
            </a:extLst>
          </p:cNvPr>
          <p:cNvSpPr txBox="1"/>
          <p:nvPr/>
        </p:nvSpPr>
        <p:spPr>
          <a:xfrm>
            <a:off x="438682" y="1401098"/>
            <a:ext cx="5301768" cy="49675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Acreditamos no protagonismo juvenil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na inclusão social do jovem por meio da educação e do trabalho, elementos fundamentais para o desenvolvimento de uma nação.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Trabalhamos para que as oportunidades de formação profissional e vagas de emprego sejam oferecidas de maneira igualitária.</a:t>
            </a: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Pessoas com acesso a oportunidades educacionais e profissionais</a:t>
            </a:r>
            <a:r>
              <a:rPr lang="pt-BR" sz="2200" dirty="0">
                <a:solidFill>
                  <a:srgbClr val="474747"/>
                </a:solidFill>
              </a:rPr>
              <a:t>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têm suas vidas transformadas e replicam essas mudanças em suas famílias e comunidades.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726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/>
          <a:stretch/>
        </p:blipFill>
        <p:spPr>
          <a:xfrm>
            <a:off x="0" y="0"/>
            <a:ext cx="8185134" cy="6858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2530549" y="-3"/>
            <a:ext cx="9661451" cy="685800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516000" y="693485"/>
            <a:ext cx="4199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Como você conheceu o IOS?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285025"/>
              </p:ext>
            </p:extLst>
          </p:nvPr>
        </p:nvGraphicFramePr>
        <p:xfrm>
          <a:off x="5441430" y="1877928"/>
          <a:ext cx="6605259" cy="4837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464283" y="811443"/>
            <a:ext cx="6235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24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Instrutor(a) de T.I.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978643"/>
              </p:ext>
            </p:extLst>
          </p:nvPr>
        </p:nvGraphicFramePr>
        <p:xfrm>
          <a:off x="5419423" y="1120141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812881"/>
              </p:ext>
            </p:extLst>
          </p:nvPr>
        </p:nvGraphicFramePr>
        <p:xfrm>
          <a:off x="1178623" y="3708251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774643"/>
              </p:ext>
            </p:extLst>
          </p:nvPr>
        </p:nvGraphicFramePr>
        <p:xfrm>
          <a:off x="5419423" y="370825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273470"/>
              </p:ext>
            </p:extLst>
          </p:nvPr>
        </p:nvGraphicFramePr>
        <p:xfrm>
          <a:off x="1184657" y="112014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826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Monitor(a) de T.I.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923B6F-25E9-EF43-9AF8-9CDA8E03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10611293" y="-1"/>
            <a:ext cx="1603197" cy="6869251"/>
          </a:xfrm>
          <a:prstGeom prst="rect">
            <a:avLst/>
          </a:prstGeom>
        </p:spPr>
      </p:pic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128177"/>
              </p:ext>
            </p:extLst>
          </p:nvPr>
        </p:nvGraphicFramePr>
        <p:xfrm>
          <a:off x="1273390" y="1072027"/>
          <a:ext cx="4239629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908146"/>
              </p:ext>
            </p:extLst>
          </p:nvPr>
        </p:nvGraphicFramePr>
        <p:xfrm>
          <a:off x="5513017" y="1072028"/>
          <a:ext cx="4239628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687007"/>
              </p:ext>
            </p:extLst>
          </p:nvPr>
        </p:nvGraphicFramePr>
        <p:xfrm>
          <a:off x="1273390" y="3660139"/>
          <a:ext cx="4239630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463369"/>
              </p:ext>
            </p:extLst>
          </p:nvPr>
        </p:nvGraphicFramePr>
        <p:xfrm>
          <a:off x="5513016" y="3660140"/>
          <a:ext cx="4239629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2594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Professor(a) de Extensão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4696338"/>
              </p:ext>
            </p:extLst>
          </p:nvPr>
        </p:nvGraphicFramePr>
        <p:xfrm>
          <a:off x="1305138" y="1134817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017487"/>
              </p:ext>
            </p:extLst>
          </p:nvPr>
        </p:nvGraphicFramePr>
        <p:xfrm>
          <a:off x="5545938" y="1143919"/>
          <a:ext cx="4152825" cy="2574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008349"/>
              </p:ext>
            </p:extLst>
          </p:nvPr>
        </p:nvGraphicFramePr>
        <p:xfrm>
          <a:off x="5541876" y="3718378"/>
          <a:ext cx="4156887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3325341"/>
              </p:ext>
            </p:extLst>
          </p:nvPr>
        </p:nvGraphicFramePr>
        <p:xfrm>
          <a:off x="1305138" y="3732029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858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6600332" y="440062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6705997" y="335106"/>
            <a:ext cx="516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Professor(a) de Extensão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16200000" flipH="1">
            <a:off x="-2596724" y="2596724"/>
            <a:ext cx="6858000" cy="1664552"/>
          </a:xfrm>
          <a:prstGeom prst="rect">
            <a:avLst/>
          </a:prstGeom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063657"/>
              </p:ext>
            </p:extLst>
          </p:nvPr>
        </p:nvGraphicFramePr>
        <p:xfrm>
          <a:off x="1951795" y="1856935"/>
          <a:ext cx="4648537" cy="377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142437"/>
              </p:ext>
            </p:extLst>
          </p:nvPr>
        </p:nvGraphicFramePr>
        <p:xfrm>
          <a:off x="6600332" y="1856935"/>
          <a:ext cx="4648537" cy="377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904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FAA5FA3-806B-844A-828B-262D5C0BD0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1737" y="-2"/>
            <a:ext cx="8090263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1"/>
            <a:ext cx="9080206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954658"/>
              </p:ext>
            </p:extLst>
          </p:nvPr>
        </p:nvGraphicFramePr>
        <p:xfrm>
          <a:off x="-1" y="1915998"/>
          <a:ext cx="6556627" cy="4709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24389" y="7941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30055" y="689229"/>
            <a:ext cx="4803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Material Didático e Plataforma Online</a:t>
            </a:r>
          </a:p>
        </p:txBody>
      </p:sp>
    </p:spTree>
    <p:extLst>
      <p:ext uri="{BB962C8B-B14F-4D97-AF65-F5344CB8AC3E}">
        <p14:creationId xmlns:p14="http://schemas.microsoft.com/office/powerpoint/2010/main" val="79281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IO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D3190DA15DFE4FAFADE4CF1ED35B41" ma:contentTypeVersion="13" ma:contentTypeDescription="Crie um novo documento." ma:contentTypeScope="" ma:versionID="44ac65fef321e7a3f460fde2f342a17f">
  <xsd:schema xmlns:xsd="http://www.w3.org/2001/XMLSchema" xmlns:xs="http://www.w3.org/2001/XMLSchema" xmlns:p="http://schemas.microsoft.com/office/2006/metadata/properties" xmlns:ns2="c96f5a7c-2630-405e-9018-6fa676b8ed14" xmlns:ns3="34cf9721-6b6f-4ea4-9741-6b541d5c2008" xmlns:ns4="20758ede-c556-462e-96b3-acad21b5b9b7" targetNamespace="http://schemas.microsoft.com/office/2006/metadata/properties" ma:root="true" ma:fieldsID="8650cea794672b90567e8fb88f48e0ee" ns2:_="" ns3:_="" ns4:_="">
    <xsd:import namespace="c96f5a7c-2630-405e-9018-6fa676b8ed14"/>
    <xsd:import namespace="34cf9721-6b6f-4ea4-9741-6b541d5c2008"/>
    <xsd:import namespace="20758ede-c556-462e-96b3-acad21b5b9b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f5a7c-2630-405e-9018-6fa676b8ed1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9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f9721-6b6f-4ea4-9741-6b541d5c200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58ede-c556-462e-96b3-acad21b5b9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96f5a7c-2630-405e-9018-6fa676b8ed14">CYV6RQYTM43E-296335170-40384</_dlc_DocId>
    <_dlc_DocIdUrl xmlns="c96f5a7c-2630-405e-9018-6fa676b8ed14">
      <Url>https://institutoios.sharepoint.com/sites/docs/com/_layouts/15/DocIdRedir.aspx?ID=CYV6RQYTM43E-296335170-40384</Url>
      <Description>CYV6RQYTM43E-296335170-40384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7ED1518-D538-4356-A21B-B095BC0ABD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6F5489-5ADE-430B-9B26-38C0B6AE22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6f5a7c-2630-405e-9018-6fa676b8ed14"/>
    <ds:schemaRef ds:uri="34cf9721-6b6f-4ea4-9741-6b541d5c2008"/>
    <ds:schemaRef ds:uri="20758ede-c556-462e-96b3-acad21b5b9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1A83C7-668F-4057-8CCC-CF38FE77CD31}">
  <ds:schemaRefs>
    <ds:schemaRef ds:uri="http://schemas.microsoft.com/office/2006/documentManagement/types"/>
    <ds:schemaRef ds:uri="20758ede-c556-462e-96b3-acad21b5b9b7"/>
    <ds:schemaRef ds:uri="34cf9721-6b6f-4ea4-9741-6b541d5c2008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c96f5a7c-2630-405e-9018-6fa676b8ed14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A559265D-8D2E-4C54-85AA-8EBF826E38B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20371</TotalTime>
  <Words>425</Words>
  <Application>Microsoft Office PowerPoint</Application>
  <PresentationFormat>Widescreen</PresentationFormat>
  <Paragraphs>87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Kênia Souto Gil</dc:creator>
  <cp:lastModifiedBy>Dayane Silvestre da Rocha</cp:lastModifiedBy>
  <cp:revision>338</cp:revision>
  <dcterms:created xsi:type="dcterms:W3CDTF">2021-03-12T14:30:45Z</dcterms:created>
  <dcterms:modified xsi:type="dcterms:W3CDTF">2024-07-04T16:37:47Z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0x0101001ED3190DA15DFE4FAFADE4CF1ED35B41</vt:lpwstr>
  </property>
  <property fmtid="{D5CDD505-2E9C-101B-9397-08002B2CF9AE}" pid="3" name="_dlc_DocIdItemGuid">
    <vt:lpwstr>9e5876c9-0ea4-4872-a46b-4dc9380bb6f6</vt:lpwstr>
  </property>
</Properties>
</file>