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  <p:embeddedFont>
      <p:font typeface="Overpass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  <p:embeddedFont>
      <p:font typeface="Oswald"/>
      <p:regular r:id="rId63"/>
      <p:bold r:id="rId64"/>
    </p:embeddedFont>
    <p:embeddedFont>
      <p:font typeface="IBM Plex Mono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9" roundtripDataSignature="AMtx7mg3v1gF8e7lsOA58oqUcE+AXdF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B22ABA-36BD-4A08-A8B2-153CFF2A4CD4}">
  <a:tblStyle styleId="{43B22ABA-36BD-4A08-A8B2-153CFF2A4CD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4.xml"/><Relationship Id="rId64" Type="http://schemas.openxmlformats.org/officeDocument/2006/relationships/font" Target="fonts/Oswald-bold.fntdata"/><Relationship Id="rId63" Type="http://schemas.openxmlformats.org/officeDocument/2006/relationships/font" Target="fonts/Oswald-regular.fntdata"/><Relationship Id="rId22" Type="http://schemas.openxmlformats.org/officeDocument/2006/relationships/slide" Target="slides/slide16.xml"/><Relationship Id="rId66" Type="http://schemas.openxmlformats.org/officeDocument/2006/relationships/font" Target="fonts/IBMPlexMono-bold.fntdata"/><Relationship Id="rId21" Type="http://schemas.openxmlformats.org/officeDocument/2006/relationships/slide" Target="slides/slide15.xml"/><Relationship Id="rId65" Type="http://schemas.openxmlformats.org/officeDocument/2006/relationships/font" Target="fonts/IBMPlexMono-regular.fntdata"/><Relationship Id="rId24" Type="http://schemas.openxmlformats.org/officeDocument/2006/relationships/slide" Target="slides/slide18.xml"/><Relationship Id="rId68" Type="http://schemas.openxmlformats.org/officeDocument/2006/relationships/font" Target="fonts/IBMPlexMono-boldItalic.fntdata"/><Relationship Id="rId23" Type="http://schemas.openxmlformats.org/officeDocument/2006/relationships/slide" Target="slides/slide17.xml"/><Relationship Id="rId67" Type="http://schemas.openxmlformats.org/officeDocument/2006/relationships/font" Target="fonts/IBMPlexMono-italic.fntdata"/><Relationship Id="rId60" Type="http://schemas.openxmlformats.org/officeDocument/2006/relationships/font" Target="fonts/Overpass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4.xml"/><Relationship Id="rId54" Type="http://schemas.openxmlformats.org/officeDocument/2006/relationships/font" Target="fonts/Montserrat-bold.fntdata"/><Relationship Id="rId13" Type="http://schemas.openxmlformats.org/officeDocument/2006/relationships/slide" Target="slides/slide7.xml"/><Relationship Id="rId57" Type="http://schemas.openxmlformats.org/officeDocument/2006/relationships/font" Target="fonts/Overpass-regular.fntdata"/><Relationship Id="rId12" Type="http://schemas.openxmlformats.org/officeDocument/2006/relationships/slide" Target="slides/slide6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59" Type="http://schemas.openxmlformats.org/officeDocument/2006/relationships/font" Target="fonts/Overpass-italic.fntdata"/><Relationship Id="rId14" Type="http://schemas.openxmlformats.org/officeDocument/2006/relationships/slide" Target="slides/slide8.xml"/><Relationship Id="rId58" Type="http://schemas.openxmlformats.org/officeDocument/2006/relationships/font" Target="fonts/Overpas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8" name="Google Shape;4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8" name="Google Shape;49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6" name="Google Shape;51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1" name="Google Shape;52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1" name="Google Shape;53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e9ac49d92b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2e9ac49d9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9ac49d92b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2e9ac49d92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edd85f7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2dedd85f7b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3" name="Google Shape;83;p50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" name="Google Shape;84;p50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5" name="Google Shape;85;p50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86" name="Google Shape;86;p50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7" name="Google Shape;87;p5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95" name="Google Shape;95;p5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" name="Google Shape;96;p5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7" name="Google Shape;97;p51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98" name="Google Shape;98;p51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51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51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101" name="Google Shape;101;p51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51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51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104" name="Google Shape;104;p51"/>
            <p:cNvSpPr/>
            <p:nvPr/>
          </p:nvSpPr>
          <p:spPr>
            <a:xfrm>
              <a:off x="0" y="0"/>
              <a:ext cx="4186087" cy="418156"/>
            </a:xfrm>
            <a:custGeom>
              <a:rect b="b" l="l" r="r" t="t"/>
              <a:pathLst>
                <a:path extrusionOk="0" h="418156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5" name="Google Shape;105;p51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51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107" name="Google Shape;107;p51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8" name="Google Shape;108;p5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1"/>
          <p:cNvSpPr txBox="1"/>
          <p:nvPr>
            <p:ph idx="1" type="body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0" name="Google Shape;11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title"/>
          </p:nvPr>
        </p:nvSpPr>
        <p:spPr>
          <a:xfrm>
            <a:off x="891641" y="67767"/>
            <a:ext cx="736071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2"/>
          <p:cNvSpPr txBox="1"/>
          <p:nvPr>
            <p:ph idx="1" type="body"/>
          </p:nvPr>
        </p:nvSpPr>
        <p:spPr>
          <a:xfrm>
            <a:off x="110605" y="1235455"/>
            <a:ext cx="5190490" cy="351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3"/>
          <p:cNvSpPr txBox="1"/>
          <p:nvPr>
            <p:ph type="title"/>
          </p:nvPr>
        </p:nvSpPr>
        <p:spPr>
          <a:xfrm>
            <a:off x="2636150" y="948325"/>
            <a:ext cx="38715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" name="Google Shape;19;p43"/>
          <p:cNvSpPr txBox="1"/>
          <p:nvPr>
            <p:ph idx="1" type="subTitle"/>
          </p:nvPr>
        </p:nvSpPr>
        <p:spPr>
          <a:xfrm>
            <a:off x="2636275" y="2687088"/>
            <a:ext cx="3871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4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2" name="Google Shape;22;p44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" name="Google Shape;23;p44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4" name="Google Shape;24;p44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25" name="Google Shape;25;p44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" name="Google Shape;26;p44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5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2" name="Google Shape;32;p45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" name="Google Shape;33;p45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4" name="Google Shape;34;p45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35" name="Google Shape;35;p45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6" name="Google Shape;36;p45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4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1" name="Google Shape;41;p4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" name="Google Shape;42;p46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3" name="Google Shape;43;p46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44" name="Google Shape;44;p46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" name="Google Shape;45;p46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51" name="Google Shape;51;p4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" name="Google Shape;52;p47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3" name="Google Shape;53;p47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54" name="Google Shape;54;p47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5" name="Google Shape;55;p4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8" name="Google Shape;58;p47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9" name="Google Shape;59;p47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0" name="Google Shape;60;p47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47"/>
          <p:cNvSpPr txBox="1"/>
          <p:nvPr>
            <p:ph idx="2" type="body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5" name="Google Shape;65;p4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" name="Google Shape;66;p48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7" name="Google Shape;67;p48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68" name="Google Shape;68;p48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9" name="Google Shape;69;p48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4" name="Google Shape;74;p49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" name="Google Shape;75;p49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6" name="Google Shape;76;p49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77" name="Google Shape;77;p49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8" name="Google Shape;78;p49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20.jpg"/><Relationship Id="rId6" Type="http://schemas.openxmlformats.org/officeDocument/2006/relationships/image" Target="../media/image17.jpg"/><Relationship Id="rId7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8.jpg"/><Relationship Id="rId5" Type="http://schemas.openxmlformats.org/officeDocument/2006/relationships/image" Target="../media/image17.jpg"/><Relationship Id="rId6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16" name="Google Shape;116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9" name="Google Shape;119;p1"/>
            <p:cNvSpPr/>
            <p:nvPr/>
          </p:nvSpPr>
          <p:spPr>
            <a:xfrm>
              <a:off x="0" y="0"/>
              <a:ext cx="2823058" cy="848665"/>
            </a:xfrm>
            <a:custGeom>
              <a:rect b="b" l="l" r="r" t="t"/>
              <a:pathLst>
                <a:path extrusionOk="0" h="848665" w="2823058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98360" y="390547"/>
            <a:ext cx="5920886" cy="4381456"/>
          </a:xfrm>
          <a:custGeom>
            <a:rect b="b" l="l" r="r" t="t"/>
            <a:pathLst>
              <a:path extrusionOk="0" h="8762911" w="11841772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23" name="Google Shape;123;p1"/>
            <p:cNvSpPr/>
            <p:nvPr/>
          </p:nvSpPr>
          <p:spPr>
            <a:xfrm>
              <a:off x="0" y="0"/>
              <a:ext cx="4600023" cy="1303698"/>
            </a:xfrm>
            <a:custGeom>
              <a:rect b="b" l="l" r="r" t="t"/>
              <a:pathLst>
                <a:path extrusionOk="0" h="1303698" w="4600023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1" i="0" lang="pt-BR" sz="15900" u="none" cap="none" strike="noStrike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b="0" i="0" sz="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27" name="Google Shape;127;p1"/>
            <p:cNvSpPr/>
            <p:nvPr/>
          </p:nvSpPr>
          <p:spPr>
            <a:xfrm>
              <a:off x="0" y="0"/>
              <a:ext cx="1735872" cy="170588"/>
            </a:xfrm>
            <a:custGeom>
              <a:rect b="b" l="l" r="r" t="t"/>
              <a:pathLst>
                <a:path extrusionOk="0" h="170588" w="1735872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30" name="Google Shape;130;p1"/>
            <p:cNvSpPr/>
            <p:nvPr/>
          </p:nvSpPr>
          <p:spPr>
            <a:xfrm>
              <a:off x="0" y="0"/>
              <a:ext cx="1565393" cy="123776"/>
            </a:xfrm>
            <a:custGeom>
              <a:rect b="b" l="l" r="r" t="t"/>
              <a:pathLst>
                <a:path extrusionOk="0" h="123776" w="1565393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8017250" y="4188565"/>
            <a:ext cx="828390" cy="690671"/>
          </a:xfrm>
          <a:custGeom>
            <a:rect b="b" l="l" r="r" t="t"/>
            <a:pathLst>
              <a:path extrusionOk="0" h="1381341" w="1656781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2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135" name="Google Shape;13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9"/>
          <p:cNvGrpSpPr/>
          <p:nvPr/>
        </p:nvGrpSpPr>
        <p:grpSpPr>
          <a:xfrm>
            <a:off x="247650" y="1423095"/>
            <a:ext cx="8648700" cy="3491805"/>
            <a:chOff x="0" y="-38100"/>
            <a:chExt cx="1586793" cy="1839305"/>
          </a:xfrm>
        </p:grpSpPr>
        <p:sp>
          <p:nvSpPr>
            <p:cNvPr id="223" name="Google Shape;223;p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247650" y="290691"/>
            <a:ext cx="8648700" cy="1233309"/>
            <a:chOff x="0" y="-38100"/>
            <a:chExt cx="4942983" cy="704872"/>
          </a:xfrm>
        </p:grpSpPr>
        <p:sp>
          <p:nvSpPr>
            <p:cNvPr id="226" name="Google Shape;226;p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9"/>
          <p:cNvSpPr txBox="1"/>
          <p:nvPr/>
        </p:nvSpPr>
        <p:spPr>
          <a:xfrm>
            <a:off x="247650" y="466115"/>
            <a:ext cx="8648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826294" y="1905773"/>
            <a:ext cx="7848600" cy="2598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 mesma maneira que os operadores relacionais, 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os operadores  lógicos também retornam um valor final </a:t>
            </a:r>
            <a:r>
              <a:rPr b="1" i="0" lang="pt-BR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lógico</a:t>
            </a: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mas eles não  servem para comparar resultados de expressões ou números. 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Eles servem apenas para comparar outros resultados lógicos.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247650" y="1093929"/>
            <a:ext cx="8648700" cy="3820972"/>
            <a:chOff x="0" y="-38100"/>
            <a:chExt cx="1586793" cy="1839305"/>
          </a:xfrm>
        </p:grpSpPr>
        <p:sp>
          <p:nvSpPr>
            <p:cNvPr id="235" name="Google Shape;235;p1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37" name="Google Shape;237;p10"/>
          <p:cNvGraphicFramePr/>
          <p:nvPr/>
        </p:nvGraphicFramePr>
        <p:xfrm>
          <a:off x="1453896" y="1269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2032000"/>
                <a:gridCol w="2032000"/>
                <a:gridCol w="2032000"/>
              </a:tblGrid>
              <a:tr h="586100"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b="1" lang="pt-BR" sz="2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q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100"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8" name="Google Shape;238;p10"/>
          <p:cNvSpPr txBox="1"/>
          <p:nvPr/>
        </p:nvSpPr>
        <p:spPr>
          <a:xfrm>
            <a:off x="2896870" y="4562957"/>
            <a:ext cx="371094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e q chamamos de premissas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0"/>
          <p:cNvGrpSpPr/>
          <p:nvPr/>
        </p:nvGrpSpPr>
        <p:grpSpPr>
          <a:xfrm>
            <a:off x="234410" y="36311"/>
            <a:ext cx="8648700" cy="1136768"/>
            <a:chOff x="0" y="-38100"/>
            <a:chExt cx="4942983" cy="704872"/>
          </a:xfrm>
        </p:grpSpPr>
        <p:sp>
          <p:nvSpPr>
            <p:cNvPr id="240" name="Google Shape;240;p1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0"/>
          <p:cNvSpPr txBox="1"/>
          <p:nvPr/>
        </p:nvSpPr>
        <p:spPr>
          <a:xfrm>
            <a:off x="1953148" y="228599"/>
            <a:ext cx="5426345" cy="8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OPERADOR LÓGICO </a:t>
            </a:r>
            <a:r>
              <a:rPr b="1" i="0" lang="pt-BR" sz="4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1"/>
          <p:cNvGrpSpPr/>
          <p:nvPr/>
        </p:nvGrpSpPr>
        <p:grpSpPr>
          <a:xfrm>
            <a:off x="110605" y="1028700"/>
            <a:ext cx="8785745" cy="3886201"/>
            <a:chOff x="0" y="-38100"/>
            <a:chExt cx="1586793" cy="1839305"/>
          </a:xfrm>
        </p:grpSpPr>
        <p:sp>
          <p:nvSpPr>
            <p:cNvPr id="248" name="Google Shape;248;p1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50" name="Google Shape;250;p11"/>
          <p:cNvGraphicFramePr/>
          <p:nvPr/>
        </p:nvGraphicFramePr>
        <p:xfrm>
          <a:off x="110605" y="12354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1723400"/>
                <a:gridCol w="1723400"/>
                <a:gridCol w="1723400"/>
              </a:tblGrid>
              <a:tr h="700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 </a:t>
                      </a: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11"/>
          <p:cNvSpPr txBox="1"/>
          <p:nvPr/>
        </p:nvSpPr>
        <p:spPr>
          <a:xfrm>
            <a:off x="5444744" y="1318336"/>
            <a:ext cx="3135630" cy="277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eu te pedir: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“Me empresta uma caneta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AZUL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VERMELHA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Eu quero que você me  empreste duas canetas que 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precisam ser exatamente  AZUL </a:t>
            </a:r>
            <a:r>
              <a:rPr b="1" i="0" lang="pt-BR" sz="20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VERMELHA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983" y="1607819"/>
            <a:ext cx="1290828" cy="128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75" y="2783065"/>
            <a:ext cx="642827" cy="45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627" y="2685288"/>
            <a:ext cx="1487424" cy="63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977" y="3635512"/>
            <a:ext cx="1293946" cy="14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6" y="3180588"/>
            <a:ext cx="1290827" cy="103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261" y="4280165"/>
            <a:ext cx="1293946" cy="140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2451" y="4081271"/>
            <a:ext cx="1286255" cy="633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92" y="2054593"/>
            <a:ext cx="641911" cy="458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1"/>
          <p:cNvGrpSpPr/>
          <p:nvPr/>
        </p:nvGrpSpPr>
        <p:grpSpPr>
          <a:xfrm>
            <a:off x="110605" y="36311"/>
            <a:ext cx="8772505" cy="1032548"/>
            <a:chOff x="0" y="-38100"/>
            <a:chExt cx="4942983" cy="704872"/>
          </a:xfrm>
        </p:grpSpPr>
        <p:sp>
          <p:nvSpPr>
            <p:cNvPr id="261" name="Google Shape;261;p1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2017776" y="137595"/>
            <a:ext cx="5461730" cy="8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EXEMPLO DO USO </a:t>
            </a:r>
            <a:r>
              <a:rPr b="1" i="0" lang="pt-BR" sz="4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AND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2"/>
          <p:cNvGrpSpPr/>
          <p:nvPr/>
        </p:nvGrpSpPr>
        <p:grpSpPr>
          <a:xfrm>
            <a:off x="247650" y="1093929"/>
            <a:ext cx="8648700" cy="3820972"/>
            <a:chOff x="0" y="-38100"/>
            <a:chExt cx="1586793" cy="1839305"/>
          </a:xfrm>
        </p:grpSpPr>
        <p:sp>
          <p:nvSpPr>
            <p:cNvPr id="269" name="Google Shape;269;p1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71" name="Google Shape;271;p12"/>
          <p:cNvGraphicFramePr/>
          <p:nvPr/>
        </p:nvGraphicFramePr>
        <p:xfrm>
          <a:off x="1453896" y="1269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2032000"/>
                <a:gridCol w="2032000"/>
                <a:gridCol w="2032000"/>
              </a:tblGrid>
              <a:tr h="586100"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0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 OR</a:t>
                      </a: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100"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997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925"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6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12"/>
          <p:cNvSpPr txBox="1"/>
          <p:nvPr/>
        </p:nvSpPr>
        <p:spPr>
          <a:xfrm>
            <a:off x="2217166" y="4552950"/>
            <a:ext cx="5332730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 e q chamamos de premissas</a:t>
            </a:r>
            <a:endParaRPr b="0" i="0" sz="2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273" name="Google Shape;273;p12"/>
          <p:cNvGrpSpPr/>
          <p:nvPr/>
        </p:nvGrpSpPr>
        <p:grpSpPr>
          <a:xfrm>
            <a:off x="247650" y="105427"/>
            <a:ext cx="8648700" cy="1115921"/>
            <a:chOff x="0" y="-38100"/>
            <a:chExt cx="4942983" cy="704872"/>
          </a:xfrm>
        </p:grpSpPr>
        <p:sp>
          <p:nvSpPr>
            <p:cNvPr id="274" name="Google Shape;274;p1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2"/>
          <p:cNvSpPr txBox="1"/>
          <p:nvPr/>
        </p:nvSpPr>
        <p:spPr>
          <a:xfrm>
            <a:off x="1953148" y="228599"/>
            <a:ext cx="5426345" cy="8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OPERADOR LÓGICO </a:t>
            </a:r>
            <a:r>
              <a:rPr b="1" i="0" lang="pt-BR" sz="4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13"/>
          <p:cNvGrpSpPr/>
          <p:nvPr/>
        </p:nvGrpSpPr>
        <p:grpSpPr>
          <a:xfrm>
            <a:off x="110605" y="1028700"/>
            <a:ext cx="8785745" cy="3886201"/>
            <a:chOff x="0" y="-38100"/>
            <a:chExt cx="1586793" cy="1839305"/>
          </a:xfrm>
        </p:grpSpPr>
        <p:sp>
          <p:nvSpPr>
            <p:cNvPr id="282" name="Google Shape;282;p1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3"/>
          <p:cNvGrpSpPr/>
          <p:nvPr/>
        </p:nvGrpSpPr>
        <p:grpSpPr>
          <a:xfrm>
            <a:off x="110605" y="36311"/>
            <a:ext cx="8772505" cy="1032548"/>
            <a:chOff x="0" y="-38100"/>
            <a:chExt cx="4942983" cy="704872"/>
          </a:xfrm>
        </p:grpSpPr>
        <p:sp>
          <p:nvSpPr>
            <p:cNvPr id="285" name="Google Shape;285;p1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13"/>
          <p:cNvSpPr txBox="1"/>
          <p:nvPr/>
        </p:nvSpPr>
        <p:spPr>
          <a:xfrm>
            <a:off x="2017776" y="137595"/>
            <a:ext cx="5461730" cy="858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EXEMPLO DO USO </a:t>
            </a:r>
            <a:r>
              <a:rPr b="1" i="0" lang="pt-BR" sz="40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OR</a:t>
            </a:r>
            <a:endParaRPr b="0" i="0" sz="9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13"/>
          <p:cNvGraphicFramePr/>
          <p:nvPr/>
        </p:nvGraphicFramePr>
        <p:xfrm>
          <a:off x="383977" y="124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1632275"/>
                <a:gridCol w="1632275"/>
                <a:gridCol w="1632275"/>
              </a:tblGrid>
              <a:tr h="69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 </a:t>
                      </a:r>
                      <a:r>
                        <a:rPr b="1"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908"/>
                    </a:solidFill>
                  </a:tcPr>
                </a:tc>
              </a:tr>
              <a:tr h="70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3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V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Tahoma"/>
                          <a:ea typeface="Tahoma"/>
                          <a:cs typeface="Tahoma"/>
                          <a:sym typeface="Tahoma"/>
                        </a:rPr>
                        <a:t>F</a:t>
                      </a:r>
                      <a:endParaRPr sz="2800" u="none" cap="none" strike="noStrike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13"/>
          <p:cNvSpPr txBox="1"/>
          <p:nvPr/>
        </p:nvSpPr>
        <p:spPr>
          <a:xfrm>
            <a:off x="5444744" y="1318336"/>
            <a:ext cx="3501390" cy="277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eu te pedir: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“Me empresta uma caneta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AZUL OU VERMELHA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”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18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Eu quero que você me  empreste duas canetas que  </a:t>
            </a: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não precisam ser exatamente  azul E vermelha.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OU pode ser azul OU pode ser  vermelha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90" name="Google Shape;2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7983" y="1607819"/>
            <a:ext cx="1290828" cy="128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75" y="2783065"/>
            <a:ext cx="642827" cy="45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322" y="3635512"/>
            <a:ext cx="1228762" cy="2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6" y="3180588"/>
            <a:ext cx="1290827" cy="103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6792" y="4280165"/>
            <a:ext cx="1286254" cy="20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39975" y="4155102"/>
            <a:ext cx="1196870" cy="47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792" y="2054593"/>
            <a:ext cx="641911" cy="45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7983" y="2895318"/>
            <a:ext cx="1228762" cy="200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689" y="164307"/>
            <a:ext cx="8128621" cy="4621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5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308" name="Google Shape;308;p15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15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311" name="Google Shape;311;p15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15"/>
          <p:cNvSpPr txBox="1"/>
          <p:nvPr/>
        </p:nvSpPr>
        <p:spPr>
          <a:xfrm>
            <a:off x="109159" y="3191396"/>
            <a:ext cx="7888638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ESTRUTURAS CONDICIONAIS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374409" y="488475"/>
            <a:ext cx="294680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04.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/>
          <p:nvPr/>
        </p:nvSpPr>
        <p:spPr>
          <a:xfrm flipH="1">
            <a:off x="6589021" y="2154055"/>
            <a:ext cx="1463410" cy="1201825"/>
          </a:xfrm>
          <a:custGeom>
            <a:rect b="b" l="l" r="r" t="t"/>
            <a:pathLst>
              <a:path extrusionOk="0" h="2403650" w="2926819">
                <a:moveTo>
                  <a:pt x="2926819" y="0"/>
                </a:moveTo>
                <a:lnTo>
                  <a:pt x="0" y="0"/>
                </a:lnTo>
                <a:lnTo>
                  <a:pt x="0" y="2403650"/>
                </a:lnTo>
                <a:lnTo>
                  <a:pt x="2926819" y="2403650"/>
                </a:lnTo>
                <a:lnTo>
                  <a:pt x="292681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321" name="Google Shape;321;p1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6"/>
          <p:cNvSpPr txBox="1"/>
          <p:nvPr>
            <p:ph type="title"/>
          </p:nvPr>
        </p:nvSpPr>
        <p:spPr>
          <a:xfrm>
            <a:off x="778727" y="195033"/>
            <a:ext cx="7586546" cy="56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2400">
                <a:solidFill>
                  <a:srgbClr val="000000"/>
                </a:solidFill>
              </a:rPr>
              <a:t>O QUE É UMA CONDIÇÃO?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324" name="Google Shape;324;p16"/>
          <p:cNvSpPr txBox="1"/>
          <p:nvPr/>
        </p:nvSpPr>
        <p:spPr>
          <a:xfrm>
            <a:off x="778727" y="856935"/>
            <a:ext cx="77556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As condições estão presentes na nossa vida o tempo todo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694163" y="1776833"/>
            <a:ext cx="7755673" cy="1077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32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1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eu tiver dinheiro, então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"/>
              <a:buNone/>
            </a:pPr>
            <a:r>
              <a:rPr b="0" i="1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comprar um videogame</a:t>
            </a:r>
            <a:endParaRPr b="0" i="0" sz="3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778727" y="3819208"/>
            <a:ext cx="77556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algo ocorrer, então vou tomar determinada decisão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7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332" name="Google Shape;332;p1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17"/>
          <p:cNvSpPr txBox="1"/>
          <p:nvPr>
            <p:ph type="title"/>
          </p:nvPr>
        </p:nvSpPr>
        <p:spPr>
          <a:xfrm>
            <a:off x="778726" y="142762"/>
            <a:ext cx="7586546" cy="56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verpass"/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CONDIÇÃO IF EM PYTHON</a:t>
            </a:r>
            <a:endParaRPr sz="3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694162" y="806888"/>
            <a:ext cx="7755673" cy="40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if (</a:t>
            </a:r>
            <a:r>
              <a:rPr b="0" i="0" lang="pt-BR" sz="44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expressão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else: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8"/>
          <p:cNvGrpSpPr/>
          <p:nvPr/>
        </p:nvGrpSpPr>
        <p:grpSpPr>
          <a:xfrm>
            <a:off x="247650" y="1"/>
            <a:ext cx="8711763" cy="1269124"/>
            <a:chOff x="0" y="-38100"/>
            <a:chExt cx="4942983" cy="704872"/>
          </a:xfrm>
        </p:grpSpPr>
        <p:sp>
          <p:nvSpPr>
            <p:cNvPr id="341" name="Google Shape;341;p1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8"/>
          <p:cNvSpPr txBox="1"/>
          <p:nvPr/>
        </p:nvSpPr>
        <p:spPr>
          <a:xfrm>
            <a:off x="310713" y="289853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VAMOS VER SE PODEMOS COMPRAR UM VIDEOGAME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8"/>
          <p:cNvPicPr preferRelativeResize="0"/>
          <p:nvPr/>
        </p:nvPicPr>
        <p:blipFill rotWithShape="1">
          <a:blip r:embed="rId3">
            <a:alphaModFix/>
          </a:blip>
          <a:srcRect b="13081" l="0" r="0" t="0"/>
          <a:stretch/>
        </p:blipFill>
        <p:spPr>
          <a:xfrm>
            <a:off x="1055792" y="893095"/>
            <a:ext cx="7448508" cy="396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"/>
          <p:cNvSpPr/>
          <p:nvPr/>
        </p:nvSpPr>
        <p:spPr>
          <a:xfrm>
            <a:off x="7274659" y="3078637"/>
            <a:ext cx="790553" cy="1709303"/>
          </a:xfrm>
          <a:custGeom>
            <a:rect b="b" l="l" r="r" t="t"/>
            <a:pathLst>
              <a:path extrusionOk="0" h="3418605" w="1581105">
                <a:moveTo>
                  <a:pt x="0" y="0"/>
                </a:moveTo>
                <a:lnTo>
                  <a:pt x="1581104" y="0"/>
                </a:lnTo>
                <a:lnTo>
                  <a:pt x="1581104" y="3418605"/>
                </a:lnTo>
                <a:lnTo>
                  <a:pt x="0" y="3418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06500" y="3194900"/>
            <a:ext cx="665892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IMPORTAÇÕES E BIBLIOTECAS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 txBox="1"/>
          <p:nvPr/>
        </p:nvSpPr>
        <p:spPr>
          <a:xfrm>
            <a:off x="506500" y="488475"/>
            <a:ext cx="26364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9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50" name="Google Shape;350;p1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p19"/>
          <p:cNvGrpSpPr/>
          <p:nvPr/>
        </p:nvGrpSpPr>
        <p:grpSpPr>
          <a:xfrm>
            <a:off x="310713" y="0"/>
            <a:ext cx="8648700" cy="1233309"/>
            <a:chOff x="0" y="-38100"/>
            <a:chExt cx="4942983" cy="704872"/>
          </a:xfrm>
        </p:grpSpPr>
        <p:sp>
          <p:nvSpPr>
            <p:cNvPr id="353" name="Google Shape;353;p1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9"/>
          <p:cNvSpPr txBox="1"/>
          <p:nvPr/>
        </p:nvSpPr>
        <p:spPr>
          <a:xfrm>
            <a:off x="310713" y="246775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É UMA CONDIÇÃO?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875" y="3101206"/>
            <a:ext cx="1276438" cy="127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237" y="2287712"/>
            <a:ext cx="1419064" cy="1419064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9"/>
          <p:cNvSpPr/>
          <p:nvPr/>
        </p:nvSpPr>
        <p:spPr>
          <a:xfrm>
            <a:off x="4073403" y="1269344"/>
            <a:ext cx="339710" cy="3410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3508120" y="1872017"/>
            <a:ext cx="1470276" cy="1096795"/>
          </a:xfrm>
          <a:prstGeom prst="diamond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13748" y="3778675"/>
            <a:ext cx="11299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FIQUE EM CASA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61" name="Google Shape;361;p19"/>
          <p:cNvCxnSpPr>
            <a:stCxn id="359" idx="1"/>
          </p:cNvCxnSpPr>
          <p:nvPr/>
        </p:nvCxnSpPr>
        <p:spPr>
          <a:xfrm flipH="1">
            <a:off x="2520520" y="2420415"/>
            <a:ext cx="987600" cy="730200"/>
          </a:xfrm>
          <a:prstGeom prst="bentConnector3">
            <a:avLst>
              <a:gd fmla="val 9967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2" name="Google Shape;362;p19"/>
          <p:cNvCxnSpPr>
            <a:stCxn id="358" idx="4"/>
          </p:cNvCxnSpPr>
          <p:nvPr/>
        </p:nvCxnSpPr>
        <p:spPr>
          <a:xfrm>
            <a:off x="4243258" y="1610361"/>
            <a:ext cx="0" cy="21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19"/>
          <p:cNvCxnSpPr/>
          <p:nvPr/>
        </p:nvCxnSpPr>
        <p:spPr>
          <a:xfrm>
            <a:off x="4947266" y="2405223"/>
            <a:ext cx="948000" cy="794100"/>
          </a:xfrm>
          <a:prstGeom prst="bentConnector3">
            <a:avLst>
              <a:gd fmla="val 10023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19"/>
          <p:cNvSpPr txBox="1"/>
          <p:nvPr/>
        </p:nvSpPr>
        <p:spPr>
          <a:xfrm>
            <a:off x="3711157" y="2143534"/>
            <a:ext cx="11299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CHOVENDO?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7287748" y="3775066"/>
            <a:ext cx="11299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VÁ PARA A ESCOLA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cxnSp>
        <p:nvCxnSpPr>
          <p:cNvPr id="366" name="Google Shape;366;p19"/>
          <p:cNvCxnSpPr>
            <a:stCxn id="356" idx="2"/>
          </p:cNvCxnSpPr>
          <p:nvPr/>
        </p:nvCxnSpPr>
        <p:spPr>
          <a:xfrm flipH="1" rot="-5400000">
            <a:off x="2919494" y="3724244"/>
            <a:ext cx="283500" cy="15903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19"/>
          <p:cNvCxnSpPr/>
          <p:nvPr/>
        </p:nvCxnSpPr>
        <p:spPr>
          <a:xfrm flipH="1">
            <a:off x="4387489" y="4302368"/>
            <a:ext cx="1852200" cy="358800"/>
          </a:xfrm>
          <a:prstGeom prst="bentConnector3">
            <a:avLst>
              <a:gd fmla="val 629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8" name="Google Shape;36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529" y="2941943"/>
            <a:ext cx="1454096" cy="145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10970" y="3172489"/>
            <a:ext cx="1205155" cy="120515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>
            <a:off x="3976603" y="4490627"/>
            <a:ext cx="339710" cy="34101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5135225" y="2408632"/>
            <a:ext cx="112999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9"/>
          <p:cNvSpPr txBox="1"/>
          <p:nvPr/>
        </p:nvSpPr>
        <p:spPr>
          <a:xfrm>
            <a:off x="2182970" y="2408632"/>
            <a:ext cx="112999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20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378" name="Google Shape;378;p20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4988378" y="1034396"/>
            <a:ext cx="3158084" cy="3298260"/>
          </a:xfrm>
          <a:custGeom>
            <a:rect b="b" l="l" r="r" t="t"/>
            <a:pathLst>
              <a:path extrusionOk="0" h="6596519" w="6316167">
                <a:moveTo>
                  <a:pt x="0" y="0"/>
                </a:moveTo>
                <a:lnTo>
                  <a:pt x="6316167" y="0"/>
                </a:lnTo>
                <a:lnTo>
                  <a:pt x="6316167" y="6596519"/>
                </a:lnTo>
                <a:lnTo>
                  <a:pt x="0" y="659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0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87" name="Google Shape;387;p2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21"/>
          <p:cNvSpPr txBox="1"/>
          <p:nvPr/>
        </p:nvSpPr>
        <p:spPr>
          <a:xfrm>
            <a:off x="725695" y="794373"/>
            <a:ext cx="7755673" cy="33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Leia o ano de nascimento de uma pessoa, verifique quantos anos tem essa pessoa,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 idade da pessoa for maior ou igual a 18 anos exiba a mensagem ao “poderá dirigir”, </a:t>
            </a:r>
            <a:r>
              <a:rPr b="1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senão</a:t>
            </a: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exiba a mensagem “não poderá dirigir”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&#10;&#10;Descrição gerada automaticamente com confiança média"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118" y="220996"/>
            <a:ext cx="7927763" cy="470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3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00" name="Google Shape;400;p2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23"/>
          <p:cNvSpPr txBox="1"/>
          <p:nvPr/>
        </p:nvSpPr>
        <p:spPr>
          <a:xfrm>
            <a:off x="859985" y="473432"/>
            <a:ext cx="7487093" cy="1969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Overpass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Leia três notas de um aluno e calcule a média,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a nota for maior ou igual a 7 , ele será aprovado,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senão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será reprovado</a:t>
            </a:r>
            <a:endParaRPr b="0" i="0" sz="2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verpass"/>
              <a:buNone/>
            </a:pPr>
            <a:b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</a:b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403" name="Google Shape;403;p23"/>
          <p:cNvGraphicFramePr/>
          <p:nvPr/>
        </p:nvGraphicFramePr>
        <p:xfrm>
          <a:off x="1590675" y="2505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3238500"/>
                <a:gridCol w="3238500"/>
              </a:tblGrid>
              <a:tr h="52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Entrada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Saída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5.3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8.9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5.2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Sua média foi 6.47 você está reprovado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o&#10;&#10;Descrição gerada automaticamente" id="408" name="Google Shape;4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79" y="358969"/>
            <a:ext cx="8245241" cy="442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14" name="Google Shape;414;p2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25"/>
          <p:cNvSpPr txBox="1"/>
          <p:nvPr/>
        </p:nvSpPr>
        <p:spPr>
          <a:xfrm>
            <a:off x="609600" y="666750"/>
            <a:ext cx="809953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Escrever um algoritmo que leia dois valores inteiros distintos e informe qual é o maior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 entrada contém dois valores inteiros diferentes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Saída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Imprima o número maior entre os números inseridos</a:t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417" name="Google Shape;417;p25"/>
          <p:cNvGraphicFramePr/>
          <p:nvPr/>
        </p:nvGraphicFramePr>
        <p:xfrm>
          <a:off x="1234174" y="26369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3534925"/>
                <a:gridCol w="3534925"/>
              </a:tblGrid>
              <a:tr h="52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Entrada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Saída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2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5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O número 10 é maior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60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13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O número 13 é maior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lendário&#10;&#10;Descrição gerada automaticamente com confiança média" id="422" name="Google Shape;4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286" y="385637"/>
            <a:ext cx="8297428" cy="4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7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28" name="Google Shape;428;p2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27"/>
          <p:cNvSpPr txBox="1"/>
          <p:nvPr/>
        </p:nvSpPr>
        <p:spPr>
          <a:xfrm>
            <a:off x="657925" y="501772"/>
            <a:ext cx="8099530" cy="1446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Leia 4 valores inteiros A, B, C e D. A seguir, </a:t>
            </a: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B for maior do que C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 </a:t>
            </a: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D for maior do que A,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</a:t>
            </a: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a soma de C com D for maior que a soma de A e B </a:t>
            </a:r>
            <a:r>
              <a:rPr b="1" i="0" lang="pt-BR" sz="18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</a:t>
            </a:r>
            <a:r>
              <a:rPr b="1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se C e D, ambos, forem positivos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escrever a mensagem "Valores aceitos", senão escrever "Valores não aceitos".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431" name="Google Shape;431;p27"/>
          <p:cNvGraphicFramePr/>
          <p:nvPr/>
        </p:nvGraphicFramePr>
        <p:xfrm>
          <a:off x="1050131" y="194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3657550"/>
                <a:gridCol w="3657550"/>
              </a:tblGrid>
              <a:tr h="726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Entrada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Saída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2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1, 8, 7,  10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Valores aceitos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72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10, 2, 6, 0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2000" u="none" cap="none" strike="noStrike"/>
                        <a:t>Valores não aceitos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28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37" name="Google Shape;437;p2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nterface gráfica do usuário, Texto, Aplicativo&#10;&#10;Descrição gerada automaticamente" id="439" name="Google Shape;439;p28"/>
          <p:cNvPicPr preferRelativeResize="0"/>
          <p:nvPr/>
        </p:nvPicPr>
        <p:blipFill rotWithShape="1">
          <a:blip r:embed="rId3">
            <a:alphaModFix/>
          </a:blip>
          <a:srcRect b="0" l="0" r="11821" t="0"/>
          <a:stretch/>
        </p:blipFill>
        <p:spPr>
          <a:xfrm>
            <a:off x="415780" y="462708"/>
            <a:ext cx="8199410" cy="427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"/>
          <p:cNvGrpSpPr/>
          <p:nvPr/>
        </p:nvGrpSpPr>
        <p:grpSpPr>
          <a:xfrm>
            <a:off x="247650" y="1423095"/>
            <a:ext cx="8648700" cy="3491805"/>
            <a:chOff x="0" y="-38100"/>
            <a:chExt cx="1586793" cy="1839305"/>
          </a:xfrm>
        </p:grpSpPr>
        <p:sp>
          <p:nvSpPr>
            <p:cNvPr id="154" name="Google Shape;154;p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47650" y="290691"/>
            <a:ext cx="8648700" cy="1233309"/>
            <a:chOff x="0" y="-38100"/>
            <a:chExt cx="4942983" cy="704872"/>
          </a:xfrm>
        </p:grpSpPr>
        <p:sp>
          <p:nvSpPr>
            <p:cNvPr id="157" name="Google Shape;157;p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3"/>
          <p:cNvSpPr txBox="1"/>
          <p:nvPr/>
        </p:nvSpPr>
        <p:spPr>
          <a:xfrm>
            <a:off x="247650" y="466115"/>
            <a:ext cx="8648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SÃO BIBLIOTECAS?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1085850" y="1632761"/>
            <a:ext cx="722947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rgbClr val="202124"/>
                </a:solidFill>
                <a:latin typeface="Overpass"/>
                <a:ea typeface="Overpass"/>
                <a:cs typeface="Overpass"/>
                <a:sym typeface="Overpass"/>
              </a:rPr>
              <a:t>Trata-se de uma </a:t>
            </a:r>
            <a:r>
              <a:rPr b="0" i="0" lang="pt-BR" sz="2000" u="none" cap="none" strike="noStrike">
                <a:solidFill>
                  <a:srgbClr val="202124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coleção de recursos usados por programas de computador</a:t>
            </a:r>
            <a:r>
              <a:rPr b="0" i="0" lang="pt-BR" sz="2000" u="none" cap="none" strike="noStrike">
                <a:solidFill>
                  <a:srgbClr val="202124"/>
                </a:solidFill>
                <a:latin typeface="Overpass"/>
                <a:ea typeface="Overpass"/>
                <a:cs typeface="Overpass"/>
                <a:sym typeface="Overpass"/>
              </a:rPr>
              <a:t>. Quando você está usando uma linguagem de programação e aplica uma biblioteca, você terá acesso a um </a:t>
            </a:r>
            <a:r>
              <a:rPr b="0" i="0" lang="pt-BR" sz="2000" u="none" cap="none" strike="noStrike">
                <a:solidFill>
                  <a:srgbClr val="202124"/>
                </a:solidFill>
                <a:highlight>
                  <a:srgbClr val="FFFF00"/>
                </a:highlight>
                <a:latin typeface="Overpass"/>
                <a:ea typeface="Overpass"/>
                <a:cs typeface="Overpass"/>
                <a:sym typeface="Overpass"/>
              </a:rPr>
              <a:t>conjunto de funções que já foram escritas por desenvolvedores</a:t>
            </a:r>
            <a:r>
              <a:rPr b="0" i="0" lang="pt-BR" sz="2000" u="none" cap="none" strike="noStrike">
                <a:solidFill>
                  <a:srgbClr val="202124"/>
                </a:solidFill>
                <a:latin typeface="Overpass"/>
                <a:ea typeface="Overpass"/>
                <a:cs typeface="Overpass"/>
                <a:sym typeface="Overpass"/>
              </a:rPr>
              <a:t>, desse modo, temos várias bibliotecas que um desenvolvedor criou para arredondar um número, aumentar ou diminuir casas decimais e assim por diante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9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445" name="Google Shape;445;p29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9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29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448" name="Google Shape;448;p29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9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0" name="Google Shape;450;p29"/>
          <p:cNvSpPr txBox="1"/>
          <p:nvPr/>
        </p:nvSpPr>
        <p:spPr>
          <a:xfrm>
            <a:off x="571500" y="3218775"/>
            <a:ext cx="800099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ESTRUTURAS CONDICIONAL ANINHADA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374409" y="488475"/>
            <a:ext cx="294680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05.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9"/>
          <p:cNvSpPr/>
          <p:nvPr/>
        </p:nvSpPr>
        <p:spPr>
          <a:xfrm>
            <a:off x="6111479" y="918902"/>
            <a:ext cx="2212181" cy="2366586"/>
          </a:xfrm>
          <a:custGeom>
            <a:rect b="b" l="l" r="r" t="t"/>
            <a:pathLst>
              <a:path extrusionOk="0" h="6384602" w="5402970">
                <a:moveTo>
                  <a:pt x="0" y="0"/>
                </a:moveTo>
                <a:lnTo>
                  <a:pt x="5402970" y="0"/>
                </a:lnTo>
                <a:lnTo>
                  <a:pt x="5402970" y="6384602"/>
                </a:lnTo>
                <a:lnTo>
                  <a:pt x="0" y="6384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30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58" name="Google Shape;458;p3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30"/>
          <p:cNvGrpSpPr/>
          <p:nvPr/>
        </p:nvGrpSpPr>
        <p:grpSpPr>
          <a:xfrm>
            <a:off x="247650" y="1"/>
            <a:ext cx="8711763" cy="969578"/>
            <a:chOff x="0" y="-38100"/>
            <a:chExt cx="4942983" cy="704872"/>
          </a:xfrm>
        </p:grpSpPr>
        <p:sp>
          <p:nvSpPr>
            <p:cNvPr id="461" name="Google Shape;461;p3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30"/>
          <p:cNvSpPr txBox="1"/>
          <p:nvPr/>
        </p:nvSpPr>
        <p:spPr>
          <a:xfrm>
            <a:off x="247650" y="152637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OBSERVE A FRASE:</a:t>
            </a:r>
            <a:endParaRPr b="1" i="0" sz="1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609600" y="1238453"/>
            <a:ext cx="7755673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1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</a:t>
            </a:r>
            <a:r>
              <a:rPr b="0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eu tiver dinheiro, </a:t>
            </a:r>
            <a:r>
              <a:rPr b="1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então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comprar um videogame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Senão  </a:t>
            </a:r>
            <a:r>
              <a:rPr b="0" i="1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ficar sem jogar</a:t>
            </a:r>
            <a:endParaRPr b="0" i="0" sz="4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725694" y="3609320"/>
            <a:ext cx="7755673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Entretanto, eu tenho várias possibilidades, vamos supor que eu não tenho dinheiro para comprar um videogame, mas tenho dinheiro para viajar por exemplo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3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71" name="Google Shape;471;p3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1"/>
          <p:cNvGrpSpPr/>
          <p:nvPr/>
        </p:nvGrpSpPr>
        <p:grpSpPr>
          <a:xfrm>
            <a:off x="247650" y="1"/>
            <a:ext cx="8711763" cy="969578"/>
            <a:chOff x="0" y="-38100"/>
            <a:chExt cx="4942983" cy="704872"/>
          </a:xfrm>
        </p:grpSpPr>
        <p:sp>
          <p:nvSpPr>
            <p:cNvPr id="474" name="Google Shape;474;p3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31"/>
          <p:cNvSpPr txBox="1"/>
          <p:nvPr/>
        </p:nvSpPr>
        <p:spPr>
          <a:xfrm>
            <a:off x="247650" y="152637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ENTÃO PODERÍAMOS COMPLETAR A FRASE</a:t>
            </a:r>
            <a:endParaRPr b="1" i="0" sz="1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609600" y="1238453"/>
            <a:ext cx="775567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1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 </a:t>
            </a:r>
            <a:r>
              <a:rPr b="0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eu tiver muito dinheiro, então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comprar um PlayStation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Senão se </a:t>
            </a:r>
            <a:r>
              <a:rPr b="0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tiver dinheiro então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fazer uma viagem simples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Senão </a:t>
            </a:r>
            <a:r>
              <a:rPr b="0" i="1" lang="pt-BR" sz="3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vou ficar em casa mesmo</a:t>
            </a:r>
            <a:endParaRPr b="1" i="1" sz="36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78" name="Google Shape;478;p31"/>
          <p:cNvSpPr txBox="1"/>
          <p:nvPr/>
        </p:nvSpPr>
        <p:spPr>
          <a:xfrm>
            <a:off x="778727" y="4372101"/>
            <a:ext cx="77556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Agora tenho </a:t>
            </a:r>
            <a:r>
              <a:rPr b="0" i="0" lang="pt-BR" sz="20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vários caminhos </a:t>
            </a: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que posso seguir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32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484" name="Google Shape;484;p3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32"/>
          <p:cNvSpPr txBox="1"/>
          <p:nvPr>
            <p:ph type="title"/>
          </p:nvPr>
        </p:nvSpPr>
        <p:spPr>
          <a:xfrm>
            <a:off x="778726" y="142762"/>
            <a:ext cx="7586546" cy="56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verpass"/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CONDIÇÃO ANINHADA EM PYTHON:</a:t>
            </a:r>
            <a:endParaRPr sz="3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694162" y="806888"/>
            <a:ext cx="7755673" cy="5447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if (</a:t>
            </a:r>
            <a:r>
              <a:rPr b="0" i="0" lang="pt-BR" sz="44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expressão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elif (</a:t>
            </a:r>
            <a:r>
              <a:rPr b="0" i="0" lang="pt-BR" sz="44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expressão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else:</a:t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33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493" name="Google Shape;493;p3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Texto&#10;&#10;Descrição gerada automaticamente com confiança média" id="495" name="Google Shape;4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83" y="449653"/>
            <a:ext cx="8427317" cy="4244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4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501" name="Google Shape;501;p34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4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34"/>
          <p:cNvSpPr/>
          <p:nvPr/>
        </p:nvSpPr>
        <p:spPr>
          <a:xfrm>
            <a:off x="4988378" y="1034396"/>
            <a:ext cx="3158084" cy="3298260"/>
          </a:xfrm>
          <a:custGeom>
            <a:rect b="b" l="l" r="r" t="t"/>
            <a:pathLst>
              <a:path extrusionOk="0" h="6596519" w="6316167">
                <a:moveTo>
                  <a:pt x="0" y="0"/>
                </a:moveTo>
                <a:lnTo>
                  <a:pt x="6316167" y="0"/>
                </a:lnTo>
                <a:lnTo>
                  <a:pt x="6316167" y="6596519"/>
                </a:lnTo>
                <a:lnTo>
                  <a:pt x="0" y="659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p3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510" name="Google Shape;510;p3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35"/>
          <p:cNvSpPr txBox="1"/>
          <p:nvPr/>
        </p:nvSpPr>
        <p:spPr>
          <a:xfrm>
            <a:off x="670380" y="325011"/>
            <a:ext cx="7821438" cy="3046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 escola “APRENDER” faz o pagamento de seus professores por hora/aula. Faça um programa que calcule e exiba o salário de um professor. Sabe-se que o valor da hora/aula segue a tabela abaixo: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Professor Nível 1 R$12,00 por hora/aula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Professor Nível 2 R$17,00 por hora/aula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Professor Nível 3 R$25,00 por hora/aula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Entrada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 arquivo de entrada contém dois valores inteiros correspondentes ao nível do professor e a quantidade de horas trabalhadas.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Saída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 arquivo de saída deve conter a mensagem “O professor recebe R$ " seguido pelo valor que o professor receberá pelas horas trabalhadas</a:t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513" name="Google Shape;513;p35"/>
          <p:cNvGraphicFramePr/>
          <p:nvPr/>
        </p:nvGraphicFramePr>
        <p:xfrm>
          <a:off x="1697825" y="33884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2874175"/>
                <a:gridCol w="2874175"/>
              </a:tblGrid>
              <a:tr h="26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Entrada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Saída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2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32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O professor recebe R$ 544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44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3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36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600" u="none" cap="none" strike="noStrike"/>
                        <a:t>O Professor recebe R$ 900</a:t>
                      </a:r>
                      <a:endParaRPr sz="1600" u="none" cap="none" strike="noStrike"/>
                    </a:p>
                  </a:txBody>
                  <a:tcPr marT="38100" marB="38100" marR="38100" marL="38100" anchor="ctr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ce gráfica do usuário, Texto&#10;&#10;Descrição gerada automaticamente" id="518" name="Google Shape;5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14" y="293434"/>
            <a:ext cx="8347571" cy="4346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7"/>
          <p:cNvGrpSpPr/>
          <p:nvPr/>
        </p:nvGrpSpPr>
        <p:grpSpPr>
          <a:xfrm>
            <a:off x="279182" y="50006"/>
            <a:ext cx="8648700" cy="4882753"/>
            <a:chOff x="0" y="-38100"/>
            <a:chExt cx="1586793" cy="1839305"/>
          </a:xfrm>
        </p:grpSpPr>
        <p:sp>
          <p:nvSpPr>
            <p:cNvPr id="524" name="Google Shape;524;p3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6" name="Google Shape;526;p37"/>
          <p:cNvSpPr txBox="1"/>
          <p:nvPr/>
        </p:nvSpPr>
        <p:spPr>
          <a:xfrm>
            <a:off x="696317" y="111859"/>
            <a:ext cx="7586545" cy="3354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Um banco concederá um crédito especial aos seus clientes, variável com o saldo médio no último ano. Faça um programa que leia o saldo médio de um cliente e calcule o valor do crédito de acordo com a tabela abaixo. Mostre uma mensagem informando o saldo médio e o valor do crédito.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Entrada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 arquivo de entrada contém dois valores reais referente ao crédito e o saldo.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Saída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 arquivo de saída deve conter a mensagem informando o saldo do cliente e o crédito que ele recebeu</a:t>
            </a:r>
            <a:endParaRPr b="0" i="0" sz="1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527" name="Google Shape;5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332" y="1233817"/>
            <a:ext cx="4850607" cy="12575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8" name="Google Shape;528;p37"/>
          <p:cNvGraphicFramePr/>
          <p:nvPr/>
        </p:nvGraphicFramePr>
        <p:xfrm>
          <a:off x="1425178" y="3542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3146825"/>
                <a:gridCol w="3146825"/>
              </a:tblGrid>
              <a:tr h="30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entrada</a:t>
                      </a:r>
                      <a:endParaRPr sz="11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saída</a:t>
                      </a:r>
                      <a:endParaRPr sz="110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</a:tr>
              <a:tr h="27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260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Seu saldo: 260 seu crédito: 52.0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</a:tr>
              <a:tr h="27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400" u="none" cap="none" strike="noStrike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-300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Saldo negativo</a:t>
                      </a:r>
                      <a:endParaRPr sz="105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</a:tr>
              <a:tr h="27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2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800</a:t>
                      </a:r>
                      <a:endParaRPr sz="105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Seu saldo: 800 seu crédito: 320.0</a:t>
                      </a:r>
                      <a:endParaRPr sz="1050" u="none" cap="none" strike="noStrike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&#10;&#10;Descrição gerada automaticamente" id="533" name="Google Shape;53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77" y="184519"/>
            <a:ext cx="8046845" cy="477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247650" y="1"/>
            <a:ext cx="8648700" cy="1321594"/>
            <a:chOff x="0" y="-38100"/>
            <a:chExt cx="4942983" cy="704872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390525" y="179450"/>
            <a:ext cx="8648700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USANDO A BIBLIOTECA MATH</a:t>
            </a:r>
            <a:endParaRPr/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PARA RAIZ QUADRADA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450" y="1487025"/>
            <a:ext cx="6889875" cy="3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39"/>
          <p:cNvGrpSpPr/>
          <p:nvPr/>
        </p:nvGrpSpPr>
        <p:grpSpPr>
          <a:xfrm>
            <a:off x="343475" y="130373"/>
            <a:ext cx="8648700" cy="4882753"/>
            <a:chOff x="0" y="-38100"/>
            <a:chExt cx="1586793" cy="1839305"/>
          </a:xfrm>
        </p:grpSpPr>
        <p:sp>
          <p:nvSpPr>
            <p:cNvPr id="539" name="Google Shape;539;p3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1" name="Google Shape;541;p39"/>
          <p:cNvSpPr txBox="1"/>
          <p:nvPr/>
        </p:nvSpPr>
        <p:spPr>
          <a:xfrm>
            <a:off x="684160" y="231516"/>
            <a:ext cx="7967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Faça um programa que receba a doação de um usuário e informe na tela que o valor foi doado conforme a tabela abaixo: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2" name="Google Shape;542;p39"/>
          <p:cNvGraphicFramePr/>
          <p:nvPr/>
        </p:nvGraphicFramePr>
        <p:xfrm>
          <a:off x="1980639" y="10693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2743200"/>
                <a:gridCol w="2743200"/>
              </a:tblGrid>
              <a:tr h="32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Especificação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Preço unitário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22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Código 1 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R$ 10,00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49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Código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R$ 15,00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Código 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R$ 25,00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Código 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R$ 50,00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7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Código 5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Outro valor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3" name="Google Shape;543;p39"/>
          <p:cNvSpPr txBox="1"/>
          <p:nvPr/>
        </p:nvSpPr>
        <p:spPr>
          <a:xfrm>
            <a:off x="740174" y="4139389"/>
            <a:ext cx="7967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Quando o usuário digitar a opção 5 ele deve ter a opção de inserir um valor que deseja doar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g2e9ac49d92b_1_0"/>
          <p:cNvGrpSpPr/>
          <p:nvPr/>
        </p:nvGrpSpPr>
        <p:grpSpPr>
          <a:xfrm>
            <a:off x="343475" y="130372"/>
            <a:ext cx="8648657" cy="4882803"/>
            <a:chOff x="0" y="-38100"/>
            <a:chExt cx="1586793" cy="1839305"/>
          </a:xfrm>
        </p:grpSpPr>
        <p:sp>
          <p:nvSpPr>
            <p:cNvPr id="549" name="Google Shape;549;g2e9ac49d92b_1_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2e9ac49d92b_1_0"/>
            <p:cNvSpPr txBox="1"/>
            <p:nvPr/>
          </p:nvSpPr>
          <p:spPr>
            <a:xfrm>
              <a:off x="0" y="-38100"/>
              <a:ext cx="1586700" cy="1839300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1" name="Google Shape;551;g2e9ac49d92b_1_0"/>
          <p:cNvSpPr txBox="1"/>
          <p:nvPr/>
        </p:nvSpPr>
        <p:spPr>
          <a:xfrm>
            <a:off x="1005250" y="216775"/>
            <a:ext cx="7325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Faça um programa que faça 5 perguntas para uma pessoa sobre um crime. As perguntas são: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“Telefonou para a vítima? ”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“Esteve no local do crime?”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“Mora perto da vítima? ”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“Devia para a vítima? ”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“Já trabalhou com a vítima? ”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O programa deve no final emitir uma classificação sobre a participação da pessoa no crime. Se a pessoa responder positivamente a 2 questões ela deve ser classificada como “Suspeita”, entre 3 e 4 como “Cúmplice” e 5 como “Assassino”. Caso contrário, ele será classificado como “Inocente”.  </a:t>
            </a:r>
            <a:endParaRPr sz="20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g2e9ac49d92b_1_11"/>
          <p:cNvGrpSpPr/>
          <p:nvPr/>
        </p:nvGrpSpPr>
        <p:grpSpPr>
          <a:xfrm>
            <a:off x="343475" y="130372"/>
            <a:ext cx="8648657" cy="4882803"/>
            <a:chOff x="0" y="-38100"/>
            <a:chExt cx="1586793" cy="1839305"/>
          </a:xfrm>
        </p:grpSpPr>
        <p:sp>
          <p:nvSpPr>
            <p:cNvPr id="557" name="Google Shape;557;g2e9ac49d92b_1_1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2e9ac49d92b_1_11"/>
            <p:cNvSpPr txBox="1"/>
            <p:nvPr/>
          </p:nvSpPr>
          <p:spPr>
            <a:xfrm>
              <a:off x="0" y="-38100"/>
              <a:ext cx="1586700" cy="1839300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9" name="Google Shape;559;g2e9ac49d92b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13" y="238150"/>
            <a:ext cx="67341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2dedd85f7b1_0_0"/>
          <p:cNvGrpSpPr/>
          <p:nvPr/>
        </p:nvGrpSpPr>
        <p:grpSpPr>
          <a:xfrm>
            <a:off x="247650" y="3"/>
            <a:ext cx="8648942" cy="1321805"/>
            <a:chOff x="0" y="-38100"/>
            <a:chExt cx="4943100" cy="705000"/>
          </a:xfrm>
        </p:grpSpPr>
        <p:sp>
          <p:nvSpPr>
            <p:cNvPr id="175" name="Google Shape;175;g2dedd85f7b1_0_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2dedd85f7b1_0_0"/>
            <p:cNvSpPr txBox="1"/>
            <p:nvPr/>
          </p:nvSpPr>
          <p:spPr>
            <a:xfrm>
              <a:off x="0" y="-38100"/>
              <a:ext cx="4943100" cy="70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g2dedd85f7b1_0_0"/>
          <p:cNvSpPr txBox="1"/>
          <p:nvPr/>
        </p:nvSpPr>
        <p:spPr>
          <a:xfrm>
            <a:off x="390525" y="179450"/>
            <a:ext cx="86487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USANDO A BIBLIOTECA MATH</a:t>
            </a:r>
            <a:endParaRPr/>
          </a:p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PARA </a:t>
            </a:r>
            <a:r>
              <a:rPr b="1" lang="pt-BR" sz="2400">
                <a:latin typeface="Oswald"/>
                <a:ea typeface="Oswald"/>
                <a:cs typeface="Oswald"/>
                <a:sym typeface="Oswald"/>
              </a:rPr>
              <a:t>FATORIAL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2dedd85f7b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25" y="1492525"/>
            <a:ext cx="7507625" cy="34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5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84" name="Google Shape;184;p5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5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87" name="Google Shape;187;p5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5"/>
          <p:cNvSpPr/>
          <p:nvPr/>
        </p:nvSpPr>
        <p:spPr>
          <a:xfrm>
            <a:off x="7274659" y="3078637"/>
            <a:ext cx="790553" cy="1709303"/>
          </a:xfrm>
          <a:custGeom>
            <a:rect b="b" l="l" r="r" t="t"/>
            <a:pathLst>
              <a:path extrusionOk="0" h="3418605" w="1581105">
                <a:moveTo>
                  <a:pt x="0" y="0"/>
                </a:moveTo>
                <a:lnTo>
                  <a:pt x="1581104" y="0"/>
                </a:lnTo>
                <a:lnTo>
                  <a:pt x="1581104" y="3418605"/>
                </a:lnTo>
                <a:lnTo>
                  <a:pt x="0" y="34186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/>
        </p:nvSpPr>
        <p:spPr>
          <a:xfrm>
            <a:off x="506500" y="3194900"/>
            <a:ext cx="6658928" cy="947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OPERADORES RELACIONAIS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"/>
          <p:cNvSpPr txBox="1"/>
          <p:nvPr/>
        </p:nvSpPr>
        <p:spPr>
          <a:xfrm>
            <a:off x="353779" y="397489"/>
            <a:ext cx="3093950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02.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6"/>
          <p:cNvGrpSpPr/>
          <p:nvPr/>
        </p:nvGrpSpPr>
        <p:grpSpPr>
          <a:xfrm>
            <a:off x="135731" y="85725"/>
            <a:ext cx="8760619" cy="4829175"/>
            <a:chOff x="0" y="-38100"/>
            <a:chExt cx="1586793" cy="1839305"/>
          </a:xfrm>
        </p:grpSpPr>
        <p:sp>
          <p:nvSpPr>
            <p:cNvPr id="197" name="Google Shape;197;p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99" name="Google Shape;199;p6"/>
          <p:cNvGraphicFramePr/>
          <p:nvPr/>
        </p:nvGraphicFramePr>
        <p:xfrm>
          <a:off x="721519" y="300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{43B22ABA-36BD-4A08-A8B2-153CFF2A4CD4}</a:tableStyleId>
              </a:tblPr>
              <a:tblGrid>
                <a:gridCol w="1776050"/>
                <a:gridCol w="1776050"/>
                <a:gridCol w="1776050"/>
                <a:gridCol w="1776050"/>
              </a:tblGrid>
              <a:tr h="66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Maior que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99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&gt; 4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31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2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Menor que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 &lt; 10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96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VERDADEIRO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87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&gt;=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6204" lvl="0" marL="452119" marR="32956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Maior ou  igual 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7&gt;=7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96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VERDADEIRO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46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Menor ou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igual 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10&lt;=6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92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==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8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Igual a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50==88</a:t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FALSO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714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pt-BR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!=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74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Diferente de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6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300!=120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00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969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VERDADEIRO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05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50" y="342901"/>
            <a:ext cx="8489700" cy="4252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8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210" name="Google Shape;210;p8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8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213" name="Google Shape;213;p8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8"/>
          <p:cNvSpPr txBox="1"/>
          <p:nvPr/>
        </p:nvSpPr>
        <p:spPr>
          <a:xfrm>
            <a:off x="506500" y="3194900"/>
            <a:ext cx="6658928" cy="947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OPERADORES LÓGICOS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374409" y="400850"/>
            <a:ext cx="2814716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03.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/>
          <p:nvPr/>
        </p:nvSpPr>
        <p:spPr>
          <a:xfrm flipH="1">
            <a:off x="6754770" y="2966775"/>
            <a:ext cx="1991961" cy="1639606"/>
          </a:xfrm>
          <a:custGeom>
            <a:rect b="b" l="l" r="r" t="t"/>
            <a:pathLst>
              <a:path extrusionOk="0" h="2194226" w="2734238">
                <a:moveTo>
                  <a:pt x="2734238" y="0"/>
                </a:moveTo>
                <a:lnTo>
                  <a:pt x="0" y="0"/>
                </a:lnTo>
                <a:lnTo>
                  <a:pt x="0" y="2194226"/>
                </a:lnTo>
                <a:lnTo>
                  <a:pt x="2734238" y="2194226"/>
                </a:lnTo>
                <a:lnTo>
                  <a:pt x="273423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