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Montserrat"/>
      <p:regular r:id="rId42"/>
      <p:bold r:id="rId43"/>
      <p:italic r:id="rId44"/>
      <p:boldItalic r:id="rId45"/>
    </p:embeddedFont>
    <p:embeddedFont>
      <p:font typeface="Overpass"/>
      <p:regular r:id="rId46"/>
      <p:bold r:id="rId47"/>
      <p:italic r:id="rId48"/>
      <p:boldItalic r:id="rId49"/>
    </p:embeddedFont>
    <p:embeddedFont>
      <p:font typeface="Oswald"/>
      <p:regular r:id="rId50"/>
      <p:bold r:id="rId51"/>
    </p:embeddedFont>
    <p:embeddedFont>
      <p:font typeface="IBM Plex Mon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6" roundtripDataSignature="AMtx7mhz2siqf3ofFn0j9mMhYd20nfDs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DF9782D-F1FD-4ED2-A91F-C5C4BC3A8B83}">
  <a:tblStyle styleId="{2DF9782D-F1FD-4ED2-A91F-C5C4BC3A8B8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Montserrat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Montserrat-italic.fntdata"/><Relationship Id="rId43" Type="http://schemas.openxmlformats.org/officeDocument/2006/relationships/font" Target="fonts/Montserrat-bold.fntdata"/><Relationship Id="rId46" Type="http://schemas.openxmlformats.org/officeDocument/2006/relationships/font" Target="fonts/Overpass-regular.fntdata"/><Relationship Id="rId45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Overpass-italic.fntdata"/><Relationship Id="rId47" Type="http://schemas.openxmlformats.org/officeDocument/2006/relationships/font" Target="fonts/Overpass-bold.fntdata"/><Relationship Id="rId49" Type="http://schemas.openxmlformats.org/officeDocument/2006/relationships/font" Target="fonts/Overpas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Oswald-bold.fntdata"/><Relationship Id="rId50" Type="http://schemas.openxmlformats.org/officeDocument/2006/relationships/font" Target="fonts/Oswald-regular.fntdata"/><Relationship Id="rId53" Type="http://schemas.openxmlformats.org/officeDocument/2006/relationships/font" Target="fonts/IBMPlexMono-bold.fntdata"/><Relationship Id="rId52" Type="http://schemas.openxmlformats.org/officeDocument/2006/relationships/font" Target="fonts/IBMPlexMono-regular.fntdata"/><Relationship Id="rId11" Type="http://schemas.openxmlformats.org/officeDocument/2006/relationships/slide" Target="slides/slide5.xml"/><Relationship Id="rId55" Type="http://schemas.openxmlformats.org/officeDocument/2006/relationships/font" Target="fonts/IBMPlexMono-boldItalic.fntdata"/><Relationship Id="rId10" Type="http://schemas.openxmlformats.org/officeDocument/2006/relationships/slide" Target="slides/slide4.xml"/><Relationship Id="rId54" Type="http://schemas.openxmlformats.org/officeDocument/2006/relationships/font" Target="fonts/IBMPlex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1" name="Google Shape;28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8" name="Google Shape;32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0" name="Google Shape;34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6" name="Google Shape;376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4" name="Google Shape;39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9" name="Google Shape;399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8" name="Google Shape;40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42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83" name="Google Shape;83;p42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84" name="Google Shape;84;p42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85" name="Google Shape;85;p42"/>
          <p:cNvGrpSpPr/>
          <p:nvPr/>
        </p:nvGrpSpPr>
        <p:grpSpPr>
          <a:xfrm>
            <a:off x="354325" y="780649"/>
            <a:ext cx="3956378" cy="3126523"/>
            <a:chOff x="0" y="-38100"/>
            <a:chExt cx="4186200" cy="582600"/>
          </a:xfrm>
        </p:grpSpPr>
        <p:sp>
          <p:nvSpPr>
            <p:cNvPr id="86" name="Google Shape;86;p42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87" name="Google Shape;87;p42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43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95" name="Google Shape;95;p43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6" name="Google Shape;96;p43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97" name="Google Shape;97;p43"/>
          <p:cNvGrpSpPr/>
          <p:nvPr/>
        </p:nvGrpSpPr>
        <p:grpSpPr>
          <a:xfrm>
            <a:off x="909818" y="212105"/>
            <a:ext cx="7324594" cy="1019375"/>
            <a:chOff x="0" y="-38100"/>
            <a:chExt cx="4186200" cy="582600"/>
          </a:xfrm>
        </p:grpSpPr>
        <p:sp>
          <p:nvSpPr>
            <p:cNvPr id="98" name="Google Shape;98;p43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9" name="Google Shape;99;p43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43"/>
          <p:cNvGrpSpPr/>
          <p:nvPr/>
        </p:nvGrpSpPr>
        <p:grpSpPr>
          <a:xfrm>
            <a:off x="909818" y="1136142"/>
            <a:ext cx="7324594" cy="2311704"/>
            <a:chOff x="0" y="-38100"/>
            <a:chExt cx="4186200" cy="1321200"/>
          </a:xfrm>
        </p:grpSpPr>
        <p:sp>
          <p:nvSpPr>
            <p:cNvPr id="101" name="Google Shape;101;p43"/>
            <p:cNvSpPr/>
            <p:nvPr/>
          </p:nvSpPr>
          <p:spPr>
            <a:xfrm>
              <a:off x="0" y="0"/>
              <a:ext cx="4186087" cy="1282977"/>
            </a:xfrm>
            <a:custGeom>
              <a:rect b="b" l="l" r="r" t="t"/>
              <a:pathLst>
                <a:path extrusionOk="0" h="1282977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1282977"/>
                  </a:lnTo>
                  <a:lnTo>
                    <a:pt x="0" y="1282977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2" name="Google Shape;102;p43"/>
            <p:cNvSpPr txBox="1"/>
            <p:nvPr/>
          </p:nvSpPr>
          <p:spPr>
            <a:xfrm>
              <a:off x="0" y="-38100"/>
              <a:ext cx="41862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43"/>
          <p:cNvGrpSpPr/>
          <p:nvPr/>
        </p:nvGrpSpPr>
        <p:grpSpPr>
          <a:xfrm>
            <a:off x="909818" y="4066424"/>
            <a:ext cx="7324594" cy="798388"/>
            <a:chOff x="0" y="-38100"/>
            <a:chExt cx="4186200" cy="456300"/>
          </a:xfrm>
        </p:grpSpPr>
        <p:sp>
          <p:nvSpPr>
            <p:cNvPr id="104" name="Google Shape;104;p43"/>
            <p:cNvSpPr/>
            <p:nvPr/>
          </p:nvSpPr>
          <p:spPr>
            <a:xfrm>
              <a:off x="0" y="0"/>
              <a:ext cx="4186087" cy="418156"/>
            </a:xfrm>
            <a:custGeom>
              <a:rect b="b" l="l" r="r" t="t"/>
              <a:pathLst>
                <a:path extrusionOk="0" h="418156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18156"/>
                  </a:lnTo>
                  <a:lnTo>
                    <a:pt x="0" y="41815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5" name="Google Shape;105;p43"/>
            <p:cNvSpPr txBox="1"/>
            <p:nvPr/>
          </p:nvSpPr>
          <p:spPr>
            <a:xfrm>
              <a:off x="0" y="-38100"/>
              <a:ext cx="4186200" cy="4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43"/>
          <p:cNvGrpSpPr/>
          <p:nvPr/>
        </p:nvGrpSpPr>
        <p:grpSpPr>
          <a:xfrm>
            <a:off x="909818" y="3354151"/>
            <a:ext cx="7324594" cy="805212"/>
            <a:chOff x="0" y="-38100"/>
            <a:chExt cx="4186200" cy="460200"/>
          </a:xfrm>
        </p:grpSpPr>
        <p:sp>
          <p:nvSpPr>
            <p:cNvPr id="107" name="Google Shape;107;p43"/>
            <p:cNvSpPr/>
            <p:nvPr/>
          </p:nvSpPr>
          <p:spPr>
            <a:xfrm>
              <a:off x="0" y="0"/>
              <a:ext cx="4186087" cy="421978"/>
            </a:xfrm>
            <a:custGeom>
              <a:rect b="b" l="l" r="r" t="t"/>
              <a:pathLst>
                <a:path extrusionOk="0" h="421978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21978"/>
                  </a:lnTo>
                  <a:lnTo>
                    <a:pt x="0" y="421978"/>
                  </a:lnTo>
                  <a:close/>
                </a:path>
              </a:pathLst>
            </a:custGeom>
            <a:solidFill>
              <a:srgbClr val="E17E40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8" name="Google Shape;108;p43"/>
            <p:cNvSpPr txBox="1"/>
            <p:nvPr/>
          </p:nvSpPr>
          <p:spPr>
            <a:xfrm>
              <a:off x="0" y="-38100"/>
              <a:ext cx="41862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43"/>
          <p:cNvSpPr txBox="1"/>
          <p:nvPr>
            <p:ph idx="1" type="body"/>
          </p:nvPr>
        </p:nvSpPr>
        <p:spPr>
          <a:xfrm>
            <a:off x="1417250" y="4230575"/>
            <a:ext cx="4893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0" name="Google Shape;11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4"/>
          <p:cNvSpPr txBox="1"/>
          <p:nvPr>
            <p:ph type="title"/>
          </p:nvPr>
        </p:nvSpPr>
        <p:spPr>
          <a:xfrm>
            <a:off x="2636150" y="948325"/>
            <a:ext cx="3871500" cy="1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" type="subTitle"/>
          </p:nvPr>
        </p:nvSpPr>
        <p:spPr>
          <a:xfrm>
            <a:off x="2636275" y="2687088"/>
            <a:ext cx="3871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5"/>
          <p:cNvSpPr txBox="1"/>
          <p:nvPr>
            <p:ph type="title"/>
          </p:nvPr>
        </p:nvSpPr>
        <p:spPr>
          <a:xfrm>
            <a:off x="891641" y="67767"/>
            <a:ext cx="7360716" cy="757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5"/>
          <p:cNvSpPr txBox="1"/>
          <p:nvPr>
            <p:ph idx="1" type="body"/>
          </p:nvPr>
        </p:nvSpPr>
        <p:spPr>
          <a:xfrm>
            <a:off x="110605" y="1235455"/>
            <a:ext cx="5190490" cy="3512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6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22" name="Google Shape;22;p36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" name="Google Shape;23;p36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4" name="Google Shape;24;p36"/>
          <p:cNvGrpSpPr/>
          <p:nvPr/>
        </p:nvGrpSpPr>
        <p:grpSpPr>
          <a:xfrm>
            <a:off x="378351" y="1467425"/>
            <a:ext cx="8356911" cy="2311704"/>
            <a:chOff x="0" y="-38100"/>
            <a:chExt cx="4186200" cy="1321200"/>
          </a:xfrm>
        </p:grpSpPr>
        <p:sp>
          <p:nvSpPr>
            <p:cNvPr id="25" name="Google Shape;25;p36"/>
            <p:cNvSpPr/>
            <p:nvPr/>
          </p:nvSpPr>
          <p:spPr>
            <a:xfrm>
              <a:off x="0" y="0"/>
              <a:ext cx="4186087" cy="1282977"/>
            </a:xfrm>
            <a:custGeom>
              <a:rect b="b" l="l" r="r" t="t"/>
              <a:pathLst>
                <a:path extrusionOk="0" h="1282977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1282977"/>
                  </a:lnTo>
                  <a:lnTo>
                    <a:pt x="0" y="1282977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6" name="Google Shape;26;p36"/>
            <p:cNvSpPr txBox="1"/>
            <p:nvPr/>
          </p:nvSpPr>
          <p:spPr>
            <a:xfrm>
              <a:off x="0" y="-38100"/>
              <a:ext cx="41862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7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32" name="Google Shape;32;p37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3" name="Google Shape;33;p37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34" name="Google Shape;34;p37"/>
          <p:cNvGrpSpPr/>
          <p:nvPr/>
        </p:nvGrpSpPr>
        <p:grpSpPr>
          <a:xfrm>
            <a:off x="909818" y="2014218"/>
            <a:ext cx="7324594" cy="1019375"/>
            <a:chOff x="0" y="-38100"/>
            <a:chExt cx="4186200" cy="582600"/>
          </a:xfrm>
        </p:grpSpPr>
        <p:sp>
          <p:nvSpPr>
            <p:cNvPr id="35" name="Google Shape;35;p37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6" name="Google Shape;36;p37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" name="Google Shape;37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38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41" name="Google Shape;41;p38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2" name="Google Shape;42;p38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43" name="Google Shape;43;p38"/>
          <p:cNvGrpSpPr/>
          <p:nvPr/>
        </p:nvGrpSpPr>
        <p:grpSpPr>
          <a:xfrm>
            <a:off x="231675" y="0"/>
            <a:ext cx="5178329" cy="4159426"/>
            <a:chOff x="0" y="-38100"/>
            <a:chExt cx="4186200" cy="460200"/>
          </a:xfrm>
        </p:grpSpPr>
        <p:sp>
          <p:nvSpPr>
            <p:cNvPr id="44" name="Google Shape;44;p38"/>
            <p:cNvSpPr/>
            <p:nvPr/>
          </p:nvSpPr>
          <p:spPr>
            <a:xfrm>
              <a:off x="0" y="0"/>
              <a:ext cx="4186087" cy="421978"/>
            </a:xfrm>
            <a:custGeom>
              <a:rect b="b" l="l" r="r" t="t"/>
              <a:pathLst>
                <a:path extrusionOk="0" h="421978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21978"/>
                  </a:lnTo>
                  <a:lnTo>
                    <a:pt x="0" y="421978"/>
                  </a:lnTo>
                  <a:close/>
                </a:path>
              </a:pathLst>
            </a:custGeom>
            <a:solidFill>
              <a:srgbClr val="E17E40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5" name="Google Shape;45;p38"/>
            <p:cNvSpPr txBox="1"/>
            <p:nvPr/>
          </p:nvSpPr>
          <p:spPr>
            <a:xfrm>
              <a:off x="0" y="-38100"/>
              <a:ext cx="41862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9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51" name="Google Shape;51;p39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2" name="Google Shape;52;p39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53" name="Google Shape;53;p39"/>
          <p:cNvGrpSpPr/>
          <p:nvPr/>
        </p:nvGrpSpPr>
        <p:grpSpPr>
          <a:xfrm>
            <a:off x="160326" y="212100"/>
            <a:ext cx="8672132" cy="1019375"/>
            <a:chOff x="0" y="-38100"/>
            <a:chExt cx="4186200" cy="582600"/>
          </a:xfrm>
        </p:grpSpPr>
        <p:sp>
          <p:nvSpPr>
            <p:cNvPr id="54" name="Google Shape;54;p39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5" name="Google Shape;55;p39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" name="Google Shape;5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58" name="Google Shape;58;p39"/>
          <p:cNvGrpSpPr/>
          <p:nvPr/>
        </p:nvGrpSpPr>
        <p:grpSpPr>
          <a:xfrm>
            <a:off x="160326" y="1152477"/>
            <a:ext cx="8672132" cy="2776105"/>
            <a:chOff x="0" y="-38100"/>
            <a:chExt cx="4186200" cy="1321200"/>
          </a:xfrm>
        </p:grpSpPr>
        <p:sp>
          <p:nvSpPr>
            <p:cNvPr id="59" name="Google Shape;59;p39"/>
            <p:cNvSpPr/>
            <p:nvPr/>
          </p:nvSpPr>
          <p:spPr>
            <a:xfrm>
              <a:off x="0" y="0"/>
              <a:ext cx="4186087" cy="1282977"/>
            </a:xfrm>
            <a:custGeom>
              <a:rect b="b" l="l" r="r" t="t"/>
              <a:pathLst>
                <a:path extrusionOk="0" h="1282977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1282977"/>
                  </a:lnTo>
                  <a:lnTo>
                    <a:pt x="0" y="1282977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0" name="Google Shape;60;p39"/>
            <p:cNvSpPr txBox="1"/>
            <p:nvPr/>
          </p:nvSpPr>
          <p:spPr>
            <a:xfrm>
              <a:off x="0" y="-38100"/>
              <a:ext cx="41862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311700" y="158798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2" name="Google Shape;6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40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65" name="Google Shape;65;p40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6" name="Google Shape;66;p40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67" name="Google Shape;67;p40"/>
          <p:cNvGrpSpPr/>
          <p:nvPr/>
        </p:nvGrpSpPr>
        <p:grpSpPr>
          <a:xfrm>
            <a:off x="160326" y="212100"/>
            <a:ext cx="8672132" cy="1019375"/>
            <a:chOff x="0" y="-38100"/>
            <a:chExt cx="4186200" cy="582600"/>
          </a:xfrm>
        </p:grpSpPr>
        <p:sp>
          <p:nvSpPr>
            <p:cNvPr id="68" name="Google Shape;68;p40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9" name="Google Shape;69;p40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" name="Google Shape;7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1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74" name="Google Shape;74;p41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5" name="Google Shape;75;p41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76" name="Google Shape;76;p41"/>
          <p:cNvGrpSpPr/>
          <p:nvPr/>
        </p:nvGrpSpPr>
        <p:grpSpPr>
          <a:xfrm>
            <a:off x="391850" y="1235450"/>
            <a:ext cx="7324594" cy="2520193"/>
            <a:chOff x="0" y="-38100"/>
            <a:chExt cx="4186200" cy="460200"/>
          </a:xfrm>
        </p:grpSpPr>
        <p:sp>
          <p:nvSpPr>
            <p:cNvPr id="77" name="Google Shape;77;p41"/>
            <p:cNvSpPr/>
            <p:nvPr/>
          </p:nvSpPr>
          <p:spPr>
            <a:xfrm>
              <a:off x="0" y="0"/>
              <a:ext cx="4186087" cy="421978"/>
            </a:xfrm>
            <a:custGeom>
              <a:rect b="b" l="l" r="r" t="t"/>
              <a:pathLst>
                <a:path extrusionOk="0" h="421978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21978"/>
                  </a:lnTo>
                  <a:lnTo>
                    <a:pt x="0" y="421978"/>
                  </a:lnTo>
                  <a:close/>
                </a:path>
              </a:pathLst>
            </a:custGeom>
            <a:solidFill>
              <a:srgbClr val="E17E40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78" name="Google Shape;78;p41"/>
            <p:cNvSpPr txBox="1"/>
            <p:nvPr/>
          </p:nvSpPr>
          <p:spPr>
            <a:xfrm>
              <a:off x="0" y="-38100"/>
              <a:ext cx="41862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b="1" i="0" sz="18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●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○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●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○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6.png"/><Relationship Id="rId13" Type="http://schemas.openxmlformats.org/officeDocument/2006/relationships/image" Target="../media/image38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37.png"/><Relationship Id="rId15" Type="http://schemas.openxmlformats.org/officeDocument/2006/relationships/image" Target="../media/image32.png"/><Relationship Id="rId14" Type="http://schemas.openxmlformats.org/officeDocument/2006/relationships/image" Target="../media/image40.png"/><Relationship Id="rId17" Type="http://schemas.openxmlformats.org/officeDocument/2006/relationships/image" Target="../media/image29.png"/><Relationship Id="rId16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36.png"/><Relationship Id="rId7" Type="http://schemas.openxmlformats.org/officeDocument/2006/relationships/image" Target="../media/image16.png"/><Relationship Id="rId8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3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B18B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1"/>
          <p:cNvGrpSpPr/>
          <p:nvPr/>
        </p:nvGrpSpPr>
        <p:grpSpPr>
          <a:xfrm>
            <a:off x="0" y="0"/>
            <a:ext cx="9144000" cy="5143500"/>
            <a:chOff x="0" y="0"/>
            <a:chExt cx="27368500" cy="13716000"/>
          </a:xfrm>
        </p:grpSpPr>
        <p:sp>
          <p:nvSpPr>
            <p:cNvPr id="116" name="Google Shape;116;p1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"/>
          <p:cNvGrpSpPr/>
          <p:nvPr/>
        </p:nvGrpSpPr>
        <p:grpSpPr>
          <a:xfrm>
            <a:off x="458453" y="1093477"/>
            <a:ext cx="5359400" cy="1683467"/>
            <a:chOff x="0" y="-38100"/>
            <a:chExt cx="2823058" cy="886765"/>
          </a:xfrm>
        </p:grpSpPr>
        <p:sp>
          <p:nvSpPr>
            <p:cNvPr id="119" name="Google Shape;119;p1"/>
            <p:cNvSpPr/>
            <p:nvPr/>
          </p:nvSpPr>
          <p:spPr>
            <a:xfrm>
              <a:off x="0" y="0"/>
              <a:ext cx="2823058" cy="848665"/>
            </a:xfrm>
            <a:custGeom>
              <a:rect b="b" l="l" r="r" t="t"/>
              <a:pathLst>
                <a:path extrusionOk="0" h="848665" w="2823058">
                  <a:moveTo>
                    <a:pt x="0" y="0"/>
                  </a:moveTo>
                  <a:lnTo>
                    <a:pt x="2823058" y="0"/>
                  </a:lnTo>
                  <a:lnTo>
                    <a:pt x="2823058" y="848665"/>
                  </a:lnTo>
                  <a:lnTo>
                    <a:pt x="0" y="848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 txBox="1"/>
            <p:nvPr/>
          </p:nvSpPr>
          <p:spPr>
            <a:xfrm>
              <a:off x="0" y="-38100"/>
              <a:ext cx="2823058" cy="886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"/>
          <p:cNvSpPr/>
          <p:nvPr/>
        </p:nvSpPr>
        <p:spPr>
          <a:xfrm>
            <a:off x="298360" y="390547"/>
            <a:ext cx="5920886" cy="4381456"/>
          </a:xfrm>
          <a:custGeom>
            <a:rect b="b" l="l" r="r" t="t"/>
            <a:pathLst>
              <a:path extrusionOk="0" h="8762911" w="11841772">
                <a:moveTo>
                  <a:pt x="0" y="0"/>
                </a:moveTo>
                <a:lnTo>
                  <a:pt x="11841772" y="0"/>
                </a:lnTo>
                <a:lnTo>
                  <a:pt x="11841772" y="8762912"/>
                </a:lnTo>
                <a:lnTo>
                  <a:pt x="0" y="87629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1"/>
          <p:cNvGrpSpPr/>
          <p:nvPr/>
        </p:nvGrpSpPr>
        <p:grpSpPr>
          <a:xfrm>
            <a:off x="458453" y="1973775"/>
            <a:ext cx="8048625" cy="2347734"/>
            <a:chOff x="0" y="-38100"/>
            <a:chExt cx="4600023" cy="1341798"/>
          </a:xfrm>
        </p:grpSpPr>
        <p:sp>
          <p:nvSpPr>
            <p:cNvPr id="123" name="Google Shape;123;p1"/>
            <p:cNvSpPr/>
            <p:nvPr/>
          </p:nvSpPr>
          <p:spPr>
            <a:xfrm>
              <a:off x="0" y="0"/>
              <a:ext cx="4600023" cy="1303698"/>
            </a:xfrm>
            <a:custGeom>
              <a:rect b="b" l="l" r="r" t="t"/>
              <a:pathLst>
                <a:path extrusionOk="0" h="1303698" w="4600023">
                  <a:moveTo>
                    <a:pt x="0" y="0"/>
                  </a:moveTo>
                  <a:lnTo>
                    <a:pt x="4600023" y="0"/>
                  </a:lnTo>
                  <a:lnTo>
                    <a:pt x="4600023" y="1303698"/>
                  </a:lnTo>
                  <a:lnTo>
                    <a:pt x="0" y="1303698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0" y="-38100"/>
              <a:ext cx="4600023" cy="1341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p1"/>
          <p:cNvSpPr txBox="1"/>
          <p:nvPr/>
        </p:nvSpPr>
        <p:spPr>
          <a:xfrm>
            <a:off x="195225" y="2025450"/>
            <a:ext cx="8517900" cy="342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0"/>
              <a:buFont typeface="Arial"/>
              <a:buNone/>
            </a:pPr>
            <a:r>
              <a:rPr b="1" i="0" lang="pt-BR" sz="15900" u="none" cap="none" strike="noStrike">
                <a:solidFill>
                  <a:srgbClr val="0070C0"/>
                </a:solidFill>
                <a:latin typeface="Oswald"/>
                <a:ea typeface="Oswald"/>
                <a:cs typeface="Oswald"/>
                <a:sym typeface="Oswald"/>
              </a:rPr>
              <a:t>PYTHON</a:t>
            </a:r>
            <a:endParaRPr b="0" i="0" sz="7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1"/>
          <p:cNvGrpSpPr/>
          <p:nvPr/>
        </p:nvGrpSpPr>
        <p:grpSpPr>
          <a:xfrm>
            <a:off x="458453" y="451545"/>
            <a:ext cx="3295443" cy="396180"/>
            <a:chOff x="0" y="-38100"/>
            <a:chExt cx="1735872" cy="208688"/>
          </a:xfrm>
        </p:grpSpPr>
        <p:sp>
          <p:nvSpPr>
            <p:cNvPr id="127" name="Google Shape;127;p1"/>
            <p:cNvSpPr/>
            <p:nvPr/>
          </p:nvSpPr>
          <p:spPr>
            <a:xfrm>
              <a:off x="0" y="0"/>
              <a:ext cx="1735872" cy="170588"/>
            </a:xfrm>
            <a:custGeom>
              <a:rect b="b" l="l" r="r" t="t"/>
              <a:pathLst>
                <a:path extrusionOk="0" h="170588" w="1735872">
                  <a:moveTo>
                    <a:pt x="0" y="0"/>
                  </a:moveTo>
                  <a:lnTo>
                    <a:pt x="1735872" y="0"/>
                  </a:lnTo>
                  <a:lnTo>
                    <a:pt x="1735872" y="170588"/>
                  </a:lnTo>
                  <a:lnTo>
                    <a:pt x="0" y="170588"/>
                  </a:lnTo>
                  <a:close/>
                </a:path>
              </a:pathLst>
            </a:custGeom>
            <a:solidFill>
              <a:srgbClr val="5AE1D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 txBox="1"/>
            <p:nvPr/>
          </p:nvSpPr>
          <p:spPr>
            <a:xfrm>
              <a:off x="0" y="-38100"/>
              <a:ext cx="1735872" cy="208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1"/>
          <p:cNvGrpSpPr/>
          <p:nvPr/>
        </p:nvGrpSpPr>
        <p:grpSpPr>
          <a:xfrm>
            <a:off x="572370" y="880546"/>
            <a:ext cx="2971800" cy="307311"/>
            <a:chOff x="0" y="-38100"/>
            <a:chExt cx="1565393" cy="161876"/>
          </a:xfrm>
        </p:grpSpPr>
        <p:sp>
          <p:nvSpPr>
            <p:cNvPr id="130" name="Google Shape;130;p1"/>
            <p:cNvSpPr/>
            <p:nvPr/>
          </p:nvSpPr>
          <p:spPr>
            <a:xfrm>
              <a:off x="0" y="0"/>
              <a:ext cx="1565393" cy="123776"/>
            </a:xfrm>
            <a:custGeom>
              <a:rect b="b" l="l" r="r" t="t"/>
              <a:pathLst>
                <a:path extrusionOk="0" h="123776" w="1565393">
                  <a:moveTo>
                    <a:pt x="0" y="0"/>
                  </a:moveTo>
                  <a:lnTo>
                    <a:pt x="1565393" y="0"/>
                  </a:lnTo>
                  <a:lnTo>
                    <a:pt x="1565393" y="123776"/>
                  </a:lnTo>
                  <a:lnTo>
                    <a:pt x="0" y="123776"/>
                  </a:lnTo>
                  <a:close/>
                </a:path>
              </a:pathLst>
            </a:custGeom>
            <a:solidFill>
              <a:srgbClr val="EEC3B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 txBox="1"/>
            <p:nvPr/>
          </p:nvSpPr>
          <p:spPr>
            <a:xfrm>
              <a:off x="0" y="-38100"/>
              <a:ext cx="1565393" cy="161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"/>
          <p:cNvSpPr/>
          <p:nvPr/>
        </p:nvSpPr>
        <p:spPr>
          <a:xfrm>
            <a:off x="8017250" y="4188565"/>
            <a:ext cx="828390" cy="690671"/>
          </a:xfrm>
          <a:custGeom>
            <a:rect b="b" l="l" r="r" t="t"/>
            <a:pathLst>
              <a:path extrusionOk="0" h="1381341" w="1656781">
                <a:moveTo>
                  <a:pt x="0" y="0"/>
                </a:moveTo>
                <a:lnTo>
                  <a:pt x="1656781" y="0"/>
                </a:lnTo>
                <a:lnTo>
                  <a:pt x="1656781" y="1381342"/>
                </a:lnTo>
                <a:lnTo>
                  <a:pt x="0" y="1381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688072" y="1372990"/>
            <a:ext cx="5141461" cy="624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CURSO LIVRE  - AULA 3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649749" y="965401"/>
            <a:ext cx="4913306" cy="236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viviane.lfrancelino@sp.senac.br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Ícone&#10;&#10;Descrição gerada automaticamente" id="135" name="Google Shape;13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98359" y="410256"/>
            <a:ext cx="2594231" cy="259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0"/>
          <p:cNvGrpSpPr/>
          <p:nvPr/>
        </p:nvGrpSpPr>
        <p:grpSpPr>
          <a:xfrm>
            <a:off x="247650" y="1"/>
            <a:ext cx="8711763" cy="985837"/>
            <a:chOff x="0" y="-38100"/>
            <a:chExt cx="4942983" cy="704872"/>
          </a:xfrm>
        </p:grpSpPr>
        <p:sp>
          <p:nvSpPr>
            <p:cNvPr id="235" name="Google Shape;235;p10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0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10"/>
          <p:cNvSpPr txBox="1"/>
          <p:nvPr/>
        </p:nvSpPr>
        <p:spPr>
          <a:xfrm>
            <a:off x="389294" y="191298"/>
            <a:ext cx="8648700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CONTAR DE ZERO ATÉ QUANDO USUÁRIO QUISER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076" y="1259652"/>
            <a:ext cx="7819848" cy="262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1"/>
          <p:cNvGrpSpPr/>
          <p:nvPr/>
        </p:nvGrpSpPr>
        <p:grpSpPr>
          <a:xfrm>
            <a:off x="247650" y="1"/>
            <a:ext cx="8711763" cy="985837"/>
            <a:chOff x="0" y="-38100"/>
            <a:chExt cx="4942983" cy="704872"/>
          </a:xfrm>
        </p:grpSpPr>
        <p:sp>
          <p:nvSpPr>
            <p:cNvPr id="244" name="Google Shape;244;p11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1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11"/>
          <p:cNvSpPr txBox="1"/>
          <p:nvPr/>
        </p:nvSpPr>
        <p:spPr>
          <a:xfrm>
            <a:off x="310713" y="88676"/>
            <a:ext cx="86487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 SE EU QUISER DEIXAR O USUÁRIO DECIDIR </a:t>
            </a:r>
            <a:br>
              <a:rPr b="1" i="0" lang="pt-BR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1" i="0" lang="pt-BR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QUANTOS NÚMEROS PULAR(SALTOS)?</a:t>
            </a:r>
            <a:endParaRPr b="1" i="0" sz="105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47" name="Google Shape;2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325" y="1297859"/>
            <a:ext cx="8459350" cy="2346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12"/>
          <p:cNvGrpSpPr/>
          <p:nvPr/>
        </p:nvGrpSpPr>
        <p:grpSpPr>
          <a:xfrm>
            <a:off x="848336" y="1784335"/>
            <a:ext cx="5735412" cy="1548674"/>
            <a:chOff x="0" y="-38100"/>
            <a:chExt cx="1645004" cy="847203"/>
          </a:xfrm>
        </p:grpSpPr>
        <p:sp>
          <p:nvSpPr>
            <p:cNvPr id="253" name="Google Shape;253;p12"/>
            <p:cNvSpPr/>
            <p:nvPr/>
          </p:nvSpPr>
          <p:spPr>
            <a:xfrm>
              <a:off x="0" y="0"/>
              <a:ext cx="1645004" cy="809103"/>
            </a:xfrm>
            <a:custGeom>
              <a:rect b="b" l="l" r="r" t="t"/>
              <a:pathLst>
                <a:path extrusionOk="0" h="809103" w="1645004">
                  <a:moveTo>
                    <a:pt x="0" y="0"/>
                  </a:moveTo>
                  <a:lnTo>
                    <a:pt x="1645004" y="0"/>
                  </a:lnTo>
                  <a:lnTo>
                    <a:pt x="1645004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 txBox="1"/>
            <p:nvPr/>
          </p:nvSpPr>
          <p:spPr>
            <a:xfrm>
              <a:off x="0" y="-38100"/>
              <a:ext cx="1645004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2"/>
          <p:cNvSpPr txBox="1"/>
          <p:nvPr/>
        </p:nvSpPr>
        <p:spPr>
          <a:xfrm>
            <a:off x="848325" y="2110625"/>
            <a:ext cx="5343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2"/>
          <p:cNvSpPr/>
          <p:nvPr/>
        </p:nvSpPr>
        <p:spPr>
          <a:xfrm>
            <a:off x="5601044" y="1604197"/>
            <a:ext cx="1965407" cy="1908950"/>
          </a:xfrm>
          <a:custGeom>
            <a:rect b="b" l="l" r="r" t="t"/>
            <a:pathLst>
              <a:path extrusionOk="0" h="1448857" w="1448857">
                <a:moveTo>
                  <a:pt x="0" y="0"/>
                </a:moveTo>
                <a:lnTo>
                  <a:pt x="1448857" y="0"/>
                </a:lnTo>
                <a:lnTo>
                  <a:pt x="1448857" y="1448857"/>
                </a:lnTo>
                <a:lnTo>
                  <a:pt x="0" y="14488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3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262" name="Google Shape;262;p13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3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p13"/>
          <p:cNvSpPr txBox="1"/>
          <p:nvPr/>
        </p:nvSpPr>
        <p:spPr>
          <a:xfrm>
            <a:off x="588335" y="1051420"/>
            <a:ext cx="7967330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Escrever um programa que leia 10 números inteiros e, ao final, apresente a soma de todos os números lidos</a:t>
            </a:r>
            <a:endParaRPr b="0" i="0" sz="28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01" y="252053"/>
            <a:ext cx="7131597" cy="4639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5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275" name="Google Shape;275;p15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5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15"/>
          <p:cNvSpPr txBox="1"/>
          <p:nvPr/>
        </p:nvSpPr>
        <p:spPr>
          <a:xfrm>
            <a:off x="588335" y="601363"/>
            <a:ext cx="7967330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Escrever um algoritmo que lê 5 valores, um de cada vez e informa se o número é positivo ou negativo</a:t>
            </a:r>
            <a:endParaRPr b="0" i="0" sz="20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aphicFrame>
        <p:nvGraphicFramePr>
          <p:cNvPr id="278" name="Google Shape;278;p15"/>
          <p:cNvGraphicFramePr/>
          <p:nvPr/>
        </p:nvGraphicFramePr>
        <p:xfrm>
          <a:off x="1781175" y="27226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{2DF9782D-F1FD-4ED2-A91F-C5C4BC3A8B83}</a:tableStyleId>
              </a:tblPr>
              <a:tblGrid>
                <a:gridCol w="3112300"/>
                <a:gridCol w="2983700"/>
              </a:tblGrid>
              <a:tr h="53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Exemplo de Entrada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pt-BR" sz="18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Exemplo saída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Você digitou um número positivo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9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-4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Você digitou um número negativo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301" y="435769"/>
            <a:ext cx="8099397" cy="4170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17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289" name="Google Shape;289;p17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7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p17"/>
          <p:cNvSpPr txBox="1"/>
          <p:nvPr/>
        </p:nvSpPr>
        <p:spPr>
          <a:xfrm>
            <a:off x="438859" y="1070345"/>
            <a:ext cx="797973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Elabore um programa que faça a conversão de moedas 4x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(real para dólar)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910" y="725282"/>
            <a:ext cx="8710180" cy="3692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19"/>
          <p:cNvGrpSpPr/>
          <p:nvPr/>
        </p:nvGrpSpPr>
        <p:grpSpPr>
          <a:xfrm>
            <a:off x="300614" y="210740"/>
            <a:ext cx="8648700" cy="4722019"/>
            <a:chOff x="0" y="-38100"/>
            <a:chExt cx="1586793" cy="1839305"/>
          </a:xfrm>
        </p:grpSpPr>
        <p:sp>
          <p:nvSpPr>
            <p:cNvPr id="302" name="Google Shape;302;p19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9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19"/>
          <p:cNvSpPr txBox="1"/>
          <p:nvPr/>
        </p:nvSpPr>
        <p:spPr>
          <a:xfrm>
            <a:off x="438859" y="1070345"/>
            <a:ext cx="7979735" cy="20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Faça um algoritmo que receba a idade de dez pessoas e que calcule e mostre a quantidade de pessoas com idade maior ou igual a 18 anos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B18B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"/>
          <p:cNvGrpSpPr/>
          <p:nvPr/>
        </p:nvGrpSpPr>
        <p:grpSpPr>
          <a:xfrm>
            <a:off x="397269" y="2721636"/>
            <a:ext cx="8746731" cy="1482345"/>
            <a:chOff x="0" y="-38100"/>
            <a:chExt cx="4999011" cy="847203"/>
          </a:xfrm>
        </p:grpSpPr>
        <p:sp>
          <p:nvSpPr>
            <p:cNvPr id="141" name="Google Shape;141;p2"/>
            <p:cNvSpPr/>
            <p:nvPr/>
          </p:nvSpPr>
          <p:spPr>
            <a:xfrm>
              <a:off x="0" y="0"/>
              <a:ext cx="4999011" cy="809103"/>
            </a:xfrm>
            <a:custGeom>
              <a:rect b="b" l="l" r="r" t="t"/>
              <a:pathLst>
                <a:path extrusionOk="0" h="809103" w="4999011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2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144" name="Google Shape;144;p2"/>
            <p:cNvSpPr/>
            <p:nvPr/>
          </p:nvSpPr>
          <p:spPr>
            <a:xfrm>
              <a:off x="0" y="0"/>
              <a:ext cx="1594028" cy="1335536"/>
            </a:xfrm>
            <a:custGeom>
              <a:rect b="b" l="l" r="r" t="t"/>
              <a:pathLst>
                <a:path extrusionOk="0" h="1335536" w="1594028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2"/>
          <p:cNvSpPr txBox="1"/>
          <p:nvPr/>
        </p:nvSpPr>
        <p:spPr>
          <a:xfrm>
            <a:off x="506500" y="3194900"/>
            <a:ext cx="665892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ESTRUTURAS DE REPETIÇÃO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506500" y="488475"/>
            <a:ext cx="2636400" cy="2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b="1" i="0" lang="pt-BR" sz="16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01.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 flipH="1">
            <a:off x="7079455" y="2421864"/>
            <a:ext cx="1700871" cy="2225722"/>
          </a:xfrm>
          <a:custGeom>
            <a:rect b="b" l="l" r="r" t="t"/>
            <a:pathLst>
              <a:path extrusionOk="0" h="2761209" w="2019134">
                <a:moveTo>
                  <a:pt x="2019134" y="0"/>
                </a:moveTo>
                <a:lnTo>
                  <a:pt x="0" y="0"/>
                </a:lnTo>
                <a:lnTo>
                  <a:pt x="0" y="2761209"/>
                </a:lnTo>
                <a:lnTo>
                  <a:pt x="2019134" y="2761209"/>
                </a:lnTo>
                <a:lnTo>
                  <a:pt x="2019134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20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310" name="Google Shape;310;p20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2" name="Google Shape;3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440" y="728662"/>
            <a:ext cx="8060486" cy="347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21"/>
          <p:cNvGrpSpPr/>
          <p:nvPr/>
        </p:nvGrpSpPr>
        <p:grpSpPr>
          <a:xfrm>
            <a:off x="374409" y="2725440"/>
            <a:ext cx="8746731" cy="1482345"/>
            <a:chOff x="0" y="-38100"/>
            <a:chExt cx="4999011" cy="847203"/>
          </a:xfrm>
        </p:grpSpPr>
        <p:sp>
          <p:nvSpPr>
            <p:cNvPr id="318" name="Google Shape;318;p21"/>
            <p:cNvSpPr/>
            <p:nvPr/>
          </p:nvSpPr>
          <p:spPr>
            <a:xfrm>
              <a:off x="0" y="0"/>
              <a:ext cx="4999011" cy="809103"/>
            </a:xfrm>
            <a:custGeom>
              <a:rect b="b" l="l" r="r" t="t"/>
              <a:pathLst>
                <a:path extrusionOk="0" h="809103" w="4999011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1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21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321" name="Google Shape;321;p21"/>
            <p:cNvSpPr/>
            <p:nvPr/>
          </p:nvSpPr>
          <p:spPr>
            <a:xfrm>
              <a:off x="0" y="0"/>
              <a:ext cx="1594028" cy="1335536"/>
            </a:xfrm>
            <a:custGeom>
              <a:rect b="b" l="l" r="r" t="t"/>
              <a:pathLst>
                <a:path extrusionOk="0" h="1335536" w="1594028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1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21"/>
          <p:cNvSpPr txBox="1"/>
          <p:nvPr/>
        </p:nvSpPr>
        <p:spPr>
          <a:xfrm>
            <a:off x="397269" y="3218775"/>
            <a:ext cx="7000875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ESTRUTURA DE REPETIÇÃO PARA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1"/>
          <p:cNvSpPr txBox="1"/>
          <p:nvPr/>
        </p:nvSpPr>
        <p:spPr>
          <a:xfrm>
            <a:off x="374409" y="488475"/>
            <a:ext cx="2946805" cy="3468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b="1" i="0" lang="pt-BR" sz="16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02.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1"/>
          <p:cNvSpPr/>
          <p:nvPr/>
        </p:nvSpPr>
        <p:spPr>
          <a:xfrm>
            <a:off x="6111479" y="918902"/>
            <a:ext cx="2212181" cy="2366586"/>
          </a:xfrm>
          <a:custGeom>
            <a:rect b="b" l="l" r="r" t="t"/>
            <a:pathLst>
              <a:path extrusionOk="0" h="6384602" w="5402970">
                <a:moveTo>
                  <a:pt x="0" y="0"/>
                </a:moveTo>
                <a:lnTo>
                  <a:pt x="5402970" y="0"/>
                </a:lnTo>
                <a:lnTo>
                  <a:pt x="5402970" y="6384602"/>
                </a:lnTo>
                <a:lnTo>
                  <a:pt x="0" y="63846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2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331" name="Google Shape;331;p22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2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22"/>
          <p:cNvGrpSpPr/>
          <p:nvPr/>
        </p:nvGrpSpPr>
        <p:grpSpPr>
          <a:xfrm>
            <a:off x="247650" y="1"/>
            <a:ext cx="8711763" cy="969578"/>
            <a:chOff x="0" y="-38100"/>
            <a:chExt cx="4942983" cy="704872"/>
          </a:xfrm>
        </p:grpSpPr>
        <p:sp>
          <p:nvSpPr>
            <p:cNvPr id="334" name="Google Shape;334;p22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2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22"/>
          <p:cNvSpPr txBox="1"/>
          <p:nvPr/>
        </p:nvSpPr>
        <p:spPr>
          <a:xfrm>
            <a:off x="247650" y="152637"/>
            <a:ext cx="8648700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ESTRUTURA DE REPETIÇÃO PARA</a:t>
            </a:r>
            <a:endParaRPr b="1" i="0" sz="16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7" name="Google Shape;337;p22"/>
          <p:cNvSpPr txBox="1"/>
          <p:nvPr/>
        </p:nvSpPr>
        <p:spPr>
          <a:xfrm>
            <a:off x="511403" y="1552352"/>
            <a:ext cx="8121193" cy="230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Em algumas situações devemos fazer contagens, ou seja, temos que ter interações em que eu preciso saber o inicio e o fim da contagem (contar até 10). Então, nesses casos nós sabemos exatamente quantas vezes as coisas vão acontecer, para esses casos nós temos uma segunda estrutura de repetição chamada </a:t>
            </a:r>
            <a:r>
              <a:rPr b="1" i="0" lang="pt-BR" sz="2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PARA</a:t>
            </a:r>
            <a:r>
              <a:rPr b="0" i="0" lang="pt-BR" sz="2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3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343" name="Google Shape;343;p23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3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23"/>
          <p:cNvGrpSpPr/>
          <p:nvPr/>
        </p:nvGrpSpPr>
        <p:grpSpPr>
          <a:xfrm>
            <a:off x="247650" y="1"/>
            <a:ext cx="8711763" cy="969578"/>
            <a:chOff x="0" y="-38100"/>
            <a:chExt cx="4942983" cy="704872"/>
          </a:xfrm>
        </p:grpSpPr>
        <p:sp>
          <p:nvSpPr>
            <p:cNvPr id="346" name="Google Shape;346;p23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3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23"/>
          <p:cNvSpPr txBox="1"/>
          <p:nvPr/>
        </p:nvSpPr>
        <p:spPr>
          <a:xfrm>
            <a:off x="247650" y="152637"/>
            <a:ext cx="8648700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ESTRUTURA DE REPETIÇÃO PARA EM PYTHON</a:t>
            </a:r>
            <a:endParaRPr b="1" i="0" sz="1600" u="none" cap="none" strike="noStrik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477850" y="1149826"/>
            <a:ext cx="8251362" cy="3570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for </a:t>
            </a:r>
            <a:r>
              <a:rPr b="0" i="0" lang="pt-BR" sz="4400" u="none" cap="none" strike="noStrike">
                <a:solidFill>
                  <a:srgbClr val="7030A0"/>
                </a:solidFill>
                <a:latin typeface="Overpass"/>
                <a:ea typeface="Overpass"/>
                <a:cs typeface="Overpass"/>
                <a:sym typeface="Overpass"/>
              </a:rPr>
              <a:t>expressão</a:t>
            </a:r>
            <a:r>
              <a:rPr b="0" i="0" lang="pt-BR" sz="4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b="0" i="0" lang="pt-BR" sz="44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range </a:t>
            </a:r>
            <a:r>
              <a:rPr b="0" i="0" lang="pt-BR" sz="4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():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00B05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4800" u="none" cap="none" strike="noStrike">
                <a:solidFill>
                  <a:srgbClr val="00B050"/>
                </a:solidFill>
                <a:latin typeface="Overpass"/>
                <a:ea typeface="Overpass"/>
                <a:cs typeface="Overpass"/>
                <a:sym typeface="Overpass"/>
              </a:rPr>
              <a:t>Bloco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4000" u="none" cap="none" strike="noStrike">
                <a:solidFill>
                  <a:srgbClr val="00B050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4"/>
          <p:cNvGrpSpPr/>
          <p:nvPr/>
        </p:nvGrpSpPr>
        <p:grpSpPr>
          <a:xfrm>
            <a:off x="247650" y="1"/>
            <a:ext cx="8711763" cy="985837"/>
            <a:chOff x="0" y="-38100"/>
            <a:chExt cx="4942983" cy="704872"/>
          </a:xfrm>
        </p:grpSpPr>
        <p:sp>
          <p:nvSpPr>
            <p:cNvPr id="355" name="Google Shape;355;p24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7" name="Google Shape;357;p24"/>
          <p:cNvSpPr txBox="1"/>
          <p:nvPr/>
        </p:nvSpPr>
        <p:spPr>
          <a:xfrm>
            <a:off x="389294" y="191298"/>
            <a:ext cx="8648700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IMPRIMIR DEZ NÚMEROS COM FOR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875" y="1039125"/>
            <a:ext cx="7006319" cy="385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25"/>
          <p:cNvGrpSpPr/>
          <p:nvPr/>
        </p:nvGrpSpPr>
        <p:grpSpPr>
          <a:xfrm>
            <a:off x="247650" y="1"/>
            <a:ext cx="8711763" cy="985837"/>
            <a:chOff x="0" y="-38100"/>
            <a:chExt cx="4942983" cy="704872"/>
          </a:xfrm>
        </p:grpSpPr>
        <p:sp>
          <p:nvSpPr>
            <p:cNvPr id="364" name="Google Shape;364;p25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5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6" name="Google Shape;366;p25"/>
          <p:cNvSpPr txBox="1"/>
          <p:nvPr/>
        </p:nvSpPr>
        <p:spPr>
          <a:xfrm>
            <a:off x="389294" y="191298"/>
            <a:ext cx="8648700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WHILE VS FOR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7" name="Google Shape;367;p25"/>
          <p:cNvPicPr preferRelativeResize="0"/>
          <p:nvPr/>
        </p:nvPicPr>
        <p:blipFill rotWithShape="1">
          <a:blip r:embed="rId3">
            <a:alphaModFix/>
          </a:blip>
          <a:srcRect b="77647" l="0" r="49223" t="0"/>
          <a:stretch/>
        </p:blipFill>
        <p:spPr>
          <a:xfrm>
            <a:off x="1400144" y="1094599"/>
            <a:ext cx="6626999" cy="160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5"/>
          <p:cNvPicPr preferRelativeResize="0"/>
          <p:nvPr/>
        </p:nvPicPr>
        <p:blipFill rotWithShape="1">
          <a:blip r:embed="rId4">
            <a:alphaModFix/>
          </a:blip>
          <a:srcRect b="65690" l="0" r="0" t="0"/>
          <a:stretch/>
        </p:blipFill>
        <p:spPr>
          <a:xfrm>
            <a:off x="492482" y="2807423"/>
            <a:ext cx="8292912" cy="213069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5"/>
          <p:cNvSpPr/>
          <p:nvPr/>
        </p:nvSpPr>
        <p:spPr>
          <a:xfrm>
            <a:off x="2778919" y="1483650"/>
            <a:ext cx="4407694" cy="414727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1400144" y="3057525"/>
            <a:ext cx="1871694" cy="357188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5"/>
          <p:cNvSpPr/>
          <p:nvPr/>
        </p:nvSpPr>
        <p:spPr>
          <a:xfrm>
            <a:off x="1400143" y="3496534"/>
            <a:ext cx="3093275" cy="282439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5"/>
          <p:cNvSpPr/>
          <p:nvPr/>
        </p:nvSpPr>
        <p:spPr>
          <a:xfrm>
            <a:off x="1545663" y="3821385"/>
            <a:ext cx="2947755" cy="282439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5"/>
          <p:cNvSpPr/>
          <p:nvPr/>
        </p:nvSpPr>
        <p:spPr>
          <a:xfrm>
            <a:off x="2778920" y="1980198"/>
            <a:ext cx="2407444" cy="498683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26"/>
          <p:cNvGrpSpPr/>
          <p:nvPr/>
        </p:nvGrpSpPr>
        <p:grpSpPr>
          <a:xfrm>
            <a:off x="848336" y="1784335"/>
            <a:ext cx="5735412" cy="1548674"/>
            <a:chOff x="0" y="-38100"/>
            <a:chExt cx="1645004" cy="847203"/>
          </a:xfrm>
        </p:grpSpPr>
        <p:sp>
          <p:nvSpPr>
            <p:cNvPr id="379" name="Google Shape;379;p26"/>
            <p:cNvSpPr/>
            <p:nvPr/>
          </p:nvSpPr>
          <p:spPr>
            <a:xfrm>
              <a:off x="0" y="0"/>
              <a:ext cx="1645004" cy="809103"/>
            </a:xfrm>
            <a:custGeom>
              <a:rect b="b" l="l" r="r" t="t"/>
              <a:pathLst>
                <a:path extrusionOk="0" h="809103" w="1645004">
                  <a:moveTo>
                    <a:pt x="0" y="0"/>
                  </a:moveTo>
                  <a:lnTo>
                    <a:pt x="1645004" y="0"/>
                  </a:lnTo>
                  <a:lnTo>
                    <a:pt x="1645004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6"/>
            <p:cNvSpPr txBox="1"/>
            <p:nvPr/>
          </p:nvSpPr>
          <p:spPr>
            <a:xfrm>
              <a:off x="0" y="-38100"/>
              <a:ext cx="1645004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26"/>
          <p:cNvSpPr/>
          <p:nvPr/>
        </p:nvSpPr>
        <p:spPr>
          <a:xfrm>
            <a:off x="4988378" y="1034396"/>
            <a:ext cx="3158084" cy="3298260"/>
          </a:xfrm>
          <a:custGeom>
            <a:rect b="b" l="l" r="r" t="t"/>
            <a:pathLst>
              <a:path extrusionOk="0" h="6596519" w="6316167">
                <a:moveTo>
                  <a:pt x="0" y="0"/>
                </a:moveTo>
                <a:lnTo>
                  <a:pt x="6316167" y="0"/>
                </a:lnTo>
                <a:lnTo>
                  <a:pt x="6316167" y="6596519"/>
                </a:lnTo>
                <a:lnTo>
                  <a:pt x="0" y="65965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6"/>
          <p:cNvSpPr txBox="1"/>
          <p:nvPr/>
        </p:nvSpPr>
        <p:spPr>
          <a:xfrm>
            <a:off x="165729" y="1847708"/>
            <a:ext cx="6667777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27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388" name="Google Shape;388;p27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27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0" name="Google Shape;390;p27"/>
          <p:cNvSpPr txBox="1"/>
          <p:nvPr/>
        </p:nvSpPr>
        <p:spPr>
          <a:xfrm>
            <a:off x="695700" y="906669"/>
            <a:ext cx="812119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Peça para um usuário digitar um número e exiba como saída os números de 0 até o número que ele digitou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(UTILIZE A ESTRUTURA DE REPETIÇÃO PARA)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1" name="Google Shape;391;p27"/>
          <p:cNvGraphicFramePr/>
          <p:nvPr/>
        </p:nvGraphicFramePr>
        <p:xfrm>
          <a:off x="1584247" y="22359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{2DF9782D-F1FD-4ED2-A91F-C5C4BC3A8B83}</a:tableStyleId>
              </a:tblPr>
              <a:tblGrid>
                <a:gridCol w="3172050"/>
                <a:gridCol w="3172050"/>
              </a:tblGrid>
              <a:tr h="349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EXEMPLO DE ENTRADA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EXEMPLO DE SAÍDA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157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Digite um número: 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5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185" y="523814"/>
            <a:ext cx="8534912" cy="4095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9"/>
          <p:cNvGrpSpPr/>
          <p:nvPr/>
        </p:nvGrpSpPr>
        <p:grpSpPr>
          <a:xfrm>
            <a:off x="279182" y="50006"/>
            <a:ext cx="8648700" cy="4882753"/>
            <a:chOff x="0" y="-38100"/>
            <a:chExt cx="1586793" cy="1839305"/>
          </a:xfrm>
        </p:grpSpPr>
        <p:sp>
          <p:nvSpPr>
            <p:cNvPr id="402" name="Google Shape;402;p29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9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p29"/>
          <p:cNvSpPr txBox="1"/>
          <p:nvPr/>
        </p:nvSpPr>
        <p:spPr>
          <a:xfrm>
            <a:off x="1816395" y="151149"/>
            <a:ext cx="5979042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Leia 1 valor inteiro 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A seguir, mostre a tabuada de N:      </a:t>
            </a:r>
            <a:b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</a:b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  1 x N = N      </a:t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(...)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10 x N = N</a:t>
            </a:r>
            <a:endParaRPr b="0" i="0" sz="2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aphicFrame>
        <p:nvGraphicFramePr>
          <p:cNvPr id="405" name="Google Shape;405;p29"/>
          <p:cNvGraphicFramePr/>
          <p:nvPr/>
        </p:nvGraphicFramePr>
        <p:xfrm>
          <a:off x="1633866" y="200289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{2DF9782D-F1FD-4ED2-A91F-C5C4BC3A8B83}</a:tableStyleId>
              </a:tblPr>
              <a:tblGrid>
                <a:gridCol w="3172050"/>
                <a:gridCol w="3172050"/>
              </a:tblGrid>
              <a:tr h="22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ENTRADA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SAÍDA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96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Digite um número: 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 x 1 = 10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 x 2 = 20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 x 3 = 30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 x 4 = 40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 x 5 = 50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 x 6 = 60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 x 7 = 70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 x 8  = 80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 x 9 = 90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10 x 10 =100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B18B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3"/>
          <p:cNvGrpSpPr/>
          <p:nvPr/>
        </p:nvGrpSpPr>
        <p:grpSpPr>
          <a:xfrm>
            <a:off x="247650" y="1423095"/>
            <a:ext cx="8648700" cy="3491805"/>
            <a:chOff x="0" y="-38100"/>
            <a:chExt cx="1586793" cy="1839305"/>
          </a:xfrm>
        </p:grpSpPr>
        <p:sp>
          <p:nvSpPr>
            <p:cNvPr id="154" name="Google Shape;154;p3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247650" y="290691"/>
            <a:ext cx="8648700" cy="1233309"/>
            <a:chOff x="0" y="-38100"/>
            <a:chExt cx="4942983" cy="704872"/>
          </a:xfrm>
        </p:grpSpPr>
        <p:sp>
          <p:nvSpPr>
            <p:cNvPr id="157" name="Google Shape;157;p3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3"/>
          <p:cNvSpPr txBox="1"/>
          <p:nvPr/>
        </p:nvSpPr>
        <p:spPr>
          <a:xfrm>
            <a:off x="376237" y="562635"/>
            <a:ext cx="8648700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COMO VOCÊ FARIA ESSE EXERCÍCIO ABAIXO?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602456" y="2266575"/>
            <a:ext cx="79390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Imprima na tela números de 1 a 10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Google Shape;4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76139"/>
            <a:ext cx="7624983" cy="4791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31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416" name="Google Shape;416;p31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17" name="Google Shape;417;p31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418" name="Google Shape;418;p31"/>
          <p:cNvGrpSpPr/>
          <p:nvPr/>
        </p:nvGrpSpPr>
        <p:grpSpPr>
          <a:xfrm>
            <a:off x="224206" y="245166"/>
            <a:ext cx="2694839" cy="4614684"/>
            <a:chOff x="0" y="-38100"/>
            <a:chExt cx="1540179" cy="2637426"/>
          </a:xfrm>
        </p:grpSpPr>
        <p:sp>
          <p:nvSpPr>
            <p:cNvPr id="419" name="Google Shape;419;p31"/>
            <p:cNvSpPr/>
            <p:nvPr/>
          </p:nvSpPr>
          <p:spPr>
            <a:xfrm>
              <a:off x="0" y="0"/>
              <a:ext cx="1540179" cy="2599326"/>
            </a:xfrm>
            <a:custGeom>
              <a:rect b="b" l="l" r="r" t="t"/>
              <a:pathLst>
                <a:path extrusionOk="0" h="2599326" w="1540179">
                  <a:moveTo>
                    <a:pt x="0" y="0"/>
                  </a:moveTo>
                  <a:lnTo>
                    <a:pt x="1540179" y="0"/>
                  </a:lnTo>
                  <a:lnTo>
                    <a:pt x="1540179" y="2599326"/>
                  </a:lnTo>
                  <a:lnTo>
                    <a:pt x="0" y="259932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20" name="Google Shape;420;p31"/>
            <p:cNvSpPr txBox="1"/>
            <p:nvPr/>
          </p:nvSpPr>
          <p:spPr>
            <a:xfrm>
              <a:off x="0" y="-38100"/>
              <a:ext cx="1540179" cy="2637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31"/>
          <p:cNvGrpSpPr/>
          <p:nvPr/>
        </p:nvGrpSpPr>
        <p:grpSpPr>
          <a:xfrm>
            <a:off x="2895358" y="245166"/>
            <a:ext cx="6057164" cy="4614684"/>
            <a:chOff x="0" y="-38100"/>
            <a:chExt cx="3461845" cy="2637426"/>
          </a:xfrm>
        </p:grpSpPr>
        <p:sp>
          <p:nvSpPr>
            <p:cNvPr id="422" name="Google Shape;422;p31"/>
            <p:cNvSpPr/>
            <p:nvPr/>
          </p:nvSpPr>
          <p:spPr>
            <a:xfrm>
              <a:off x="0" y="0"/>
              <a:ext cx="3461845" cy="2599326"/>
            </a:xfrm>
            <a:custGeom>
              <a:rect b="b" l="l" r="r" t="t"/>
              <a:pathLst>
                <a:path extrusionOk="0" h="2599326" w="3461845">
                  <a:moveTo>
                    <a:pt x="0" y="0"/>
                  </a:moveTo>
                  <a:lnTo>
                    <a:pt x="3461845" y="0"/>
                  </a:lnTo>
                  <a:lnTo>
                    <a:pt x="3461845" y="2599326"/>
                  </a:lnTo>
                  <a:lnTo>
                    <a:pt x="0" y="2599326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23" name="Google Shape;423;p31"/>
            <p:cNvSpPr txBox="1"/>
            <p:nvPr/>
          </p:nvSpPr>
          <p:spPr>
            <a:xfrm>
              <a:off x="0" y="-38100"/>
              <a:ext cx="3461845" cy="26374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p31"/>
          <p:cNvSpPr txBox="1"/>
          <p:nvPr/>
        </p:nvSpPr>
        <p:spPr>
          <a:xfrm>
            <a:off x="396011" y="484337"/>
            <a:ext cx="235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pt-BR" sz="33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RESOURCE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pt-BR" sz="33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PAGE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1"/>
          <p:cNvSpPr txBox="1"/>
          <p:nvPr/>
        </p:nvSpPr>
        <p:spPr>
          <a:xfrm>
            <a:off x="487817" y="1691740"/>
            <a:ext cx="216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Use these design resources in your Canva Presentation.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1"/>
          <p:cNvSpPr txBox="1"/>
          <p:nvPr/>
        </p:nvSpPr>
        <p:spPr>
          <a:xfrm>
            <a:off x="672414" y="2258366"/>
            <a:ext cx="179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This presentation template uses the following free fonts: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1"/>
          <p:cNvSpPr txBox="1"/>
          <p:nvPr/>
        </p:nvSpPr>
        <p:spPr>
          <a:xfrm>
            <a:off x="583067" y="2996434"/>
            <a:ext cx="197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Titles: Oswald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Headers: Montserrat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Body Copy: IBM Plex Mono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1"/>
          <p:cNvSpPr txBox="1"/>
          <p:nvPr/>
        </p:nvSpPr>
        <p:spPr>
          <a:xfrm>
            <a:off x="429713" y="3734501"/>
            <a:ext cx="2283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You can find these fonts online too. Happy designing!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Don't forget to delete this page before presenting.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1"/>
          <p:cNvSpPr/>
          <p:nvPr/>
        </p:nvSpPr>
        <p:spPr>
          <a:xfrm>
            <a:off x="3145620" y="548502"/>
            <a:ext cx="1799993" cy="1331995"/>
          </a:xfrm>
          <a:custGeom>
            <a:rect b="b" l="l" r="r" t="t"/>
            <a:pathLst>
              <a:path extrusionOk="0" h="2663990" w="3599986">
                <a:moveTo>
                  <a:pt x="0" y="0"/>
                </a:moveTo>
                <a:lnTo>
                  <a:pt x="3599986" y="0"/>
                </a:lnTo>
                <a:lnTo>
                  <a:pt x="3599986" y="2663990"/>
                </a:lnTo>
                <a:lnTo>
                  <a:pt x="0" y="26639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0" name="Google Shape;430;p31"/>
          <p:cNvSpPr/>
          <p:nvPr/>
        </p:nvSpPr>
        <p:spPr>
          <a:xfrm>
            <a:off x="5180797" y="548502"/>
            <a:ext cx="724429" cy="724428"/>
          </a:xfrm>
          <a:custGeom>
            <a:rect b="b" l="l" r="r" t="t"/>
            <a:pathLst>
              <a:path extrusionOk="0" h="1448857" w="1448857">
                <a:moveTo>
                  <a:pt x="0" y="0"/>
                </a:moveTo>
                <a:lnTo>
                  <a:pt x="1448857" y="0"/>
                </a:lnTo>
                <a:lnTo>
                  <a:pt x="1448857" y="1448857"/>
                </a:lnTo>
                <a:lnTo>
                  <a:pt x="0" y="14488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1" name="Google Shape;431;p31"/>
          <p:cNvSpPr/>
          <p:nvPr/>
        </p:nvSpPr>
        <p:spPr>
          <a:xfrm>
            <a:off x="5360202" y="1490701"/>
            <a:ext cx="1090047" cy="978317"/>
          </a:xfrm>
          <a:custGeom>
            <a:rect b="b" l="l" r="r" t="t"/>
            <a:pathLst>
              <a:path extrusionOk="0" h="1956633" w="2180093">
                <a:moveTo>
                  <a:pt x="0" y="0"/>
                </a:moveTo>
                <a:lnTo>
                  <a:pt x="2180093" y="0"/>
                </a:lnTo>
                <a:lnTo>
                  <a:pt x="2180093" y="1956634"/>
                </a:lnTo>
                <a:lnTo>
                  <a:pt x="0" y="1956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2" name="Google Shape;432;p31"/>
          <p:cNvSpPr/>
          <p:nvPr/>
        </p:nvSpPr>
        <p:spPr>
          <a:xfrm>
            <a:off x="6093400" y="548501"/>
            <a:ext cx="1638042" cy="1227043"/>
          </a:xfrm>
          <a:custGeom>
            <a:rect b="b" l="l" r="r" t="t"/>
            <a:pathLst>
              <a:path extrusionOk="0" h="2454085" w="3276084">
                <a:moveTo>
                  <a:pt x="0" y="0"/>
                </a:moveTo>
                <a:lnTo>
                  <a:pt x="3276084" y="0"/>
                </a:lnTo>
                <a:lnTo>
                  <a:pt x="3276084" y="2454085"/>
                </a:lnTo>
                <a:lnTo>
                  <a:pt x="0" y="24540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3" name="Google Shape;433;p31"/>
          <p:cNvSpPr/>
          <p:nvPr/>
        </p:nvSpPr>
        <p:spPr>
          <a:xfrm>
            <a:off x="7043652" y="1993861"/>
            <a:ext cx="547581" cy="1183958"/>
          </a:xfrm>
          <a:custGeom>
            <a:rect b="b" l="l" r="r" t="t"/>
            <a:pathLst>
              <a:path extrusionOk="0" h="2367916" w="1095161">
                <a:moveTo>
                  <a:pt x="0" y="0"/>
                </a:moveTo>
                <a:lnTo>
                  <a:pt x="1095161" y="0"/>
                </a:lnTo>
                <a:lnTo>
                  <a:pt x="1095161" y="2367916"/>
                </a:lnTo>
                <a:lnTo>
                  <a:pt x="0" y="23679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4" name="Google Shape;434;p31"/>
          <p:cNvSpPr/>
          <p:nvPr/>
        </p:nvSpPr>
        <p:spPr>
          <a:xfrm>
            <a:off x="3145620" y="2053722"/>
            <a:ext cx="1524443" cy="1446835"/>
          </a:xfrm>
          <a:custGeom>
            <a:rect b="b" l="l" r="r" t="t"/>
            <a:pathLst>
              <a:path extrusionOk="0" h="2893670" w="3048886">
                <a:moveTo>
                  <a:pt x="0" y="0"/>
                </a:moveTo>
                <a:lnTo>
                  <a:pt x="3048886" y="0"/>
                </a:lnTo>
                <a:lnTo>
                  <a:pt x="3048886" y="2893670"/>
                </a:lnTo>
                <a:lnTo>
                  <a:pt x="0" y="28936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5" name="Google Shape;435;p31"/>
          <p:cNvSpPr/>
          <p:nvPr/>
        </p:nvSpPr>
        <p:spPr>
          <a:xfrm flipH="1">
            <a:off x="4825388" y="2083027"/>
            <a:ext cx="1098552" cy="1213261"/>
          </a:xfrm>
          <a:custGeom>
            <a:rect b="b" l="l" r="r" t="t"/>
            <a:pathLst>
              <a:path extrusionOk="0" h="2426521" w="2197104">
                <a:moveTo>
                  <a:pt x="2197104" y="0"/>
                </a:moveTo>
                <a:lnTo>
                  <a:pt x="0" y="0"/>
                </a:lnTo>
                <a:lnTo>
                  <a:pt x="0" y="2426521"/>
                </a:lnTo>
                <a:lnTo>
                  <a:pt x="2197104" y="2426521"/>
                </a:lnTo>
                <a:lnTo>
                  <a:pt x="2197104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6" name="Google Shape;436;p31"/>
          <p:cNvSpPr/>
          <p:nvPr/>
        </p:nvSpPr>
        <p:spPr>
          <a:xfrm>
            <a:off x="5600161" y="2489115"/>
            <a:ext cx="1262517" cy="1318555"/>
          </a:xfrm>
          <a:custGeom>
            <a:rect b="b" l="l" r="r" t="t"/>
            <a:pathLst>
              <a:path extrusionOk="0" h="2637111" w="2525033">
                <a:moveTo>
                  <a:pt x="0" y="0"/>
                </a:moveTo>
                <a:lnTo>
                  <a:pt x="2525033" y="0"/>
                </a:lnTo>
                <a:lnTo>
                  <a:pt x="2525033" y="2637111"/>
                </a:lnTo>
                <a:lnTo>
                  <a:pt x="0" y="26371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7" name="Google Shape;437;p31"/>
          <p:cNvSpPr/>
          <p:nvPr/>
        </p:nvSpPr>
        <p:spPr>
          <a:xfrm flipH="1">
            <a:off x="7770760" y="3266982"/>
            <a:ext cx="1009567" cy="1380604"/>
          </a:xfrm>
          <a:custGeom>
            <a:rect b="b" l="l" r="r" t="t"/>
            <a:pathLst>
              <a:path extrusionOk="0" h="2761209" w="2019134">
                <a:moveTo>
                  <a:pt x="2019134" y="0"/>
                </a:moveTo>
                <a:lnTo>
                  <a:pt x="0" y="0"/>
                </a:lnTo>
                <a:lnTo>
                  <a:pt x="0" y="2761209"/>
                </a:lnTo>
                <a:lnTo>
                  <a:pt x="2019134" y="2761209"/>
                </a:lnTo>
                <a:lnTo>
                  <a:pt x="2019134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8" name="Google Shape;438;p31"/>
          <p:cNvSpPr/>
          <p:nvPr/>
        </p:nvSpPr>
        <p:spPr>
          <a:xfrm>
            <a:off x="7980662" y="548501"/>
            <a:ext cx="715458" cy="1603268"/>
          </a:xfrm>
          <a:custGeom>
            <a:rect b="b" l="l" r="r" t="t"/>
            <a:pathLst>
              <a:path extrusionOk="0" h="3206535" w="1430916">
                <a:moveTo>
                  <a:pt x="0" y="0"/>
                </a:moveTo>
                <a:lnTo>
                  <a:pt x="1430917" y="0"/>
                </a:lnTo>
                <a:lnTo>
                  <a:pt x="1430917" y="3206535"/>
                </a:lnTo>
                <a:lnTo>
                  <a:pt x="0" y="32065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9" name="Google Shape;439;p31"/>
          <p:cNvSpPr/>
          <p:nvPr/>
        </p:nvSpPr>
        <p:spPr>
          <a:xfrm>
            <a:off x="7819832" y="2390695"/>
            <a:ext cx="957777" cy="957777"/>
          </a:xfrm>
          <a:custGeom>
            <a:rect b="b" l="l" r="r" t="t"/>
            <a:pathLst>
              <a:path extrusionOk="0" h="1915553" w="1915553">
                <a:moveTo>
                  <a:pt x="0" y="0"/>
                </a:moveTo>
                <a:lnTo>
                  <a:pt x="1915553" y="0"/>
                </a:lnTo>
                <a:lnTo>
                  <a:pt x="1915553" y="1915553"/>
                </a:lnTo>
                <a:lnTo>
                  <a:pt x="0" y="19155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0" name="Google Shape;440;p31"/>
          <p:cNvSpPr/>
          <p:nvPr/>
        </p:nvSpPr>
        <p:spPr>
          <a:xfrm>
            <a:off x="6545145" y="3459638"/>
            <a:ext cx="997015" cy="1318367"/>
          </a:xfrm>
          <a:custGeom>
            <a:rect b="b" l="l" r="r" t="t"/>
            <a:pathLst>
              <a:path extrusionOk="0" h="2636734" w="1994030">
                <a:moveTo>
                  <a:pt x="0" y="0"/>
                </a:moveTo>
                <a:lnTo>
                  <a:pt x="1994030" y="0"/>
                </a:lnTo>
                <a:lnTo>
                  <a:pt x="1994030" y="2636735"/>
                </a:lnTo>
                <a:lnTo>
                  <a:pt x="0" y="2636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1" name="Google Shape;441;p31"/>
          <p:cNvSpPr/>
          <p:nvPr/>
        </p:nvSpPr>
        <p:spPr>
          <a:xfrm flipH="1">
            <a:off x="4712925" y="3459638"/>
            <a:ext cx="1463410" cy="1201825"/>
          </a:xfrm>
          <a:custGeom>
            <a:rect b="b" l="l" r="r" t="t"/>
            <a:pathLst>
              <a:path extrusionOk="0" h="2403650" w="2926819">
                <a:moveTo>
                  <a:pt x="2926819" y="0"/>
                </a:moveTo>
                <a:lnTo>
                  <a:pt x="0" y="0"/>
                </a:lnTo>
                <a:lnTo>
                  <a:pt x="0" y="2403650"/>
                </a:lnTo>
                <a:lnTo>
                  <a:pt x="2926819" y="2403650"/>
                </a:lnTo>
                <a:lnTo>
                  <a:pt x="2926819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2" name="Google Shape;442;p31"/>
          <p:cNvSpPr/>
          <p:nvPr/>
        </p:nvSpPr>
        <p:spPr>
          <a:xfrm flipH="1">
            <a:off x="3204881" y="3570265"/>
            <a:ext cx="1367119" cy="1097113"/>
          </a:xfrm>
          <a:custGeom>
            <a:rect b="b" l="l" r="r" t="t"/>
            <a:pathLst>
              <a:path extrusionOk="0" h="2194226" w="2734238">
                <a:moveTo>
                  <a:pt x="2734238" y="0"/>
                </a:moveTo>
                <a:lnTo>
                  <a:pt x="0" y="0"/>
                </a:lnTo>
                <a:lnTo>
                  <a:pt x="0" y="2194226"/>
                </a:lnTo>
                <a:lnTo>
                  <a:pt x="2734238" y="2194226"/>
                </a:lnTo>
                <a:lnTo>
                  <a:pt x="2734238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4"/>
          <p:cNvGrpSpPr/>
          <p:nvPr/>
        </p:nvGrpSpPr>
        <p:grpSpPr>
          <a:xfrm>
            <a:off x="247650" y="92870"/>
            <a:ext cx="8648700" cy="842962"/>
            <a:chOff x="0" y="-38100"/>
            <a:chExt cx="4942983" cy="704872"/>
          </a:xfrm>
        </p:grpSpPr>
        <p:sp>
          <p:nvSpPr>
            <p:cNvPr id="166" name="Google Shape;166;p4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4"/>
          <p:cNvSpPr txBox="1"/>
          <p:nvPr/>
        </p:nvSpPr>
        <p:spPr>
          <a:xfrm>
            <a:off x="383382" y="278600"/>
            <a:ext cx="8648700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PROVAVELMENTE VOCÊ FARIA DESSA FORMA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3">
            <a:alphaModFix/>
          </a:blip>
          <a:srcRect b="27660" l="0" r="0" t="0"/>
          <a:stretch/>
        </p:blipFill>
        <p:spPr>
          <a:xfrm>
            <a:off x="951828" y="1075998"/>
            <a:ext cx="7114172" cy="380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5"/>
          <p:cNvGrpSpPr/>
          <p:nvPr/>
        </p:nvGrpSpPr>
        <p:grpSpPr>
          <a:xfrm>
            <a:off x="247650" y="1423095"/>
            <a:ext cx="8648700" cy="3491805"/>
            <a:chOff x="0" y="-38100"/>
            <a:chExt cx="1586793" cy="1839305"/>
          </a:xfrm>
        </p:grpSpPr>
        <p:sp>
          <p:nvSpPr>
            <p:cNvPr id="175" name="Google Shape;175;p5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247650" y="290691"/>
            <a:ext cx="8648700" cy="1233309"/>
            <a:chOff x="0" y="-38100"/>
            <a:chExt cx="4942983" cy="704872"/>
          </a:xfrm>
        </p:grpSpPr>
        <p:sp>
          <p:nvSpPr>
            <p:cNvPr id="178" name="Google Shape;178;p5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5"/>
          <p:cNvSpPr txBox="1"/>
          <p:nvPr/>
        </p:nvSpPr>
        <p:spPr>
          <a:xfrm>
            <a:off x="247650" y="466115"/>
            <a:ext cx="8648700" cy="101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pt-BR" sz="47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ESTRUTURAS DE REPETIÇÃO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5"/>
          <p:cNvSpPr txBox="1"/>
          <p:nvPr/>
        </p:nvSpPr>
        <p:spPr>
          <a:xfrm>
            <a:off x="826294" y="1905773"/>
            <a:ext cx="7848600" cy="444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707564" y="1620072"/>
            <a:ext cx="796733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Em muitos casos é necessário repetir um trecho de um programa diversas vezes. Nesse caso podemos usar um “loop” que efetue essa repetição de código quantas vezes forem necessárias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0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Os loops são chamados também de laços de repetição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5241" y="3102341"/>
            <a:ext cx="1713517" cy="169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6"/>
          <p:cNvGrpSpPr/>
          <p:nvPr/>
        </p:nvGrpSpPr>
        <p:grpSpPr>
          <a:xfrm>
            <a:off x="247650" y="1210981"/>
            <a:ext cx="8648700" cy="3703919"/>
            <a:chOff x="0" y="-38100"/>
            <a:chExt cx="1586793" cy="1839305"/>
          </a:xfrm>
        </p:grpSpPr>
        <p:sp>
          <p:nvSpPr>
            <p:cNvPr id="189" name="Google Shape;189;p6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6"/>
          <p:cNvGrpSpPr/>
          <p:nvPr/>
        </p:nvGrpSpPr>
        <p:grpSpPr>
          <a:xfrm>
            <a:off x="247650" y="66577"/>
            <a:ext cx="8648700" cy="1233309"/>
            <a:chOff x="0" y="-38100"/>
            <a:chExt cx="4942983" cy="704872"/>
          </a:xfrm>
        </p:grpSpPr>
        <p:sp>
          <p:nvSpPr>
            <p:cNvPr id="192" name="Google Shape;192;p6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6"/>
          <p:cNvSpPr txBox="1"/>
          <p:nvPr/>
        </p:nvSpPr>
        <p:spPr>
          <a:xfrm>
            <a:off x="247650" y="165818"/>
            <a:ext cx="8648700" cy="101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pt-BR" sz="47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ESTRUTURAS DE REPETIÇÃO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6"/>
          <p:cNvCxnSpPr/>
          <p:nvPr/>
        </p:nvCxnSpPr>
        <p:spPr>
          <a:xfrm>
            <a:off x="4063187" y="1697169"/>
            <a:ext cx="0" cy="4323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6"/>
          <p:cNvCxnSpPr>
            <a:endCxn id="197" idx="1"/>
          </p:cNvCxnSpPr>
          <p:nvPr/>
        </p:nvCxnSpPr>
        <p:spPr>
          <a:xfrm flipH="1" rot="5400000">
            <a:off x="2502822" y="3026341"/>
            <a:ext cx="1804800" cy="675900"/>
          </a:xfrm>
          <a:prstGeom prst="bentConnector4">
            <a:avLst>
              <a:gd fmla="val -53" name="adj1"/>
              <a:gd fmla="val 336227" name="adj2"/>
            </a:avLst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6"/>
          <p:cNvCxnSpPr>
            <a:stCxn id="197" idx="3"/>
          </p:cNvCxnSpPr>
          <p:nvPr/>
        </p:nvCxnSpPr>
        <p:spPr>
          <a:xfrm>
            <a:off x="5059103" y="2461891"/>
            <a:ext cx="2439000" cy="1217400"/>
          </a:xfrm>
          <a:prstGeom prst="bentConnector3">
            <a:avLst>
              <a:gd fmla="val 100279" name="adj1"/>
            </a:avLst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" name="Google Shape;199;p6"/>
          <p:cNvSpPr/>
          <p:nvPr/>
        </p:nvSpPr>
        <p:spPr>
          <a:xfrm>
            <a:off x="7320951" y="3697229"/>
            <a:ext cx="354419" cy="333153"/>
          </a:xfrm>
          <a:prstGeom prst="ellipse">
            <a:avLst/>
          </a:prstGeom>
          <a:solidFill>
            <a:srgbClr val="B232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6"/>
          <p:cNvPicPr preferRelativeResize="0"/>
          <p:nvPr/>
        </p:nvPicPr>
        <p:blipFill rotWithShape="1">
          <a:blip r:embed="rId3">
            <a:alphaModFix/>
          </a:blip>
          <a:srcRect b="0" l="17657" r="15808" t="0"/>
          <a:stretch/>
        </p:blipFill>
        <p:spPr>
          <a:xfrm>
            <a:off x="1831956" y="1507443"/>
            <a:ext cx="772892" cy="62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6"/>
          <p:cNvPicPr preferRelativeResize="0"/>
          <p:nvPr/>
        </p:nvPicPr>
        <p:blipFill rotWithShape="1">
          <a:blip r:embed="rId4">
            <a:alphaModFix/>
          </a:blip>
          <a:srcRect b="0" l="17195" r="16270" t="0"/>
          <a:stretch/>
        </p:blipFill>
        <p:spPr>
          <a:xfrm>
            <a:off x="6477998" y="1537034"/>
            <a:ext cx="772893" cy="59243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6"/>
          <p:cNvSpPr/>
          <p:nvPr/>
        </p:nvSpPr>
        <p:spPr>
          <a:xfrm>
            <a:off x="3145072" y="3301838"/>
            <a:ext cx="1907215" cy="1550971"/>
          </a:xfrm>
          <a:prstGeom prst="diamond">
            <a:avLst/>
          </a:prstGeom>
          <a:solidFill>
            <a:srgbClr val="B232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FFEEE6"/>
                </a:solidFill>
                <a:latin typeface="Overpass"/>
                <a:ea typeface="Overpass"/>
                <a:cs typeface="Overpass"/>
                <a:sym typeface="Overpass"/>
              </a:rPr>
              <a:t>Condição</a:t>
            </a:r>
            <a:endParaRPr b="0" i="0" sz="1400" u="none" cap="none" strike="noStrike">
              <a:solidFill>
                <a:srgbClr val="FFEEE6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3" name="Google Shape;203;p6"/>
          <p:cNvSpPr/>
          <p:nvPr/>
        </p:nvSpPr>
        <p:spPr>
          <a:xfrm>
            <a:off x="3885977" y="1474258"/>
            <a:ext cx="354419" cy="333153"/>
          </a:xfrm>
          <a:prstGeom prst="ellipse">
            <a:avLst/>
          </a:prstGeom>
          <a:solidFill>
            <a:srgbClr val="B232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6"/>
          <p:cNvCxnSpPr>
            <a:endCxn id="202" idx="0"/>
          </p:cNvCxnSpPr>
          <p:nvPr/>
        </p:nvCxnSpPr>
        <p:spPr>
          <a:xfrm>
            <a:off x="4098680" y="2535338"/>
            <a:ext cx="0" cy="7665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p6"/>
          <p:cNvSpPr/>
          <p:nvPr/>
        </p:nvSpPr>
        <p:spPr>
          <a:xfrm>
            <a:off x="3067272" y="2129469"/>
            <a:ext cx="1991831" cy="664844"/>
          </a:xfrm>
          <a:prstGeom prst="rect">
            <a:avLst/>
          </a:prstGeom>
          <a:solidFill>
            <a:srgbClr val="D8D8D8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Instruções executadas até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que a condição seja verdadeira</a:t>
            </a:r>
            <a:endParaRPr b="0" i="0" sz="12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05" name="Google Shape;205;p6"/>
          <p:cNvSpPr txBox="1"/>
          <p:nvPr/>
        </p:nvSpPr>
        <p:spPr>
          <a:xfrm>
            <a:off x="2464874" y="3946777"/>
            <a:ext cx="4940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Sim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"/>
          <p:cNvSpPr txBox="1"/>
          <p:nvPr/>
        </p:nvSpPr>
        <p:spPr>
          <a:xfrm>
            <a:off x="5161843" y="2443948"/>
            <a:ext cx="6817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Não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7"/>
          <p:cNvGrpSpPr/>
          <p:nvPr/>
        </p:nvGrpSpPr>
        <p:grpSpPr>
          <a:xfrm>
            <a:off x="247650" y="192881"/>
            <a:ext cx="8648700" cy="4722019"/>
            <a:chOff x="0" y="-38100"/>
            <a:chExt cx="1586793" cy="1839305"/>
          </a:xfrm>
        </p:grpSpPr>
        <p:sp>
          <p:nvSpPr>
            <p:cNvPr id="212" name="Google Shape;212;p7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7"/>
          <p:cNvSpPr txBox="1"/>
          <p:nvPr>
            <p:ph type="title"/>
          </p:nvPr>
        </p:nvSpPr>
        <p:spPr>
          <a:xfrm>
            <a:off x="461963" y="152617"/>
            <a:ext cx="8117622" cy="566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verpass"/>
              <a:buNone/>
            </a:pPr>
            <a:r>
              <a:rPr lang="pt-BR" sz="32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ESTRUTURA DE REPETIÇÃO WHILE EM PYTHON</a:t>
            </a:r>
            <a:endParaRPr sz="32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5" name="Google Shape;215;p7"/>
          <p:cNvSpPr txBox="1"/>
          <p:nvPr/>
        </p:nvSpPr>
        <p:spPr>
          <a:xfrm>
            <a:off x="694162" y="806888"/>
            <a:ext cx="7755673" cy="3662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Overpass"/>
              <a:buNone/>
            </a:pPr>
            <a:r>
              <a:rPr b="0" i="0" lang="pt-BR" sz="2000" u="none" cap="none" strike="noStrike">
                <a:solidFill>
                  <a:srgbClr val="4A4A4A"/>
                </a:solidFill>
                <a:latin typeface="Overpass"/>
                <a:ea typeface="Overpass"/>
                <a:cs typeface="Overpass"/>
                <a:sym typeface="Overpass"/>
              </a:rPr>
              <a:t> </a:t>
            </a:r>
            <a:r>
              <a:rPr b="0" i="0" lang="pt-BR" sz="4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while </a:t>
            </a:r>
            <a:r>
              <a:rPr b="0" i="0" lang="pt-BR" sz="4400" u="none" cap="none" strike="noStrike">
                <a:solidFill>
                  <a:srgbClr val="7030A0"/>
                </a:solidFill>
                <a:latin typeface="Overpass"/>
                <a:ea typeface="Overpass"/>
                <a:cs typeface="Overpass"/>
                <a:sym typeface="Overpass"/>
              </a:rPr>
              <a:t>expressão</a:t>
            </a:r>
            <a:r>
              <a:rPr b="0" i="0" lang="pt-BR" sz="4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Overpass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pt-BR" sz="4400" u="none" cap="none" strike="noStrike">
                <a:solidFill>
                  <a:srgbClr val="00B050"/>
                </a:solidFill>
                <a:latin typeface="Overpass"/>
                <a:ea typeface="Overpass"/>
                <a:cs typeface="Overpass"/>
                <a:sym typeface="Overpass"/>
              </a:rPr>
              <a:t>Bloco</a:t>
            </a:r>
            <a:r>
              <a:rPr b="0" i="0" lang="pt-BR" sz="4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  </a:t>
            </a:r>
            <a:endParaRPr b="0" i="0" sz="44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Overpass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cont=cont+1</a:t>
            </a:r>
            <a:endParaRPr b="0" i="0" sz="44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8"/>
          <p:cNvGrpSpPr/>
          <p:nvPr/>
        </p:nvGrpSpPr>
        <p:grpSpPr>
          <a:xfrm>
            <a:off x="247650" y="1"/>
            <a:ext cx="8711763" cy="985837"/>
            <a:chOff x="0" y="-38100"/>
            <a:chExt cx="4942983" cy="704872"/>
          </a:xfrm>
        </p:grpSpPr>
        <p:sp>
          <p:nvSpPr>
            <p:cNvPr id="221" name="Google Shape;221;p8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8"/>
          <p:cNvSpPr txBox="1"/>
          <p:nvPr/>
        </p:nvSpPr>
        <p:spPr>
          <a:xfrm>
            <a:off x="389294" y="191298"/>
            <a:ext cx="8648700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IMPRIMIR DEZ NÚMEROS COM WHILE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6604" y="1137679"/>
            <a:ext cx="5093853" cy="3814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163" y="54487"/>
            <a:ext cx="4593453" cy="503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EB18B"/>
      </a:lt1>
      <a:dk2>
        <a:srgbClr val="000000"/>
      </a:dk2>
      <a:lt2>
        <a:srgbClr val="5AE1D2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