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Roboto"/>
      <p:regular r:id="rId50"/>
      <p:bold r:id="rId51"/>
      <p:italic r:id="rId52"/>
      <p:boldItalic r:id="rId53"/>
    </p:embeddedFont>
    <p:embeddedFont>
      <p:font typeface="Montserrat"/>
      <p:regular r:id="rId54"/>
      <p:bold r:id="rId55"/>
      <p:italic r:id="rId56"/>
      <p:boldItalic r:id="rId57"/>
    </p:embeddedFont>
    <p:embeddedFont>
      <p:font typeface="Overpass"/>
      <p:regular r:id="rId58"/>
      <p:bold r:id="rId59"/>
      <p:italic r:id="rId60"/>
      <p:boldItalic r:id="rId61"/>
    </p:embeddedFont>
    <p:embeddedFont>
      <p:font typeface="Oswald"/>
      <p:regular r:id="rId62"/>
      <p:bold r:id="rId63"/>
    </p:embeddedFont>
    <p:embeddedFont>
      <p:font typeface="IBM Plex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68" roundtripDataSignature="AMtx7mjRPQKhUtCQ1HIf5lhq3JgLPwDc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E2D3A0-6531-487A-8105-7E9FD624E386}">
  <a:tblStyle styleId="{30E2D3A0-6531-487A-8105-7E9FD624E38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Oswald-regular.fntdata"/><Relationship Id="rId61" Type="http://schemas.openxmlformats.org/officeDocument/2006/relationships/font" Target="fonts/Overpass-boldItalic.fntdata"/><Relationship Id="rId20" Type="http://schemas.openxmlformats.org/officeDocument/2006/relationships/slide" Target="slides/slide14.xml"/><Relationship Id="rId64" Type="http://schemas.openxmlformats.org/officeDocument/2006/relationships/font" Target="fonts/IBMPlexMono-regular.fntdata"/><Relationship Id="rId63" Type="http://schemas.openxmlformats.org/officeDocument/2006/relationships/font" Target="fonts/Oswald-bold.fntdata"/><Relationship Id="rId22" Type="http://schemas.openxmlformats.org/officeDocument/2006/relationships/slide" Target="slides/slide16.xml"/><Relationship Id="rId66" Type="http://schemas.openxmlformats.org/officeDocument/2006/relationships/font" Target="fonts/IBMPlexMono-italic.fntdata"/><Relationship Id="rId21" Type="http://schemas.openxmlformats.org/officeDocument/2006/relationships/slide" Target="slides/slide15.xml"/><Relationship Id="rId65" Type="http://schemas.openxmlformats.org/officeDocument/2006/relationships/font" Target="fonts/IBMPlexMono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IBMPlexMono-boldItalic.fntdata"/><Relationship Id="rId60" Type="http://schemas.openxmlformats.org/officeDocument/2006/relationships/font" Target="fonts/Overpass-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5.xml"/><Relationship Id="rId55" Type="http://schemas.openxmlformats.org/officeDocument/2006/relationships/font" Target="fonts/Montserrat-bold.fntdata"/><Relationship Id="rId10" Type="http://schemas.openxmlformats.org/officeDocument/2006/relationships/slide" Target="slides/slide4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9.xml"/><Relationship Id="rId59" Type="http://schemas.openxmlformats.org/officeDocument/2006/relationships/font" Target="fonts/Overpass-bold.fntdata"/><Relationship Id="rId14" Type="http://schemas.openxmlformats.org/officeDocument/2006/relationships/slide" Target="slides/slide8.xml"/><Relationship Id="rId58" Type="http://schemas.openxmlformats.org/officeDocument/2006/relationships/font" Target="fonts/Overpass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8" name="Google Shape;31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6" name="Google Shape;33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4" name="Google Shape;34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e9ac6e2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9" name="Google Shape;349;g2e9ac6e293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7" name="Google Shape;35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5" name="Google Shape;36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8" name="Google Shape;38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7" name="Google Shape;39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6" name="Google Shape;406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4" name="Google Shape;41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9" name="Google Shape;419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8" name="Google Shape;428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0" name="Google Shape;440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2" name="Google Shape;452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4" name="Google Shape;46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76" name="Google Shape;47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8" name="Google Shape;48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7" name="Google Shape;49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5" name="Google Shape;50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3" name="Google Shape;513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53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89" name="Google Shape;89;p53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0" name="Google Shape;90;p53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91" name="Google Shape;91;p53"/>
          <p:cNvGrpSpPr/>
          <p:nvPr/>
        </p:nvGrpSpPr>
        <p:grpSpPr>
          <a:xfrm>
            <a:off x="909818" y="212105"/>
            <a:ext cx="7324594" cy="1019375"/>
            <a:chOff x="0" y="-38100"/>
            <a:chExt cx="4186200" cy="582600"/>
          </a:xfrm>
        </p:grpSpPr>
        <p:sp>
          <p:nvSpPr>
            <p:cNvPr id="92" name="Google Shape;92;p53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3" name="Google Shape;93;p53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" name="Google Shape;94;p53"/>
          <p:cNvGrpSpPr/>
          <p:nvPr/>
        </p:nvGrpSpPr>
        <p:grpSpPr>
          <a:xfrm>
            <a:off x="909818" y="1136142"/>
            <a:ext cx="7324594" cy="2311704"/>
            <a:chOff x="0" y="-38100"/>
            <a:chExt cx="4186200" cy="1321200"/>
          </a:xfrm>
        </p:grpSpPr>
        <p:sp>
          <p:nvSpPr>
            <p:cNvPr id="95" name="Google Shape;95;p53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6" name="Google Shape;96;p53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53"/>
          <p:cNvGrpSpPr/>
          <p:nvPr/>
        </p:nvGrpSpPr>
        <p:grpSpPr>
          <a:xfrm>
            <a:off x="909818" y="4066424"/>
            <a:ext cx="7324594" cy="798388"/>
            <a:chOff x="0" y="-38100"/>
            <a:chExt cx="4186200" cy="456300"/>
          </a:xfrm>
        </p:grpSpPr>
        <p:sp>
          <p:nvSpPr>
            <p:cNvPr id="98" name="Google Shape;98;p53"/>
            <p:cNvSpPr/>
            <p:nvPr/>
          </p:nvSpPr>
          <p:spPr>
            <a:xfrm>
              <a:off x="0" y="0"/>
              <a:ext cx="4186087" cy="418156"/>
            </a:xfrm>
            <a:custGeom>
              <a:rect b="b" l="l" r="r" t="t"/>
              <a:pathLst>
                <a:path extrusionOk="0" h="418156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18156"/>
                  </a:lnTo>
                  <a:lnTo>
                    <a:pt x="0" y="41815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99" name="Google Shape;99;p53"/>
            <p:cNvSpPr txBox="1"/>
            <p:nvPr/>
          </p:nvSpPr>
          <p:spPr>
            <a:xfrm>
              <a:off x="0" y="-38100"/>
              <a:ext cx="41862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53"/>
          <p:cNvGrpSpPr/>
          <p:nvPr/>
        </p:nvGrpSpPr>
        <p:grpSpPr>
          <a:xfrm>
            <a:off x="909818" y="3354151"/>
            <a:ext cx="7324594" cy="805212"/>
            <a:chOff x="0" y="-38100"/>
            <a:chExt cx="4186200" cy="460200"/>
          </a:xfrm>
        </p:grpSpPr>
        <p:sp>
          <p:nvSpPr>
            <p:cNvPr id="101" name="Google Shape;101;p53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102" name="Google Shape;102;p53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53"/>
          <p:cNvSpPr txBox="1"/>
          <p:nvPr>
            <p:ph idx="1" type="body"/>
          </p:nvPr>
        </p:nvSpPr>
        <p:spPr>
          <a:xfrm>
            <a:off x="1417250" y="4230575"/>
            <a:ext cx="48933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4" name="Google Shape;104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1_Section title and description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title"/>
          </p:nvPr>
        </p:nvSpPr>
        <p:spPr>
          <a:xfrm>
            <a:off x="2636150" y="948325"/>
            <a:ext cx="3871500" cy="1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2636275" y="2687088"/>
            <a:ext cx="3871500" cy="15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alibri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46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16" name="Google Shape;16;p46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7" name="Google Shape;17;p46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18" name="Google Shape;18;p46"/>
          <p:cNvGrpSpPr/>
          <p:nvPr/>
        </p:nvGrpSpPr>
        <p:grpSpPr>
          <a:xfrm>
            <a:off x="378351" y="1467425"/>
            <a:ext cx="8356911" cy="2311704"/>
            <a:chOff x="0" y="-38100"/>
            <a:chExt cx="4186200" cy="1321200"/>
          </a:xfrm>
        </p:grpSpPr>
        <p:sp>
          <p:nvSpPr>
            <p:cNvPr id="19" name="Google Shape;19;p46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0" name="Google Shape;20;p46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" name="Google Shape;21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" name="Google Shape;22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" name="Google Shape;2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7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26" name="Google Shape;26;p47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" name="Google Shape;27;p47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28" name="Google Shape;28;p47"/>
          <p:cNvGrpSpPr/>
          <p:nvPr/>
        </p:nvGrpSpPr>
        <p:grpSpPr>
          <a:xfrm>
            <a:off x="909818" y="2014218"/>
            <a:ext cx="7324594" cy="1019375"/>
            <a:chOff x="0" y="-38100"/>
            <a:chExt cx="4186200" cy="582600"/>
          </a:xfrm>
        </p:grpSpPr>
        <p:sp>
          <p:nvSpPr>
            <p:cNvPr id="29" name="Google Shape;29;p47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0" name="Google Shape;30;p47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8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35" name="Google Shape;35;p48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36" name="Google Shape;36;p48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37" name="Google Shape;37;p48"/>
          <p:cNvGrpSpPr/>
          <p:nvPr/>
        </p:nvGrpSpPr>
        <p:grpSpPr>
          <a:xfrm>
            <a:off x="231675" y="0"/>
            <a:ext cx="5178329" cy="4159426"/>
            <a:chOff x="0" y="-38100"/>
            <a:chExt cx="4186200" cy="460200"/>
          </a:xfrm>
        </p:grpSpPr>
        <p:sp>
          <p:nvSpPr>
            <p:cNvPr id="38" name="Google Shape;38;p48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39" name="Google Shape;39;p48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" name="Google Shape;40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9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45" name="Google Shape;45;p49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46" name="Google Shape;46;p49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47" name="Google Shape;47;p49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48" name="Google Shape;48;p49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49" name="Google Shape;49;p49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" name="Google Shape;51;p49"/>
          <p:cNvSpPr txBox="1"/>
          <p:nvPr>
            <p:ph idx="1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grpSp>
        <p:nvGrpSpPr>
          <p:cNvPr id="52" name="Google Shape;52;p49"/>
          <p:cNvGrpSpPr/>
          <p:nvPr/>
        </p:nvGrpSpPr>
        <p:grpSpPr>
          <a:xfrm>
            <a:off x="160326" y="1152477"/>
            <a:ext cx="8672132" cy="2776105"/>
            <a:chOff x="0" y="-38100"/>
            <a:chExt cx="4186200" cy="1321200"/>
          </a:xfrm>
        </p:grpSpPr>
        <p:sp>
          <p:nvSpPr>
            <p:cNvPr id="53" name="Google Shape;53;p49"/>
            <p:cNvSpPr/>
            <p:nvPr/>
          </p:nvSpPr>
          <p:spPr>
            <a:xfrm>
              <a:off x="0" y="0"/>
              <a:ext cx="4186087" cy="1282977"/>
            </a:xfrm>
            <a:custGeom>
              <a:rect b="b" l="l" r="r" t="t"/>
              <a:pathLst>
                <a:path extrusionOk="0" h="1282977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1282977"/>
                  </a:lnTo>
                  <a:lnTo>
                    <a:pt x="0" y="1282977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54" name="Google Shape;54;p49"/>
            <p:cNvSpPr txBox="1"/>
            <p:nvPr/>
          </p:nvSpPr>
          <p:spPr>
            <a:xfrm>
              <a:off x="0" y="-38100"/>
              <a:ext cx="4186200" cy="132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49"/>
          <p:cNvSpPr txBox="1"/>
          <p:nvPr>
            <p:ph idx="2" type="body"/>
          </p:nvPr>
        </p:nvSpPr>
        <p:spPr>
          <a:xfrm>
            <a:off x="311700" y="158798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6" name="Google Shape;5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0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59" name="Google Shape;59;p50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0" name="Google Shape;60;p50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61" name="Google Shape;61;p50"/>
          <p:cNvGrpSpPr/>
          <p:nvPr/>
        </p:nvGrpSpPr>
        <p:grpSpPr>
          <a:xfrm>
            <a:off x="160326" y="212100"/>
            <a:ext cx="8672132" cy="1019375"/>
            <a:chOff x="0" y="-38100"/>
            <a:chExt cx="4186200" cy="582600"/>
          </a:xfrm>
        </p:grpSpPr>
        <p:sp>
          <p:nvSpPr>
            <p:cNvPr id="62" name="Google Shape;62;p50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63" name="Google Shape;63;p50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" name="Google Shape;6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51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68" name="Google Shape;68;p5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69" name="Google Shape;69;p5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0" name="Google Shape;70;p51"/>
          <p:cNvGrpSpPr/>
          <p:nvPr/>
        </p:nvGrpSpPr>
        <p:grpSpPr>
          <a:xfrm>
            <a:off x="391850" y="1235450"/>
            <a:ext cx="7324594" cy="2520193"/>
            <a:chOff x="0" y="-38100"/>
            <a:chExt cx="4186200" cy="460200"/>
          </a:xfrm>
        </p:grpSpPr>
        <p:sp>
          <p:nvSpPr>
            <p:cNvPr id="71" name="Google Shape;71;p51"/>
            <p:cNvSpPr/>
            <p:nvPr/>
          </p:nvSpPr>
          <p:spPr>
            <a:xfrm>
              <a:off x="0" y="0"/>
              <a:ext cx="4186087" cy="421978"/>
            </a:xfrm>
            <a:custGeom>
              <a:rect b="b" l="l" r="r" t="t"/>
              <a:pathLst>
                <a:path extrusionOk="0" h="421978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421978"/>
                  </a:lnTo>
                  <a:lnTo>
                    <a:pt x="0" y="421978"/>
                  </a:lnTo>
                  <a:close/>
                </a:path>
              </a:pathLst>
            </a:custGeom>
            <a:solidFill>
              <a:srgbClr val="E17E40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72" name="Google Shape;72;p51"/>
            <p:cNvSpPr txBox="1"/>
            <p:nvPr/>
          </p:nvSpPr>
          <p:spPr>
            <a:xfrm>
              <a:off x="0" y="-38100"/>
              <a:ext cx="4186200" cy="46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4" name="Google Shape;7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52"/>
          <p:cNvGrpSpPr/>
          <p:nvPr/>
        </p:nvGrpSpPr>
        <p:grpSpPr>
          <a:xfrm>
            <a:off x="-559594" y="0"/>
            <a:ext cx="10263188" cy="5143500"/>
            <a:chOff x="0" y="0"/>
            <a:chExt cx="27368500" cy="13716000"/>
          </a:xfrm>
        </p:grpSpPr>
        <p:sp>
          <p:nvSpPr>
            <p:cNvPr id="77" name="Google Shape;77;p52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78" name="Google Shape;78;p52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grpSp>
        <p:nvGrpSpPr>
          <p:cNvPr id="79" name="Google Shape;79;p52"/>
          <p:cNvGrpSpPr/>
          <p:nvPr/>
        </p:nvGrpSpPr>
        <p:grpSpPr>
          <a:xfrm>
            <a:off x="354325" y="780649"/>
            <a:ext cx="3956378" cy="3126523"/>
            <a:chOff x="0" y="-38100"/>
            <a:chExt cx="4186200" cy="582600"/>
          </a:xfrm>
        </p:grpSpPr>
        <p:sp>
          <p:nvSpPr>
            <p:cNvPr id="80" name="Google Shape;80;p52"/>
            <p:cNvSpPr/>
            <p:nvPr/>
          </p:nvSpPr>
          <p:spPr>
            <a:xfrm>
              <a:off x="0" y="0"/>
              <a:ext cx="4186087" cy="544445"/>
            </a:xfrm>
            <a:custGeom>
              <a:rect b="b" l="l" r="r" t="t"/>
              <a:pathLst>
                <a:path extrusionOk="0" h="544445" w="4186087">
                  <a:moveTo>
                    <a:pt x="0" y="0"/>
                  </a:moveTo>
                  <a:lnTo>
                    <a:pt x="4186087" y="0"/>
                  </a:lnTo>
                  <a:lnTo>
                    <a:pt x="4186087" y="544445"/>
                  </a:lnTo>
                  <a:lnTo>
                    <a:pt x="0" y="544445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81" name="Google Shape;81;p52"/>
            <p:cNvSpPr txBox="1"/>
            <p:nvPr/>
          </p:nvSpPr>
          <p:spPr>
            <a:xfrm>
              <a:off x="0" y="-38100"/>
              <a:ext cx="4186200" cy="58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1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"/>
              <a:buChar char="●"/>
              <a:defRPr b="1" i="0" sz="1800" u="none" cap="none" strike="noStrike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●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○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BM Plex Mono"/>
              <a:buChar char="■"/>
              <a:defRPr b="0" i="0" sz="1400" u="none" cap="none" strike="noStrike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"/>
          <p:cNvGrpSpPr/>
          <p:nvPr/>
        </p:nvGrpSpPr>
        <p:grpSpPr>
          <a:xfrm>
            <a:off x="0" y="0"/>
            <a:ext cx="9144000" cy="5143500"/>
            <a:chOff x="0" y="0"/>
            <a:chExt cx="27368500" cy="13716000"/>
          </a:xfrm>
        </p:grpSpPr>
        <p:sp>
          <p:nvSpPr>
            <p:cNvPr id="110" name="Google Shape;110;p1"/>
            <p:cNvSpPr/>
            <p:nvPr/>
          </p:nvSpPr>
          <p:spPr>
            <a:xfrm>
              <a:off x="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13652500" y="0"/>
              <a:ext cx="13716000" cy="13716000"/>
            </a:xfrm>
            <a:custGeom>
              <a:rect b="b" l="l" r="r" t="t"/>
              <a:pathLst>
                <a:path extrusionOk="0" h="13716000" w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" name="Google Shape;112;p1"/>
          <p:cNvGrpSpPr/>
          <p:nvPr/>
        </p:nvGrpSpPr>
        <p:grpSpPr>
          <a:xfrm>
            <a:off x="458453" y="1093477"/>
            <a:ext cx="5359400" cy="1683467"/>
            <a:chOff x="0" y="-38100"/>
            <a:chExt cx="2823058" cy="886765"/>
          </a:xfrm>
        </p:grpSpPr>
        <p:sp>
          <p:nvSpPr>
            <p:cNvPr id="113" name="Google Shape;113;p1"/>
            <p:cNvSpPr/>
            <p:nvPr/>
          </p:nvSpPr>
          <p:spPr>
            <a:xfrm>
              <a:off x="0" y="0"/>
              <a:ext cx="2823058" cy="848665"/>
            </a:xfrm>
            <a:custGeom>
              <a:rect b="b" l="l" r="r" t="t"/>
              <a:pathLst>
                <a:path extrusionOk="0" h="848665" w="2823058">
                  <a:moveTo>
                    <a:pt x="0" y="0"/>
                  </a:moveTo>
                  <a:lnTo>
                    <a:pt x="2823058" y="0"/>
                  </a:lnTo>
                  <a:lnTo>
                    <a:pt x="2823058" y="848665"/>
                  </a:lnTo>
                  <a:lnTo>
                    <a:pt x="0" y="8486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0" y="-38100"/>
              <a:ext cx="2823058" cy="8867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"/>
          <p:cNvSpPr/>
          <p:nvPr/>
        </p:nvSpPr>
        <p:spPr>
          <a:xfrm>
            <a:off x="298360" y="390547"/>
            <a:ext cx="5920886" cy="4381456"/>
          </a:xfrm>
          <a:custGeom>
            <a:rect b="b" l="l" r="r" t="t"/>
            <a:pathLst>
              <a:path extrusionOk="0" h="8762911" w="11841772">
                <a:moveTo>
                  <a:pt x="0" y="0"/>
                </a:moveTo>
                <a:lnTo>
                  <a:pt x="11841772" y="0"/>
                </a:lnTo>
                <a:lnTo>
                  <a:pt x="11841772" y="8762912"/>
                </a:lnTo>
                <a:lnTo>
                  <a:pt x="0" y="87629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1"/>
          <p:cNvGrpSpPr/>
          <p:nvPr/>
        </p:nvGrpSpPr>
        <p:grpSpPr>
          <a:xfrm>
            <a:off x="458453" y="1973775"/>
            <a:ext cx="8048625" cy="2347734"/>
            <a:chOff x="0" y="-38100"/>
            <a:chExt cx="4600023" cy="1341798"/>
          </a:xfrm>
        </p:grpSpPr>
        <p:sp>
          <p:nvSpPr>
            <p:cNvPr id="117" name="Google Shape;117;p1"/>
            <p:cNvSpPr/>
            <p:nvPr/>
          </p:nvSpPr>
          <p:spPr>
            <a:xfrm>
              <a:off x="0" y="0"/>
              <a:ext cx="4600023" cy="1303698"/>
            </a:xfrm>
            <a:custGeom>
              <a:rect b="b" l="l" r="r" t="t"/>
              <a:pathLst>
                <a:path extrusionOk="0" h="1303698" w="4600023">
                  <a:moveTo>
                    <a:pt x="0" y="0"/>
                  </a:moveTo>
                  <a:lnTo>
                    <a:pt x="4600023" y="0"/>
                  </a:lnTo>
                  <a:lnTo>
                    <a:pt x="4600023" y="1303698"/>
                  </a:lnTo>
                  <a:lnTo>
                    <a:pt x="0" y="1303698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"/>
            <p:cNvSpPr txBox="1"/>
            <p:nvPr/>
          </p:nvSpPr>
          <p:spPr>
            <a:xfrm>
              <a:off x="0" y="-38100"/>
              <a:ext cx="4600023" cy="13417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1"/>
          <p:cNvSpPr txBox="1"/>
          <p:nvPr/>
        </p:nvSpPr>
        <p:spPr>
          <a:xfrm>
            <a:off x="195225" y="2025450"/>
            <a:ext cx="8517900" cy="342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00"/>
              <a:buFont typeface="Arial"/>
              <a:buNone/>
            </a:pPr>
            <a:r>
              <a:rPr b="1" i="0" lang="pt-BR" sz="15900" u="none" cap="none" strike="noStrike">
                <a:solidFill>
                  <a:srgbClr val="0070C0"/>
                </a:solidFill>
                <a:latin typeface="Oswald"/>
                <a:ea typeface="Oswald"/>
                <a:cs typeface="Oswald"/>
                <a:sym typeface="Oswald"/>
              </a:rPr>
              <a:t>PYTHON</a:t>
            </a:r>
            <a:endParaRPr b="0" i="0" sz="7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458453" y="451545"/>
            <a:ext cx="3295443" cy="396180"/>
            <a:chOff x="0" y="-38100"/>
            <a:chExt cx="1735872" cy="208688"/>
          </a:xfrm>
        </p:grpSpPr>
        <p:sp>
          <p:nvSpPr>
            <p:cNvPr id="121" name="Google Shape;121;p1"/>
            <p:cNvSpPr/>
            <p:nvPr/>
          </p:nvSpPr>
          <p:spPr>
            <a:xfrm>
              <a:off x="0" y="0"/>
              <a:ext cx="1735872" cy="170588"/>
            </a:xfrm>
            <a:custGeom>
              <a:rect b="b" l="l" r="r" t="t"/>
              <a:pathLst>
                <a:path extrusionOk="0" h="170588" w="1735872">
                  <a:moveTo>
                    <a:pt x="0" y="0"/>
                  </a:moveTo>
                  <a:lnTo>
                    <a:pt x="1735872" y="0"/>
                  </a:lnTo>
                  <a:lnTo>
                    <a:pt x="1735872" y="170588"/>
                  </a:lnTo>
                  <a:lnTo>
                    <a:pt x="0" y="170588"/>
                  </a:lnTo>
                  <a:close/>
                </a:path>
              </a:pathLst>
            </a:custGeom>
            <a:solidFill>
              <a:srgbClr val="5AE1D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0" y="-38100"/>
              <a:ext cx="1735872" cy="2086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572370" y="880546"/>
            <a:ext cx="2971800" cy="307311"/>
            <a:chOff x="0" y="-38100"/>
            <a:chExt cx="1565393" cy="161876"/>
          </a:xfrm>
        </p:grpSpPr>
        <p:sp>
          <p:nvSpPr>
            <p:cNvPr id="124" name="Google Shape;124;p1"/>
            <p:cNvSpPr/>
            <p:nvPr/>
          </p:nvSpPr>
          <p:spPr>
            <a:xfrm>
              <a:off x="0" y="0"/>
              <a:ext cx="1565393" cy="123776"/>
            </a:xfrm>
            <a:custGeom>
              <a:rect b="b" l="l" r="r" t="t"/>
              <a:pathLst>
                <a:path extrusionOk="0" h="123776" w="1565393">
                  <a:moveTo>
                    <a:pt x="0" y="0"/>
                  </a:moveTo>
                  <a:lnTo>
                    <a:pt x="1565393" y="0"/>
                  </a:lnTo>
                  <a:lnTo>
                    <a:pt x="1565393" y="123776"/>
                  </a:lnTo>
                  <a:lnTo>
                    <a:pt x="0" y="123776"/>
                  </a:lnTo>
                  <a:close/>
                </a:path>
              </a:pathLst>
            </a:custGeom>
            <a:solidFill>
              <a:srgbClr val="EEC3BB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 txBox="1"/>
            <p:nvPr/>
          </p:nvSpPr>
          <p:spPr>
            <a:xfrm>
              <a:off x="0" y="-38100"/>
              <a:ext cx="1565393" cy="161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"/>
          <p:cNvSpPr/>
          <p:nvPr/>
        </p:nvSpPr>
        <p:spPr>
          <a:xfrm>
            <a:off x="8017250" y="4188565"/>
            <a:ext cx="828390" cy="690671"/>
          </a:xfrm>
          <a:custGeom>
            <a:rect b="b" l="l" r="r" t="t"/>
            <a:pathLst>
              <a:path extrusionOk="0" h="1381341" w="1656781">
                <a:moveTo>
                  <a:pt x="0" y="0"/>
                </a:moveTo>
                <a:lnTo>
                  <a:pt x="1656781" y="0"/>
                </a:lnTo>
                <a:lnTo>
                  <a:pt x="1656781" y="1381342"/>
                </a:lnTo>
                <a:lnTo>
                  <a:pt x="0" y="1381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688072" y="1372990"/>
            <a:ext cx="5141461" cy="62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pt-BR" sz="29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CURSO LIVRE  - AULA 4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 txBox="1"/>
          <p:nvPr/>
        </p:nvSpPr>
        <p:spPr>
          <a:xfrm>
            <a:off x="649749" y="965401"/>
            <a:ext cx="4913306" cy="236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viviane.lfrancelino@sp.senac.br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Ícone&#10;&#10;Descrição gerada automaticamente" id="129" name="Google Shape;12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98359" y="410256"/>
            <a:ext cx="2594231" cy="2594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10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224" name="Google Shape;224;p1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10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227" name="Google Shape;227;p10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10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10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LEN()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230" name="Google Shape;23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088" y="1546252"/>
            <a:ext cx="8209112" cy="291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11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236" name="Google Shape;236;p1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1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11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239" name="Google Shape;239;p11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11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11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FUNÇÕES PARA COLEÇÕES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b="23245" l="0" r="0" t="0"/>
          <a:stretch/>
        </p:blipFill>
        <p:spPr>
          <a:xfrm>
            <a:off x="1218494" y="1243755"/>
            <a:ext cx="7204612" cy="3263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12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248" name="Google Shape;248;p1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12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251" name="Google Shape;251;p12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2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12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SUM()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, Email&#10;&#10;Descrição gerada automaticamente"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6471" y="1288973"/>
            <a:ext cx="7531562" cy="32629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3259" y="98661"/>
            <a:ext cx="6306427" cy="4887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4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265" name="Google Shape;265;p14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4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14"/>
          <p:cNvSpPr txBox="1"/>
          <p:nvPr/>
        </p:nvSpPr>
        <p:spPr>
          <a:xfrm>
            <a:off x="1090775" y="2119475"/>
            <a:ext cx="5148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5601044" y="1604197"/>
            <a:ext cx="1965407" cy="1908950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1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274" name="Google Shape;274;p1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6" name="Google Shape;276;p15"/>
          <p:cNvSpPr txBox="1"/>
          <p:nvPr/>
        </p:nvSpPr>
        <p:spPr>
          <a:xfrm>
            <a:off x="354419" y="593223"/>
            <a:ext cx="85911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Escreva um programa que </a:t>
            </a:r>
            <a:r>
              <a:rPr lang="pt-BR" sz="2000">
                <a:latin typeface="Overpass"/>
                <a:ea typeface="Overpass"/>
                <a:cs typeface="Overpass"/>
                <a:sym typeface="Overpass"/>
              </a:rPr>
              <a:t>contém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um vetor com 4 idiomas : português, japonês, inglês e francês. Em seguida pergunte ao usuário para escolher um país e informe como saída qual é o idioma falado </a:t>
            </a:r>
            <a:r>
              <a:rPr lang="pt-BR" sz="2000">
                <a:latin typeface="Overpass"/>
                <a:ea typeface="Overpass"/>
                <a:cs typeface="Overpass"/>
                <a:sym typeface="Overpass"/>
              </a:rPr>
              <a:t>neste</a:t>
            </a:r>
            <a:r>
              <a:rPr b="0" i="0" lang="pt-BR" sz="20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país.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Entrada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Uma lista com o nome dos idiomas e uma variável para armazenar o país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Saída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Imprima o idioma falado de acordo com o país que a pessoa escolheu</a:t>
            </a:r>
            <a:endParaRPr b="0" i="0" sz="20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pic>
        <p:nvPicPr>
          <p:cNvPr id="277" name="Google Shape;277;p15"/>
          <p:cNvPicPr preferRelativeResize="0"/>
          <p:nvPr/>
        </p:nvPicPr>
        <p:blipFill rotWithShape="1">
          <a:blip r:embed="rId3">
            <a:alphaModFix/>
          </a:blip>
          <a:srcRect b="0" l="0" r="9395" t="0"/>
          <a:stretch/>
        </p:blipFill>
        <p:spPr>
          <a:xfrm>
            <a:off x="1529131" y="2850356"/>
            <a:ext cx="6470398" cy="189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70" y="1234457"/>
            <a:ext cx="8933260" cy="267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Google Shape;287;p17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288" name="Google Shape;288;p1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17"/>
          <p:cNvSpPr txBox="1"/>
          <p:nvPr/>
        </p:nvSpPr>
        <p:spPr>
          <a:xfrm>
            <a:off x="389294" y="191298"/>
            <a:ext cx="8648700" cy="6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PERCORRER TODOS OS ELEMENTOS COM FOREACH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7"/>
          <p:cNvPicPr preferRelativeResize="0"/>
          <p:nvPr/>
        </p:nvPicPr>
        <p:blipFill rotWithShape="1">
          <a:blip r:embed="rId3">
            <a:alphaModFix/>
          </a:blip>
          <a:srcRect b="21143" l="0" r="1961" t="0"/>
          <a:stretch/>
        </p:blipFill>
        <p:spPr>
          <a:xfrm>
            <a:off x="679190" y="1072015"/>
            <a:ext cx="8068907" cy="364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8"/>
          <p:cNvGrpSpPr/>
          <p:nvPr/>
        </p:nvGrpSpPr>
        <p:grpSpPr>
          <a:xfrm>
            <a:off x="848336" y="1784334"/>
            <a:ext cx="5735471" cy="1548687"/>
            <a:chOff x="0" y="-38100"/>
            <a:chExt cx="1645004" cy="847203"/>
          </a:xfrm>
        </p:grpSpPr>
        <p:sp>
          <p:nvSpPr>
            <p:cNvPr id="297" name="Google Shape;297;p18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8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18"/>
          <p:cNvSpPr txBox="1"/>
          <p:nvPr/>
        </p:nvSpPr>
        <p:spPr>
          <a:xfrm>
            <a:off x="192804" y="1992083"/>
            <a:ext cx="6667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8"/>
          <p:cNvSpPr/>
          <p:nvPr/>
        </p:nvSpPr>
        <p:spPr>
          <a:xfrm>
            <a:off x="5601044" y="1604197"/>
            <a:ext cx="1965407" cy="1908950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9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06" name="Google Shape;306;p19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9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19"/>
          <p:cNvSpPr txBox="1"/>
          <p:nvPr/>
        </p:nvSpPr>
        <p:spPr>
          <a:xfrm>
            <a:off x="405294" y="498156"/>
            <a:ext cx="8591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Escreva um vetor que armazene 5 notas e apresente a soma de todas as notas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Entrada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Um vetor de números reais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Saída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Imprima a soma das notas armazenadas no vetor com duas casas decimais após a </a:t>
            </a:r>
            <a:r>
              <a:rPr lang="pt-BR" sz="2400">
                <a:solidFill>
                  <a:schemeClr val="dk1"/>
                </a:solidFill>
                <a:latin typeface="Overpass"/>
                <a:ea typeface="Overpass"/>
                <a:cs typeface="Overpass"/>
                <a:sym typeface="Overpass"/>
              </a:rPr>
              <a:t>vírgula</a:t>
            </a:r>
            <a:endParaRPr b="0" i="0" sz="24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aphicFrame>
        <p:nvGraphicFramePr>
          <p:cNvPr id="309" name="Google Shape;309;p19"/>
          <p:cNvGraphicFramePr/>
          <p:nvPr/>
        </p:nvGraphicFramePr>
        <p:xfrm>
          <a:off x="1757362" y="34281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{30E2D3A0-6531-487A-8105-7E9FD624E386}</a:tableStyleId>
              </a:tblPr>
              <a:tblGrid>
                <a:gridCol w="3471775"/>
                <a:gridCol w="3328325"/>
              </a:tblGrid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de Entrada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Exemplo saída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5393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pt-BR" sz="1800" u="none" cap="none" strike="noStrike">
                          <a:solidFill>
                            <a:srgbClr val="000000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8.60,10.00,3.78,7.23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Soma: 29.61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10" name="Google Shape;310;p19"/>
          <p:cNvPicPr preferRelativeResize="0"/>
          <p:nvPr/>
        </p:nvPicPr>
        <p:blipFill rotWithShape="1">
          <a:blip r:embed="rId3">
            <a:alphaModFix/>
          </a:blip>
          <a:srcRect b="28683" l="0" r="52171" t="0"/>
          <a:stretch/>
        </p:blipFill>
        <p:spPr>
          <a:xfrm>
            <a:off x="355372" y="3349754"/>
            <a:ext cx="1325800" cy="1235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"/>
          <p:cNvGrpSpPr/>
          <p:nvPr/>
        </p:nvGrpSpPr>
        <p:grpSpPr>
          <a:xfrm>
            <a:off x="397269" y="2721636"/>
            <a:ext cx="8746731" cy="1482345"/>
            <a:chOff x="0" y="-38100"/>
            <a:chExt cx="4999011" cy="847203"/>
          </a:xfrm>
        </p:grpSpPr>
        <p:sp>
          <p:nvSpPr>
            <p:cNvPr id="135" name="Google Shape;135;p2"/>
            <p:cNvSpPr/>
            <p:nvPr/>
          </p:nvSpPr>
          <p:spPr>
            <a:xfrm>
              <a:off x="0" y="0"/>
              <a:ext cx="4999011" cy="809103"/>
            </a:xfrm>
            <a:custGeom>
              <a:rect b="b" l="l" r="r" t="t"/>
              <a:pathLst>
                <a:path extrusionOk="0" h="809103" w="4999011">
                  <a:moveTo>
                    <a:pt x="0" y="0"/>
                  </a:moveTo>
                  <a:lnTo>
                    <a:pt x="4999011" y="0"/>
                  </a:lnTo>
                  <a:lnTo>
                    <a:pt x="4999011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"/>
            <p:cNvSpPr txBox="1"/>
            <p:nvPr/>
          </p:nvSpPr>
          <p:spPr>
            <a:xfrm>
              <a:off x="0" y="-38100"/>
              <a:ext cx="4999011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2"/>
          <p:cNvGrpSpPr/>
          <p:nvPr/>
        </p:nvGrpSpPr>
        <p:grpSpPr>
          <a:xfrm>
            <a:off x="374409" y="400850"/>
            <a:ext cx="2814716" cy="2425550"/>
            <a:chOff x="0" y="-38100"/>
            <a:chExt cx="1594028" cy="1373636"/>
          </a:xfrm>
        </p:grpSpPr>
        <p:sp>
          <p:nvSpPr>
            <p:cNvPr id="138" name="Google Shape;138;p2"/>
            <p:cNvSpPr/>
            <p:nvPr/>
          </p:nvSpPr>
          <p:spPr>
            <a:xfrm>
              <a:off x="0" y="0"/>
              <a:ext cx="1594028" cy="1335536"/>
            </a:xfrm>
            <a:custGeom>
              <a:rect b="b" l="l" r="r" t="t"/>
              <a:pathLst>
                <a:path extrusionOk="0" h="1335536" w="1594028">
                  <a:moveTo>
                    <a:pt x="0" y="0"/>
                  </a:moveTo>
                  <a:lnTo>
                    <a:pt x="1594028" y="0"/>
                  </a:lnTo>
                  <a:lnTo>
                    <a:pt x="1594028" y="1335536"/>
                  </a:lnTo>
                  <a:lnTo>
                    <a:pt x="0" y="1335536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"/>
            <p:cNvSpPr txBox="1"/>
            <p:nvPr/>
          </p:nvSpPr>
          <p:spPr>
            <a:xfrm>
              <a:off x="0" y="-38100"/>
              <a:ext cx="1594028" cy="1373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2"/>
          <p:cNvSpPr txBox="1"/>
          <p:nvPr/>
        </p:nvSpPr>
        <p:spPr>
          <a:xfrm>
            <a:off x="506500" y="3194900"/>
            <a:ext cx="6658928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LISTAS, TUPLAS E DICIONÁRIOS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"/>
          <p:cNvSpPr txBox="1"/>
          <p:nvPr/>
        </p:nvSpPr>
        <p:spPr>
          <a:xfrm>
            <a:off x="506500" y="488475"/>
            <a:ext cx="2636400" cy="24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100"/>
              <a:buFont typeface="Arial"/>
              <a:buNone/>
            </a:pPr>
            <a:r>
              <a:rPr b="1" i="0" lang="pt-BR" sz="161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01.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"/>
          <p:cNvSpPr/>
          <p:nvPr/>
        </p:nvSpPr>
        <p:spPr>
          <a:xfrm>
            <a:off x="6832274" y="2414448"/>
            <a:ext cx="1937317" cy="1911633"/>
          </a:xfrm>
          <a:custGeom>
            <a:rect b="b" l="l" r="r" t="t"/>
            <a:pathLst>
              <a:path extrusionOk="0" h="1956633" w="2180093">
                <a:moveTo>
                  <a:pt x="0" y="0"/>
                </a:moveTo>
                <a:lnTo>
                  <a:pt x="2180093" y="0"/>
                </a:lnTo>
                <a:lnTo>
                  <a:pt x="2180093" y="1956634"/>
                </a:lnTo>
                <a:lnTo>
                  <a:pt x="0" y="19566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34" y="264318"/>
            <a:ext cx="8203932" cy="4441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23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321" name="Google Shape;321;p2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23"/>
          <p:cNvSpPr txBox="1"/>
          <p:nvPr/>
        </p:nvSpPr>
        <p:spPr>
          <a:xfrm>
            <a:off x="389294" y="191298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APPEND</a:t>
            </a: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– ADICIONA UM NOVO ELEMENTO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068" y="1335882"/>
            <a:ext cx="7928401" cy="32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p24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330" name="Google Shape;330;p24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4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2" name="Google Shape;332;p24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4"/>
          <p:cNvSpPr/>
          <p:nvPr/>
        </p:nvSpPr>
        <p:spPr>
          <a:xfrm>
            <a:off x="5601044" y="1604197"/>
            <a:ext cx="1965407" cy="1908950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39" name="Google Shape;339;p2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21"/>
          <p:cNvSpPr txBox="1"/>
          <p:nvPr/>
        </p:nvSpPr>
        <p:spPr>
          <a:xfrm>
            <a:off x="336782" y="1634013"/>
            <a:ext cx="859110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que leia 5 números na tela e mostre os números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Google Shape;3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688" y="153590"/>
            <a:ext cx="7888168" cy="4836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g2e9ac6e293b_0_0"/>
          <p:cNvGrpSpPr/>
          <p:nvPr/>
        </p:nvGrpSpPr>
        <p:grpSpPr>
          <a:xfrm>
            <a:off x="279182" y="210739"/>
            <a:ext cx="8648657" cy="4722048"/>
            <a:chOff x="0" y="-38100"/>
            <a:chExt cx="1586793" cy="1839305"/>
          </a:xfrm>
        </p:grpSpPr>
        <p:sp>
          <p:nvSpPr>
            <p:cNvPr id="352" name="Google Shape;352;g2e9ac6e293b_0_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g2e9ac6e293b_0_0"/>
            <p:cNvSpPr txBox="1"/>
            <p:nvPr/>
          </p:nvSpPr>
          <p:spPr>
            <a:xfrm>
              <a:off x="0" y="-38100"/>
              <a:ext cx="1586700" cy="1839300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4" name="Google Shape;354;g2e9ac6e293b_0_0"/>
          <p:cNvSpPr txBox="1"/>
          <p:nvPr/>
        </p:nvSpPr>
        <p:spPr>
          <a:xfrm>
            <a:off x="336782" y="1634013"/>
            <a:ext cx="8591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que leia 5 números na tela e mostre </a:t>
            </a:r>
            <a:r>
              <a:rPr lang="pt-BR" sz="3600"/>
              <a:t>a ordem inversa desses números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p25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360" name="Google Shape;360;p2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5"/>
          <p:cNvSpPr txBox="1"/>
          <p:nvPr/>
        </p:nvSpPr>
        <p:spPr>
          <a:xfrm>
            <a:off x="336782" y="1634013"/>
            <a:ext cx="8591100" cy="1477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 um Programa que leia 4 notas, mostre as notas e a média na tela</a:t>
            </a: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6"/>
          <p:cNvPicPr preferRelativeResize="0"/>
          <p:nvPr/>
        </p:nvPicPr>
        <p:blipFill rotWithShape="1">
          <a:blip r:embed="rId3">
            <a:alphaModFix/>
          </a:blip>
          <a:srcRect b="0" l="0" r="16313" t="31094"/>
          <a:stretch/>
        </p:blipFill>
        <p:spPr>
          <a:xfrm>
            <a:off x="144875" y="1130688"/>
            <a:ext cx="8854250" cy="288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27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373" name="Google Shape;373;p2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5" name="Google Shape;375;p27"/>
          <p:cNvSpPr txBox="1"/>
          <p:nvPr/>
        </p:nvSpPr>
        <p:spPr>
          <a:xfrm>
            <a:off x="389294" y="191298"/>
            <a:ext cx="8648700" cy="603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INSERT</a:t>
            </a:r>
            <a:r>
              <a:rPr b="1" i="0" lang="pt-BR" sz="28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– INSERE UM ELEMENTO NA POSIÇÃO DESEJADA</a:t>
            </a:r>
            <a:endParaRPr b="0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306" y="1177135"/>
            <a:ext cx="8561387" cy="3400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28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382" name="Google Shape;382;p2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4" name="Google Shape;384;p28"/>
          <p:cNvSpPr txBox="1"/>
          <p:nvPr/>
        </p:nvSpPr>
        <p:spPr>
          <a:xfrm>
            <a:off x="389294" y="191298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SORT</a:t>
            </a: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– ORGANIZA EM ORDEM CRESCENTE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736" y="1314450"/>
            <a:ext cx="8685677" cy="34638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B18B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3"/>
          <p:cNvGrpSpPr/>
          <p:nvPr/>
        </p:nvGrpSpPr>
        <p:grpSpPr>
          <a:xfrm>
            <a:off x="369093" y="154188"/>
            <a:ext cx="8648700" cy="966015"/>
            <a:chOff x="0" y="-38100"/>
            <a:chExt cx="4942983" cy="704872"/>
          </a:xfrm>
        </p:grpSpPr>
        <p:sp>
          <p:nvSpPr>
            <p:cNvPr id="148" name="Google Shape;148;p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3"/>
          <p:cNvSpPr txBox="1"/>
          <p:nvPr/>
        </p:nvSpPr>
        <p:spPr>
          <a:xfrm>
            <a:off x="376237" y="232416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 QUE É UMA LISTA?</a:t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2025" y="1250005"/>
            <a:ext cx="7639051" cy="3739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29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391" name="Google Shape;391;p2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29"/>
          <p:cNvSpPr txBox="1"/>
          <p:nvPr/>
        </p:nvSpPr>
        <p:spPr>
          <a:xfrm>
            <a:off x="382150" y="105120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REVERSE </a:t>
            </a: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– INVERTE A ORDEM DA LISTA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41" y="1123848"/>
            <a:ext cx="8499118" cy="37204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30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400" name="Google Shape;400;p30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0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0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0"/>
          <p:cNvSpPr/>
          <p:nvPr/>
        </p:nvSpPr>
        <p:spPr>
          <a:xfrm>
            <a:off x="5601044" y="1604197"/>
            <a:ext cx="1965407" cy="1908950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1"/>
          <p:cNvGrpSpPr/>
          <p:nvPr/>
        </p:nvGrpSpPr>
        <p:grpSpPr>
          <a:xfrm>
            <a:off x="279182" y="210740"/>
            <a:ext cx="8648700" cy="4722019"/>
            <a:chOff x="0" y="-38100"/>
            <a:chExt cx="1586793" cy="1839305"/>
          </a:xfrm>
        </p:grpSpPr>
        <p:sp>
          <p:nvSpPr>
            <p:cNvPr id="409" name="Google Shape;409;p3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3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1" name="Google Shape;411;p31"/>
          <p:cNvSpPr txBox="1"/>
          <p:nvPr/>
        </p:nvSpPr>
        <p:spPr>
          <a:xfrm>
            <a:off x="336782" y="1634013"/>
            <a:ext cx="8591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latin typeface="Overpass"/>
                <a:ea typeface="Overpass"/>
                <a:cs typeface="Overpass"/>
                <a:sym typeface="Overpass"/>
              </a:rPr>
              <a:t>Solicite</a:t>
            </a:r>
            <a:r>
              <a:rPr lang="pt-BR" sz="3600">
                <a:latin typeface="Overpass"/>
                <a:ea typeface="Overpass"/>
                <a:cs typeface="Overpass"/>
                <a:sym typeface="Overpass"/>
              </a:rPr>
              <a:t> um vetor</a:t>
            </a: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 de 5 valores para o usuário e os apresente na ordem inversa de entrada</a:t>
            </a:r>
            <a:endParaRPr b="0" i="0" sz="36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225" y="447750"/>
            <a:ext cx="8377025" cy="436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33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422" name="Google Shape;422;p33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33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4" name="Google Shape;424;p33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TUPLAS EM PYTHON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, Email&#10;&#10;Descrição gerada automaticamente" id="425" name="Google Shape;4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5387" y="1177135"/>
            <a:ext cx="8372500" cy="3442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4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431" name="Google Shape;431;p34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4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4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434" name="Google Shape;434;p3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3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34"/>
          <p:cNvSpPr txBox="1"/>
          <p:nvPr/>
        </p:nvSpPr>
        <p:spPr>
          <a:xfrm>
            <a:off x="435225" y="321474"/>
            <a:ext cx="864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DICIONÁRIOS EM PYTHON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624972" y="1264390"/>
            <a:ext cx="8053330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Os dicionários representam coleções de dados que contém na sua estrutura um conjunto de pares chave/valor, nos quais cada chave individual tem um valor associado. Esse objeto representa a ideia de um mapa, que entendemos como uma coleção associativa desordenada. A associação nos dicionários é feita por meio de uma chave que faz referência a um valor. No Código 15, vemos a estrutura de um dicionário.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2" name="Google Shape;442;p35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443" name="Google Shape;443;p3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3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" name="Google Shape;445;p35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446" name="Google Shape;446;p3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3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5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DICIONÁRIOS EM PYTHON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449" name="Google Shape;4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567" y="1541651"/>
            <a:ext cx="8261810" cy="2922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oogle Shape;454;p36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455" name="Google Shape;455;p3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3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7" name="Google Shape;457;p36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458" name="Google Shape;458;p3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0" name="Google Shape;460;p36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ADICIONANDO DADOS CLIENTE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nterface gráfica do usuário, Texto, Aplicativo&#10;&#10;Descrição gerada automaticamente" id="461" name="Google Shape;4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752" y="1235818"/>
            <a:ext cx="7335274" cy="35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" name="Google Shape;466;p37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467" name="Google Shape;467;p3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9" name="Google Shape;469;p37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470" name="Google Shape;470;p37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7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2" name="Google Shape;472;p37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ATUALIZANDO DADOS CLIENTE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3" name="Google Shape;47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181" y="1363841"/>
            <a:ext cx="8294211" cy="3230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8" name="Google Shape;478;p38"/>
          <p:cNvGrpSpPr/>
          <p:nvPr/>
        </p:nvGrpSpPr>
        <p:grpSpPr>
          <a:xfrm>
            <a:off x="295756" y="210740"/>
            <a:ext cx="8632126" cy="4722019"/>
            <a:chOff x="0" y="-38100"/>
            <a:chExt cx="1586793" cy="1839305"/>
          </a:xfrm>
        </p:grpSpPr>
        <p:sp>
          <p:nvSpPr>
            <p:cNvPr id="479" name="Google Shape;479;p38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8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1" name="Google Shape;481;p38"/>
          <p:cNvGrpSpPr/>
          <p:nvPr/>
        </p:nvGrpSpPr>
        <p:grpSpPr>
          <a:xfrm>
            <a:off x="295756" y="87308"/>
            <a:ext cx="8711763" cy="985837"/>
            <a:chOff x="0" y="-38100"/>
            <a:chExt cx="4942983" cy="704872"/>
          </a:xfrm>
        </p:grpSpPr>
        <p:sp>
          <p:nvSpPr>
            <p:cNvPr id="482" name="Google Shape;482;p3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3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38"/>
          <p:cNvSpPr txBox="1"/>
          <p:nvPr/>
        </p:nvSpPr>
        <p:spPr>
          <a:xfrm>
            <a:off x="389294" y="191298"/>
            <a:ext cx="86487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pt-BR" sz="4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REMOVENDO DADOS CLIENTE</a:t>
            </a:r>
            <a:endParaRPr b="0" i="0" sz="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xto&#10;&#10;Descrição gerada automaticamente" id="485" name="Google Shape;485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959" y="1220850"/>
            <a:ext cx="7794979" cy="36140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4"/>
          <p:cNvGrpSpPr/>
          <p:nvPr/>
        </p:nvGrpSpPr>
        <p:grpSpPr>
          <a:xfrm>
            <a:off x="247650" y="92870"/>
            <a:ext cx="8648700" cy="842962"/>
            <a:chOff x="0" y="-38100"/>
            <a:chExt cx="4942983" cy="704872"/>
          </a:xfrm>
        </p:grpSpPr>
        <p:sp>
          <p:nvSpPr>
            <p:cNvPr id="157" name="Google Shape;157;p4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4"/>
          <p:cNvSpPr txBox="1"/>
          <p:nvPr/>
        </p:nvSpPr>
        <p:spPr>
          <a:xfrm>
            <a:off x="383382" y="278600"/>
            <a:ext cx="8648700" cy="51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COMO VOCÊ ARMAZENARIA UM CONJUNTO DE NOMES?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4171" y="1075998"/>
            <a:ext cx="6527122" cy="381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39"/>
          <p:cNvGrpSpPr/>
          <p:nvPr/>
        </p:nvGrpSpPr>
        <p:grpSpPr>
          <a:xfrm>
            <a:off x="848336" y="1784335"/>
            <a:ext cx="5735412" cy="1548674"/>
            <a:chOff x="0" y="-38100"/>
            <a:chExt cx="1645004" cy="847203"/>
          </a:xfrm>
        </p:grpSpPr>
        <p:sp>
          <p:nvSpPr>
            <p:cNvPr id="491" name="Google Shape;491;p39"/>
            <p:cNvSpPr/>
            <p:nvPr/>
          </p:nvSpPr>
          <p:spPr>
            <a:xfrm>
              <a:off x="0" y="0"/>
              <a:ext cx="1645004" cy="809103"/>
            </a:xfrm>
            <a:custGeom>
              <a:rect b="b" l="l" r="r" t="t"/>
              <a:pathLst>
                <a:path extrusionOk="0" h="809103" w="1645004">
                  <a:moveTo>
                    <a:pt x="0" y="0"/>
                  </a:moveTo>
                  <a:lnTo>
                    <a:pt x="1645004" y="0"/>
                  </a:lnTo>
                  <a:lnTo>
                    <a:pt x="1645004" y="809103"/>
                  </a:lnTo>
                  <a:lnTo>
                    <a:pt x="0" y="809103"/>
                  </a:lnTo>
                  <a:close/>
                </a:path>
              </a:pathLst>
            </a:custGeom>
            <a:solidFill>
              <a:srgbClr val="5AE1D2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9"/>
            <p:cNvSpPr txBox="1"/>
            <p:nvPr/>
          </p:nvSpPr>
          <p:spPr>
            <a:xfrm>
              <a:off x="0" y="-38100"/>
              <a:ext cx="1645004" cy="8472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39"/>
          <p:cNvSpPr txBox="1"/>
          <p:nvPr/>
        </p:nvSpPr>
        <p:spPr>
          <a:xfrm>
            <a:off x="165729" y="1847708"/>
            <a:ext cx="6667777" cy="1421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b="1" i="0" lang="pt-BR" sz="6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Exercícios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9"/>
          <p:cNvSpPr/>
          <p:nvPr/>
        </p:nvSpPr>
        <p:spPr>
          <a:xfrm>
            <a:off x="5601044" y="1604197"/>
            <a:ext cx="1965407" cy="1908950"/>
          </a:xfrm>
          <a:custGeom>
            <a:rect b="b" l="l" r="r" t="t"/>
            <a:pathLst>
              <a:path extrusionOk="0" h="1448857" w="1448857">
                <a:moveTo>
                  <a:pt x="0" y="0"/>
                </a:moveTo>
                <a:lnTo>
                  <a:pt x="1448857" y="0"/>
                </a:lnTo>
                <a:lnTo>
                  <a:pt x="1448857" y="1448857"/>
                </a:lnTo>
                <a:lnTo>
                  <a:pt x="0" y="14488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40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500" name="Google Shape;500;p40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0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2" name="Google Shape;502;p40"/>
          <p:cNvSpPr txBox="1"/>
          <p:nvPr/>
        </p:nvSpPr>
        <p:spPr>
          <a:xfrm>
            <a:off x="588335" y="1051420"/>
            <a:ext cx="7967330" cy="1754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 professora irá compartilhar o material do </a:t>
            </a:r>
            <a:r>
              <a:rPr b="0" i="0" lang="pt-BR" sz="3600" u="none" cap="none" strike="noStrike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Google Colab </a:t>
            </a:r>
            <a:r>
              <a:rPr b="0" i="0" lang="pt-BR" sz="36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para realizar essa atividade de dicionários</a:t>
            </a:r>
            <a:endParaRPr b="0" i="0" sz="2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  <p:transition>
    <p:push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oogle Shape;507;p41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508" name="Google Shape;508;p41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1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0" name="Google Shape;510;p41"/>
          <p:cNvPicPr preferRelativeResize="0"/>
          <p:nvPr/>
        </p:nvPicPr>
        <p:blipFill rotWithShape="1">
          <a:blip r:embed="rId3">
            <a:alphaModFix/>
          </a:blip>
          <a:srcRect b="0" l="0" r="35749" t="0"/>
          <a:stretch/>
        </p:blipFill>
        <p:spPr>
          <a:xfrm>
            <a:off x="1905808" y="447170"/>
            <a:ext cx="5332383" cy="4249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42"/>
          <p:cNvGrpSpPr/>
          <p:nvPr/>
        </p:nvGrpSpPr>
        <p:grpSpPr>
          <a:xfrm>
            <a:off x="247650" y="210740"/>
            <a:ext cx="8648700" cy="4722019"/>
            <a:chOff x="0" y="-38100"/>
            <a:chExt cx="1586793" cy="1839305"/>
          </a:xfrm>
        </p:grpSpPr>
        <p:sp>
          <p:nvSpPr>
            <p:cNvPr id="516" name="Google Shape;516;p42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2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8" name="Google Shape;51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733" y="421482"/>
            <a:ext cx="8060743" cy="4174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5"/>
          <p:cNvGrpSpPr/>
          <p:nvPr/>
        </p:nvGrpSpPr>
        <p:grpSpPr>
          <a:xfrm>
            <a:off x="247650" y="1185580"/>
            <a:ext cx="8648700" cy="3491805"/>
            <a:chOff x="0" y="-38100"/>
            <a:chExt cx="1586793" cy="1839305"/>
          </a:xfrm>
        </p:grpSpPr>
        <p:sp>
          <p:nvSpPr>
            <p:cNvPr id="166" name="Google Shape;166;p5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5"/>
          <p:cNvGrpSpPr/>
          <p:nvPr/>
        </p:nvGrpSpPr>
        <p:grpSpPr>
          <a:xfrm>
            <a:off x="247650" y="290691"/>
            <a:ext cx="8648700" cy="1233309"/>
            <a:chOff x="0" y="-38100"/>
            <a:chExt cx="4942983" cy="704872"/>
          </a:xfrm>
        </p:grpSpPr>
        <p:sp>
          <p:nvSpPr>
            <p:cNvPr id="169" name="Google Shape;169;p5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5"/>
          <p:cNvSpPr txBox="1"/>
          <p:nvPr/>
        </p:nvSpPr>
        <p:spPr>
          <a:xfrm>
            <a:off x="247650" y="466115"/>
            <a:ext cx="8648700" cy="101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b="1" i="0" lang="pt-BR" sz="47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IMAGINE QUE A GENTE QUEIRA…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826294" y="1905773"/>
            <a:ext cx="7848600" cy="444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69106" y="1628839"/>
            <a:ext cx="8346281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Saber quem foi a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primeira pessoa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 ser aprovada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Saber </a:t>
            </a: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quantas pessoas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já foram aprovadas</a:t>
            </a:r>
            <a:endParaRPr b="0" i="0" sz="2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Adicionar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um novo nome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Remover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um nome</a:t>
            </a:r>
            <a:endParaRPr b="0" i="0" sz="2800" u="none" cap="none" strike="noStrike">
              <a:solidFill>
                <a:srgbClr val="00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1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Atualizar </a:t>
            </a:r>
            <a:r>
              <a:rPr b="0" i="0" lang="pt-BR" sz="2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o nome de quem está na lista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 txBox="1"/>
          <p:nvPr/>
        </p:nvSpPr>
        <p:spPr>
          <a:xfrm>
            <a:off x="1764507" y="4699849"/>
            <a:ext cx="6472237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8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E para fazer tudo isso precisamos usar Lista/Array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6"/>
          <p:cNvGrpSpPr/>
          <p:nvPr/>
        </p:nvGrpSpPr>
        <p:grpSpPr>
          <a:xfrm>
            <a:off x="247650" y="1210981"/>
            <a:ext cx="8648700" cy="3703919"/>
            <a:chOff x="0" y="-38100"/>
            <a:chExt cx="1586793" cy="1839305"/>
          </a:xfrm>
        </p:grpSpPr>
        <p:sp>
          <p:nvSpPr>
            <p:cNvPr id="180" name="Google Shape;180;p6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6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2" name="Google Shape;182;p6"/>
          <p:cNvGrpSpPr/>
          <p:nvPr/>
        </p:nvGrpSpPr>
        <p:grpSpPr>
          <a:xfrm>
            <a:off x="247650" y="66577"/>
            <a:ext cx="8648700" cy="1233309"/>
            <a:chOff x="0" y="-38100"/>
            <a:chExt cx="4942983" cy="704872"/>
          </a:xfrm>
        </p:grpSpPr>
        <p:sp>
          <p:nvSpPr>
            <p:cNvPr id="183" name="Google Shape;183;p6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6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5" name="Google Shape;185;p6"/>
          <p:cNvSpPr txBox="1"/>
          <p:nvPr/>
        </p:nvSpPr>
        <p:spPr>
          <a:xfrm>
            <a:off x="247650" y="328764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USANDO LISTAS NÓS CONSEGUIMOS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"/>
          <p:cNvSpPr txBox="1"/>
          <p:nvPr/>
        </p:nvSpPr>
        <p:spPr>
          <a:xfrm>
            <a:off x="-526258" y="2251392"/>
            <a:ext cx="9884569" cy="1046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Armazenar esses nomes de forma mais estruturada 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pt-BR" sz="2400" u="none" cap="none" strike="noStrike">
                <a:solidFill>
                  <a:srgbClr val="000000"/>
                </a:solidFill>
                <a:latin typeface="Overpass"/>
                <a:ea typeface="Overpass"/>
                <a:cs typeface="Overpass"/>
                <a:sym typeface="Overpass"/>
              </a:rPr>
              <a:t>Manipular com mais facilidade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7"/>
          <p:cNvGrpSpPr/>
          <p:nvPr/>
        </p:nvGrpSpPr>
        <p:grpSpPr>
          <a:xfrm>
            <a:off x="247650" y="192881"/>
            <a:ext cx="8648700" cy="4722019"/>
            <a:chOff x="0" y="-38100"/>
            <a:chExt cx="1586793" cy="1839305"/>
          </a:xfrm>
        </p:grpSpPr>
        <p:sp>
          <p:nvSpPr>
            <p:cNvPr id="192" name="Google Shape;192;p7"/>
            <p:cNvSpPr/>
            <p:nvPr/>
          </p:nvSpPr>
          <p:spPr>
            <a:xfrm>
              <a:off x="0" y="0"/>
              <a:ext cx="1586793" cy="1801205"/>
            </a:xfrm>
            <a:custGeom>
              <a:rect b="b" l="l" r="r" t="t"/>
              <a:pathLst>
                <a:path extrusionOk="0" h="1801205" w="1586793">
                  <a:moveTo>
                    <a:pt x="0" y="0"/>
                  </a:moveTo>
                  <a:lnTo>
                    <a:pt x="1586793" y="0"/>
                  </a:lnTo>
                  <a:lnTo>
                    <a:pt x="1586793" y="1801205"/>
                  </a:lnTo>
                  <a:lnTo>
                    <a:pt x="0" y="1801205"/>
                  </a:lnTo>
                  <a:close/>
                </a:path>
              </a:pathLst>
            </a:custGeom>
            <a:solidFill>
              <a:srgbClr val="FBFED9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0" y="-38100"/>
              <a:ext cx="1586793" cy="1839305"/>
            </a:xfrm>
            <a:prstGeom prst="rect">
              <a:avLst/>
            </a:prstGeom>
            <a:solidFill>
              <a:srgbClr val="FBFED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7"/>
          <p:cNvSpPr txBox="1"/>
          <p:nvPr>
            <p:ph type="title"/>
          </p:nvPr>
        </p:nvSpPr>
        <p:spPr>
          <a:xfrm>
            <a:off x="461963" y="152617"/>
            <a:ext cx="8117622" cy="5663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Overpass"/>
              <a:buNone/>
            </a:pPr>
            <a:r>
              <a:rPr lang="pt-BR" sz="40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LISTAS EM PYTHON</a:t>
            </a:r>
            <a:endParaRPr sz="4000">
              <a:solidFill>
                <a:srgbClr val="FF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7321" y="1125246"/>
            <a:ext cx="6755298" cy="3292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8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201" name="Google Shape;201;p8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8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8"/>
          <p:cNvSpPr txBox="1"/>
          <p:nvPr/>
        </p:nvSpPr>
        <p:spPr>
          <a:xfrm>
            <a:off x="-261878" y="0"/>
            <a:ext cx="9882600" cy="129614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Uma propriedade importante que todo vetor tem </a:t>
            </a:r>
            <a:br>
              <a:rPr b="0" i="0" lang="pt-BR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b="0" i="0" lang="pt-BR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é o </a:t>
            </a:r>
            <a:r>
              <a:rPr b="0" i="0" lang="pt-BR" sz="2800" u="none" cap="none" strike="noStrike">
                <a:solidFill>
                  <a:srgbClr val="FF0000"/>
                </a:solidFill>
                <a:latin typeface="Oswald"/>
                <a:ea typeface="Oswald"/>
                <a:cs typeface="Oswald"/>
                <a:sym typeface="Oswald"/>
              </a:rPr>
              <a:t>índice </a:t>
            </a:r>
            <a:r>
              <a:rPr b="0" i="0" lang="pt-BR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,ou seja, os elementos são numerados sequencialmente</a:t>
            </a:r>
            <a:endParaRPr/>
          </a:p>
        </p:txBody>
      </p:sp>
      <p:graphicFrame>
        <p:nvGraphicFramePr>
          <p:cNvPr id="204" name="Google Shape;204;p8"/>
          <p:cNvGraphicFramePr/>
          <p:nvPr/>
        </p:nvGraphicFramePr>
        <p:xfrm>
          <a:off x="956931" y="17447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{30E2D3A0-6531-487A-8105-7E9FD624E386}</a:tableStyleId>
              </a:tblPr>
              <a:tblGrid>
                <a:gridCol w="1723650"/>
                <a:gridCol w="1723650"/>
                <a:gridCol w="1723650"/>
                <a:gridCol w="1723650"/>
              </a:tblGrid>
              <a:tr h="1027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pt-BR" sz="54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pt-BR" sz="54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pt-BR" sz="54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4400"/>
                        <a:buFont typeface="Arial"/>
                        <a:buNone/>
                      </a:pPr>
                      <a:r>
                        <a:rPr lang="pt-BR" sz="54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205" name="Google Shape;205;p8"/>
          <p:cNvCxnSpPr/>
          <p:nvPr/>
        </p:nvCxnSpPr>
        <p:spPr>
          <a:xfrm flipH="1" rot="10800000">
            <a:off x="1350169" y="2571844"/>
            <a:ext cx="428922" cy="1900919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6" name="Google Shape;206;p8"/>
          <p:cNvCxnSpPr/>
          <p:nvPr/>
        </p:nvCxnSpPr>
        <p:spPr>
          <a:xfrm flipH="1" rot="10800000">
            <a:off x="3394442" y="2571845"/>
            <a:ext cx="135600" cy="1842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p8"/>
          <p:cNvCxnSpPr/>
          <p:nvPr/>
        </p:nvCxnSpPr>
        <p:spPr>
          <a:xfrm rot="10800000">
            <a:off x="5198498" y="2571844"/>
            <a:ext cx="53100" cy="18426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p8"/>
          <p:cNvCxnSpPr/>
          <p:nvPr/>
        </p:nvCxnSpPr>
        <p:spPr>
          <a:xfrm rot="10800000">
            <a:off x="7002328" y="2571663"/>
            <a:ext cx="539700" cy="190110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9" name="Google Shape;209;p8"/>
          <p:cNvSpPr txBox="1"/>
          <p:nvPr/>
        </p:nvSpPr>
        <p:spPr>
          <a:xfrm>
            <a:off x="-57150" y="4414444"/>
            <a:ext cx="9201161" cy="584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pt-BR" sz="32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Erick  Sakura  Angélica     Naruto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9"/>
          <p:cNvGrpSpPr/>
          <p:nvPr/>
        </p:nvGrpSpPr>
        <p:grpSpPr>
          <a:xfrm>
            <a:off x="247650" y="1"/>
            <a:ext cx="8711763" cy="985837"/>
            <a:chOff x="0" y="-38100"/>
            <a:chExt cx="4942983" cy="704872"/>
          </a:xfrm>
        </p:grpSpPr>
        <p:sp>
          <p:nvSpPr>
            <p:cNvPr id="215" name="Google Shape;215;p9"/>
            <p:cNvSpPr/>
            <p:nvPr/>
          </p:nvSpPr>
          <p:spPr>
            <a:xfrm>
              <a:off x="0" y="0"/>
              <a:ext cx="4942983" cy="666772"/>
            </a:xfrm>
            <a:custGeom>
              <a:rect b="b" l="l" r="r" t="t"/>
              <a:pathLst>
                <a:path extrusionOk="0" h="666772" w="4942983">
                  <a:moveTo>
                    <a:pt x="0" y="0"/>
                  </a:moveTo>
                  <a:lnTo>
                    <a:pt x="4942983" y="0"/>
                  </a:lnTo>
                  <a:lnTo>
                    <a:pt x="4942983" y="666772"/>
                  </a:lnTo>
                  <a:lnTo>
                    <a:pt x="0" y="666772"/>
                  </a:lnTo>
                  <a:close/>
                </a:path>
              </a:pathLst>
            </a:custGeom>
            <a:solidFill>
              <a:srgbClr val="FFFFFF"/>
            </a:solidFill>
            <a:ln cap="sq" cmpd="sng" w="5715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9"/>
            <p:cNvSpPr txBox="1"/>
            <p:nvPr/>
          </p:nvSpPr>
          <p:spPr>
            <a:xfrm>
              <a:off x="0" y="-38100"/>
              <a:ext cx="4942983" cy="7048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7" name="Google Shape;217;p9"/>
          <p:cNvSpPr txBox="1"/>
          <p:nvPr/>
        </p:nvSpPr>
        <p:spPr>
          <a:xfrm>
            <a:off x="389294" y="191298"/>
            <a:ext cx="8648700" cy="7755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QUAL NOME SERÁ EXIBIDO?</a:t>
            </a:r>
            <a:endParaRPr b="0" i="0" sz="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19132" l="0" r="0" t="0"/>
          <a:stretch/>
        </p:blipFill>
        <p:spPr>
          <a:xfrm>
            <a:off x="602176" y="1371599"/>
            <a:ext cx="8111097" cy="3228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EB18B"/>
      </a:lt1>
      <a:dk2>
        <a:srgbClr val="000000"/>
      </a:dk2>
      <a:lt2>
        <a:srgbClr val="5AE1D2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