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Overpass"/>
      <p:regular r:id="rId52"/>
      <p:bold r:id="rId53"/>
      <p:italic r:id="rId54"/>
      <p:boldItalic r:id="rId55"/>
    </p:embeddedFont>
    <p:embeddedFont>
      <p:font typeface="Oswald"/>
      <p:regular r:id="rId56"/>
      <p:bold r:id="rId57"/>
    </p:embeddedFont>
    <p:embeddedFont>
      <p:font typeface="IBM Plex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2" roundtripDataSignature="AMtx7misZDiLuqPACDKwernBuXsiogNJ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IBMPlex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BMPlex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Overpass-bold.fntdata"/><Relationship Id="rId52" Type="http://schemas.openxmlformats.org/officeDocument/2006/relationships/font" Target="fonts/Overpass-regular.fntdata"/><Relationship Id="rId11" Type="http://schemas.openxmlformats.org/officeDocument/2006/relationships/slide" Target="slides/slide6.xml"/><Relationship Id="rId55" Type="http://schemas.openxmlformats.org/officeDocument/2006/relationships/font" Target="fonts/Overpass-boldItalic.fntdata"/><Relationship Id="rId10" Type="http://schemas.openxmlformats.org/officeDocument/2006/relationships/slide" Target="slides/slide5.xml"/><Relationship Id="rId54" Type="http://schemas.openxmlformats.org/officeDocument/2006/relationships/font" Target="fonts/Overpass-italic.fntdata"/><Relationship Id="rId13" Type="http://schemas.openxmlformats.org/officeDocument/2006/relationships/slide" Target="slides/slide8.xml"/><Relationship Id="rId57" Type="http://schemas.openxmlformats.org/officeDocument/2006/relationships/font" Target="fonts/Oswald-bold.fntdata"/><Relationship Id="rId12" Type="http://schemas.openxmlformats.org/officeDocument/2006/relationships/slide" Target="slides/slide7.xml"/><Relationship Id="rId56" Type="http://schemas.openxmlformats.org/officeDocument/2006/relationships/font" Target="fonts/Oswald-regular.fntdata"/><Relationship Id="rId15" Type="http://schemas.openxmlformats.org/officeDocument/2006/relationships/slide" Target="slides/slide10.xml"/><Relationship Id="rId59" Type="http://schemas.openxmlformats.org/officeDocument/2006/relationships/font" Target="fonts/IBMPlexMono-bold.fntdata"/><Relationship Id="rId14" Type="http://schemas.openxmlformats.org/officeDocument/2006/relationships/slide" Target="slides/slide9.xml"/><Relationship Id="rId58" Type="http://schemas.openxmlformats.org/officeDocument/2006/relationships/font" Target="fonts/IBMPlex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6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13" name="Google Shape;13;p46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" name="Google Shape;14;p46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5" name="Google Shape;15;p46"/>
          <p:cNvGrpSpPr/>
          <p:nvPr/>
        </p:nvGrpSpPr>
        <p:grpSpPr>
          <a:xfrm>
            <a:off x="378351" y="1467425"/>
            <a:ext cx="8356911" cy="2311704"/>
            <a:chOff x="0" y="-38100"/>
            <a:chExt cx="4186200" cy="1321200"/>
          </a:xfrm>
        </p:grpSpPr>
        <p:sp>
          <p:nvSpPr>
            <p:cNvPr id="16" name="Google Shape;16;p46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" name="Google Shape;17;p46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7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23" name="Google Shape;23;p47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" name="Google Shape;24;p47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5" name="Google Shape;25;p47"/>
          <p:cNvGrpSpPr/>
          <p:nvPr/>
        </p:nvGrpSpPr>
        <p:grpSpPr>
          <a:xfrm>
            <a:off x="909818" y="2014218"/>
            <a:ext cx="7324594" cy="1019375"/>
            <a:chOff x="0" y="-38100"/>
            <a:chExt cx="4186200" cy="582600"/>
          </a:xfrm>
        </p:grpSpPr>
        <p:sp>
          <p:nvSpPr>
            <p:cNvPr id="26" name="Google Shape;26;p47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" name="Google Shape;27;p47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8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32" name="Google Shape;32;p48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" name="Google Shape;33;p48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4" name="Google Shape;34;p48"/>
          <p:cNvGrpSpPr/>
          <p:nvPr/>
        </p:nvGrpSpPr>
        <p:grpSpPr>
          <a:xfrm>
            <a:off x="231675" y="0"/>
            <a:ext cx="5178329" cy="4159426"/>
            <a:chOff x="0" y="-38100"/>
            <a:chExt cx="4186200" cy="460200"/>
          </a:xfrm>
        </p:grpSpPr>
        <p:sp>
          <p:nvSpPr>
            <p:cNvPr id="35" name="Google Shape;35;p48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6" name="Google Shape;36;p48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9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2" name="Google Shape;42;p49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" name="Google Shape;43;p49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4" name="Google Shape;44;p49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45" name="Google Shape;45;p49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6" name="Google Shape;46;p49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9" name="Google Shape;49;p49"/>
          <p:cNvGrpSpPr/>
          <p:nvPr/>
        </p:nvGrpSpPr>
        <p:grpSpPr>
          <a:xfrm>
            <a:off x="160326" y="1152477"/>
            <a:ext cx="8672132" cy="2776105"/>
            <a:chOff x="0" y="-38100"/>
            <a:chExt cx="4186200" cy="1321200"/>
          </a:xfrm>
        </p:grpSpPr>
        <p:sp>
          <p:nvSpPr>
            <p:cNvPr id="50" name="Google Shape;50;p49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1" name="Google Shape;51;p49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49"/>
          <p:cNvSpPr txBox="1"/>
          <p:nvPr>
            <p:ph idx="2" type="body"/>
          </p:nvPr>
        </p:nvSpPr>
        <p:spPr>
          <a:xfrm>
            <a:off x="311700" y="158798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0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56" name="Google Shape;56;p50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7" name="Google Shape;57;p50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58" name="Google Shape;58;p50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59" name="Google Shape;59;p50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0" name="Google Shape;60;p50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65" name="Google Shape;65;p5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" name="Google Shape;66;p5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7" name="Google Shape;67;p51"/>
          <p:cNvGrpSpPr/>
          <p:nvPr/>
        </p:nvGrpSpPr>
        <p:grpSpPr>
          <a:xfrm>
            <a:off x="391850" y="1235450"/>
            <a:ext cx="7324594" cy="2520193"/>
            <a:chOff x="0" y="-38100"/>
            <a:chExt cx="4186200" cy="460200"/>
          </a:xfrm>
        </p:grpSpPr>
        <p:sp>
          <p:nvSpPr>
            <p:cNvPr id="68" name="Google Shape;68;p51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9" name="Google Shape;69;p51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52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74" name="Google Shape;74;p52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" name="Google Shape;75;p52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6" name="Google Shape;76;p52"/>
          <p:cNvGrpSpPr/>
          <p:nvPr/>
        </p:nvGrpSpPr>
        <p:grpSpPr>
          <a:xfrm>
            <a:off x="354325" y="780649"/>
            <a:ext cx="3956378" cy="3126523"/>
            <a:chOff x="0" y="-38100"/>
            <a:chExt cx="4186200" cy="582600"/>
          </a:xfrm>
        </p:grpSpPr>
        <p:sp>
          <p:nvSpPr>
            <p:cNvPr id="77" name="Google Shape;77;p52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8" name="Google Shape;78;p52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53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86" name="Google Shape;86;p53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" name="Google Shape;87;p53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8" name="Google Shape;88;p53"/>
          <p:cNvGrpSpPr/>
          <p:nvPr/>
        </p:nvGrpSpPr>
        <p:grpSpPr>
          <a:xfrm>
            <a:off x="909818" y="212105"/>
            <a:ext cx="7324594" cy="1019375"/>
            <a:chOff x="0" y="-38100"/>
            <a:chExt cx="4186200" cy="582600"/>
          </a:xfrm>
        </p:grpSpPr>
        <p:sp>
          <p:nvSpPr>
            <p:cNvPr id="89" name="Google Shape;89;p53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0" name="Google Shape;90;p53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53"/>
          <p:cNvGrpSpPr/>
          <p:nvPr/>
        </p:nvGrpSpPr>
        <p:grpSpPr>
          <a:xfrm>
            <a:off x="909818" y="1136142"/>
            <a:ext cx="7324594" cy="2311704"/>
            <a:chOff x="0" y="-38100"/>
            <a:chExt cx="4186200" cy="1321200"/>
          </a:xfrm>
        </p:grpSpPr>
        <p:sp>
          <p:nvSpPr>
            <p:cNvPr id="92" name="Google Shape;92;p53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3" name="Google Shape;93;p53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53"/>
          <p:cNvGrpSpPr/>
          <p:nvPr/>
        </p:nvGrpSpPr>
        <p:grpSpPr>
          <a:xfrm>
            <a:off x="909818" y="4066424"/>
            <a:ext cx="7324594" cy="798388"/>
            <a:chOff x="0" y="-38100"/>
            <a:chExt cx="4186200" cy="456300"/>
          </a:xfrm>
        </p:grpSpPr>
        <p:sp>
          <p:nvSpPr>
            <p:cNvPr id="95" name="Google Shape;95;p53"/>
            <p:cNvSpPr/>
            <p:nvPr/>
          </p:nvSpPr>
          <p:spPr>
            <a:xfrm>
              <a:off x="0" y="0"/>
              <a:ext cx="4186087" cy="418156"/>
            </a:xfrm>
            <a:custGeom>
              <a:rect b="b" l="l" r="r" t="t"/>
              <a:pathLst>
                <a:path extrusionOk="0" h="418156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18156"/>
                  </a:lnTo>
                  <a:lnTo>
                    <a:pt x="0" y="41815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6" name="Google Shape;96;p53"/>
            <p:cNvSpPr txBox="1"/>
            <p:nvPr/>
          </p:nvSpPr>
          <p:spPr>
            <a:xfrm>
              <a:off x="0" y="-38100"/>
              <a:ext cx="41862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3"/>
          <p:cNvGrpSpPr/>
          <p:nvPr/>
        </p:nvGrpSpPr>
        <p:grpSpPr>
          <a:xfrm>
            <a:off x="909818" y="3354151"/>
            <a:ext cx="7324594" cy="805212"/>
            <a:chOff x="0" y="-38100"/>
            <a:chExt cx="4186200" cy="460200"/>
          </a:xfrm>
        </p:grpSpPr>
        <p:sp>
          <p:nvSpPr>
            <p:cNvPr id="98" name="Google Shape;98;p53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53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53"/>
          <p:cNvSpPr txBox="1"/>
          <p:nvPr>
            <p:ph idx="1" type="body"/>
          </p:nvPr>
        </p:nvSpPr>
        <p:spPr>
          <a:xfrm>
            <a:off x="1417250" y="4230575"/>
            <a:ext cx="4893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b="1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"/>
          <p:cNvGrpSpPr/>
          <p:nvPr/>
        </p:nvGrpSpPr>
        <p:grpSpPr>
          <a:xfrm>
            <a:off x="0" y="0"/>
            <a:ext cx="9144000" cy="5143500"/>
            <a:chOff x="0" y="0"/>
            <a:chExt cx="27368500" cy="13716000"/>
          </a:xfrm>
        </p:grpSpPr>
        <p:sp>
          <p:nvSpPr>
            <p:cNvPr id="107" name="Google Shape;107;p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458453" y="1093477"/>
            <a:ext cx="5359400" cy="1683467"/>
            <a:chOff x="0" y="-38100"/>
            <a:chExt cx="2823058" cy="886765"/>
          </a:xfrm>
        </p:grpSpPr>
        <p:sp>
          <p:nvSpPr>
            <p:cNvPr id="110" name="Google Shape;110;p1"/>
            <p:cNvSpPr/>
            <p:nvPr/>
          </p:nvSpPr>
          <p:spPr>
            <a:xfrm>
              <a:off x="0" y="0"/>
              <a:ext cx="2823058" cy="848665"/>
            </a:xfrm>
            <a:custGeom>
              <a:rect b="b" l="l" r="r" t="t"/>
              <a:pathLst>
                <a:path extrusionOk="0" h="848665" w="2823058">
                  <a:moveTo>
                    <a:pt x="0" y="0"/>
                  </a:moveTo>
                  <a:lnTo>
                    <a:pt x="2823058" y="0"/>
                  </a:lnTo>
                  <a:lnTo>
                    <a:pt x="2823058" y="848665"/>
                  </a:lnTo>
                  <a:lnTo>
                    <a:pt x="0" y="848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0" y="-38100"/>
              <a:ext cx="2823058" cy="88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"/>
          <p:cNvSpPr/>
          <p:nvPr/>
        </p:nvSpPr>
        <p:spPr>
          <a:xfrm>
            <a:off x="298360" y="390547"/>
            <a:ext cx="5920886" cy="4381456"/>
          </a:xfrm>
          <a:custGeom>
            <a:rect b="b" l="l" r="r" t="t"/>
            <a:pathLst>
              <a:path extrusionOk="0" h="8762911" w="11841772">
                <a:moveTo>
                  <a:pt x="0" y="0"/>
                </a:moveTo>
                <a:lnTo>
                  <a:pt x="11841772" y="0"/>
                </a:lnTo>
                <a:lnTo>
                  <a:pt x="11841772" y="8762912"/>
                </a:lnTo>
                <a:lnTo>
                  <a:pt x="0" y="8762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458453" y="1973775"/>
            <a:ext cx="8048625" cy="2347734"/>
            <a:chOff x="0" y="-38100"/>
            <a:chExt cx="4600023" cy="1341798"/>
          </a:xfrm>
        </p:grpSpPr>
        <p:sp>
          <p:nvSpPr>
            <p:cNvPr id="114" name="Google Shape;114;p1"/>
            <p:cNvSpPr/>
            <p:nvPr/>
          </p:nvSpPr>
          <p:spPr>
            <a:xfrm>
              <a:off x="0" y="0"/>
              <a:ext cx="4600023" cy="1303698"/>
            </a:xfrm>
            <a:custGeom>
              <a:rect b="b" l="l" r="r" t="t"/>
              <a:pathLst>
                <a:path extrusionOk="0" h="1303698" w="4600023">
                  <a:moveTo>
                    <a:pt x="0" y="0"/>
                  </a:moveTo>
                  <a:lnTo>
                    <a:pt x="4600023" y="0"/>
                  </a:lnTo>
                  <a:lnTo>
                    <a:pt x="4600023" y="1303698"/>
                  </a:lnTo>
                  <a:lnTo>
                    <a:pt x="0" y="1303698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0" y="-38100"/>
              <a:ext cx="4600023" cy="1341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"/>
          <p:cNvSpPr txBox="1"/>
          <p:nvPr/>
        </p:nvSpPr>
        <p:spPr>
          <a:xfrm>
            <a:off x="195225" y="2025450"/>
            <a:ext cx="8517900" cy="34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b="1" i="0" lang="pt-BR" sz="15900" u="none" cap="none" strike="noStrike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b="0" i="0" sz="7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458453" y="451545"/>
            <a:ext cx="3295443" cy="396180"/>
            <a:chOff x="0" y="-38100"/>
            <a:chExt cx="1735872" cy="208688"/>
          </a:xfrm>
        </p:grpSpPr>
        <p:sp>
          <p:nvSpPr>
            <p:cNvPr id="118" name="Google Shape;118;p1"/>
            <p:cNvSpPr/>
            <p:nvPr/>
          </p:nvSpPr>
          <p:spPr>
            <a:xfrm>
              <a:off x="0" y="0"/>
              <a:ext cx="1735872" cy="170588"/>
            </a:xfrm>
            <a:custGeom>
              <a:rect b="b" l="l" r="r" t="t"/>
              <a:pathLst>
                <a:path extrusionOk="0" h="170588" w="1735872">
                  <a:moveTo>
                    <a:pt x="0" y="0"/>
                  </a:moveTo>
                  <a:lnTo>
                    <a:pt x="1735872" y="0"/>
                  </a:lnTo>
                  <a:lnTo>
                    <a:pt x="1735872" y="170588"/>
                  </a:lnTo>
                  <a:lnTo>
                    <a:pt x="0" y="170588"/>
                  </a:lnTo>
                  <a:close/>
                </a:path>
              </a:pathLst>
            </a:custGeom>
            <a:solidFill>
              <a:srgbClr val="5AE1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0" y="-38100"/>
              <a:ext cx="1735872" cy="208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572370" y="880546"/>
            <a:ext cx="2971800" cy="307311"/>
            <a:chOff x="0" y="-38100"/>
            <a:chExt cx="1565393" cy="161876"/>
          </a:xfrm>
        </p:grpSpPr>
        <p:sp>
          <p:nvSpPr>
            <p:cNvPr id="121" name="Google Shape;121;p1"/>
            <p:cNvSpPr/>
            <p:nvPr/>
          </p:nvSpPr>
          <p:spPr>
            <a:xfrm>
              <a:off x="0" y="0"/>
              <a:ext cx="1565393" cy="123776"/>
            </a:xfrm>
            <a:custGeom>
              <a:rect b="b" l="l" r="r" t="t"/>
              <a:pathLst>
                <a:path extrusionOk="0" h="123776" w="1565393">
                  <a:moveTo>
                    <a:pt x="0" y="0"/>
                  </a:moveTo>
                  <a:lnTo>
                    <a:pt x="1565393" y="0"/>
                  </a:lnTo>
                  <a:lnTo>
                    <a:pt x="1565393" y="123776"/>
                  </a:lnTo>
                  <a:lnTo>
                    <a:pt x="0" y="123776"/>
                  </a:lnTo>
                  <a:close/>
                </a:path>
              </a:pathLst>
            </a:custGeom>
            <a:solidFill>
              <a:srgbClr val="EEC3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0" y="-38100"/>
              <a:ext cx="1565393" cy="16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/>
          <p:nvPr/>
        </p:nvSpPr>
        <p:spPr>
          <a:xfrm>
            <a:off x="8017250" y="4188565"/>
            <a:ext cx="828390" cy="690671"/>
          </a:xfrm>
          <a:custGeom>
            <a:rect b="b" l="l" r="r" t="t"/>
            <a:pathLst>
              <a:path extrusionOk="0" h="1381341" w="1656781">
                <a:moveTo>
                  <a:pt x="0" y="0"/>
                </a:moveTo>
                <a:lnTo>
                  <a:pt x="1656781" y="0"/>
                </a:lnTo>
                <a:lnTo>
                  <a:pt x="1656781" y="1381342"/>
                </a:lnTo>
                <a:lnTo>
                  <a:pt x="0" y="1381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688072" y="1372990"/>
            <a:ext cx="5141461" cy="62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LIVRE  - AULA 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649749" y="965401"/>
            <a:ext cx="4913306" cy="23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viviane.lfrancelino@sp.senac.br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126" name="Google Shape;12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8359" y="410256"/>
            <a:ext cx="2594231" cy="259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, Email&#10;&#10;Descrição gerada automaticamente"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09" y="527540"/>
            <a:ext cx="7829581" cy="423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5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38" name="Google Shape;238;p5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55"/>
          <p:cNvSpPr txBox="1"/>
          <p:nvPr/>
        </p:nvSpPr>
        <p:spPr>
          <a:xfrm>
            <a:off x="279182" y="1519934"/>
            <a:ext cx="883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Faça uma função 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600">
                <a:latin typeface="Overpass"/>
                <a:ea typeface="Overpass"/>
                <a:cs typeface="Overpass"/>
                <a:sym typeface="Overpass"/>
              </a:rPr>
              <a:t>converter</a:t>
            </a: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centímetros para metros</a:t>
            </a:r>
            <a:endParaRPr b="0" i="0" sz="3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Aplicativo&#10;&#10;Descrição gerada automaticamente" id="245" name="Google Shape;2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519" y="659423"/>
            <a:ext cx="7804558" cy="400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51" name="Google Shape;251;p1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9"/>
          <p:cNvSpPr txBox="1"/>
          <p:nvPr/>
        </p:nvSpPr>
        <p:spPr>
          <a:xfrm>
            <a:off x="336782" y="1324632"/>
            <a:ext cx="85911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Faça uma função que informe a quantidade de dígitos de uma palavra</a:t>
            </a:r>
            <a:endParaRPr b="0" i="0" sz="4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&#10;&#10;Descrição gerada automaticamente" id="258" name="Google Shape;2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69" y="703385"/>
            <a:ext cx="7945378" cy="395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58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64" name="Google Shape;264;p58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8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58"/>
          <p:cNvSpPr txBox="1"/>
          <p:nvPr/>
        </p:nvSpPr>
        <p:spPr>
          <a:xfrm>
            <a:off x="336782" y="1324632"/>
            <a:ext cx="85911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Faça uma função que retorne a área de um triângulo</a:t>
            </a:r>
            <a:endParaRPr b="0" i="0" sz="4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&#10;&#10;Descrição gerada automaticamente" id="271" name="Google Shape;2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08" y="638978"/>
            <a:ext cx="8311704" cy="395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60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277" name="Google Shape;277;p60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60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280" name="Google Shape;280;p60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60"/>
          <p:cNvSpPr txBox="1"/>
          <p:nvPr/>
        </p:nvSpPr>
        <p:spPr>
          <a:xfrm>
            <a:off x="506499" y="3046420"/>
            <a:ext cx="6658928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LAMBDA E MAP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0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02.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6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89" name="Google Shape;289;p6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61"/>
          <p:cNvSpPr txBox="1"/>
          <p:nvPr/>
        </p:nvSpPr>
        <p:spPr>
          <a:xfrm>
            <a:off x="336782" y="1017497"/>
            <a:ext cx="859110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expressões lambda, ou funções anônimas, são uma ferramenta poderosa que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aos desenvolvedores escrever código mais limpo e eficiente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As expressões lambda são ideais para operações simples que requerem uma função por um curto período de uso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62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297" name="Google Shape;297;p6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62"/>
          <p:cNvSpPr txBox="1"/>
          <p:nvPr/>
        </p:nvSpPr>
        <p:spPr>
          <a:xfrm>
            <a:off x="247650" y="424698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SIMPLES PARA CALCULAR A ÁREA DE UM QUADRADO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300" name="Google Shape;3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04" y="1377566"/>
            <a:ext cx="8532792" cy="347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32" name="Google Shape;132;p2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35" name="Google Shape;135;p2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 txBox="1"/>
          <p:nvPr/>
        </p:nvSpPr>
        <p:spPr>
          <a:xfrm>
            <a:off x="506500" y="3194900"/>
            <a:ext cx="665892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CRIAÇÃO DE FUNÇÕES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506500" y="488475"/>
            <a:ext cx="26364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63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306" name="Google Shape;306;p6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63"/>
          <p:cNvSpPr txBox="1"/>
          <p:nvPr/>
        </p:nvSpPr>
        <p:spPr>
          <a:xfrm>
            <a:off x="1520328" y="338521"/>
            <a:ext cx="65277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COM LAMBDA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, Email&#10;&#10;Descrição gerada automaticamente" id="309" name="Google Shape;309;p63"/>
          <p:cNvPicPr preferRelativeResize="0"/>
          <p:nvPr/>
        </p:nvPicPr>
        <p:blipFill rotWithShape="1">
          <a:blip r:embed="rId3">
            <a:alphaModFix/>
          </a:blip>
          <a:srcRect b="21318" l="0" r="0" t="0"/>
          <a:stretch/>
        </p:blipFill>
        <p:spPr>
          <a:xfrm>
            <a:off x="353630" y="1366549"/>
            <a:ext cx="8436740" cy="348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64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315" name="Google Shape;315;p6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64"/>
          <p:cNvSpPr txBox="1"/>
          <p:nvPr/>
        </p:nvSpPr>
        <p:spPr>
          <a:xfrm>
            <a:off x="1520328" y="338521"/>
            <a:ext cx="65277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COM LAMBDA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, chat ou mensagem de texto&#10;&#10;Descrição gerada automaticamente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10720" t="0"/>
          <a:stretch/>
        </p:blipFill>
        <p:spPr>
          <a:xfrm>
            <a:off x="247650" y="1366549"/>
            <a:ext cx="8648700" cy="346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65"/>
          <p:cNvGrpSpPr/>
          <p:nvPr/>
        </p:nvGrpSpPr>
        <p:grpSpPr>
          <a:xfrm>
            <a:off x="247650" y="66578"/>
            <a:ext cx="8648700" cy="817988"/>
            <a:chOff x="0" y="-38100"/>
            <a:chExt cx="4942983" cy="704872"/>
          </a:xfrm>
        </p:grpSpPr>
        <p:sp>
          <p:nvSpPr>
            <p:cNvPr id="324" name="Google Shape;324;p6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65"/>
          <p:cNvSpPr txBox="1"/>
          <p:nvPr/>
        </p:nvSpPr>
        <p:spPr>
          <a:xfrm>
            <a:off x="1531345" y="108969"/>
            <a:ext cx="6527723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MAP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327" name="Google Shape;32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1" y="974570"/>
            <a:ext cx="8648699" cy="410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66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333" name="Google Shape;333;p6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66"/>
          <p:cNvSpPr txBox="1"/>
          <p:nvPr/>
        </p:nvSpPr>
        <p:spPr>
          <a:xfrm>
            <a:off x="1520328" y="202550"/>
            <a:ext cx="65277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COM LAMBDA COM MAP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336" name="Google Shape;33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54" y="1079906"/>
            <a:ext cx="8396092" cy="393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67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342" name="Google Shape;342;p67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7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67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7"/>
          <p:cNvSpPr/>
          <p:nvPr/>
        </p:nvSpPr>
        <p:spPr>
          <a:xfrm>
            <a:off x="5914856" y="460366"/>
            <a:ext cx="1601257" cy="3461639"/>
          </a:xfrm>
          <a:custGeom>
            <a:rect b="b" l="l" r="r" t="t"/>
            <a:pathLst>
              <a:path extrusionOk="0" h="3206535" w="1430916">
                <a:moveTo>
                  <a:pt x="0" y="0"/>
                </a:moveTo>
                <a:lnTo>
                  <a:pt x="1430917" y="0"/>
                </a:lnTo>
                <a:lnTo>
                  <a:pt x="1430917" y="3206535"/>
                </a:lnTo>
                <a:lnTo>
                  <a:pt x="0" y="32065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68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51" name="Google Shape;351;p68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8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68"/>
          <p:cNvSpPr txBox="1"/>
          <p:nvPr/>
        </p:nvSpPr>
        <p:spPr>
          <a:xfrm>
            <a:off x="336782" y="1017497"/>
            <a:ext cx="8591100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Armazene dentro de um vetor uma lista de preços com os seguintes valores: [100,250,80,650,180], utilizando a função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aplique 10% de desconto nos preços desses produtos.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&#10;&#10;Descrição gerada automaticamente" id="358" name="Google Shape;35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00" y="929976"/>
            <a:ext cx="8715999" cy="37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0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364" name="Google Shape;364;p70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0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70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367" name="Google Shape;367;p70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0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70"/>
          <p:cNvSpPr txBox="1"/>
          <p:nvPr/>
        </p:nvSpPr>
        <p:spPr>
          <a:xfrm>
            <a:off x="506499" y="3046420"/>
            <a:ext cx="6658928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LIST COMPREHENSIONS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0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7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76" name="Google Shape;376;p7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71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379" name="Google Shape;379;p7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71"/>
          <p:cNvSpPr txBox="1"/>
          <p:nvPr/>
        </p:nvSpPr>
        <p:spPr>
          <a:xfrm>
            <a:off x="1520328" y="202550"/>
            <a:ext cx="65277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É LIST COMPREHENSION?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1"/>
          <p:cNvSpPr txBox="1"/>
          <p:nvPr/>
        </p:nvSpPr>
        <p:spPr>
          <a:xfrm>
            <a:off x="368314" y="1667578"/>
            <a:ext cx="8591100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comprehension nada mais é do que uma forma de você construir uma lista mais rápida e mais limpa em Python.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72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88" name="Google Shape;388;p7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72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391" name="Google Shape;391;p7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72"/>
          <p:cNvSpPr txBox="1"/>
          <p:nvPr/>
        </p:nvSpPr>
        <p:spPr>
          <a:xfrm>
            <a:off x="1554753" y="300963"/>
            <a:ext cx="65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É LIST COMPREHENSION?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2"/>
          <p:cNvSpPr txBox="1"/>
          <p:nvPr/>
        </p:nvSpPr>
        <p:spPr>
          <a:xfrm>
            <a:off x="336782" y="1285426"/>
            <a:ext cx="8591100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Nossa missão é apenas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list comprehension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geralmente programadores mais avançados em Python costumam utilizar, então caso você ache muito complicado, não se preocupe, você não precisa usar, apenas entender como funciona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"/>
          <p:cNvGrpSpPr/>
          <p:nvPr/>
        </p:nvGrpSpPr>
        <p:grpSpPr>
          <a:xfrm>
            <a:off x="247650" y="935831"/>
            <a:ext cx="8648700" cy="3979069"/>
            <a:chOff x="0" y="-38100"/>
            <a:chExt cx="1586793" cy="1839305"/>
          </a:xfrm>
        </p:grpSpPr>
        <p:sp>
          <p:nvSpPr>
            <p:cNvPr id="144" name="Google Shape;144;p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247650" y="91778"/>
            <a:ext cx="8648700" cy="835845"/>
            <a:chOff x="0" y="-38100"/>
            <a:chExt cx="4942983" cy="704872"/>
          </a:xfrm>
        </p:grpSpPr>
        <p:sp>
          <p:nvSpPr>
            <p:cNvPr id="147" name="Google Shape;147;p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"/>
          <p:cNvSpPr txBox="1"/>
          <p:nvPr/>
        </p:nvSpPr>
        <p:spPr>
          <a:xfrm>
            <a:off x="2154671" y="158672"/>
            <a:ext cx="4645736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É UMA FUNÇÃO?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2911814" y="1642165"/>
            <a:ext cx="1589848" cy="313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021" y="948082"/>
            <a:ext cx="1175341" cy="117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0441" y="1212401"/>
            <a:ext cx="662098" cy="66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9875" y="928554"/>
            <a:ext cx="1175341" cy="11753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/>
          <p:nvPr/>
        </p:nvSpPr>
        <p:spPr>
          <a:xfrm rot="5400000">
            <a:off x="4344027" y="2768423"/>
            <a:ext cx="1467852" cy="313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6630" y="3759297"/>
            <a:ext cx="1109094" cy="11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0008" y="4104691"/>
            <a:ext cx="970955" cy="970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/>
          <p:nvPr/>
        </p:nvSpPr>
        <p:spPr>
          <a:xfrm rot="-8239094">
            <a:off x="2017351" y="2923487"/>
            <a:ext cx="2461498" cy="313884"/>
          </a:xfrm>
          <a:prstGeom prst="rightArrow">
            <a:avLst>
              <a:gd fmla="val 3448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4073" y="2960199"/>
            <a:ext cx="970955" cy="970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 txBox="1"/>
          <p:nvPr/>
        </p:nvSpPr>
        <p:spPr>
          <a:xfrm>
            <a:off x="488337" y="1139192"/>
            <a:ext cx="1522493" cy="735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600" u="none" cap="none" strike="noStrike">
                <a:solidFill>
                  <a:srgbClr val="0070C0"/>
                </a:solidFill>
                <a:latin typeface="Overpass"/>
                <a:ea typeface="Overpass"/>
                <a:cs typeface="Overpass"/>
                <a:sym typeface="Overpass"/>
              </a:rPr>
              <a:t>CHAMADA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2911814" y="930088"/>
            <a:ext cx="1324815" cy="339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200" u="none" cap="none" strike="noStrike">
                <a:solidFill>
                  <a:srgbClr val="0070C0"/>
                </a:solidFill>
                <a:latin typeface="Overpass"/>
                <a:ea typeface="Overpass"/>
                <a:cs typeface="Overpass"/>
                <a:sym typeface="Overpass"/>
              </a:rPr>
              <a:t>PARÂMETRO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943656" y="3903332"/>
            <a:ext cx="1458791" cy="29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600" u="none" cap="none" strike="noStrike">
                <a:solidFill>
                  <a:srgbClr val="0070C0"/>
                </a:solidFill>
                <a:latin typeface="Overpass"/>
                <a:ea typeface="Overpass"/>
                <a:cs typeface="Overpass"/>
                <a:sym typeface="Overpass"/>
              </a:rPr>
              <a:t>AÇÃO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1716237" y="3726178"/>
            <a:ext cx="1458791" cy="29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600" u="none" cap="none" strike="noStrike">
                <a:solidFill>
                  <a:srgbClr val="0070C0"/>
                </a:solidFill>
                <a:latin typeface="Overpass"/>
                <a:ea typeface="Overpass"/>
                <a:cs typeface="Overpass"/>
                <a:sym typeface="Overpass"/>
              </a:rPr>
              <a:t>RETORNO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6939927" y="3191711"/>
            <a:ext cx="1918676" cy="1718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rgbClr val="212121"/>
                </a:solidFill>
                <a:latin typeface="Overpass"/>
                <a:ea typeface="Overpass"/>
                <a:cs typeface="Overpass"/>
                <a:sym typeface="Overpass"/>
              </a:rPr>
              <a:t>Nem toda função usa parâmetros e nem toda função usa retorno</a:t>
            </a:r>
            <a:endParaRPr b="1" i="0" sz="1800" u="none" cap="none" strike="noStrike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73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00" name="Google Shape;400;p7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73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FAZENDO COM FOR (SEM LIST COMPREHENSION)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9" y="1111950"/>
            <a:ext cx="8574881" cy="36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4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09" name="Google Shape;409;p7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74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FAZENDO COM LIST COMPREHENSION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" y="1079906"/>
            <a:ext cx="8130356" cy="381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75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18" name="Google Shape;418;p7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75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FAZENDO O CASO 2 COM FOR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079906"/>
            <a:ext cx="8648700" cy="36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76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27" name="Google Shape;427;p7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76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FAZENDO O CASO 2 COM LIST COMPREHENSIONS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6" y="1111950"/>
            <a:ext cx="8596887" cy="332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77"/>
          <p:cNvGrpSpPr/>
          <p:nvPr/>
        </p:nvGrpSpPr>
        <p:grpSpPr>
          <a:xfrm>
            <a:off x="848336" y="1784335"/>
            <a:ext cx="6745470" cy="1548674"/>
            <a:chOff x="0" y="-38100"/>
            <a:chExt cx="1645004" cy="847203"/>
          </a:xfrm>
        </p:grpSpPr>
        <p:sp>
          <p:nvSpPr>
            <p:cNvPr id="436" name="Google Shape;436;p77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7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77"/>
          <p:cNvSpPr txBox="1"/>
          <p:nvPr/>
        </p:nvSpPr>
        <p:spPr>
          <a:xfrm>
            <a:off x="1265868" y="1882531"/>
            <a:ext cx="5056352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7"/>
          <p:cNvSpPr/>
          <p:nvPr/>
        </p:nvSpPr>
        <p:spPr>
          <a:xfrm flipH="1">
            <a:off x="5994783" y="1609754"/>
            <a:ext cx="2300881" cy="2262157"/>
          </a:xfrm>
          <a:custGeom>
            <a:rect b="b" l="l" r="r" t="t"/>
            <a:pathLst>
              <a:path extrusionOk="0" h="2426521" w="2197104">
                <a:moveTo>
                  <a:pt x="2197104" y="0"/>
                </a:moveTo>
                <a:lnTo>
                  <a:pt x="0" y="0"/>
                </a:lnTo>
                <a:lnTo>
                  <a:pt x="0" y="2426521"/>
                </a:lnTo>
                <a:lnTo>
                  <a:pt x="2197104" y="2426521"/>
                </a:lnTo>
                <a:lnTo>
                  <a:pt x="219710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8"/>
          <p:cNvSpPr/>
          <p:nvPr/>
        </p:nvSpPr>
        <p:spPr>
          <a:xfrm>
            <a:off x="279182" y="308554"/>
            <a:ext cx="8648700" cy="4624205"/>
          </a:xfrm>
          <a:custGeom>
            <a:rect b="b" l="l" r="r" t="t"/>
            <a:pathLst>
              <a:path extrusionOk="0" h="1801205" w="1586793">
                <a:moveTo>
                  <a:pt x="0" y="0"/>
                </a:moveTo>
                <a:lnTo>
                  <a:pt x="1586793" y="0"/>
                </a:lnTo>
                <a:lnTo>
                  <a:pt x="1586793" y="1801205"/>
                </a:lnTo>
                <a:lnTo>
                  <a:pt x="0" y="1801205"/>
                </a:lnTo>
                <a:close/>
              </a:path>
            </a:pathLst>
          </a:custGeom>
          <a:solidFill>
            <a:srgbClr val="FBFED9"/>
          </a:solidFill>
          <a:ln cap="sq" cmpd="sng" w="57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8"/>
          <p:cNvSpPr txBox="1"/>
          <p:nvPr/>
        </p:nvSpPr>
        <p:spPr>
          <a:xfrm>
            <a:off x="336782" y="1099689"/>
            <a:ext cx="8591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Armazene 5 notas em uma lista, percorra essas notas e verifique se a nota for maior ou igual a 6 será </a:t>
            </a:r>
            <a:r>
              <a:rPr lang="pt-BR" sz="4000"/>
              <a:t>azul</a:t>
            </a: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não será </a:t>
            </a:r>
            <a:r>
              <a:rPr lang="pt-BR" sz="4000"/>
              <a:t>vermelha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(use for OU list comprehensions)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9"/>
          <p:cNvPicPr preferRelativeResize="0"/>
          <p:nvPr/>
        </p:nvPicPr>
        <p:blipFill rotWithShape="1">
          <a:blip r:embed="rId3">
            <a:alphaModFix/>
          </a:blip>
          <a:srcRect b="9650" l="0" r="0" t="0"/>
          <a:stretch/>
        </p:blipFill>
        <p:spPr>
          <a:xfrm>
            <a:off x="847050" y="274052"/>
            <a:ext cx="7711162" cy="472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80"/>
          <p:cNvPicPr preferRelativeResize="0"/>
          <p:nvPr/>
        </p:nvPicPr>
        <p:blipFill rotWithShape="1">
          <a:blip r:embed="rId3">
            <a:alphaModFix/>
          </a:blip>
          <a:srcRect b="29965" l="0" r="0" t="0"/>
          <a:stretch/>
        </p:blipFill>
        <p:spPr>
          <a:xfrm>
            <a:off x="84119" y="1042988"/>
            <a:ext cx="897576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81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461" name="Google Shape;461;p81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1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81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464" name="Google Shape;464;p81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1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81"/>
          <p:cNvSpPr txBox="1"/>
          <p:nvPr/>
        </p:nvSpPr>
        <p:spPr>
          <a:xfrm>
            <a:off x="506499" y="3046420"/>
            <a:ext cx="6658928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VETORES E MATRIZES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1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15" y="411956"/>
            <a:ext cx="8817769" cy="431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247650" y="935831"/>
            <a:ext cx="8648700" cy="3979069"/>
            <a:chOff x="0" y="-38100"/>
            <a:chExt cx="1586793" cy="1839305"/>
          </a:xfrm>
        </p:grpSpPr>
        <p:sp>
          <p:nvSpPr>
            <p:cNvPr id="169" name="Google Shape;169;p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247650" y="92870"/>
            <a:ext cx="8648700" cy="842962"/>
            <a:chOff x="0" y="-38100"/>
            <a:chExt cx="4942983" cy="704872"/>
          </a:xfrm>
        </p:grpSpPr>
        <p:sp>
          <p:nvSpPr>
            <p:cNvPr id="172" name="Google Shape;172;p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4"/>
          <p:cNvSpPr txBox="1"/>
          <p:nvPr/>
        </p:nvSpPr>
        <p:spPr>
          <a:xfrm>
            <a:off x="383382" y="278600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= ROTINA PERSONALIZADA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735806" y="2659673"/>
            <a:ext cx="7860568" cy="0"/>
          </a:xfrm>
          <a:prstGeom prst="straightConnector1">
            <a:avLst/>
          </a:prstGeom>
          <a:noFill/>
          <a:ln cap="flat" cmpd="sng" w="76200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4"/>
          <p:cNvSpPr txBox="1"/>
          <p:nvPr/>
        </p:nvSpPr>
        <p:spPr>
          <a:xfrm>
            <a:off x="1366422" y="3713587"/>
            <a:ext cx="65993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Mostrar uma linha na tela é uma rotina, é algo que eu faço constantemente no meus programas, logo posso criar uma função que mostra a linha na tela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652727" y="1429914"/>
            <a:ext cx="78385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70C0"/>
                </a:solidFill>
                <a:latin typeface="Overpass"/>
                <a:ea typeface="Overpass"/>
                <a:cs typeface="Overpass"/>
                <a:sym typeface="Overpass"/>
              </a:rPr>
              <a:t>mostraLinha</a:t>
            </a:r>
            <a:r>
              <a:rPr b="1" i="0" lang="pt-BR" sz="4000" u="none" cap="none" strike="noStrike">
                <a:solidFill>
                  <a:srgbClr val="7030A0"/>
                </a:solidFill>
                <a:latin typeface="Overpass"/>
                <a:ea typeface="Overpass"/>
                <a:cs typeface="Overpass"/>
                <a:sym typeface="Overpas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83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78" name="Google Shape;478;p8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83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VETOR E MATRIZ EM PYTHON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8" y="1163914"/>
            <a:ext cx="8467724" cy="377703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83"/>
          <p:cNvSpPr/>
          <p:nvPr/>
        </p:nvSpPr>
        <p:spPr>
          <a:xfrm>
            <a:off x="871539" y="4457700"/>
            <a:ext cx="1528762" cy="3714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3"/>
          <p:cNvSpPr txBox="1"/>
          <p:nvPr/>
        </p:nvSpPr>
        <p:spPr>
          <a:xfrm>
            <a:off x="2500312" y="4090511"/>
            <a:ext cx="38290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alguns casos precisaremos importar a biblioteca numpy para o Python poder identificar que é um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84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89" name="Google Shape;489;p8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84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VETOR E MATRIZ EM PYTHON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583" y="1198445"/>
            <a:ext cx="8036786" cy="394505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4"/>
          <p:cNvSpPr/>
          <p:nvPr/>
        </p:nvSpPr>
        <p:spPr>
          <a:xfrm>
            <a:off x="1543050" y="3450431"/>
            <a:ext cx="3757613" cy="98583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4"/>
          <p:cNvSpPr txBox="1"/>
          <p:nvPr/>
        </p:nvSpPr>
        <p:spPr>
          <a:xfrm>
            <a:off x="5364957" y="3521869"/>
            <a:ext cx="28289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que usando a biblioteca numpy, ele cria uma matriz para ser utilizada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85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500" name="Google Shape;500;p8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85"/>
          <p:cNvSpPr txBox="1"/>
          <p:nvPr/>
        </p:nvSpPr>
        <p:spPr>
          <a:xfrm>
            <a:off x="490340" y="202550"/>
            <a:ext cx="84578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CRIANDO UMA MATRIZ DIAGONAL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85"/>
          <p:cNvPicPr preferRelativeResize="0"/>
          <p:nvPr/>
        </p:nvPicPr>
        <p:blipFill rotWithShape="1">
          <a:blip r:embed="rId3">
            <a:alphaModFix/>
          </a:blip>
          <a:srcRect b="12511" l="0" r="0" t="0"/>
          <a:stretch/>
        </p:blipFill>
        <p:spPr>
          <a:xfrm>
            <a:off x="614362" y="1111950"/>
            <a:ext cx="8043863" cy="38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5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183" name="Google Shape;183;p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5"/>
          <p:cNvSpPr txBox="1"/>
          <p:nvPr/>
        </p:nvSpPr>
        <p:spPr>
          <a:xfrm>
            <a:off x="247650" y="24537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EM PYTHON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, Email&#10;&#10;Descrição gerada automaticamente" id="186" name="Google Shape;186;p5"/>
          <p:cNvPicPr preferRelativeResize="0"/>
          <p:nvPr/>
        </p:nvPicPr>
        <p:blipFill rotWithShape="1">
          <a:blip r:embed="rId3">
            <a:alphaModFix/>
          </a:blip>
          <a:srcRect b="24523" l="0" r="0" t="0"/>
          <a:stretch/>
        </p:blipFill>
        <p:spPr>
          <a:xfrm>
            <a:off x="247650" y="1167509"/>
            <a:ext cx="8591753" cy="3056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5"/>
          <p:cNvCxnSpPr/>
          <p:nvPr/>
        </p:nvCxnSpPr>
        <p:spPr>
          <a:xfrm flipH="1">
            <a:off x="2222698" y="1742002"/>
            <a:ext cx="1004079" cy="21562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5"/>
          <p:cNvSpPr txBox="1"/>
          <p:nvPr/>
        </p:nvSpPr>
        <p:spPr>
          <a:xfrm>
            <a:off x="975983" y="1379707"/>
            <a:ext cx="39740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Nome da 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5"/>
          <p:cNvCxnSpPr/>
          <p:nvPr/>
        </p:nvCxnSpPr>
        <p:spPr>
          <a:xfrm flipH="1">
            <a:off x="4642338" y="1874812"/>
            <a:ext cx="1380393" cy="2121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5"/>
          <p:cNvSpPr txBox="1"/>
          <p:nvPr/>
        </p:nvSpPr>
        <p:spPr>
          <a:xfrm>
            <a:off x="4289254" y="1505521"/>
            <a:ext cx="39740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Parâmetro da 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5"/>
          <p:cNvCxnSpPr/>
          <p:nvPr/>
        </p:nvCxnSpPr>
        <p:spPr>
          <a:xfrm rot="10800000">
            <a:off x="2724737" y="3138828"/>
            <a:ext cx="2752871" cy="3652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5"/>
          <p:cNvSpPr txBox="1"/>
          <p:nvPr/>
        </p:nvSpPr>
        <p:spPr>
          <a:xfrm>
            <a:off x="4507233" y="3351026"/>
            <a:ext cx="39740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Chamando a 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6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198" name="Google Shape;198;p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247650" y="328764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FUNÇÃO QUE FAZ A SOMA ENTRE DOIS NÚMEROS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92" y="1366549"/>
            <a:ext cx="7342985" cy="360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54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207" name="Google Shape;207;p5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54"/>
          <p:cNvSpPr txBox="1"/>
          <p:nvPr/>
        </p:nvSpPr>
        <p:spPr>
          <a:xfrm>
            <a:off x="247650" y="285676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RETORNO DA FUNÇÃO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210" name="Google Shape;210;p54"/>
          <p:cNvPicPr preferRelativeResize="0"/>
          <p:nvPr/>
        </p:nvPicPr>
        <p:blipFill rotWithShape="1">
          <a:blip r:embed="rId3">
            <a:alphaModFix/>
          </a:blip>
          <a:srcRect b="18732" l="0" r="0" t="0"/>
          <a:stretch/>
        </p:blipFill>
        <p:spPr>
          <a:xfrm>
            <a:off x="640824" y="1366549"/>
            <a:ext cx="7862352" cy="334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4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216" name="Google Shape;216;p14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4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5914856" y="460366"/>
            <a:ext cx="1601257" cy="3461639"/>
          </a:xfrm>
          <a:custGeom>
            <a:rect b="b" l="l" r="r" t="t"/>
            <a:pathLst>
              <a:path extrusionOk="0" h="3206535" w="1430916">
                <a:moveTo>
                  <a:pt x="0" y="0"/>
                </a:moveTo>
                <a:lnTo>
                  <a:pt x="1430917" y="0"/>
                </a:lnTo>
                <a:lnTo>
                  <a:pt x="1430917" y="3206535"/>
                </a:lnTo>
                <a:lnTo>
                  <a:pt x="0" y="32065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25" name="Google Shape;225;p1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5"/>
          <p:cNvSpPr txBox="1"/>
          <p:nvPr/>
        </p:nvSpPr>
        <p:spPr>
          <a:xfrm>
            <a:off x="186782" y="1127594"/>
            <a:ext cx="883350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Faça uma função que receba dois números e mostre o maior deles, se os números forem iguais informar que são iguais</a:t>
            </a:r>
            <a:endParaRPr b="0" i="0" sz="3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EB18B"/>
      </a:lt1>
      <a:dk2>
        <a:srgbClr val="000000"/>
      </a:dk2>
      <a:lt2>
        <a:srgbClr val="5AE1D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