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</p:sldIdLst>
  <p:sldSz cy="5143500" cx="9144000"/>
  <p:notesSz cx="6858000" cy="9144000"/>
  <p:embeddedFontLst>
    <p:embeddedFont>
      <p:font typeface="Montserrat"/>
      <p:regular r:id="rId75"/>
      <p:bold r:id="rId76"/>
      <p:italic r:id="rId77"/>
      <p:boldItalic r:id="rId78"/>
    </p:embeddedFont>
    <p:embeddedFont>
      <p:font typeface="Oswald"/>
      <p:regular r:id="rId79"/>
      <p:bold r:id="rId80"/>
    </p:embeddedFont>
    <p:embeddedFont>
      <p:font typeface="IBM Plex Mono"/>
      <p:regular r:id="rId81"/>
      <p:bold r:id="rId82"/>
      <p:italic r:id="rId83"/>
      <p:boldItalic r:id="rId8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85" roundtripDataSignature="AMtx7mi8fGVUWg8ujha1NsBUsgWM1r6P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IBMPlexMono-boldItalic.fntdata"/><Relationship Id="rId83" Type="http://schemas.openxmlformats.org/officeDocument/2006/relationships/font" Target="fonts/IBMPlexMono-italic.fntdata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85" Type="http://customschemas.google.com/relationships/presentationmetadata" Target="metadata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Oswald-bold.fntdata"/><Relationship Id="rId82" Type="http://schemas.openxmlformats.org/officeDocument/2006/relationships/font" Target="fonts/IBMPlexMono-bold.fntdata"/><Relationship Id="rId81" Type="http://schemas.openxmlformats.org/officeDocument/2006/relationships/font" Target="fonts/IBMPlexMon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font" Target="fonts/Montserrat-regular.fntdata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font" Target="fonts/Montserrat-italic.fntdata"/><Relationship Id="rId32" Type="http://schemas.openxmlformats.org/officeDocument/2006/relationships/slide" Target="slides/slide27.xml"/><Relationship Id="rId76" Type="http://schemas.openxmlformats.org/officeDocument/2006/relationships/font" Target="fonts/Montserrat-bold.fntdata"/><Relationship Id="rId35" Type="http://schemas.openxmlformats.org/officeDocument/2006/relationships/slide" Target="slides/slide30.xml"/><Relationship Id="rId79" Type="http://schemas.openxmlformats.org/officeDocument/2006/relationships/font" Target="fonts/Oswald-regular.fntdata"/><Relationship Id="rId34" Type="http://schemas.openxmlformats.org/officeDocument/2006/relationships/slide" Target="slides/slide29.xml"/><Relationship Id="rId78" Type="http://schemas.openxmlformats.org/officeDocument/2006/relationships/font" Target="fonts/Montserrat-boldItalic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1" name="Google Shape;281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" name="Google Shape;293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1" name="Google Shape;301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3" name="Google Shape;313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5" name="Google Shape;325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0" name="Google Shape;340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4" name="Google Shape;354;p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8" name="Google Shape;368;p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1" name="Google Shape;381;p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4" name="Google Shape;394;p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6" name="Google Shape;406;p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8" name="Google Shape;418;p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0" name="Google Shape;430;p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2" name="Google Shape;442;p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0" name="Google Shape;450;p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8" name="Google Shape;468;p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1" name="Google Shape;481;p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5" name="Google Shape;49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4" name="Google Shape;524;p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6" name="Google Shape;536;p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5" name="Google Shape;545;p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7" name="Google Shape;557;p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8" name="Google Shape;588;p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1" name="Google Shape;601;p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4" name="Google Shape;614;p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6" name="Google Shape;626;p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9" name="Google Shape;639;p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2" name="Google Shape;652;p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2" name="Google Shape;662;p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2" name="Google Shape;672;p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1" name="Google Shape;681;p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0" name="Google Shape;690;p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1" name="Google Shape;701;p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0" name="Google Shape;710;p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9" name="Google Shape;719;p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8" name="Google Shape;728;p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8" name="Google Shape;738;p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7" name="Google Shape;747;p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6" name="Google Shape;756;p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5" name="Google Shape;765;p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4" name="Google Shape;774;p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6" name="Google Shape;786;p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7" name="Google Shape;797;p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6" name="Google Shape;806;p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6" name="Google Shape;816;p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5" name="Google Shape;825;p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4" name="Google Shape;834;p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3" name="Google Shape;843;p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2" name="Google Shape;852;p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1" name="Google Shape;861;p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7" name="Google Shape;867;p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3" name="Google Shape;873;p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9" name="Google Shape;879;p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8" name="Google Shape;888;p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7" name="Google Shape;897;p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6" name="Google Shape;906;p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53"/>
          <p:cNvGrpSpPr/>
          <p:nvPr/>
        </p:nvGrpSpPr>
        <p:grpSpPr>
          <a:xfrm>
            <a:off x="-559594" y="0"/>
            <a:ext cx="10263188" cy="5143500"/>
            <a:chOff x="0" y="0"/>
            <a:chExt cx="27368500" cy="13716000"/>
          </a:xfrm>
        </p:grpSpPr>
        <p:sp>
          <p:nvSpPr>
            <p:cNvPr id="92" name="Google Shape;92;p53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3" name="Google Shape;93;p53"/>
            <p:cNvSpPr/>
            <p:nvPr/>
          </p:nvSpPr>
          <p:spPr>
            <a:xfrm>
              <a:off x="136525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94" name="Google Shape;94;p53"/>
          <p:cNvGrpSpPr/>
          <p:nvPr/>
        </p:nvGrpSpPr>
        <p:grpSpPr>
          <a:xfrm>
            <a:off x="909818" y="212105"/>
            <a:ext cx="7324594" cy="1019375"/>
            <a:chOff x="0" y="-38100"/>
            <a:chExt cx="4186200" cy="582600"/>
          </a:xfrm>
        </p:grpSpPr>
        <p:sp>
          <p:nvSpPr>
            <p:cNvPr id="95" name="Google Shape;95;p53"/>
            <p:cNvSpPr/>
            <p:nvPr/>
          </p:nvSpPr>
          <p:spPr>
            <a:xfrm>
              <a:off x="0" y="0"/>
              <a:ext cx="4186087" cy="544445"/>
            </a:xfrm>
            <a:custGeom>
              <a:rect b="b" l="l" r="r" t="t"/>
              <a:pathLst>
                <a:path extrusionOk="0" h="544445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544445"/>
                  </a:lnTo>
                  <a:lnTo>
                    <a:pt x="0" y="544445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96" name="Google Shape;96;p53"/>
            <p:cNvSpPr txBox="1"/>
            <p:nvPr/>
          </p:nvSpPr>
          <p:spPr>
            <a:xfrm>
              <a:off x="0" y="-38100"/>
              <a:ext cx="4186200" cy="5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53"/>
          <p:cNvGrpSpPr/>
          <p:nvPr/>
        </p:nvGrpSpPr>
        <p:grpSpPr>
          <a:xfrm>
            <a:off x="909818" y="1136142"/>
            <a:ext cx="7324594" cy="2311704"/>
            <a:chOff x="0" y="-38100"/>
            <a:chExt cx="4186200" cy="1321200"/>
          </a:xfrm>
        </p:grpSpPr>
        <p:sp>
          <p:nvSpPr>
            <p:cNvPr id="98" name="Google Shape;98;p53"/>
            <p:cNvSpPr/>
            <p:nvPr/>
          </p:nvSpPr>
          <p:spPr>
            <a:xfrm>
              <a:off x="0" y="0"/>
              <a:ext cx="4186087" cy="1282977"/>
            </a:xfrm>
            <a:custGeom>
              <a:rect b="b" l="l" r="r" t="t"/>
              <a:pathLst>
                <a:path extrusionOk="0" h="1282977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1282977"/>
                  </a:lnTo>
                  <a:lnTo>
                    <a:pt x="0" y="1282977"/>
                  </a:lnTo>
                  <a:close/>
                </a:path>
              </a:pathLst>
            </a:custGeom>
            <a:solidFill>
              <a:srgbClr val="5AE1D2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99" name="Google Shape;99;p53"/>
            <p:cNvSpPr txBox="1"/>
            <p:nvPr/>
          </p:nvSpPr>
          <p:spPr>
            <a:xfrm>
              <a:off x="0" y="-38100"/>
              <a:ext cx="4186200" cy="132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" name="Google Shape;100;p53"/>
          <p:cNvGrpSpPr/>
          <p:nvPr/>
        </p:nvGrpSpPr>
        <p:grpSpPr>
          <a:xfrm>
            <a:off x="909818" y="4066424"/>
            <a:ext cx="7324594" cy="798388"/>
            <a:chOff x="0" y="-38100"/>
            <a:chExt cx="4186200" cy="456300"/>
          </a:xfrm>
        </p:grpSpPr>
        <p:sp>
          <p:nvSpPr>
            <p:cNvPr id="101" name="Google Shape;101;p53"/>
            <p:cNvSpPr/>
            <p:nvPr/>
          </p:nvSpPr>
          <p:spPr>
            <a:xfrm>
              <a:off x="0" y="0"/>
              <a:ext cx="4186087" cy="418156"/>
            </a:xfrm>
            <a:custGeom>
              <a:rect b="b" l="l" r="r" t="t"/>
              <a:pathLst>
                <a:path extrusionOk="0" h="418156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418156"/>
                  </a:lnTo>
                  <a:lnTo>
                    <a:pt x="0" y="418156"/>
                  </a:lnTo>
                  <a:close/>
                </a:path>
              </a:pathLst>
            </a:custGeom>
            <a:solidFill>
              <a:srgbClr val="5AE1D2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02" name="Google Shape;102;p53"/>
            <p:cNvSpPr txBox="1"/>
            <p:nvPr/>
          </p:nvSpPr>
          <p:spPr>
            <a:xfrm>
              <a:off x="0" y="-38100"/>
              <a:ext cx="4186200" cy="45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" name="Google Shape;103;p53"/>
          <p:cNvGrpSpPr/>
          <p:nvPr/>
        </p:nvGrpSpPr>
        <p:grpSpPr>
          <a:xfrm>
            <a:off x="909818" y="3354151"/>
            <a:ext cx="7324594" cy="805212"/>
            <a:chOff x="0" y="-38100"/>
            <a:chExt cx="4186200" cy="460200"/>
          </a:xfrm>
        </p:grpSpPr>
        <p:sp>
          <p:nvSpPr>
            <p:cNvPr id="104" name="Google Shape;104;p53"/>
            <p:cNvSpPr/>
            <p:nvPr/>
          </p:nvSpPr>
          <p:spPr>
            <a:xfrm>
              <a:off x="0" y="0"/>
              <a:ext cx="4186087" cy="421978"/>
            </a:xfrm>
            <a:custGeom>
              <a:rect b="b" l="l" r="r" t="t"/>
              <a:pathLst>
                <a:path extrusionOk="0" h="421978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421978"/>
                  </a:lnTo>
                  <a:lnTo>
                    <a:pt x="0" y="421978"/>
                  </a:lnTo>
                  <a:close/>
                </a:path>
              </a:pathLst>
            </a:custGeom>
            <a:solidFill>
              <a:srgbClr val="E17E40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05" name="Google Shape;105;p53"/>
            <p:cNvSpPr txBox="1"/>
            <p:nvPr/>
          </p:nvSpPr>
          <p:spPr>
            <a:xfrm>
              <a:off x="0" y="-38100"/>
              <a:ext cx="4186200" cy="46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53"/>
          <p:cNvSpPr txBox="1"/>
          <p:nvPr>
            <p:ph idx="1" type="body"/>
          </p:nvPr>
        </p:nvSpPr>
        <p:spPr>
          <a:xfrm>
            <a:off x="1417250" y="4230575"/>
            <a:ext cx="4893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7" name="Google Shape;107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46"/>
          <p:cNvGrpSpPr/>
          <p:nvPr/>
        </p:nvGrpSpPr>
        <p:grpSpPr>
          <a:xfrm>
            <a:off x="-559594" y="0"/>
            <a:ext cx="10263188" cy="5143500"/>
            <a:chOff x="0" y="0"/>
            <a:chExt cx="27368500" cy="13716000"/>
          </a:xfrm>
        </p:grpSpPr>
        <p:sp>
          <p:nvSpPr>
            <p:cNvPr id="19" name="Google Shape;19;p46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0" name="Google Shape;20;p46"/>
            <p:cNvSpPr/>
            <p:nvPr/>
          </p:nvSpPr>
          <p:spPr>
            <a:xfrm>
              <a:off x="136525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21" name="Google Shape;21;p46"/>
          <p:cNvGrpSpPr/>
          <p:nvPr/>
        </p:nvGrpSpPr>
        <p:grpSpPr>
          <a:xfrm>
            <a:off x="378351" y="1467425"/>
            <a:ext cx="8356911" cy="2311704"/>
            <a:chOff x="0" y="-38100"/>
            <a:chExt cx="4186200" cy="1321200"/>
          </a:xfrm>
        </p:grpSpPr>
        <p:sp>
          <p:nvSpPr>
            <p:cNvPr id="22" name="Google Shape;22;p46"/>
            <p:cNvSpPr/>
            <p:nvPr/>
          </p:nvSpPr>
          <p:spPr>
            <a:xfrm>
              <a:off x="0" y="0"/>
              <a:ext cx="4186087" cy="1282977"/>
            </a:xfrm>
            <a:custGeom>
              <a:rect b="b" l="l" r="r" t="t"/>
              <a:pathLst>
                <a:path extrusionOk="0" h="1282977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1282977"/>
                  </a:lnTo>
                  <a:lnTo>
                    <a:pt x="0" y="1282977"/>
                  </a:lnTo>
                  <a:close/>
                </a:path>
              </a:pathLst>
            </a:custGeom>
            <a:solidFill>
              <a:srgbClr val="5AE1D2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3" name="Google Shape;23;p46"/>
            <p:cNvSpPr txBox="1"/>
            <p:nvPr/>
          </p:nvSpPr>
          <p:spPr>
            <a:xfrm>
              <a:off x="0" y="-38100"/>
              <a:ext cx="4186200" cy="132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Google Shape;24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" name="Google Shape;25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" name="Google Shape;2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47"/>
          <p:cNvGrpSpPr/>
          <p:nvPr/>
        </p:nvGrpSpPr>
        <p:grpSpPr>
          <a:xfrm>
            <a:off x="-559594" y="0"/>
            <a:ext cx="10263188" cy="5143500"/>
            <a:chOff x="0" y="0"/>
            <a:chExt cx="27368500" cy="13716000"/>
          </a:xfrm>
        </p:grpSpPr>
        <p:sp>
          <p:nvSpPr>
            <p:cNvPr id="29" name="Google Shape;29;p47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0" name="Google Shape;30;p47"/>
            <p:cNvSpPr/>
            <p:nvPr/>
          </p:nvSpPr>
          <p:spPr>
            <a:xfrm>
              <a:off x="136525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31" name="Google Shape;31;p47"/>
          <p:cNvGrpSpPr/>
          <p:nvPr/>
        </p:nvGrpSpPr>
        <p:grpSpPr>
          <a:xfrm>
            <a:off x="909818" y="2014218"/>
            <a:ext cx="7324594" cy="1019375"/>
            <a:chOff x="0" y="-38100"/>
            <a:chExt cx="4186200" cy="582600"/>
          </a:xfrm>
        </p:grpSpPr>
        <p:sp>
          <p:nvSpPr>
            <p:cNvPr id="32" name="Google Shape;32;p47"/>
            <p:cNvSpPr/>
            <p:nvPr/>
          </p:nvSpPr>
          <p:spPr>
            <a:xfrm>
              <a:off x="0" y="0"/>
              <a:ext cx="4186087" cy="544445"/>
            </a:xfrm>
            <a:custGeom>
              <a:rect b="b" l="l" r="r" t="t"/>
              <a:pathLst>
                <a:path extrusionOk="0" h="544445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544445"/>
                  </a:lnTo>
                  <a:lnTo>
                    <a:pt x="0" y="544445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33" name="Google Shape;33;p47"/>
            <p:cNvSpPr txBox="1"/>
            <p:nvPr/>
          </p:nvSpPr>
          <p:spPr>
            <a:xfrm>
              <a:off x="0" y="-38100"/>
              <a:ext cx="4186200" cy="5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" name="Google Shape;34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48"/>
          <p:cNvGrpSpPr/>
          <p:nvPr/>
        </p:nvGrpSpPr>
        <p:grpSpPr>
          <a:xfrm>
            <a:off x="-559594" y="0"/>
            <a:ext cx="10263188" cy="5143500"/>
            <a:chOff x="0" y="0"/>
            <a:chExt cx="27368500" cy="13716000"/>
          </a:xfrm>
        </p:grpSpPr>
        <p:sp>
          <p:nvSpPr>
            <p:cNvPr id="38" name="Google Shape;38;p48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9" name="Google Shape;39;p48"/>
            <p:cNvSpPr/>
            <p:nvPr/>
          </p:nvSpPr>
          <p:spPr>
            <a:xfrm>
              <a:off x="136525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40" name="Google Shape;40;p48"/>
          <p:cNvGrpSpPr/>
          <p:nvPr/>
        </p:nvGrpSpPr>
        <p:grpSpPr>
          <a:xfrm>
            <a:off x="231675" y="0"/>
            <a:ext cx="5178329" cy="4159426"/>
            <a:chOff x="0" y="-38100"/>
            <a:chExt cx="4186200" cy="460200"/>
          </a:xfrm>
        </p:grpSpPr>
        <p:sp>
          <p:nvSpPr>
            <p:cNvPr id="41" name="Google Shape;41;p48"/>
            <p:cNvSpPr/>
            <p:nvPr/>
          </p:nvSpPr>
          <p:spPr>
            <a:xfrm>
              <a:off x="0" y="0"/>
              <a:ext cx="4186087" cy="421978"/>
            </a:xfrm>
            <a:custGeom>
              <a:rect b="b" l="l" r="r" t="t"/>
              <a:pathLst>
                <a:path extrusionOk="0" h="421978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421978"/>
                  </a:lnTo>
                  <a:lnTo>
                    <a:pt x="0" y="421978"/>
                  </a:lnTo>
                  <a:close/>
                </a:path>
              </a:pathLst>
            </a:custGeom>
            <a:solidFill>
              <a:srgbClr val="E17E40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42" name="Google Shape;42;p48"/>
            <p:cNvSpPr txBox="1"/>
            <p:nvPr/>
          </p:nvSpPr>
          <p:spPr>
            <a:xfrm>
              <a:off x="0" y="-38100"/>
              <a:ext cx="4186200" cy="46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49"/>
          <p:cNvGrpSpPr/>
          <p:nvPr/>
        </p:nvGrpSpPr>
        <p:grpSpPr>
          <a:xfrm>
            <a:off x="-559594" y="0"/>
            <a:ext cx="10263188" cy="5143500"/>
            <a:chOff x="0" y="0"/>
            <a:chExt cx="27368500" cy="13716000"/>
          </a:xfrm>
        </p:grpSpPr>
        <p:sp>
          <p:nvSpPr>
            <p:cNvPr id="48" name="Google Shape;48;p49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9" name="Google Shape;49;p49"/>
            <p:cNvSpPr/>
            <p:nvPr/>
          </p:nvSpPr>
          <p:spPr>
            <a:xfrm>
              <a:off x="136525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50" name="Google Shape;50;p49"/>
          <p:cNvGrpSpPr/>
          <p:nvPr/>
        </p:nvGrpSpPr>
        <p:grpSpPr>
          <a:xfrm>
            <a:off x="160326" y="212100"/>
            <a:ext cx="8672132" cy="1019375"/>
            <a:chOff x="0" y="-38100"/>
            <a:chExt cx="4186200" cy="582600"/>
          </a:xfrm>
        </p:grpSpPr>
        <p:sp>
          <p:nvSpPr>
            <p:cNvPr id="51" name="Google Shape;51;p49"/>
            <p:cNvSpPr/>
            <p:nvPr/>
          </p:nvSpPr>
          <p:spPr>
            <a:xfrm>
              <a:off x="0" y="0"/>
              <a:ext cx="4186087" cy="544445"/>
            </a:xfrm>
            <a:custGeom>
              <a:rect b="b" l="l" r="r" t="t"/>
              <a:pathLst>
                <a:path extrusionOk="0" h="544445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544445"/>
                  </a:lnTo>
                  <a:lnTo>
                    <a:pt x="0" y="544445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52" name="Google Shape;52;p49"/>
            <p:cNvSpPr txBox="1"/>
            <p:nvPr/>
          </p:nvSpPr>
          <p:spPr>
            <a:xfrm>
              <a:off x="0" y="-38100"/>
              <a:ext cx="4186200" cy="5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Google Shape;5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49"/>
          <p:cNvSpPr txBox="1"/>
          <p:nvPr>
            <p:ph idx="1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55" name="Google Shape;55;p49"/>
          <p:cNvGrpSpPr/>
          <p:nvPr/>
        </p:nvGrpSpPr>
        <p:grpSpPr>
          <a:xfrm>
            <a:off x="160326" y="1152477"/>
            <a:ext cx="8672132" cy="2776105"/>
            <a:chOff x="0" y="-38100"/>
            <a:chExt cx="4186200" cy="1321200"/>
          </a:xfrm>
        </p:grpSpPr>
        <p:sp>
          <p:nvSpPr>
            <p:cNvPr id="56" name="Google Shape;56;p49"/>
            <p:cNvSpPr/>
            <p:nvPr/>
          </p:nvSpPr>
          <p:spPr>
            <a:xfrm>
              <a:off x="0" y="0"/>
              <a:ext cx="4186087" cy="1282977"/>
            </a:xfrm>
            <a:custGeom>
              <a:rect b="b" l="l" r="r" t="t"/>
              <a:pathLst>
                <a:path extrusionOk="0" h="1282977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1282977"/>
                  </a:lnTo>
                  <a:lnTo>
                    <a:pt x="0" y="1282977"/>
                  </a:lnTo>
                  <a:close/>
                </a:path>
              </a:pathLst>
            </a:custGeom>
            <a:solidFill>
              <a:srgbClr val="5AE1D2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57" name="Google Shape;57;p49"/>
            <p:cNvSpPr txBox="1"/>
            <p:nvPr/>
          </p:nvSpPr>
          <p:spPr>
            <a:xfrm>
              <a:off x="0" y="-38100"/>
              <a:ext cx="4186200" cy="132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49"/>
          <p:cNvSpPr txBox="1"/>
          <p:nvPr>
            <p:ph idx="2" type="body"/>
          </p:nvPr>
        </p:nvSpPr>
        <p:spPr>
          <a:xfrm>
            <a:off x="311700" y="158798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" name="Google Shape;59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50"/>
          <p:cNvGrpSpPr/>
          <p:nvPr/>
        </p:nvGrpSpPr>
        <p:grpSpPr>
          <a:xfrm>
            <a:off x="-559594" y="0"/>
            <a:ext cx="10263188" cy="5143500"/>
            <a:chOff x="0" y="0"/>
            <a:chExt cx="27368500" cy="13716000"/>
          </a:xfrm>
        </p:grpSpPr>
        <p:sp>
          <p:nvSpPr>
            <p:cNvPr id="62" name="Google Shape;62;p50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3" name="Google Shape;63;p50"/>
            <p:cNvSpPr/>
            <p:nvPr/>
          </p:nvSpPr>
          <p:spPr>
            <a:xfrm>
              <a:off x="136525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64" name="Google Shape;64;p50"/>
          <p:cNvGrpSpPr/>
          <p:nvPr/>
        </p:nvGrpSpPr>
        <p:grpSpPr>
          <a:xfrm>
            <a:off x="160326" y="212100"/>
            <a:ext cx="8672132" cy="1019375"/>
            <a:chOff x="0" y="-38100"/>
            <a:chExt cx="4186200" cy="582600"/>
          </a:xfrm>
        </p:grpSpPr>
        <p:sp>
          <p:nvSpPr>
            <p:cNvPr id="65" name="Google Shape;65;p50"/>
            <p:cNvSpPr/>
            <p:nvPr/>
          </p:nvSpPr>
          <p:spPr>
            <a:xfrm>
              <a:off x="0" y="0"/>
              <a:ext cx="4186087" cy="544445"/>
            </a:xfrm>
            <a:custGeom>
              <a:rect b="b" l="l" r="r" t="t"/>
              <a:pathLst>
                <a:path extrusionOk="0" h="544445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544445"/>
                  </a:lnTo>
                  <a:lnTo>
                    <a:pt x="0" y="544445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66" name="Google Shape;66;p50"/>
            <p:cNvSpPr txBox="1"/>
            <p:nvPr/>
          </p:nvSpPr>
          <p:spPr>
            <a:xfrm>
              <a:off x="0" y="-38100"/>
              <a:ext cx="4186200" cy="5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6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51"/>
          <p:cNvGrpSpPr/>
          <p:nvPr/>
        </p:nvGrpSpPr>
        <p:grpSpPr>
          <a:xfrm>
            <a:off x="-559594" y="0"/>
            <a:ext cx="10263188" cy="5143500"/>
            <a:chOff x="0" y="0"/>
            <a:chExt cx="27368500" cy="13716000"/>
          </a:xfrm>
        </p:grpSpPr>
        <p:sp>
          <p:nvSpPr>
            <p:cNvPr id="71" name="Google Shape;71;p51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2" name="Google Shape;72;p51"/>
            <p:cNvSpPr/>
            <p:nvPr/>
          </p:nvSpPr>
          <p:spPr>
            <a:xfrm>
              <a:off x="136525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73" name="Google Shape;73;p51"/>
          <p:cNvGrpSpPr/>
          <p:nvPr/>
        </p:nvGrpSpPr>
        <p:grpSpPr>
          <a:xfrm>
            <a:off x="391850" y="1235450"/>
            <a:ext cx="7324594" cy="2520193"/>
            <a:chOff x="0" y="-38100"/>
            <a:chExt cx="4186200" cy="460200"/>
          </a:xfrm>
        </p:grpSpPr>
        <p:sp>
          <p:nvSpPr>
            <p:cNvPr id="74" name="Google Shape;74;p51"/>
            <p:cNvSpPr/>
            <p:nvPr/>
          </p:nvSpPr>
          <p:spPr>
            <a:xfrm>
              <a:off x="0" y="0"/>
              <a:ext cx="4186087" cy="421978"/>
            </a:xfrm>
            <a:custGeom>
              <a:rect b="b" l="l" r="r" t="t"/>
              <a:pathLst>
                <a:path extrusionOk="0" h="421978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421978"/>
                  </a:lnTo>
                  <a:lnTo>
                    <a:pt x="0" y="421978"/>
                  </a:lnTo>
                  <a:close/>
                </a:path>
              </a:pathLst>
            </a:custGeom>
            <a:solidFill>
              <a:srgbClr val="E17E40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75" name="Google Shape;75;p51"/>
            <p:cNvSpPr txBox="1"/>
            <p:nvPr/>
          </p:nvSpPr>
          <p:spPr>
            <a:xfrm>
              <a:off x="0" y="-38100"/>
              <a:ext cx="4186200" cy="46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5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7" name="Google Shape;7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52"/>
          <p:cNvGrpSpPr/>
          <p:nvPr/>
        </p:nvGrpSpPr>
        <p:grpSpPr>
          <a:xfrm>
            <a:off x="-559594" y="0"/>
            <a:ext cx="10263188" cy="5143500"/>
            <a:chOff x="0" y="0"/>
            <a:chExt cx="27368500" cy="13716000"/>
          </a:xfrm>
        </p:grpSpPr>
        <p:sp>
          <p:nvSpPr>
            <p:cNvPr id="80" name="Google Shape;80;p52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1" name="Google Shape;81;p52"/>
            <p:cNvSpPr/>
            <p:nvPr/>
          </p:nvSpPr>
          <p:spPr>
            <a:xfrm>
              <a:off x="136525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82" name="Google Shape;82;p52"/>
          <p:cNvGrpSpPr/>
          <p:nvPr/>
        </p:nvGrpSpPr>
        <p:grpSpPr>
          <a:xfrm>
            <a:off x="354325" y="780649"/>
            <a:ext cx="3956378" cy="3126523"/>
            <a:chOff x="0" y="-38100"/>
            <a:chExt cx="4186200" cy="582600"/>
          </a:xfrm>
        </p:grpSpPr>
        <p:sp>
          <p:nvSpPr>
            <p:cNvPr id="83" name="Google Shape;83;p52"/>
            <p:cNvSpPr/>
            <p:nvPr/>
          </p:nvSpPr>
          <p:spPr>
            <a:xfrm>
              <a:off x="0" y="0"/>
              <a:ext cx="4186087" cy="544445"/>
            </a:xfrm>
            <a:custGeom>
              <a:rect b="b" l="l" r="r" t="t"/>
              <a:pathLst>
                <a:path extrusionOk="0" h="544445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544445"/>
                  </a:lnTo>
                  <a:lnTo>
                    <a:pt x="0" y="544445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84" name="Google Shape;84;p52"/>
            <p:cNvSpPr txBox="1"/>
            <p:nvPr/>
          </p:nvSpPr>
          <p:spPr>
            <a:xfrm>
              <a:off x="0" y="-38100"/>
              <a:ext cx="4186200" cy="5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" name="Google Shape;85;p5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5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  <a:defRPr b="1" i="0" sz="18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■"/>
              <a:defRPr b="0" i="0" sz="1400" u="none" cap="none" strike="noStrik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●"/>
              <a:defRPr b="0" i="0" sz="1400" u="none" cap="none" strike="noStrik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○"/>
              <a:defRPr b="0" i="0" sz="1400" u="none" cap="none" strike="noStrik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■"/>
              <a:defRPr b="0" i="0" sz="1400" u="none" cap="none" strike="noStrik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●"/>
              <a:defRPr b="0" i="0" sz="1400" u="none" cap="none" strike="noStrik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○"/>
              <a:defRPr b="0" i="0" sz="1400" u="none" cap="none" strike="noStrik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■"/>
              <a:defRPr b="0" i="0" sz="1400" u="none" cap="none" strike="noStrik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8" name="Google Shape;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3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gif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0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8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8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9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0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4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5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3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B18B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"/>
          <p:cNvGrpSpPr/>
          <p:nvPr/>
        </p:nvGrpSpPr>
        <p:grpSpPr>
          <a:xfrm>
            <a:off x="0" y="0"/>
            <a:ext cx="9144000" cy="5143500"/>
            <a:chOff x="0" y="0"/>
            <a:chExt cx="27368500" cy="13716000"/>
          </a:xfrm>
        </p:grpSpPr>
        <p:sp>
          <p:nvSpPr>
            <p:cNvPr id="113" name="Google Shape;113;p1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136525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"/>
          <p:cNvGrpSpPr/>
          <p:nvPr/>
        </p:nvGrpSpPr>
        <p:grpSpPr>
          <a:xfrm>
            <a:off x="458453" y="1093477"/>
            <a:ext cx="5359400" cy="1683467"/>
            <a:chOff x="0" y="-38100"/>
            <a:chExt cx="2823058" cy="886765"/>
          </a:xfrm>
        </p:grpSpPr>
        <p:sp>
          <p:nvSpPr>
            <p:cNvPr id="116" name="Google Shape;116;p1"/>
            <p:cNvSpPr/>
            <p:nvPr/>
          </p:nvSpPr>
          <p:spPr>
            <a:xfrm>
              <a:off x="0" y="0"/>
              <a:ext cx="2823058" cy="848665"/>
            </a:xfrm>
            <a:custGeom>
              <a:rect b="b" l="l" r="r" t="t"/>
              <a:pathLst>
                <a:path extrusionOk="0" h="848665" w="2823058">
                  <a:moveTo>
                    <a:pt x="0" y="0"/>
                  </a:moveTo>
                  <a:lnTo>
                    <a:pt x="2823058" y="0"/>
                  </a:lnTo>
                  <a:lnTo>
                    <a:pt x="2823058" y="848665"/>
                  </a:lnTo>
                  <a:lnTo>
                    <a:pt x="0" y="8486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"/>
            <p:cNvSpPr txBox="1"/>
            <p:nvPr/>
          </p:nvSpPr>
          <p:spPr>
            <a:xfrm>
              <a:off x="0" y="-38100"/>
              <a:ext cx="2823058" cy="886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1"/>
          <p:cNvSpPr/>
          <p:nvPr/>
        </p:nvSpPr>
        <p:spPr>
          <a:xfrm>
            <a:off x="298360" y="390547"/>
            <a:ext cx="5920886" cy="4381456"/>
          </a:xfrm>
          <a:custGeom>
            <a:rect b="b" l="l" r="r" t="t"/>
            <a:pathLst>
              <a:path extrusionOk="0" h="8762911" w="11841772">
                <a:moveTo>
                  <a:pt x="0" y="0"/>
                </a:moveTo>
                <a:lnTo>
                  <a:pt x="11841772" y="0"/>
                </a:lnTo>
                <a:lnTo>
                  <a:pt x="11841772" y="8762912"/>
                </a:lnTo>
                <a:lnTo>
                  <a:pt x="0" y="87629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1"/>
          <p:cNvGrpSpPr/>
          <p:nvPr/>
        </p:nvGrpSpPr>
        <p:grpSpPr>
          <a:xfrm>
            <a:off x="458453" y="1973775"/>
            <a:ext cx="8048625" cy="2347734"/>
            <a:chOff x="0" y="-38100"/>
            <a:chExt cx="4600023" cy="1341798"/>
          </a:xfrm>
        </p:grpSpPr>
        <p:sp>
          <p:nvSpPr>
            <p:cNvPr id="120" name="Google Shape;120;p1"/>
            <p:cNvSpPr/>
            <p:nvPr/>
          </p:nvSpPr>
          <p:spPr>
            <a:xfrm>
              <a:off x="0" y="0"/>
              <a:ext cx="4600023" cy="1303698"/>
            </a:xfrm>
            <a:custGeom>
              <a:rect b="b" l="l" r="r" t="t"/>
              <a:pathLst>
                <a:path extrusionOk="0" h="1303698" w="4600023">
                  <a:moveTo>
                    <a:pt x="0" y="0"/>
                  </a:moveTo>
                  <a:lnTo>
                    <a:pt x="4600023" y="0"/>
                  </a:lnTo>
                  <a:lnTo>
                    <a:pt x="4600023" y="1303698"/>
                  </a:lnTo>
                  <a:lnTo>
                    <a:pt x="0" y="1303698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"/>
            <p:cNvSpPr txBox="1"/>
            <p:nvPr/>
          </p:nvSpPr>
          <p:spPr>
            <a:xfrm>
              <a:off x="0" y="-38100"/>
              <a:ext cx="4600023" cy="13417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"/>
          <p:cNvSpPr txBox="1"/>
          <p:nvPr/>
        </p:nvSpPr>
        <p:spPr>
          <a:xfrm>
            <a:off x="195225" y="2025450"/>
            <a:ext cx="8517900" cy="342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00"/>
              <a:buFont typeface="Arial"/>
              <a:buNone/>
            </a:pPr>
            <a:r>
              <a:rPr b="1" i="0" lang="pt-BR" sz="15900" u="none" cap="none" strike="noStrike">
                <a:solidFill>
                  <a:srgbClr val="0070C0"/>
                </a:solidFill>
                <a:latin typeface="Oswald"/>
                <a:ea typeface="Oswald"/>
                <a:cs typeface="Oswald"/>
                <a:sym typeface="Oswald"/>
              </a:rPr>
              <a:t>PYTHON</a:t>
            </a:r>
            <a:endParaRPr b="0" i="0" sz="7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p1"/>
          <p:cNvGrpSpPr/>
          <p:nvPr/>
        </p:nvGrpSpPr>
        <p:grpSpPr>
          <a:xfrm>
            <a:off x="458453" y="451545"/>
            <a:ext cx="3295443" cy="396180"/>
            <a:chOff x="0" y="-38100"/>
            <a:chExt cx="1735872" cy="208688"/>
          </a:xfrm>
        </p:grpSpPr>
        <p:sp>
          <p:nvSpPr>
            <p:cNvPr id="124" name="Google Shape;124;p1"/>
            <p:cNvSpPr/>
            <p:nvPr/>
          </p:nvSpPr>
          <p:spPr>
            <a:xfrm>
              <a:off x="0" y="0"/>
              <a:ext cx="1735872" cy="170588"/>
            </a:xfrm>
            <a:custGeom>
              <a:rect b="b" l="l" r="r" t="t"/>
              <a:pathLst>
                <a:path extrusionOk="0" h="170588" w="1735872">
                  <a:moveTo>
                    <a:pt x="0" y="0"/>
                  </a:moveTo>
                  <a:lnTo>
                    <a:pt x="1735872" y="0"/>
                  </a:lnTo>
                  <a:lnTo>
                    <a:pt x="1735872" y="170588"/>
                  </a:lnTo>
                  <a:lnTo>
                    <a:pt x="0" y="170588"/>
                  </a:lnTo>
                  <a:close/>
                </a:path>
              </a:pathLst>
            </a:custGeom>
            <a:solidFill>
              <a:srgbClr val="5AE1D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 txBox="1"/>
            <p:nvPr/>
          </p:nvSpPr>
          <p:spPr>
            <a:xfrm>
              <a:off x="0" y="-38100"/>
              <a:ext cx="1735872" cy="2086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" name="Google Shape;126;p1"/>
          <p:cNvGrpSpPr/>
          <p:nvPr/>
        </p:nvGrpSpPr>
        <p:grpSpPr>
          <a:xfrm>
            <a:off x="572370" y="880546"/>
            <a:ext cx="2971800" cy="307311"/>
            <a:chOff x="0" y="-38100"/>
            <a:chExt cx="1565393" cy="161876"/>
          </a:xfrm>
        </p:grpSpPr>
        <p:sp>
          <p:nvSpPr>
            <p:cNvPr id="127" name="Google Shape;127;p1"/>
            <p:cNvSpPr/>
            <p:nvPr/>
          </p:nvSpPr>
          <p:spPr>
            <a:xfrm>
              <a:off x="0" y="0"/>
              <a:ext cx="1565393" cy="123776"/>
            </a:xfrm>
            <a:custGeom>
              <a:rect b="b" l="l" r="r" t="t"/>
              <a:pathLst>
                <a:path extrusionOk="0" h="123776" w="1565393">
                  <a:moveTo>
                    <a:pt x="0" y="0"/>
                  </a:moveTo>
                  <a:lnTo>
                    <a:pt x="1565393" y="0"/>
                  </a:lnTo>
                  <a:lnTo>
                    <a:pt x="1565393" y="123776"/>
                  </a:lnTo>
                  <a:lnTo>
                    <a:pt x="0" y="123776"/>
                  </a:lnTo>
                  <a:close/>
                </a:path>
              </a:pathLst>
            </a:custGeom>
            <a:solidFill>
              <a:srgbClr val="EEC3B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 txBox="1"/>
            <p:nvPr/>
          </p:nvSpPr>
          <p:spPr>
            <a:xfrm>
              <a:off x="0" y="-38100"/>
              <a:ext cx="1565393" cy="161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9" name="Google Shape;129;p1"/>
          <p:cNvSpPr/>
          <p:nvPr/>
        </p:nvSpPr>
        <p:spPr>
          <a:xfrm>
            <a:off x="8017250" y="4188565"/>
            <a:ext cx="828390" cy="690671"/>
          </a:xfrm>
          <a:custGeom>
            <a:rect b="b" l="l" r="r" t="t"/>
            <a:pathLst>
              <a:path extrusionOk="0" h="1381341" w="1656781">
                <a:moveTo>
                  <a:pt x="0" y="0"/>
                </a:moveTo>
                <a:lnTo>
                  <a:pt x="1656781" y="0"/>
                </a:lnTo>
                <a:lnTo>
                  <a:pt x="1656781" y="1381342"/>
                </a:lnTo>
                <a:lnTo>
                  <a:pt x="0" y="1381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688072" y="1372990"/>
            <a:ext cx="5141461" cy="6247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pt-BR" sz="29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CURSO LIVRE  - AULA 6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649749" y="965401"/>
            <a:ext cx="4913306" cy="236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viviane.lfrancelino@sp.senac.br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Ícone&#10;&#10;Descrição gerada automaticamente" id="132" name="Google Shape;132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98359" y="410256"/>
            <a:ext cx="2594231" cy="2594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58"/>
          <p:cNvGrpSpPr/>
          <p:nvPr/>
        </p:nvGrpSpPr>
        <p:grpSpPr>
          <a:xfrm>
            <a:off x="397269" y="2721636"/>
            <a:ext cx="8746731" cy="1482345"/>
            <a:chOff x="0" y="-38100"/>
            <a:chExt cx="4999011" cy="847203"/>
          </a:xfrm>
        </p:grpSpPr>
        <p:sp>
          <p:nvSpPr>
            <p:cNvPr id="240" name="Google Shape;240;p58"/>
            <p:cNvSpPr/>
            <p:nvPr/>
          </p:nvSpPr>
          <p:spPr>
            <a:xfrm>
              <a:off x="0" y="0"/>
              <a:ext cx="4999011" cy="809103"/>
            </a:xfrm>
            <a:custGeom>
              <a:rect b="b" l="l" r="r" t="t"/>
              <a:pathLst>
                <a:path extrusionOk="0" h="809103" w="4999011">
                  <a:moveTo>
                    <a:pt x="0" y="0"/>
                  </a:moveTo>
                  <a:lnTo>
                    <a:pt x="4999011" y="0"/>
                  </a:lnTo>
                  <a:lnTo>
                    <a:pt x="4999011" y="809103"/>
                  </a:lnTo>
                  <a:lnTo>
                    <a:pt x="0" y="809103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58"/>
            <p:cNvSpPr txBox="1"/>
            <p:nvPr/>
          </p:nvSpPr>
          <p:spPr>
            <a:xfrm>
              <a:off x="0" y="-38100"/>
              <a:ext cx="4999011" cy="847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2" name="Google Shape;242;p58"/>
          <p:cNvGrpSpPr/>
          <p:nvPr/>
        </p:nvGrpSpPr>
        <p:grpSpPr>
          <a:xfrm>
            <a:off x="374409" y="400850"/>
            <a:ext cx="2814716" cy="2425550"/>
            <a:chOff x="0" y="-38100"/>
            <a:chExt cx="1594028" cy="1373636"/>
          </a:xfrm>
        </p:grpSpPr>
        <p:sp>
          <p:nvSpPr>
            <p:cNvPr id="243" name="Google Shape;243;p58"/>
            <p:cNvSpPr/>
            <p:nvPr/>
          </p:nvSpPr>
          <p:spPr>
            <a:xfrm>
              <a:off x="0" y="0"/>
              <a:ext cx="1594028" cy="1335536"/>
            </a:xfrm>
            <a:custGeom>
              <a:rect b="b" l="l" r="r" t="t"/>
              <a:pathLst>
                <a:path extrusionOk="0" h="1335536" w="1594028">
                  <a:moveTo>
                    <a:pt x="0" y="0"/>
                  </a:moveTo>
                  <a:lnTo>
                    <a:pt x="1594028" y="0"/>
                  </a:lnTo>
                  <a:lnTo>
                    <a:pt x="1594028" y="1335536"/>
                  </a:lnTo>
                  <a:lnTo>
                    <a:pt x="0" y="1335536"/>
                  </a:lnTo>
                  <a:close/>
                </a:path>
              </a:pathLst>
            </a:custGeom>
            <a:solidFill>
              <a:srgbClr val="5AE1D2"/>
            </a:solidFill>
            <a:ln cap="sq" cmpd="sng" w="571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58"/>
            <p:cNvSpPr txBox="1"/>
            <p:nvPr/>
          </p:nvSpPr>
          <p:spPr>
            <a:xfrm>
              <a:off x="0" y="-38100"/>
              <a:ext cx="1594028" cy="1373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5" name="Google Shape;245;p58"/>
          <p:cNvSpPr txBox="1"/>
          <p:nvPr/>
        </p:nvSpPr>
        <p:spPr>
          <a:xfrm>
            <a:off x="506499" y="3046420"/>
            <a:ext cx="6658928" cy="1034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DADOS E AMOSTRAGEM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58"/>
          <p:cNvSpPr txBox="1"/>
          <p:nvPr/>
        </p:nvSpPr>
        <p:spPr>
          <a:xfrm>
            <a:off x="506499" y="488475"/>
            <a:ext cx="2705485" cy="34686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100"/>
              <a:buFont typeface="Arial"/>
              <a:buNone/>
            </a:pPr>
            <a:r>
              <a:rPr b="1" i="0" lang="pt-BR" sz="161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02.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59"/>
          <p:cNvGrpSpPr/>
          <p:nvPr/>
        </p:nvGrpSpPr>
        <p:grpSpPr>
          <a:xfrm>
            <a:off x="279182" y="210740"/>
            <a:ext cx="8648700" cy="4722019"/>
            <a:chOff x="0" y="-38100"/>
            <a:chExt cx="1586793" cy="1839305"/>
          </a:xfrm>
        </p:grpSpPr>
        <p:sp>
          <p:nvSpPr>
            <p:cNvPr id="252" name="Google Shape;252;p59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59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4" name="Google Shape;254;p59"/>
          <p:cNvSpPr txBox="1"/>
          <p:nvPr/>
        </p:nvSpPr>
        <p:spPr>
          <a:xfrm>
            <a:off x="451082" y="1903322"/>
            <a:ext cx="8591100" cy="101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6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 que são dados?</a:t>
            </a:r>
            <a:endParaRPr b="1" i="0" sz="199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55" name="Google Shape;255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786134">
            <a:off x="669660" y="512498"/>
            <a:ext cx="1644913" cy="1644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85169">
            <a:off x="6458478" y="2872318"/>
            <a:ext cx="1644913" cy="1644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653" y="2304159"/>
            <a:ext cx="2438418" cy="243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9464" y="-144279"/>
            <a:ext cx="2438418" cy="2438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60"/>
          <p:cNvGrpSpPr/>
          <p:nvPr/>
        </p:nvGrpSpPr>
        <p:grpSpPr>
          <a:xfrm>
            <a:off x="247650" y="210740"/>
            <a:ext cx="8648700" cy="4722019"/>
            <a:chOff x="0" y="-38100"/>
            <a:chExt cx="1586793" cy="1839305"/>
          </a:xfrm>
        </p:grpSpPr>
        <p:sp>
          <p:nvSpPr>
            <p:cNvPr id="264" name="Google Shape;264;p60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60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6" name="Google Shape;266;p60"/>
          <p:cNvSpPr txBox="1"/>
          <p:nvPr/>
        </p:nvSpPr>
        <p:spPr>
          <a:xfrm>
            <a:off x="393931" y="384685"/>
            <a:ext cx="8591100" cy="101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6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isso são dados?</a:t>
            </a:r>
            <a:endParaRPr b="1" i="0" sz="199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7" name="Google Shape;267;p60"/>
          <p:cNvSpPr txBox="1"/>
          <p:nvPr/>
        </p:nvSpPr>
        <p:spPr>
          <a:xfrm>
            <a:off x="393931" y="1873261"/>
            <a:ext cx="8591100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# a 2 @ / * 3.14</a:t>
            </a:r>
            <a:endParaRPr b="1" i="0" sz="16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60"/>
          <p:cNvSpPr txBox="1"/>
          <p:nvPr/>
        </p:nvSpPr>
        <p:spPr>
          <a:xfrm>
            <a:off x="393931" y="3835527"/>
            <a:ext cx="8591100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Sim, porém são dados não estruturados</a:t>
            </a:r>
            <a:endParaRPr b="0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61"/>
          <p:cNvGrpSpPr/>
          <p:nvPr/>
        </p:nvGrpSpPr>
        <p:grpSpPr>
          <a:xfrm>
            <a:off x="279182" y="210740"/>
            <a:ext cx="8648700" cy="4722019"/>
            <a:chOff x="0" y="-38100"/>
            <a:chExt cx="1586793" cy="1839305"/>
          </a:xfrm>
        </p:grpSpPr>
        <p:sp>
          <p:nvSpPr>
            <p:cNvPr id="274" name="Google Shape;274;p61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61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6" name="Google Shape;276;p61"/>
          <p:cNvSpPr txBox="1"/>
          <p:nvPr/>
        </p:nvSpPr>
        <p:spPr>
          <a:xfrm>
            <a:off x="394157" y="133028"/>
            <a:ext cx="8591100" cy="76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isso são dados?</a:t>
            </a:r>
            <a:endParaRPr b="1" i="0" sz="115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7" name="Google Shape;277;p61"/>
          <p:cNvSpPr txBox="1"/>
          <p:nvPr/>
        </p:nvSpPr>
        <p:spPr>
          <a:xfrm>
            <a:off x="307982" y="4403487"/>
            <a:ext cx="8591100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Não, agora temos um conjunto de dados</a:t>
            </a:r>
            <a:endParaRPr b="0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abela&#10;&#10;Descrição gerada automaticamente" id="278" name="Google Shape;278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401" y="738750"/>
            <a:ext cx="7186612" cy="3828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62"/>
          <p:cNvGrpSpPr/>
          <p:nvPr/>
        </p:nvGrpSpPr>
        <p:grpSpPr>
          <a:xfrm>
            <a:off x="247650" y="210740"/>
            <a:ext cx="8648700" cy="4722019"/>
            <a:chOff x="0" y="-38100"/>
            <a:chExt cx="1586793" cy="1839305"/>
          </a:xfrm>
        </p:grpSpPr>
        <p:sp>
          <p:nvSpPr>
            <p:cNvPr id="284" name="Google Shape;284;p62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62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6" name="Google Shape;286;p62"/>
          <p:cNvGrpSpPr/>
          <p:nvPr/>
        </p:nvGrpSpPr>
        <p:grpSpPr>
          <a:xfrm>
            <a:off x="247650" y="66577"/>
            <a:ext cx="8648700" cy="1233309"/>
            <a:chOff x="0" y="-38100"/>
            <a:chExt cx="4942983" cy="704872"/>
          </a:xfrm>
        </p:grpSpPr>
        <p:sp>
          <p:nvSpPr>
            <p:cNvPr id="287" name="Google Shape;287;p62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62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Google Shape;289;p62"/>
          <p:cNvSpPr txBox="1"/>
          <p:nvPr/>
        </p:nvSpPr>
        <p:spPr>
          <a:xfrm>
            <a:off x="247650" y="242587"/>
            <a:ext cx="8648700" cy="9479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4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OS DADOS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62"/>
          <p:cNvSpPr txBox="1"/>
          <p:nvPr/>
        </p:nvSpPr>
        <p:spPr>
          <a:xfrm>
            <a:off x="579835" y="1369752"/>
            <a:ext cx="8128396" cy="2708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Conjunto de dados: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AutoNum type="arabicParenR"/>
            </a:pP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População: relação de todos os dados de interesse. São extraídos parâmetros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AutoNum type="arabicParenR"/>
            </a:pP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Amostra: é um subconjunto da população. São extraídos estatísticas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63"/>
          <p:cNvGrpSpPr/>
          <p:nvPr/>
        </p:nvGrpSpPr>
        <p:grpSpPr>
          <a:xfrm>
            <a:off x="247650" y="210740"/>
            <a:ext cx="8648700" cy="4722019"/>
            <a:chOff x="0" y="-38100"/>
            <a:chExt cx="1586793" cy="1839305"/>
          </a:xfrm>
        </p:grpSpPr>
        <p:sp>
          <p:nvSpPr>
            <p:cNvPr id="296" name="Google Shape;296;p63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63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98" name="Google Shape;29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1152" y="376084"/>
            <a:ext cx="7203436" cy="4111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64"/>
          <p:cNvGrpSpPr/>
          <p:nvPr/>
        </p:nvGrpSpPr>
        <p:grpSpPr>
          <a:xfrm>
            <a:off x="247650" y="210740"/>
            <a:ext cx="8648700" cy="4722019"/>
            <a:chOff x="0" y="-38100"/>
            <a:chExt cx="1586793" cy="1839305"/>
          </a:xfrm>
        </p:grpSpPr>
        <p:sp>
          <p:nvSpPr>
            <p:cNvPr id="304" name="Google Shape;304;p64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64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6" name="Google Shape;306;p64"/>
          <p:cNvGrpSpPr/>
          <p:nvPr/>
        </p:nvGrpSpPr>
        <p:grpSpPr>
          <a:xfrm>
            <a:off x="247650" y="66578"/>
            <a:ext cx="8648700" cy="1046926"/>
            <a:chOff x="0" y="-38100"/>
            <a:chExt cx="4942983" cy="704872"/>
          </a:xfrm>
        </p:grpSpPr>
        <p:sp>
          <p:nvSpPr>
            <p:cNvPr id="307" name="Google Shape;307;p64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64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9" name="Google Shape;309;p64"/>
          <p:cNvSpPr txBox="1"/>
          <p:nvPr/>
        </p:nvSpPr>
        <p:spPr>
          <a:xfrm>
            <a:off x="445293" y="273625"/>
            <a:ext cx="8253413" cy="6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CLASSIFICAÇÃO DOS DADOS QUALITATIVAS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64"/>
          <p:cNvSpPr txBox="1"/>
          <p:nvPr/>
        </p:nvSpPr>
        <p:spPr>
          <a:xfrm>
            <a:off x="663678" y="1211318"/>
            <a:ext cx="7661787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Qualitativas: 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atributos não numéricos ou que não servem para realizar cálculos.</a:t>
            </a:r>
            <a:endParaRPr/>
          </a:p>
          <a:p>
            <a:pPr indent="-1778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-"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Nominais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Denominações (cores, gênero, raça, títulos…)</a:t>
            </a:r>
            <a:endParaRPr/>
          </a:p>
          <a:p>
            <a:pPr indent="-1778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-"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Ordinais: 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atributos que podem ser classificados e/ou ordenados (Ex: classificação de filmes mais assistidos, grau de escolaridade, nível de satisfação, CPF…)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65"/>
          <p:cNvGrpSpPr/>
          <p:nvPr/>
        </p:nvGrpSpPr>
        <p:grpSpPr>
          <a:xfrm>
            <a:off x="247650" y="210740"/>
            <a:ext cx="8648700" cy="4722019"/>
            <a:chOff x="0" y="-38100"/>
            <a:chExt cx="1586793" cy="1839305"/>
          </a:xfrm>
        </p:grpSpPr>
        <p:sp>
          <p:nvSpPr>
            <p:cNvPr id="316" name="Google Shape;316;p65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65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8" name="Google Shape;318;p65"/>
          <p:cNvGrpSpPr/>
          <p:nvPr/>
        </p:nvGrpSpPr>
        <p:grpSpPr>
          <a:xfrm>
            <a:off x="247650" y="66578"/>
            <a:ext cx="8648700" cy="889100"/>
            <a:chOff x="0" y="-38100"/>
            <a:chExt cx="4942983" cy="704872"/>
          </a:xfrm>
        </p:grpSpPr>
        <p:sp>
          <p:nvSpPr>
            <p:cNvPr id="319" name="Google Shape;319;p65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65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1" name="Google Shape;321;p65"/>
          <p:cNvSpPr txBox="1"/>
          <p:nvPr/>
        </p:nvSpPr>
        <p:spPr>
          <a:xfrm>
            <a:off x="971780" y="210740"/>
            <a:ext cx="7371288" cy="6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CLASSIFICAÇÃO DOS DADOS QUANTITATIVAS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65"/>
          <p:cNvSpPr txBox="1"/>
          <p:nvPr/>
        </p:nvSpPr>
        <p:spPr>
          <a:xfrm>
            <a:off x="464573" y="1201077"/>
            <a:ext cx="8214852" cy="3421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Quantitativas: </a:t>
            </a: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medidas numéricas ou de contagem.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-"/>
            </a:pPr>
            <a:r>
              <a:rPr b="1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Discreto: </a:t>
            </a: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valores finitos ou enumeráveis (quantidade de pessoas numa sala, número de carros em um estacionamento…)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-"/>
            </a:pPr>
            <a:r>
              <a:rPr b="1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Contínuo: </a:t>
            </a: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infinitos valores possíveis num intervalo (renda, tempo, altura…)</a:t>
            </a:r>
            <a:endParaRPr/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639" y="965767"/>
            <a:ext cx="6972569" cy="40542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8" name="Google Shape;328;p66"/>
          <p:cNvGrpSpPr/>
          <p:nvPr/>
        </p:nvGrpSpPr>
        <p:grpSpPr>
          <a:xfrm>
            <a:off x="247650" y="123520"/>
            <a:ext cx="8648700" cy="678216"/>
            <a:chOff x="0" y="-38100"/>
            <a:chExt cx="4942983" cy="704872"/>
          </a:xfrm>
        </p:grpSpPr>
        <p:sp>
          <p:nvSpPr>
            <p:cNvPr id="329" name="Google Shape;329;p66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66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1" name="Google Shape;331;p66"/>
          <p:cNvSpPr txBox="1"/>
          <p:nvPr/>
        </p:nvSpPr>
        <p:spPr>
          <a:xfrm>
            <a:off x="512250" y="123520"/>
            <a:ext cx="7983345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QUAL A CLASSIFICAÇÃO DESSES DADOS?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66"/>
          <p:cNvSpPr/>
          <p:nvPr/>
        </p:nvSpPr>
        <p:spPr>
          <a:xfrm>
            <a:off x="2536723" y="1489587"/>
            <a:ext cx="1386348" cy="3530393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66"/>
          <p:cNvSpPr/>
          <p:nvPr/>
        </p:nvSpPr>
        <p:spPr>
          <a:xfrm>
            <a:off x="4055807" y="1489586"/>
            <a:ext cx="516193" cy="3530393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66"/>
          <p:cNvSpPr/>
          <p:nvPr/>
        </p:nvSpPr>
        <p:spPr>
          <a:xfrm>
            <a:off x="4925962" y="1489586"/>
            <a:ext cx="516193" cy="3530393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66"/>
          <p:cNvSpPr/>
          <p:nvPr/>
        </p:nvSpPr>
        <p:spPr>
          <a:xfrm>
            <a:off x="5698543" y="1489585"/>
            <a:ext cx="516193" cy="3530393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66"/>
          <p:cNvSpPr/>
          <p:nvPr/>
        </p:nvSpPr>
        <p:spPr>
          <a:xfrm>
            <a:off x="1725561" y="1489585"/>
            <a:ext cx="652348" cy="359704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66"/>
          <p:cNvSpPr/>
          <p:nvPr/>
        </p:nvSpPr>
        <p:spPr>
          <a:xfrm>
            <a:off x="7107320" y="1456258"/>
            <a:ext cx="785313" cy="359704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67"/>
          <p:cNvGrpSpPr/>
          <p:nvPr/>
        </p:nvGrpSpPr>
        <p:grpSpPr>
          <a:xfrm>
            <a:off x="247650" y="66578"/>
            <a:ext cx="8648700" cy="817988"/>
            <a:chOff x="0" y="-38100"/>
            <a:chExt cx="4942983" cy="704872"/>
          </a:xfrm>
        </p:grpSpPr>
        <p:sp>
          <p:nvSpPr>
            <p:cNvPr id="343" name="Google Shape;343;p67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67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5" name="Google Shape;345;p67"/>
          <p:cNvSpPr txBox="1"/>
          <p:nvPr/>
        </p:nvSpPr>
        <p:spPr>
          <a:xfrm>
            <a:off x="946088" y="108969"/>
            <a:ext cx="7251824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Planejamento do Estudo Estatístico</a:t>
            </a:r>
            <a:endParaRPr b="0" i="0" sz="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6" name="Google Shape;346;p67"/>
          <p:cNvSpPr txBox="1"/>
          <p:nvPr/>
        </p:nvSpPr>
        <p:spPr>
          <a:xfrm>
            <a:off x="79301" y="1038737"/>
            <a:ext cx="10515600" cy="484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arenR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Identificação da população e das variáveis</a:t>
            </a:r>
            <a:endParaRPr/>
          </a:p>
        </p:txBody>
      </p:sp>
      <p:sp>
        <p:nvSpPr>
          <p:cNvPr id="347" name="Google Shape;347;p67"/>
          <p:cNvSpPr txBox="1"/>
          <p:nvPr/>
        </p:nvSpPr>
        <p:spPr>
          <a:xfrm>
            <a:off x="79301" y="1655962"/>
            <a:ext cx="10515600" cy="484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Plano para coleta de dados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67"/>
          <p:cNvSpPr txBox="1"/>
          <p:nvPr/>
        </p:nvSpPr>
        <p:spPr>
          <a:xfrm>
            <a:off x="79301" y="2294575"/>
            <a:ext cx="10515600" cy="484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  Coleta de dados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67"/>
          <p:cNvSpPr txBox="1"/>
          <p:nvPr/>
        </p:nvSpPr>
        <p:spPr>
          <a:xfrm>
            <a:off x="79301" y="2920410"/>
            <a:ext cx="9153189" cy="484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4) Descrição dos dados usando técnicas da estatística descritiva.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67"/>
          <p:cNvSpPr txBox="1"/>
          <p:nvPr/>
        </p:nvSpPr>
        <p:spPr>
          <a:xfrm>
            <a:off x="79301" y="3540867"/>
            <a:ext cx="8872970" cy="887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5) Interpretação dos dados e tomadas de decisões através da estatística inferencial e probabilística</a:t>
            </a:r>
            <a:endParaRPr/>
          </a:p>
        </p:txBody>
      </p:sp>
      <p:sp>
        <p:nvSpPr>
          <p:cNvPr id="351" name="Google Shape;351;p67"/>
          <p:cNvSpPr txBox="1"/>
          <p:nvPr/>
        </p:nvSpPr>
        <p:spPr>
          <a:xfrm>
            <a:off x="79301" y="4450636"/>
            <a:ext cx="3947008" cy="484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6)   Análise de erros</a:t>
            </a:r>
            <a:endParaRPr/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B18B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"/>
          <p:cNvGrpSpPr/>
          <p:nvPr/>
        </p:nvGrpSpPr>
        <p:grpSpPr>
          <a:xfrm>
            <a:off x="397269" y="2721636"/>
            <a:ext cx="8746731" cy="1482345"/>
            <a:chOff x="0" y="-38100"/>
            <a:chExt cx="4999011" cy="847203"/>
          </a:xfrm>
        </p:grpSpPr>
        <p:sp>
          <p:nvSpPr>
            <p:cNvPr id="138" name="Google Shape;138;p2"/>
            <p:cNvSpPr/>
            <p:nvPr/>
          </p:nvSpPr>
          <p:spPr>
            <a:xfrm>
              <a:off x="0" y="0"/>
              <a:ext cx="4999011" cy="809103"/>
            </a:xfrm>
            <a:custGeom>
              <a:rect b="b" l="l" r="r" t="t"/>
              <a:pathLst>
                <a:path extrusionOk="0" h="809103" w="4999011">
                  <a:moveTo>
                    <a:pt x="0" y="0"/>
                  </a:moveTo>
                  <a:lnTo>
                    <a:pt x="4999011" y="0"/>
                  </a:lnTo>
                  <a:lnTo>
                    <a:pt x="4999011" y="809103"/>
                  </a:lnTo>
                  <a:lnTo>
                    <a:pt x="0" y="809103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 txBox="1"/>
            <p:nvPr/>
          </p:nvSpPr>
          <p:spPr>
            <a:xfrm>
              <a:off x="0" y="-38100"/>
              <a:ext cx="4999011" cy="847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2"/>
          <p:cNvGrpSpPr/>
          <p:nvPr/>
        </p:nvGrpSpPr>
        <p:grpSpPr>
          <a:xfrm>
            <a:off x="374409" y="400850"/>
            <a:ext cx="2814716" cy="2425550"/>
            <a:chOff x="0" y="-38100"/>
            <a:chExt cx="1594028" cy="1373636"/>
          </a:xfrm>
        </p:grpSpPr>
        <p:sp>
          <p:nvSpPr>
            <p:cNvPr id="141" name="Google Shape;141;p2"/>
            <p:cNvSpPr/>
            <p:nvPr/>
          </p:nvSpPr>
          <p:spPr>
            <a:xfrm>
              <a:off x="0" y="0"/>
              <a:ext cx="1594028" cy="1335536"/>
            </a:xfrm>
            <a:custGeom>
              <a:rect b="b" l="l" r="r" t="t"/>
              <a:pathLst>
                <a:path extrusionOk="0" h="1335536" w="1594028">
                  <a:moveTo>
                    <a:pt x="0" y="0"/>
                  </a:moveTo>
                  <a:lnTo>
                    <a:pt x="1594028" y="0"/>
                  </a:lnTo>
                  <a:lnTo>
                    <a:pt x="1594028" y="1335536"/>
                  </a:lnTo>
                  <a:lnTo>
                    <a:pt x="0" y="1335536"/>
                  </a:lnTo>
                  <a:close/>
                </a:path>
              </a:pathLst>
            </a:custGeom>
            <a:solidFill>
              <a:srgbClr val="5AE1D2"/>
            </a:solidFill>
            <a:ln cap="sq" cmpd="sng" w="571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 txBox="1"/>
            <p:nvPr/>
          </p:nvSpPr>
          <p:spPr>
            <a:xfrm>
              <a:off x="0" y="-38100"/>
              <a:ext cx="1594028" cy="1373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2"/>
          <p:cNvSpPr txBox="1"/>
          <p:nvPr/>
        </p:nvSpPr>
        <p:spPr>
          <a:xfrm>
            <a:off x="506500" y="3194900"/>
            <a:ext cx="6658928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VISÃO GERAL DA ESTATÍSTICA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/>
          <p:cNvSpPr txBox="1"/>
          <p:nvPr/>
        </p:nvSpPr>
        <p:spPr>
          <a:xfrm>
            <a:off x="506500" y="488475"/>
            <a:ext cx="2636400" cy="24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100"/>
              <a:buFont typeface="Arial"/>
              <a:buNone/>
            </a:pPr>
            <a:r>
              <a:rPr b="1" i="0" lang="pt-BR" sz="161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01.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68"/>
          <p:cNvGrpSpPr/>
          <p:nvPr/>
        </p:nvGrpSpPr>
        <p:grpSpPr>
          <a:xfrm>
            <a:off x="247650" y="210740"/>
            <a:ext cx="8648700" cy="4390757"/>
            <a:chOff x="0" y="-38100"/>
            <a:chExt cx="1586793" cy="1839305"/>
          </a:xfrm>
        </p:grpSpPr>
        <p:sp>
          <p:nvSpPr>
            <p:cNvPr id="357" name="Google Shape;357;p68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68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9" name="Google Shape;359;p68"/>
          <p:cNvGrpSpPr/>
          <p:nvPr/>
        </p:nvGrpSpPr>
        <p:grpSpPr>
          <a:xfrm>
            <a:off x="247650" y="66578"/>
            <a:ext cx="8648700" cy="961364"/>
            <a:chOff x="0" y="-38100"/>
            <a:chExt cx="4942983" cy="704872"/>
          </a:xfrm>
        </p:grpSpPr>
        <p:sp>
          <p:nvSpPr>
            <p:cNvPr id="360" name="Google Shape;360;p68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68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68"/>
          <p:cNvSpPr txBox="1"/>
          <p:nvPr/>
        </p:nvSpPr>
        <p:spPr>
          <a:xfrm>
            <a:off x="1520328" y="202550"/>
            <a:ext cx="6527723" cy="6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AMOSTRAGEM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68"/>
          <p:cNvSpPr txBox="1"/>
          <p:nvPr/>
        </p:nvSpPr>
        <p:spPr>
          <a:xfrm>
            <a:off x="823452" y="1414294"/>
            <a:ext cx="7052187" cy="584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Amostragem </a:t>
            </a: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a medição ou contagem de parte de uma população.</a:t>
            </a:r>
            <a:endParaRPr/>
          </a:p>
        </p:txBody>
      </p:sp>
      <p:sp>
        <p:nvSpPr>
          <p:cNvPr id="364" name="Google Shape;364;p68"/>
          <p:cNvSpPr txBox="1"/>
          <p:nvPr/>
        </p:nvSpPr>
        <p:spPr>
          <a:xfrm>
            <a:off x="823452" y="2313331"/>
            <a:ext cx="7317658" cy="334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Censo </a:t>
            </a:r>
            <a:r>
              <a:rPr b="0" i="0" lang="pt-B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a medição ou contagem de toda a população</a:t>
            </a:r>
            <a:endParaRPr/>
          </a:p>
        </p:txBody>
      </p:sp>
      <p:sp>
        <p:nvSpPr>
          <p:cNvPr id="365" name="Google Shape;365;p68"/>
          <p:cNvSpPr txBox="1"/>
          <p:nvPr/>
        </p:nvSpPr>
        <p:spPr>
          <a:xfrm>
            <a:off x="793955" y="2824983"/>
            <a:ext cx="711118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Amostras aleatórias </a:t>
            </a:r>
            <a:r>
              <a:rPr b="0" i="0" lang="pt-B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são todos os elementos tem chances iguais de serem relacionados. Pode ser com reposição ou sem reposição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69"/>
          <p:cNvGrpSpPr/>
          <p:nvPr/>
        </p:nvGrpSpPr>
        <p:grpSpPr>
          <a:xfrm>
            <a:off x="247650" y="210740"/>
            <a:ext cx="8648700" cy="4390757"/>
            <a:chOff x="0" y="-38100"/>
            <a:chExt cx="1586793" cy="1839305"/>
          </a:xfrm>
        </p:grpSpPr>
        <p:sp>
          <p:nvSpPr>
            <p:cNvPr id="371" name="Google Shape;371;p69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69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3" name="Google Shape;373;p69"/>
          <p:cNvGrpSpPr/>
          <p:nvPr/>
        </p:nvGrpSpPr>
        <p:grpSpPr>
          <a:xfrm>
            <a:off x="247650" y="66578"/>
            <a:ext cx="8648700" cy="961364"/>
            <a:chOff x="0" y="-38100"/>
            <a:chExt cx="4942983" cy="704872"/>
          </a:xfrm>
        </p:grpSpPr>
        <p:sp>
          <p:nvSpPr>
            <p:cNvPr id="374" name="Google Shape;374;p69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69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6" name="Google Shape;376;p69"/>
          <p:cNvSpPr txBox="1"/>
          <p:nvPr/>
        </p:nvSpPr>
        <p:spPr>
          <a:xfrm>
            <a:off x="1520328" y="202550"/>
            <a:ext cx="6527723" cy="6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TÉCNICAS DE AMOSTRAGEM: SIMPLES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1155" y="1118894"/>
            <a:ext cx="7246068" cy="3387652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69"/>
          <p:cNvSpPr txBox="1"/>
          <p:nvPr/>
        </p:nvSpPr>
        <p:spPr>
          <a:xfrm>
            <a:off x="1592827" y="4626876"/>
            <a:ext cx="6657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Seleção executada por meio de sorteio, sem nenhum filtro</a:t>
            </a:r>
            <a:endParaRPr/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70"/>
          <p:cNvGrpSpPr/>
          <p:nvPr/>
        </p:nvGrpSpPr>
        <p:grpSpPr>
          <a:xfrm>
            <a:off x="247650" y="210740"/>
            <a:ext cx="8648700" cy="4390757"/>
            <a:chOff x="0" y="-38100"/>
            <a:chExt cx="1586793" cy="1839305"/>
          </a:xfrm>
        </p:grpSpPr>
        <p:sp>
          <p:nvSpPr>
            <p:cNvPr id="384" name="Google Shape;384;p70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70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6" name="Google Shape;386;p70"/>
          <p:cNvGrpSpPr/>
          <p:nvPr/>
        </p:nvGrpSpPr>
        <p:grpSpPr>
          <a:xfrm>
            <a:off x="247650" y="66578"/>
            <a:ext cx="8648700" cy="961364"/>
            <a:chOff x="0" y="-38100"/>
            <a:chExt cx="4942983" cy="704872"/>
          </a:xfrm>
        </p:grpSpPr>
        <p:sp>
          <p:nvSpPr>
            <p:cNvPr id="387" name="Google Shape;387;p70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70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9" name="Google Shape;389;p70"/>
          <p:cNvSpPr txBox="1"/>
          <p:nvPr/>
        </p:nvSpPr>
        <p:spPr>
          <a:xfrm>
            <a:off x="664370" y="210740"/>
            <a:ext cx="7605138" cy="6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TÉCNICAS DE AMOSTRAGEM: ESTRATIFICADA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370" y="1118894"/>
            <a:ext cx="7665472" cy="3204187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70"/>
          <p:cNvSpPr txBox="1"/>
          <p:nvPr/>
        </p:nvSpPr>
        <p:spPr>
          <a:xfrm>
            <a:off x="1443038" y="4565778"/>
            <a:ext cx="665083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Divisão da população em grupos e seleção aleatória de uma </a:t>
            </a:r>
            <a:r>
              <a:rPr b="1" i="0" lang="pt-BR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amostra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cada grupo. (Ex: divisão por região, classe social, religião…).</a:t>
            </a:r>
            <a:endParaRPr/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71"/>
          <p:cNvGrpSpPr/>
          <p:nvPr/>
        </p:nvGrpSpPr>
        <p:grpSpPr>
          <a:xfrm>
            <a:off x="247650" y="210740"/>
            <a:ext cx="8648700" cy="4390757"/>
            <a:chOff x="0" y="-38100"/>
            <a:chExt cx="1586793" cy="1839305"/>
          </a:xfrm>
        </p:grpSpPr>
        <p:sp>
          <p:nvSpPr>
            <p:cNvPr id="397" name="Google Shape;397;p71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71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9" name="Google Shape;399;p71"/>
          <p:cNvGrpSpPr/>
          <p:nvPr/>
        </p:nvGrpSpPr>
        <p:grpSpPr>
          <a:xfrm>
            <a:off x="247650" y="66578"/>
            <a:ext cx="8648700" cy="961364"/>
            <a:chOff x="0" y="-38100"/>
            <a:chExt cx="4942983" cy="704872"/>
          </a:xfrm>
        </p:grpSpPr>
        <p:sp>
          <p:nvSpPr>
            <p:cNvPr id="400" name="Google Shape;400;p71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71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2" name="Google Shape;402;p71"/>
          <p:cNvSpPr txBox="1"/>
          <p:nvPr/>
        </p:nvSpPr>
        <p:spPr>
          <a:xfrm>
            <a:off x="664370" y="210740"/>
            <a:ext cx="7605138" cy="6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TÉCNICAS DE AMOSTRAGEM: AGRUPAMENTO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3" name="Google Shape;403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237" y="1118894"/>
            <a:ext cx="7892002" cy="342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72"/>
          <p:cNvGrpSpPr/>
          <p:nvPr/>
        </p:nvGrpSpPr>
        <p:grpSpPr>
          <a:xfrm>
            <a:off x="247650" y="210740"/>
            <a:ext cx="8648700" cy="4390757"/>
            <a:chOff x="0" y="-38100"/>
            <a:chExt cx="1586793" cy="1839305"/>
          </a:xfrm>
        </p:grpSpPr>
        <p:sp>
          <p:nvSpPr>
            <p:cNvPr id="409" name="Google Shape;409;p72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72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1" name="Google Shape;411;p72"/>
          <p:cNvGrpSpPr/>
          <p:nvPr/>
        </p:nvGrpSpPr>
        <p:grpSpPr>
          <a:xfrm>
            <a:off x="247650" y="66578"/>
            <a:ext cx="8648700" cy="961364"/>
            <a:chOff x="0" y="-38100"/>
            <a:chExt cx="4942983" cy="704872"/>
          </a:xfrm>
        </p:grpSpPr>
        <p:sp>
          <p:nvSpPr>
            <p:cNvPr id="412" name="Google Shape;412;p72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72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4" name="Google Shape;414;p72"/>
          <p:cNvSpPr txBox="1"/>
          <p:nvPr/>
        </p:nvSpPr>
        <p:spPr>
          <a:xfrm>
            <a:off x="664370" y="210740"/>
            <a:ext cx="7605138" cy="6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TÉCNICAS DE AMOSTRAGEM: SISTEMATICA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694" y="1118894"/>
            <a:ext cx="7553325" cy="3284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oogle Shape;420;p73"/>
          <p:cNvGrpSpPr/>
          <p:nvPr/>
        </p:nvGrpSpPr>
        <p:grpSpPr>
          <a:xfrm>
            <a:off x="397269" y="2721636"/>
            <a:ext cx="8746731" cy="1482345"/>
            <a:chOff x="0" y="-38100"/>
            <a:chExt cx="4999011" cy="847203"/>
          </a:xfrm>
        </p:grpSpPr>
        <p:sp>
          <p:nvSpPr>
            <p:cNvPr id="421" name="Google Shape;421;p73"/>
            <p:cNvSpPr/>
            <p:nvPr/>
          </p:nvSpPr>
          <p:spPr>
            <a:xfrm>
              <a:off x="0" y="0"/>
              <a:ext cx="4999011" cy="809103"/>
            </a:xfrm>
            <a:custGeom>
              <a:rect b="b" l="l" r="r" t="t"/>
              <a:pathLst>
                <a:path extrusionOk="0" h="809103" w="4999011">
                  <a:moveTo>
                    <a:pt x="0" y="0"/>
                  </a:moveTo>
                  <a:lnTo>
                    <a:pt x="4999011" y="0"/>
                  </a:lnTo>
                  <a:lnTo>
                    <a:pt x="4999011" y="809103"/>
                  </a:lnTo>
                  <a:lnTo>
                    <a:pt x="0" y="809103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73"/>
            <p:cNvSpPr txBox="1"/>
            <p:nvPr/>
          </p:nvSpPr>
          <p:spPr>
            <a:xfrm>
              <a:off x="0" y="-38100"/>
              <a:ext cx="4999011" cy="847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3" name="Google Shape;423;p73"/>
          <p:cNvGrpSpPr/>
          <p:nvPr/>
        </p:nvGrpSpPr>
        <p:grpSpPr>
          <a:xfrm>
            <a:off x="374409" y="400850"/>
            <a:ext cx="2814716" cy="2425550"/>
            <a:chOff x="0" y="-38100"/>
            <a:chExt cx="1594028" cy="1373636"/>
          </a:xfrm>
        </p:grpSpPr>
        <p:sp>
          <p:nvSpPr>
            <p:cNvPr id="424" name="Google Shape;424;p73"/>
            <p:cNvSpPr/>
            <p:nvPr/>
          </p:nvSpPr>
          <p:spPr>
            <a:xfrm>
              <a:off x="0" y="0"/>
              <a:ext cx="1594028" cy="1335536"/>
            </a:xfrm>
            <a:custGeom>
              <a:rect b="b" l="l" r="r" t="t"/>
              <a:pathLst>
                <a:path extrusionOk="0" h="1335536" w="1594028">
                  <a:moveTo>
                    <a:pt x="0" y="0"/>
                  </a:moveTo>
                  <a:lnTo>
                    <a:pt x="1594028" y="0"/>
                  </a:lnTo>
                  <a:lnTo>
                    <a:pt x="1594028" y="1335536"/>
                  </a:lnTo>
                  <a:lnTo>
                    <a:pt x="0" y="1335536"/>
                  </a:lnTo>
                  <a:close/>
                </a:path>
              </a:pathLst>
            </a:custGeom>
            <a:solidFill>
              <a:srgbClr val="5AE1D2"/>
            </a:solidFill>
            <a:ln cap="sq" cmpd="sng" w="571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73"/>
            <p:cNvSpPr txBox="1"/>
            <p:nvPr/>
          </p:nvSpPr>
          <p:spPr>
            <a:xfrm>
              <a:off x="0" y="-38100"/>
              <a:ext cx="1594028" cy="1373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6" name="Google Shape;426;p73"/>
          <p:cNvSpPr txBox="1"/>
          <p:nvPr/>
        </p:nvSpPr>
        <p:spPr>
          <a:xfrm>
            <a:off x="0" y="3169852"/>
            <a:ext cx="9501896" cy="1034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CONCEITOS DE MACHINE LEARNING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3"/>
          <p:cNvSpPr txBox="1"/>
          <p:nvPr/>
        </p:nvSpPr>
        <p:spPr>
          <a:xfrm>
            <a:off x="506499" y="488475"/>
            <a:ext cx="2705485" cy="34686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100"/>
              <a:buFont typeface="Arial"/>
              <a:buNone/>
            </a:pPr>
            <a:r>
              <a:rPr b="1" i="0" lang="pt-BR" sz="161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03.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74"/>
          <p:cNvGrpSpPr/>
          <p:nvPr/>
        </p:nvGrpSpPr>
        <p:grpSpPr>
          <a:xfrm>
            <a:off x="247650" y="210740"/>
            <a:ext cx="8648700" cy="4618435"/>
            <a:chOff x="0" y="-38100"/>
            <a:chExt cx="1586793" cy="1839305"/>
          </a:xfrm>
        </p:grpSpPr>
        <p:sp>
          <p:nvSpPr>
            <p:cNvPr id="433" name="Google Shape;433;p74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74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5" name="Google Shape;435;p74"/>
          <p:cNvGrpSpPr/>
          <p:nvPr/>
        </p:nvGrpSpPr>
        <p:grpSpPr>
          <a:xfrm>
            <a:off x="247650" y="66578"/>
            <a:ext cx="8648700" cy="1205010"/>
            <a:chOff x="0" y="-38100"/>
            <a:chExt cx="4942983" cy="704872"/>
          </a:xfrm>
        </p:grpSpPr>
        <p:sp>
          <p:nvSpPr>
            <p:cNvPr id="436" name="Google Shape;436;p74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74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8" name="Google Shape;438;p74"/>
          <p:cNvSpPr txBox="1"/>
          <p:nvPr/>
        </p:nvSpPr>
        <p:spPr>
          <a:xfrm>
            <a:off x="664370" y="210740"/>
            <a:ext cx="7605138" cy="1034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QUAL A DIFERENÇA ENTRE MACHINE LEARNING </a:t>
            </a:r>
            <a:endParaRPr/>
          </a:p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 INTELIGÊNCIA ARTIFICIAL?</a:t>
            </a:r>
            <a:endParaRPr b="0" i="0" sz="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9" name="Google Shape;439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7476" y="1442809"/>
            <a:ext cx="4291012" cy="3138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75009"/>
            <a:ext cx="8467649" cy="4993482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75"/>
          <p:cNvSpPr txBox="1"/>
          <p:nvPr/>
        </p:nvSpPr>
        <p:spPr>
          <a:xfrm>
            <a:off x="1505244" y="839102"/>
            <a:ext cx="6133512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com habilidades de aprendizados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reações como os dos humanos.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75"/>
          <p:cNvSpPr txBox="1"/>
          <p:nvPr/>
        </p:nvSpPr>
        <p:spPr>
          <a:xfrm>
            <a:off x="2067121" y="2312278"/>
            <a:ext cx="4790601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Algoritmos com habilidades de aprender por treinamento, sem serem explicitamente programados.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75"/>
          <p:cNvSpPr txBox="1"/>
          <p:nvPr/>
        </p:nvSpPr>
        <p:spPr>
          <a:xfrm>
            <a:off x="2818589" y="3785454"/>
            <a:ext cx="3287667" cy="738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Complementa o Machine Learning com habilidade de trabalhar com grandes volumes de dados, imagens, vídeos, sons…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76"/>
          <p:cNvGrpSpPr/>
          <p:nvPr/>
        </p:nvGrpSpPr>
        <p:grpSpPr>
          <a:xfrm>
            <a:off x="247650" y="210740"/>
            <a:ext cx="8648700" cy="4618435"/>
            <a:chOff x="0" y="-38100"/>
            <a:chExt cx="1586793" cy="1839305"/>
          </a:xfrm>
        </p:grpSpPr>
        <p:sp>
          <p:nvSpPr>
            <p:cNvPr id="453" name="Google Shape;453;p76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76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" name="Google Shape;455;p76"/>
          <p:cNvGrpSpPr/>
          <p:nvPr/>
        </p:nvGrpSpPr>
        <p:grpSpPr>
          <a:xfrm>
            <a:off x="247650" y="66578"/>
            <a:ext cx="8648700" cy="969266"/>
            <a:chOff x="0" y="-38100"/>
            <a:chExt cx="4942983" cy="704872"/>
          </a:xfrm>
        </p:grpSpPr>
        <p:sp>
          <p:nvSpPr>
            <p:cNvPr id="456" name="Google Shape;456;p76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76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8" name="Google Shape;458;p76"/>
          <p:cNvSpPr txBox="1"/>
          <p:nvPr/>
        </p:nvSpPr>
        <p:spPr>
          <a:xfrm>
            <a:off x="857251" y="210740"/>
            <a:ext cx="7605138" cy="6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APLICAÇÕES DO MACHINE LEARNING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76"/>
          <p:cNvSpPr txBox="1"/>
          <p:nvPr/>
        </p:nvSpPr>
        <p:spPr>
          <a:xfrm>
            <a:off x="541181" y="1195370"/>
            <a:ext cx="6904704" cy="487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Financeiros: 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Prevenção de fraudes e geração de insights</a:t>
            </a:r>
            <a:endParaRPr/>
          </a:p>
        </p:txBody>
      </p:sp>
      <p:sp>
        <p:nvSpPr>
          <p:cNvPr id="460" name="Google Shape;460;p76"/>
          <p:cNvSpPr txBox="1"/>
          <p:nvPr/>
        </p:nvSpPr>
        <p:spPr>
          <a:xfrm>
            <a:off x="541182" y="2253007"/>
            <a:ext cx="8237278" cy="576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Marketing e Vendas: 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Recomendações de produtos e serviços através de consultas e compras anteriores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76"/>
          <p:cNvSpPr txBox="1"/>
          <p:nvPr/>
        </p:nvSpPr>
        <p:spPr>
          <a:xfrm>
            <a:off x="541181" y="3242030"/>
            <a:ext cx="7711406" cy="516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Indústria: 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Descoberta de novos materiais, técnicas de fabricação, prevenção de falhas, aperfeiçoamento na produção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76"/>
          <p:cNvSpPr txBox="1"/>
          <p:nvPr/>
        </p:nvSpPr>
        <p:spPr>
          <a:xfrm>
            <a:off x="517195" y="4257313"/>
            <a:ext cx="7568383" cy="498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Transporte: 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Identificação de padrões e tendências para rotas de transporte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76"/>
          <p:cNvSpPr txBox="1"/>
          <p:nvPr/>
        </p:nvSpPr>
        <p:spPr>
          <a:xfrm>
            <a:off x="541181" y="1632892"/>
            <a:ext cx="8237279" cy="487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Saúde: 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Identificação de tendências, confirmações e novidades para diagnósticos e tratamentos. Descoberta de novos medicamentos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76"/>
          <p:cNvSpPr txBox="1"/>
          <p:nvPr/>
        </p:nvSpPr>
        <p:spPr>
          <a:xfrm>
            <a:off x="541181" y="2858942"/>
            <a:ext cx="7983387" cy="35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Ciência: 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Eficiência na análise de dados e resultados de estudos científicos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76"/>
          <p:cNvSpPr txBox="1"/>
          <p:nvPr/>
        </p:nvSpPr>
        <p:spPr>
          <a:xfrm>
            <a:off x="517195" y="3864144"/>
            <a:ext cx="8007373" cy="385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Governo: 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Geração de insights, análises sócio-econômicas, detecção de fraudes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77"/>
          <p:cNvGrpSpPr/>
          <p:nvPr/>
        </p:nvGrpSpPr>
        <p:grpSpPr>
          <a:xfrm>
            <a:off x="247650" y="210740"/>
            <a:ext cx="8648700" cy="4618435"/>
            <a:chOff x="0" y="-38100"/>
            <a:chExt cx="1586793" cy="1839305"/>
          </a:xfrm>
        </p:grpSpPr>
        <p:sp>
          <p:nvSpPr>
            <p:cNvPr id="471" name="Google Shape;471;p77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77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3" name="Google Shape;473;p77"/>
          <p:cNvGrpSpPr/>
          <p:nvPr/>
        </p:nvGrpSpPr>
        <p:grpSpPr>
          <a:xfrm>
            <a:off x="247650" y="66578"/>
            <a:ext cx="8648700" cy="969266"/>
            <a:chOff x="0" y="-38100"/>
            <a:chExt cx="4942983" cy="704872"/>
          </a:xfrm>
        </p:grpSpPr>
        <p:sp>
          <p:nvSpPr>
            <p:cNvPr id="474" name="Google Shape;474;p77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77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6" name="Google Shape;476;p77"/>
          <p:cNvSpPr txBox="1"/>
          <p:nvPr/>
        </p:nvSpPr>
        <p:spPr>
          <a:xfrm>
            <a:off x="857251" y="210740"/>
            <a:ext cx="7605138" cy="6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MATEMÁTICA DO MACHINE LEARNIING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77"/>
          <p:cNvSpPr txBox="1"/>
          <p:nvPr/>
        </p:nvSpPr>
        <p:spPr>
          <a:xfrm>
            <a:off x="356798" y="1127615"/>
            <a:ext cx="8248886" cy="1877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Estatística: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Descritiva, Probabilística, Bayesiana e Regressões.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2)Álgebra Linear: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Vetores e Matrizes, Sistemas Lineares, Estimativa dos mínimos quadrados, transformação linear, autovetores e autovalores.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3)Cálculo Multivariado: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Funções de várias variáveis, Derivadas Parciais, Integrais Múltiplas, Equações Diferenciais, Geometria Multivariada, Vetor Direcional e Gradiente.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8" name="Google Shape;478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7187" y="2554584"/>
            <a:ext cx="3065168" cy="217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4"/>
          <p:cNvGrpSpPr/>
          <p:nvPr/>
        </p:nvGrpSpPr>
        <p:grpSpPr>
          <a:xfrm>
            <a:off x="247650" y="935831"/>
            <a:ext cx="8648700" cy="3979069"/>
            <a:chOff x="0" y="-38100"/>
            <a:chExt cx="1586793" cy="1839305"/>
          </a:xfrm>
        </p:grpSpPr>
        <p:sp>
          <p:nvSpPr>
            <p:cNvPr id="150" name="Google Shape;150;p4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" name="Google Shape;152;p4"/>
          <p:cNvGrpSpPr/>
          <p:nvPr/>
        </p:nvGrpSpPr>
        <p:grpSpPr>
          <a:xfrm>
            <a:off x="247650" y="92870"/>
            <a:ext cx="8648700" cy="842962"/>
            <a:chOff x="0" y="-38100"/>
            <a:chExt cx="4942983" cy="704872"/>
          </a:xfrm>
        </p:grpSpPr>
        <p:sp>
          <p:nvSpPr>
            <p:cNvPr id="153" name="Google Shape;153;p4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4"/>
          <p:cNvSpPr txBox="1"/>
          <p:nvPr/>
        </p:nvSpPr>
        <p:spPr>
          <a:xfrm>
            <a:off x="383382" y="278600"/>
            <a:ext cx="8648700" cy="517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CONCEITOS BÁSICOS DE ESTATÍSTICA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"/>
          <p:cNvSpPr txBox="1"/>
          <p:nvPr/>
        </p:nvSpPr>
        <p:spPr>
          <a:xfrm>
            <a:off x="585788" y="1428750"/>
            <a:ext cx="817245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Ciência que objetiva coletar, organizar, analisar e interpretar dados para tomada de decisão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78"/>
          <p:cNvGrpSpPr/>
          <p:nvPr/>
        </p:nvGrpSpPr>
        <p:grpSpPr>
          <a:xfrm>
            <a:off x="247650" y="210740"/>
            <a:ext cx="8648700" cy="4618435"/>
            <a:chOff x="0" y="-38100"/>
            <a:chExt cx="1586793" cy="1839305"/>
          </a:xfrm>
        </p:grpSpPr>
        <p:sp>
          <p:nvSpPr>
            <p:cNvPr id="484" name="Google Shape;484;p78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78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6" name="Google Shape;486;p78"/>
          <p:cNvGrpSpPr/>
          <p:nvPr/>
        </p:nvGrpSpPr>
        <p:grpSpPr>
          <a:xfrm>
            <a:off x="247650" y="66578"/>
            <a:ext cx="8648700" cy="969266"/>
            <a:chOff x="0" y="-38100"/>
            <a:chExt cx="4942983" cy="704872"/>
          </a:xfrm>
        </p:grpSpPr>
        <p:sp>
          <p:nvSpPr>
            <p:cNvPr id="487" name="Google Shape;487;p78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78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9" name="Google Shape;489;p78"/>
          <p:cNvSpPr txBox="1"/>
          <p:nvPr/>
        </p:nvSpPr>
        <p:spPr>
          <a:xfrm>
            <a:off x="857251" y="210740"/>
            <a:ext cx="7605138" cy="6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FORMAS DE APRENDIZAGEM DA MAQUINA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78"/>
          <p:cNvSpPr txBox="1"/>
          <p:nvPr/>
        </p:nvSpPr>
        <p:spPr>
          <a:xfrm>
            <a:off x="430087" y="1187532"/>
            <a:ext cx="7814262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Supervisionada: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Interação de um agente externo. O algoritmo possui dados de entrada e de saída para treinamento (Ex.: Análise de crédito).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78"/>
          <p:cNvSpPr txBox="1"/>
          <p:nvPr/>
        </p:nvSpPr>
        <p:spPr>
          <a:xfrm>
            <a:off x="378853" y="1928474"/>
            <a:ext cx="7916729" cy="99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 Supervisionada: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 de aprendizagem auto-organizada. Não existe uma resposta ou modelo de referência para treinar o algoritmo (Ex.: Associação ou agrupamento de produtos com similaridades).</a:t>
            </a:r>
            <a:endParaRPr/>
          </a:p>
        </p:txBody>
      </p:sp>
      <p:sp>
        <p:nvSpPr>
          <p:cNvPr id="492" name="Google Shape;492;p78"/>
          <p:cNvSpPr txBox="1"/>
          <p:nvPr/>
        </p:nvSpPr>
        <p:spPr>
          <a:xfrm>
            <a:off x="378853" y="3015753"/>
            <a:ext cx="8278763" cy="1302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Aprendizagem por Reforço: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Recebe informações do ambiente, que indica o erro, mas não a forma de melhorar a ação e o desempenho. O conjunto de dados muda a todo instante, demandando contínuo processo de adaptação (Ex.: movimentação de robôs).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7"/>
          <p:cNvGrpSpPr/>
          <p:nvPr/>
        </p:nvGrpSpPr>
        <p:grpSpPr>
          <a:xfrm>
            <a:off x="247650" y="210740"/>
            <a:ext cx="8760619" cy="4818460"/>
            <a:chOff x="0" y="-38100"/>
            <a:chExt cx="1586793" cy="1839305"/>
          </a:xfrm>
        </p:grpSpPr>
        <p:sp>
          <p:nvSpPr>
            <p:cNvPr id="498" name="Google Shape;498;p7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7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0" name="Google Shape;500;p7"/>
          <p:cNvSpPr txBox="1"/>
          <p:nvPr>
            <p:ph idx="1" type="body"/>
          </p:nvPr>
        </p:nvSpPr>
        <p:spPr>
          <a:xfrm>
            <a:off x="407082" y="1006190"/>
            <a:ext cx="1861332" cy="3720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/>
              <a:t>Supervisionada</a:t>
            </a:r>
            <a:endParaRPr b="0" i="0" u="none" strike="noStrike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/>
          </a:p>
        </p:txBody>
      </p:sp>
      <p:sp>
        <p:nvSpPr>
          <p:cNvPr id="501" name="Google Shape;501;p7"/>
          <p:cNvSpPr txBox="1"/>
          <p:nvPr/>
        </p:nvSpPr>
        <p:spPr>
          <a:xfrm>
            <a:off x="407082" y="3548223"/>
            <a:ext cx="1861332" cy="6562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supervisionada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7"/>
          <p:cNvSpPr txBox="1"/>
          <p:nvPr/>
        </p:nvSpPr>
        <p:spPr>
          <a:xfrm>
            <a:off x="2926958" y="565167"/>
            <a:ext cx="1567670" cy="3720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Classificação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7"/>
          <p:cNvSpPr txBox="1"/>
          <p:nvPr/>
        </p:nvSpPr>
        <p:spPr>
          <a:xfrm>
            <a:off x="2926959" y="1489067"/>
            <a:ext cx="1272248" cy="3720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7"/>
          <p:cNvSpPr txBox="1"/>
          <p:nvPr/>
        </p:nvSpPr>
        <p:spPr>
          <a:xfrm>
            <a:off x="2853103" y="2304385"/>
            <a:ext cx="1718897" cy="63303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Agrupamento (Clustering)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7"/>
          <p:cNvSpPr txBox="1"/>
          <p:nvPr/>
        </p:nvSpPr>
        <p:spPr>
          <a:xfrm>
            <a:off x="3021916" y="3362176"/>
            <a:ext cx="1377755" cy="3720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Associação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7"/>
          <p:cNvSpPr txBox="1"/>
          <p:nvPr/>
        </p:nvSpPr>
        <p:spPr>
          <a:xfrm>
            <a:off x="2933113" y="4320181"/>
            <a:ext cx="2131256" cy="6492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Redução de dimensionalidade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7"/>
          <p:cNvSpPr txBox="1"/>
          <p:nvPr/>
        </p:nvSpPr>
        <p:spPr>
          <a:xfrm>
            <a:off x="5148775" y="289088"/>
            <a:ext cx="3734973" cy="90314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Variável Resposta é discreta (Sim ou Não, Azul ou Vermelho, 0 ou 1 ou 2).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7"/>
          <p:cNvSpPr txBox="1"/>
          <p:nvPr/>
        </p:nvSpPr>
        <p:spPr>
          <a:xfrm>
            <a:off x="5148775" y="1339069"/>
            <a:ext cx="3734973" cy="67384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Previsão ou predição de um valor numérico.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7"/>
          <p:cNvSpPr txBox="1"/>
          <p:nvPr/>
        </p:nvSpPr>
        <p:spPr>
          <a:xfrm>
            <a:off x="5096022" y="2266483"/>
            <a:ext cx="3840479" cy="67384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Agrupar dados por características (idade, gostos...)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7"/>
          <p:cNvSpPr txBox="1"/>
          <p:nvPr/>
        </p:nvSpPr>
        <p:spPr>
          <a:xfrm>
            <a:off x="5096022" y="3055503"/>
            <a:ext cx="3840479" cy="98544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Obter regras com os dados (pais com crianças compram mais doces).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7"/>
          <p:cNvSpPr txBox="1"/>
          <p:nvPr/>
        </p:nvSpPr>
        <p:spPr>
          <a:xfrm>
            <a:off x="6013939" y="4145762"/>
            <a:ext cx="2722979" cy="82365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Escolha das melhores variáveis para otimizar o processo.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2" name="Google Shape;512;p7"/>
          <p:cNvCxnSpPr>
            <a:stCxn id="500" idx="3"/>
            <a:endCxn id="502" idx="1"/>
          </p:cNvCxnSpPr>
          <p:nvPr/>
        </p:nvCxnSpPr>
        <p:spPr>
          <a:xfrm flipH="1" rot="10800000">
            <a:off x="2268414" y="751237"/>
            <a:ext cx="658500" cy="4410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3" name="Google Shape;513;p7"/>
          <p:cNvCxnSpPr>
            <a:stCxn id="500" idx="3"/>
            <a:endCxn id="503" idx="1"/>
          </p:cNvCxnSpPr>
          <p:nvPr/>
        </p:nvCxnSpPr>
        <p:spPr>
          <a:xfrm>
            <a:off x="2268414" y="1192237"/>
            <a:ext cx="658500" cy="4830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4" name="Google Shape;514;p7"/>
          <p:cNvCxnSpPr>
            <a:stCxn id="502" idx="3"/>
            <a:endCxn id="507" idx="1"/>
          </p:cNvCxnSpPr>
          <p:nvPr/>
        </p:nvCxnSpPr>
        <p:spPr>
          <a:xfrm flipH="1" rot="10800000">
            <a:off x="4494628" y="740714"/>
            <a:ext cx="654000" cy="105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5" name="Google Shape;515;p7"/>
          <p:cNvCxnSpPr>
            <a:stCxn id="503" idx="3"/>
            <a:endCxn id="508" idx="1"/>
          </p:cNvCxnSpPr>
          <p:nvPr/>
        </p:nvCxnSpPr>
        <p:spPr>
          <a:xfrm>
            <a:off x="4199207" y="1675114"/>
            <a:ext cx="949500" cy="9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6" name="Google Shape;516;p7"/>
          <p:cNvCxnSpPr>
            <a:stCxn id="501" idx="3"/>
            <a:endCxn id="504" idx="1"/>
          </p:cNvCxnSpPr>
          <p:nvPr/>
        </p:nvCxnSpPr>
        <p:spPr>
          <a:xfrm flipH="1" rot="10800000">
            <a:off x="2268414" y="2620860"/>
            <a:ext cx="584700" cy="12555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7" name="Google Shape;517;p7"/>
          <p:cNvCxnSpPr>
            <a:stCxn id="501" idx="3"/>
            <a:endCxn id="505" idx="1"/>
          </p:cNvCxnSpPr>
          <p:nvPr/>
        </p:nvCxnSpPr>
        <p:spPr>
          <a:xfrm flipH="1" rot="10800000">
            <a:off x="2268414" y="3548160"/>
            <a:ext cx="753600" cy="3282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8" name="Google Shape;518;p7"/>
          <p:cNvCxnSpPr>
            <a:stCxn id="501" idx="3"/>
            <a:endCxn id="506" idx="1"/>
          </p:cNvCxnSpPr>
          <p:nvPr/>
        </p:nvCxnSpPr>
        <p:spPr>
          <a:xfrm>
            <a:off x="2268414" y="3876360"/>
            <a:ext cx="664800" cy="7683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9" name="Google Shape;519;p7"/>
          <p:cNvCxnSpPr>
            <a:stCxn id="504" idx="3"/>
            <a:endCxn id="509" idx="1"/>
          </p:cNvCxnSpPr>
          <p:nvPr/>
        </p:nvCxnSpPr>
        <p:spPr>
          <a:xfrm flipH="1" rot="10800000">
            <a:off x="4572000" y="2603503"/>
            <a:ext cx="524100" cy="174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0" name="Google Shape;520;p7"/>
          <p:cNvCxnSpPr>
            <a:stCxn id="505" idx="3"/>
            <a:endCxn id="510" idx="1"/>
          </p:cNvCxnSpPr>
          <p:nvPr/>
        </p:nvCxnSpPr>
        <p:spPr>
          <a:xfrm>
            <a:off x="4399671" y="3548223"/>
            <a:ext cx="6963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1" name="Google Shape;521;p7"/>
          <p:cNvCxnSpPr>
            <a:stCxn id="506" idx="3"/>
            <a:endCxn id="511" idx="1"/>
          </p:cNvCxnSpPr>
          <p:nvPr/>
        </p:nvCxnSpPr>
        <p:spPr>
          <a:xfrm flipH="1" rot="10800000">
            <a:off x="5064369" y="4557497"/>
            <a:ext cx="949500" cy="873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oogle Shape;526;p79"/>
          <p:cNvGrpSpPr/>
          <p:nvPr/>
        </p:nvGrpSpPr>
        <p:grpSpPr>
          <a:xfrm>
            <a:off x="397269" y="2721636"/>
            <a:ext cx="8746731" cy="1482345"/>
            <a:chOff x="0" y="-38100"/>
            <a:chExt cx="4999011" cy="847203"/>
          </a:xfrm>
        </p:grpSpPr>
        <p:sp>
          <p:nvSpPr>
            <p:cNvPr id="527" name="Google Shape;527;p79"/>
            <p:cNvSpPr/>
            <p:nvPr/>
          </p:nvSpPr>
          <p:spPr>
            <a:xfrm>
              <a:off x="0" y="0"/>
              <a:ext cx="4999011" cy="809103"/>
            </a:xfrm>
            <a:custGeom>
              <a:rect b="b" l="l" r="r" t="t"/>
              <a:pathLst>
                <a:path extrusionOk="0" h="809103" w="4999011">
                  <a:moveTo>
                    <a:pt x="0" y="0"/>
                  </a:moveTo>
                  <a:lnTo>
                    <a:pt x="4999011" y="0"/>
                  </a:lnTo>
                  <a:lnTo>
                    <a:pt x="4999011" y="809103"/>
                  </a:lnTo>
                  <a:lnTo>
                    <a:pt x="0" y="809103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79"/>
            <p:cNvSpPr txBox="1"/>
            <p:nvPr/>
          </p:nvSpPr>
          <p:spPr>
            <a:xfrm>
              <a:off x="0" y="-38100"/>
              <a:ext cx="4999011" cy="847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9" name="Google Shape;529;p79"/>
          <p:cNvGrpSpPr/>
          <p:nvPr/>
        </p:nvGrpSpPr>
        <p:grpSpPr>
          <a:xfrm>
            <a:off x="374409" y="400850"/>
            <a:ext cx="2814716" cy="2425550"/>
            <a:chOff x="0" y="-38100"/>
            <a:chExt cx="1594028" cy="1373636"/>
          </a:xfrm>
        </p:grpSpPr>
        <p:sp>
          <p:nvSpPr>
            <p:cNvPr id="530" name="Google Shape;530;p79"/>
            <p:cNvSpPr/>
            <p:nvPr/>
          </p:nvSpPr>
          <p:spPr>
            <a:xfrm>
              <a:off x="0" y="0"/>
              <a:ext cx="1594028" cy="1335536"/>
            </a:xfrm>
            <a:custGeom>
              <a:rect b="b" l="l" r="r" t="t"/>
              <a:pathLst>
                <a:path extrusionOk="0" h="1335536" w="1594028">
                  <a:moveTo>
                    <a:pt x="0" y="0"/>
                  </a:moveTo>
                  <a:lnTo>
                    <a:pt x="1594028" y="0"/>
                  </a:lnTo>
                  <a:lnTo>
                    <a:pt x="1594028" y="1335536"/>
                  </a:lnTo>
                  <a:lnTo>
                    <a:pt x="0" y="1335536"/>
                  </a:lnTo>
                  <a:close/>
                </a:path>
              </a:pathLst>
            </a:custGeom>
            <a:solidFill>
              <a:srgbClr val="5AE1D2"/>
            </a:solidFill>
            <a:ln cap="sq" cmpd="sng" w="571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79"/>
            <p:cNvSpPr txBox="1"/>
            <p:nvPr/>
          </p:nvSpPr>
          <p:spPr>
            <a:xfrm>
              <a:off x="0" y="-38100"/>
              <a:ext cx="1594028" cy="1373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2" name="Google Shape;532;p79"/>
          <p:cNvSpPr txBox="1"/>
          <p:nvPr/>
        </p:nvSpPr>
        <p:spPr>
          <a:xfrm>
            <a:off x="0" y="3169852"/>
            <a:ext cx="9501896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ETAPAS PARA CRIAÇÃO DE UM ALGORITMO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79"/>
          <p:cNvSpPr txBox="1"/>
          <p:nvPr/>
        </p:nvSpPr>
        <p:spPr>
          <a:xfrm>
            <a:off x="506499" y="488475"/>
            <a:ext cx="2705485" cy="34686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100"/>
              <a:buFont typeface="Arial"/>
              <a:buNone/>
            </a:pPr>
            <a:r>
              <a:rPr b="1" i="0" lang="pt-BR" sz="161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03.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80"/>
          <p:cNvGrpSpPr/>
          <p:nvPr/>
        </p:nvGrpSpPr>
        <p:grpSpPr>
          <a:xfrm>
            <a:off x="279182" y="210740"/>
            <a:ext cx="8648700" cy="4722019"/>
            <a:chOff x="0" y="-38100"/>
            <a:chExt cx="1586793" cy="1839305"/>
          </a:xfrm>
        </p:grpSpPr>
        <p:sp>
          <p:nvSpPr>
            <p:cNvPr id="539" name="Google Shape;539;p80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80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1" name="Google Shape;541;p80"/>
          <p:cNvSpPr txBox="1"/>
          <p:nvPr/>
        </p:nvSpPr>
        <p:spPr>
          <a:xfrm>
            <a:off x="531594" y="778669"/>
            <a:ext cx="8143875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Análise do problema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Exploração, Tratamento e Análise dos dados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3) Pré processamento dos dados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4) Escolha do grupo de algoritmos que podem ser utilizados.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5) Criação dos algoritmos de Machine Learning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6) Comparação e escolha do melhor algoritmo</a:t>
            </a:r>
            <a:endParaRPr/>
          </a:p>
        </p:txBody>
      </p:sp>
      <p:sp>
        <p:nvSpPr>
          <p:cNvPr id="542" name="Google Shape;542;p80"/>
          <p:cNvSpPr txBox="1"/>
          <p:nvPr/>
        </p:nvSpPr>
        <p:spPr>
          <a:xfrm>
            <a:off x="-346565" y="155813"/>
            <a:ext cx="9501896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COMO SERÁ?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81"/>
          <p:cNvGrpSpPr/>
          <p:nvPr/>
        </p:nvGrpSpPr>
        <p:grpSpPr>
          <a:xfrm>
            <a:off x="247650" y="210740"/>
            <a:ext cx="8648700" cy="4618435"/>
            <a:chOff x="0" y="-38100"/>
            <a:chExt cx="1586793" cy="1839305"/>
          </a:xfrm>
        </p:grpSpPr>
        <p:sp>
          <p:nvSpPr>
            <p:cNvPr id="548" name="Google Shape;548;p81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81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0" name="Google Shape;550;p81"/>
          <p:cNvGrpSpPr/>
          <p:nvPr/>
        </p:nvGrpSpPr>
        <p:grpSpPr>
          <a:xfrm>
            <a:off x="247650" y="66578"/>
            <a:ext cx="8648700" cy="969266"/>
            <a:chOff x="0" y="-38100"/>
            <a:chExt cx="4942983" cy="704872"/>
          </a:xfrm>
        </p:grpSpPr>
        <p:sp>
          <p:nvSpPr>
            <p:cNvPr id="551" name="Google Shape;551;p81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81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3" name="Google Shape;553;p81"/>
          <p:cNvSpPr txBox="1"/>
          <p:nvPr/>
        </p:nvSpPr>
        <p:spPr>
          <a:xfrm>
            <a:off x="857251" y="210740"/>
            <a:ext cx="7605138" cy="6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ONDE IREMOS PEGAR OS DADOS?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4" name="Google Shape;554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4509" y="1127615"/>
            <a:ext cx="7457880" cy="3563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" name="Google Shape;559;p82"/>
          <p:cNvGrpSpPr/>
          <p:nvPr/>
        </p:nvGrpSpPr>
        <p:grpSpPr>
          <a:xfrm>
            <a:off x="247650" y="210740"/>
            <a:ext cx="8760619" cy="4818460"/>
            <a:chOff x="0" y="-38100"/>
            <a:chExt cx="1586793" cy="1839305"/>
          </a:xfrm>
        </p:grpSpPr>
        <p:sp>
          <p:nvSpPr>
            <p:cNvPr id="560" name="Google Shape;560;p82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82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2" name="Google Shape;562;p82"/>
          <p:cNvSpPr txBox="1"/>
          <p:nvPr>
            <p:ph idx="1" type="body"/>
          </p:nvPr>
        </p:nvSpPr>
        <p:spPr>
          <a:xfrm>
            <a:off x="407082" y="1006190"/>
            <a:ext cx="1861332" cy="3720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/>
              <a:t>Supervisionada</a:t>
            </a:r>
            <a:endParaRPr b="0" i="0" u="none" strike="noStrike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/>
          </a:p>
        </p:txBody>
      </p:sp>
      <p:sp>
        <p:nvSpPr>
          <p:cNvPr id="563" name="Google Shape;563;p82"/>
          <p:cNvSpPr txBox="1"/>
          <p:nvPr/>
        </p:nvSpPr>
        <p:spPr>
          <a:xfrm>
            <a:off x="407082" y="3548223"/>
            <a:ext cx="1861332" cy="6562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supervisionada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82"/>
          <p:cNvSpPr txBox="1"/>
          <p:nvPr/>
        </p:nvSpPr>
        <p:spPr>
          <a:xfrm>
            <a:off x="2926958" y="565167"/>
            <a:ext cx="1567670" cy="3720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Classificação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82"/>
          <p:cNvSpPr txBox="1"/>
          <p:nvPr/>
        </p:nvSpPr>
        <p:spPr>
          <a:xfrm>
            <a:off x="2926959" y="1489067"/>
            <a:ext cx="1272248" cy="3720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82"/>
          <p:cNvSpPr txBox="1"/>
          <p:nvPr/>
        </p:nvSpPr>
        <p:spPr>
          <a:xfrm>
            <a:off x="2853103" y="2304385"/>
            <a:ext cx="1718897" cy="63303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Agrupamento (Clustering)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82"/>
          <p:cNvSpPr txBox="1"/>
          <p:nvPr/>
        </p:nvSpPr>
        <p:spPr>
          <a:xfrm>
            <a:off x="3021916" y="3362176"/>
            <a:ext cx="1377755" cy="3720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Associação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82"/>
          <p:cNvSpPr txBox="1"/>
          <p:nvPr/>
        </p:nvSpPr>
        <p:spPr>
          <a:xfrm>
            <a:off x="2933113" y="4320181"/>
            <a:ext cx="2131256" cy="6492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Redução de dimensionalidade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82"/>
          <p:cNvSpPr txBox="1"/>
          <p:nvPr/>
        </p:nvSpPr>
        <p:spPr>
          <a:xfrm>
            <a:off x="5148775" y="289088"/>
            <a:ext cx="3734973" cy="90314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Variável Resposta é discreta (Sim ou Não, Azul ou Vermelho, 0 ou 1 ou 2).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82"/>
          <p:cNvSpPr txBox="1"/>
          <p:nvPr/>
        </p:nvSpPr>
        <p:spPr>
          <a:xfrm>
            <a:off x="5148775" y="1339069"/>
            <a:ext cx="3734973" cy="67384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Previsão ou predição de um valor numérico.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82"/>
          <p:cNvSpPr txBox="1"/>
          <p:nvPr/>
        </p:nvSpPr>
        <p:spPr>
          <a:xfrm>
            <a:off x="5096022" y="2266483"/>
            <a:ext cx="3840479" cy="67384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Agrupar dados por características (idade, gostos...)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82"/>
          <p:cNvSpPr txBox="1"/>
          <p:nvPr/>
        </p:nvSpPr>
        <p:spPr>
          <a:xfrm>
            <a:off x="5096022" y="3055503"/>
            <a:ext cx="3840479" cy="98544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Obter regras com os dados (pais com crianças compram mais doces).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82"/>
          <p:cNvSpPr txBox="1"/>
          <p:nvPr/>
        </p:nvSpPr>
        <p:spPr>
          <a:xfrm>
            <a:off x="6013939" y="4145762"/>
            <a:ext cx="2722979" cy="82365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Escolha das melhores variáveis para otimizar o processo.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4" name="Google Shape;574;p82"/>
          <p:cNvCxnSpPr>
            <a:stCxn id="562" idx="3"/>
            <a:endCxn id="564" idx="1"/>
          </p:cNvCxnSpPr>
          <p:nvPr/>
        </p:nvCxnSpPr>
        <p:spPr>
          <a:xfrm flipH="1" rot="10800000">
            <a:off x="2268414" y="751237"/>
            <a:ext cx="658500" cy="4410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75" name="Google Shape;575;p82"/>
          <p:cNvCxnSpPr>
            <a:stCxn id="562" idx="3"/>
            <a:endCxn id="565" idx="1"/>
          </p:cNvCxnSpPr>
          <p:nvPr/>
        </p:nvCxnSpPr>
        <p:spPr>
          <a:xfrm>
            <a:off x="2268414" y="1192237"/>
            <a:ext cx="658500" cy="4830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76" name="Google Shape;576;p82"/>
          <p:cNvCxnSpPr>
            <a:stCxn id="564" idx="3"/>
            <a:endCxn id="569" idx="1"/>
          </p:cNvCxnSpPr>
          <p:nvPr/>
        </p:nvCxnSpPr>
        <p:spPr>
          <a:xfrm flipH="1" rot="10800000">
            <a:off x="4494628" y="740714"/>
            <a:ext cx="654000" cy="105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77" name="Google Shape;577;p82"/>
          <p:cNvCxnSpPr>
            <a:stCxn id="565" idx="3"/>
            <a:endCxn id="570" idx="1"/>
          </p:cNvCxnSpPr>
          <p:nvPr/>
        </p:nvCxnSpPr>
        <p:spPr>
          <a:xfrm>
            <a:off x="4199207" y="1675114"/>
            <a:ext cx="949500" cy="9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78" name="Google Shape;578;p82"/>
          <p:cNvCxnSpPr>
            <a:stCxn id="563" idx="3"/>
            <a:endCxn id="566" idx="1"/>
          </p:cNvCxnSpPr>
          <p:nvPr/>
        </p:nvCxnSpPr>
        <p:spPr>
          <a:xfrm flipH="1" rot="10800000">
            <a:off x="2268414" y="2620860"/>
            <a:ext cx="584700" cy="12555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79" name="Google Shape;579;p82"/>
          <p:cNvCxnSpPr>
            <a:stCxn id="563" idx="3"/>
            <a:endCxn id="567" idx="1"/>
          </p:cNvCxnSpPr>
          <p:nvPr/>
        </p:nvCxnSpPr>
        <p:spPr>
          <a:xfrm flipH="1" rot="10800000">
            <a:off x="2268414" y="3548160"/>
            <a:ext cx="753600" cy="3282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80" name="Google Shape;580;p82"/>
          <p:cNvCxnSpPr>
            <a:stCxn id="563" idx="3"/>
            <a:endCxn id="568" idx="1"/>
          </p:cNvCxnSpPr>
          <p:nvPr/>
        </p:nvCxnSpPr>
        <p:spPr>
          <a:xfrm>
            <a:off x="2268414" y="3876360"/>
            <a:ext cx="664800" cy="7683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81" name="Google Shape;581;p82"/>
          <p:cNvCxnSpPr>
            <a:stCxn id="566" idx="3"/>
            <a:endCxn id="571" idx="1"/>
          </p:cNvCxnSpPr>
          <p:nvPr/>
        </p:nvCxnSpPr>
        <p:spPr>
          <a:xfrm flipH="1" rot="10800000">
            <a:off x="4572000" y="2603503"/>
            <a:ext cx="524100" cy="174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82" name="Google Shape;582;p82"/>
          <p:cNvCxnSpPr>
            <a:stCxn id="567" idx="3"/>
            <a:endCxn id="572" idx="1"/>
          </p:cNvCxnSpPr>
          <p:nvPr/>
        </p:nvCxnSpPr>
        <p:spPr>
          <a:xfrm>
            <a:off x="4399671" y="3548223"/>
            <a:ext cx="6963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83" name="Google Shape;583;p82"/>
          <p:cNvCxnSpPr>
            <a:stCxn id="568" idx="3"/>
            <a:endCxn id="573" idx="1"/>
          </p:cNvCxnSpPr>
          <p:nvPr/>
        </p:nvCxnSpPr>
        <p:spPr>
          <a:xfrm flipH="1" rot="10800000">
            <a:off x="5064369" y="4557497"/>
            <a:ext cx="949500" cy="873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84" name="Google Shape;584;p82"/>
          <p:cNvSpPr/>
          <p:nvPr/>
        </p:nvSpPr>
        <p:spPr>
          <a:xfrm>
            <a:off x="192881" y="310551"/>
            <a:ext cx="8893969" cy="1045144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82"/>
          <p:cNvSpPr txBox="1"/>
          <p:nvPr/>
        </p:nvSpPr>
        <p:spPr>
          <a:xfrm>
            <a:off x="420941" y="1525874"/>
            <a:ext cx="227727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Vamos aprender com a forma de aprendizado supervisionada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83"/>
          <p:cNvGrpSpPr/>
          <p:nvPr/>
        </p:nvGrpSpPr>
        <p:grpSpPr>
          <a:xfrm>
            <a:off x="247650" y="210740"/>
            <a:ext cx="8648700" cy="4618435"/>
            <a:chOff x="0" y="-38100"/>
            <a:chExt cx="1586793" cy="1839305"/>
          </a:xfrm>
        </p:grpSpPr>
        <p:sp>
          <p:nvSpPr>
            <p:cNvPr id="591" name="Google Shape;591;p83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83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3" name="Google Shape;593;p83"/>
          <p:cNvGrpSpPr/>
          <p:nvPr/>
        </p:nvGrpSpPr>
        <p:grpSpPr>
          <a:xfrm>
            <a:off x="247650" y="66578"/>
            <a:ext cx="8648700" cy="811460"/>
            <a:chOff x="0" y="-38100"/>
            <a:chExt cx="4942983" cy="704872"/>
          </a:xfrm>
        </p:grpSpPr>
        <p:sp>
          <p:nvSpPr>
            <p:cNvPr id="594" name="Google Shape;594;p83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83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6" name="Google Shape;596;p83"/>
          <p:cNvSpPr txBox="1"/>
          <p:nvPr/>
        </p:nvSpPr>
        <p:spPr>
          <a:xfrm>
            <a:off x="2254452" y="110439"/>
            <a:ext cx="4664868" cy="703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EXEMPLO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83"/>
          <p:cNvSpPr txBox="1"/>
          <p:nvPr/>
        </p:nvSpPr>
        <p:spPr>
          <a:xfrm>
            <a:off x="425651" y="968300"/>
            <a:ext cx="832246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 base nos dados de entrada estima-se um “classificador” que gera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saída uma classificação qualitativa de um dado não observado (Ex.: análise de crédito, chances de desenvolver doenças).</a:t>
            </a:r>
            <a:endParaRPr/>
          </a:p>
        </p:txBody>
      </p:sp>
      <p:pic>
        <p:nvPicPr>
          <p:cNvPr id="598" name="Google Shape;598;p83"/>
          <p:cNvPicPr preferRelativeResize="0"/>
          <p:nvPr/>
        </p:nvPicPr>
        <p:blipFill rotWithShape="1">
          <a:blip r:embed="rId3">
            <a:alphaModFix/>
          </a:blip>
          <a:srcRect b="30165" l="0" r="0" t="0"/>
          <a:stretch/>
        </p:blipFill>
        <p:spPr>
          <a:xfrm>
            <a:off x="592629" y="1983963"/>
            <a:ext cx="7958741" cy="2489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3" name="Google Shape;603;p84"/>
          <p:cNvGrpSpPr/>
          <p:nvPr/>
        </p:nvGrpSpPr>
        <p:grpSpPr>
          <a:xfrm>
            <a:off x="247650" y="210740"/>
            <a:ext cx="8648700" cy="4618435"/>
            <a:chOff x="0" y="-38100"/>
            <a:chExt cx="1586793" cy="1839305"/>
          </a:xfrm>
        </p:grpSpPr>
        <p:sp>
          <p:nvSpPr>
            <p:cNvPr id="604" name="Google Shape;604;p84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84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6" name="Google Shape;606;p84"/>
          <p:cNvGrpSpPr/>
          <p:nvPr/>
        </p:nvGrpSpPr>
        <p:grpSpPr>
          <a:xfrm>
            <a:off x="247650" y="66578"/>
            <a:ext cx="8648700" cy="811460"/>
            <a:chOff x="0" y="-38100"/>
            <a:chExt cx="4942983" cy="704872"/>
          </a:xfrm>
        </p:grpSpPr>
        <p:sp>
          <p:nvSpPr>
            <p:cNvPr id="607" name="Google Shape;607;p84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84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9" name="Google Shape;609;p84"/>
          <p:cNvSpPr txBox="1"/>
          <p:nvPr/>
        </p:nvSpPr>
        <p:spPr>
          <a:xfrm>
            <a:off x="1065616" y="159802"/>
            <a:ext cx="7682504" cy="6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 QUE IREMOS FAZER COM ESSE ALGORITMO?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84"/>
          <p:cNvSpPr txBox="1"/>
          <p:nvPr/>
        </p:nvSpPr>
        <p:spPr>
          <a:xfrm>
            <a:off x="425651" y="921899"/>
            <a:ext cx="83224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Iremos treinar o nosso algoritmo para quando aparecer uma paciente novo, conseguirmos ter os dados corretos e dizer se ele poderá ter um AVC </a:t>
            </a:r>
            <a:endParaRPr/>
          </a:p>
        </p:txBody>
      </p:sp>
      <p:pic>
        <p:nvPicPr>
          <p:cNvPr id="611" name="Google Shape;611;p84"/>
          <p:cNvPicPr preferRelativeResize="0"/>
          <p:nvPr/>
        </p:nvPicPr>
        <p:blipFill rotWithShape="1">
          <a:blip r:embed="rId3">
            <a:alphaModFix/>
          </a:blip>
          <a:srcRect b="766" l="0" r="0" t="1"/>
          <a:stretch/>
        </p:blipFill>
        <p:spPr>
          <a:xfrm>
            <a:off x="1143446" y="1507332"/>
            <a:ext cx="6886877" cy="3061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" name="Google Shape;616;p85"/>
          <p:cNvGrpSpPr/>
          <p:nvPr/>
        </p:nvGrpSpPr>
        <p:grpSpPr>
          <a:xfrm>
            <a:off x="397269" y="2721636"/>
            <a:ext cx="8746731" cy="1482345"/>
            <a:chOff x="0" y="-38100"/>
            <a:chExt cx="4999011" cy="847203"/>
          </a:xfrm>
        </p:grpSpPr>
        <p:sp>
          <p:nvSpPr>
            <p:cNvPr id="617" name="Google Shape;617;p85"/>
            <p:cNvSpPr/>
            <p:nvPr/>
          </p:nvSpPr>
          <p:spPr>
            <a:xfrm>
              <a:off x="0" y="0"/>
              <a:ext cx="4999011" cy="809103"/>
            </a:xfrm>
            <a:custGeom>
              <a:rect b="b" l="l" r="r" t="t"/>
              <a:pathLst>
                <a:path extrusionOk="0" h="809103" w="4999011">
                  <a:moveTo>
                    <a:pt x="0" y="0"/>
                  </a:moveTo>
                  <a:lnTo>
                    <a:pt x="4999011" y="0"/>
                  </a:lnTo>
                  <a:lnTo>
                    <a:pt x="4999011" y="809103"/>
                  </a:lnTo>
                  <a:lnTo>
                    <a:pt x="0" y="809103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85"/>
            <p:cNvSpPr txBox="1"/>
            <p:nvPr/>
          </p:nvSpPr>
          <p:spPr>
            <a:xfrm>
              <a:off x="0" y="-38100"/>
              <a:ext cx="4999011" cy="847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9" name="Google Shape;619;p85"/>
          <p:cNvGrpSpPr/>
          <p:nvPr/>
        </p:nvGrpSpPr>
        <p:grpSpPr>
          <a:xfrm>
            <a:off x="374409" y="400850"/>
            <a:ext cx="2814716" cy="2425550"/>
            <a:chOff x="0" y="-38100"/>
            <a:chExt cx="1594028" cy="1373636"/>
          </a:xfrm>
        </p:grpSpPr>
        <p:sp>
          <p:nvSpPr>
            <p:cNvPr id="620" name="Google Shape;620;p85"/>
            <p:cNvSpPr/>
            <p:nvPr/>
          </p:nvSpPr>
          <p:spPr>
            <a:xfrm>
              <a:off x="0" y="0"/>
              <a:ext cx="1594028" cy="1335536"/>
            </a:xfrm>
            <a:custGeom>
              <a:rect b="b" l="l" r="r" t="t"/>
              <a:pathLst>
                <a:path extrusionOk="0" h="1335536" w="1594028">
                  <a:moveTo>
                    <a:pt x="0" y="0"/>
                  </a:moveTo>
                  <a:lnTo>
                    <a:pt x="1594028" y="0"/>
                  </a:lnTo>
                  <a:lnTo>
                    <a:pt x="1594028" y="1335536"/>
                  </a:lnTo>
                  <a:lnTo>
                    <a:pt x="0" y="1335536"/>
                  </a:lnTo>
                  <a:close/>
                </a:path>
              </a:pathLst>
            </a:custGeom>
            <a:solidFill>
              <a:srgbClr val="5AE1D2"/>
            </a:solidFill>
            <a:ln cap="sq" cmpd="sng" w="571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85"/>
            <p:cNvSpPr txBox="1"/>
            <p:nvPr/>
          </p:nvSpPr>
          <p:spPr>
            <a:xfrm>
              <a:off x="0" y="-38100"/>
              <a:ext cx="1594028" cy="1373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2" name="Google Shape;622;p85"/>
          <p:cNvSpPr txBox="1"/>
          <p:nvPr/>
        </p:nvSpPr>
        <p:spPr>
          <a:xfrm>
            <a:off x="-178948" y="3040586"/>
            <a:ext cx="9501896" cy="1163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5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CONHECENDO O DATASET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85"/>
          <p:cNvSpPr txBox="1"/>
          <p:nvPr/>
        </p:nvSpPr>
        <p:spPr>
          <a:xfrm>
            <a:off x="506499" y="488475"/>
            <a:ext cx="2705485" cy="34686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100"/>
              <a:buFont typeface="Arial"/>
              <a:buNone/>
            </a:pPr>
            <a:r>
              <a:rPr b="1" i="0" lang="pt-BR" sz="161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03.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oogle Shape;628;p86"/>
          <p:cNvGrpSpPr/>
          <p:nvPr/>
        </p:nvGrpSpPr>
        <p:grpSpPr>
          <a:xfrm>
            <a:off x="247650" y="210740"/>
            <a:ext cx="8648700" cy="4618435"/>
            <a:chOff x="0" y="-38100"/>
            <a:chExt cx="1586793" cy="1839305"/>
          </a:xfrm>
        </p:grpSpPr>
        <p:sp>
          <p:nvSpPr>
            <p:cNvPr id="629" name="Google Shape;629;p86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86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1" name="Google Shape;631;p86"/>
          <p:cNvGrpSpPr/>
          <p:nvPr/>
        </p:nvGrpSpPr>
        <p:grpSpPr>
          <a:xfrm>
            <a:off x="247650" y="66578"/>
            <a:ext cx="8648700" cy="811460"/>
            <a:chOff x="0" y="-38100"/>
            <a:chExt cx="4942983" cy="704872"/>
          </a:xfrm>
        </p:grpSpPr>
        <p:sp>
          <p:nvSpPr>
            <p:cNvPr id="632" name="Google Shape;632;p86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86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4" name="Google Shape;634;p86"/>
          <p:cNvSpPr txBox="1"/>
          <p:nvPr/>
        </p:nvSpPr>
        <p:spPr>
          <a:xfrm>
            <a:off x="425651" y="159802"/>
            <a:ext cx="8322469" cy="603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VAMOS USAR O KAGLE PARA ANALISE DE DADOS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86"/>
          <p:cNvSpPr txBox="1"/>
          <p:nvPr/>
        </p:nvSpPr>
        <p:spPr>
          <a:xfrm>
            <a:off x="425651" y="1129068"/>
            <a:ext cx="83224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Acesse o site e crie uma conta</a:t>
            </a:r>
            <a:endParaRPr/>
          </a:p>
        </p:txBody>
      </p:sp>
      <p:sp>
        <p:nvSpPr>
          <p:cNvPr id="636" name="Google Shape;636;p86"/>
          <p:cNvSpPr txBox="1"/>
          <p:nvPr/>
        </p:nvSpPr>
        <p:spPr>
          <a:xfrm>
            <a:off x="1622229" y="1954512"/>
            <a:ext cx="59293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https://www.kaggle.com/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54"/>
          <p:cNvGrpSpPr/>
          <p:nvPr/>
        </p:nvGrpSpPr>
        <p:grpSpPr>
          <a:xfrm>
            <a:off x="247650" y="935831"/>
            <a:ext cx="8648700" cy="3979069"/>
            <a:chOff x="0" y="-38100"/>
            <a:chExt cx="1586793" cy="1839305"/>
          </a:xfrm>
        </p:grpSpPr>
        <p:sp>
          <p:nvSpPr>
            <p:cNvPr id="162" name="Google Shape;162;p54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4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54"/>
          <p:cNvGrpSpPr/>
          <p:nvPr/>
        </p:nvGrpSpPr>
        <p:grpSpPr>
          <a:xfrm>
            <a:off x="247650" y="92870"/>
            <a:ext cx="8648700" cy="842962"/>
            <a:chOff x="0" y="-38100"/>
            <a:chExt cx="4942983" cy="704872"/>
          </a:xfrm>
        </p:grpSpPr>
        <p:sp>
          <p:nvSpPr>
            <p:cNvPr id="165" name="Google Shape;165;p54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4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" name="Google Shape;167;p54"/>
          <p:cNvSpPr txBox="1"/>
          <p:nvPr/>
        </p:nvSpPr>
        <p:spPr>
          <a:xfrm>
            <a:off x="383382" y="278600"/>
            <a:ext cx="8648700" cy="517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ONDE A ESTATÍSTICA É APLICADA?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4"/>
          <p:cNvSpPr txBox="1"/>
          <p:nvPr/>
        </p:nvSpPr>
        <p:spPr>
          <a:xfrm>
            <a:off x="247650" y="1250156"/>
            <a:ext cx="8648700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Inteligência Artificial (Machine Learning e Deep Learning)</a:t>
            </a:r>
            <a:endParaRPr/>
          </a:p>
          <a:p>
            <a:pPr indent="-457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Ciência de Dados</a:t>
            </a:r>
            <a:endParaRPr/>
          </a:p>
          <a:p>
            <a:pPr indent="-457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Economia e Administração</a:t>
            </a:r>
            <a:endParaRPr/>
          </a:p>
          <a:p>
            <a:pPr indent="-457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Engenharia</a:t>
            </a:r>
            <a:endParaRPr/>
          </a:p>
          <a:p>
            <a:pPr indent="-457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Educação</a:t>
            </a:r>
            <a:endParaRPr/>
          </a:p>
          <a:p>
            <a:pPr indent="-457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Física</a:t>
            </a:r>
            <a:endParaRPr/>
          </a:p>
          <a:p>
            <a:pPr indent="-457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Biomedicina</a:t>
            </a:r>
            <a:endParaRPr/>
          </a:p>
          <a:p>
            <a:pPr indent="-457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Pesquisas Científicas</a:t>
            </a:r>
            <a:endParaRPr/>
          </a:p>
          <a:p>
            <a:pPr indent="-2540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1" name="Google Shape;641;p87"/>
          <p:cNvGrpSpPr/>
          <p:nvPr/>
        </p:nvGrpSpPr>
        <p:grpSpPr>
          <a:xfrm>
            <a:off x="247650" y="210740"/>
            <a:ext cx="8648700" cy="4618435"/>
            <a:chOff x="0" y="-38100"/>
            <a:chExt cx="1586793" cy="1839305"/>
          </a:xfrm>
        </p:grpSpPr>
        <p:sp>
          <p:nvSpPr>
            <p:cNvPr id="642" name="Google Shape;642;p87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87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4" name="Google Shape;644;p87"/>
          <p:cNvGrpSpPr/>
          <p:nvPr/>
        </p:nvGrpSpPr>
        <p:grpSpPr>
          <a:xfrm>
            <a:off x="247650" y="66578"/>
            <a:ext cx="8648700" cy="811460"/>
            <a:chOff x="0" y="-38100"/>
            <a:chExt cx="4942983" cy="704872"/>
          </a:xfrm>
        </p:grpSpPr>
        <p:sp>
          <p:nvSpPr>
            <p:cNvPr id="645" name="Google Shape;645;p87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87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7" name="Google Shape;647;p87"/>
          <p:cNvSpPr txBox="1"/>
          <p:nvPr/>
        </p:nvSpPr>
        <p:spPr>
          <a:xfrm>
            <a:off x="425651" y="159802"/>
            <a:ext cx="8322469" cy="603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VAMOS USAR O KAGLE PARA ANALISE DE DADOS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87"/>
          <p:cNvSpPr txBox="1"/>
          <p:nvPr/>
        </p:nvSpPr>
        <p:spPr>
          <a:xfrm>
            <a:off x="425651" y="1129068"/>
            <a:ext cx="83224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Acesse o link abaixo para baixarmos os dados:</a:t>
            </a:r>
            <a:endParaRPr/>
          </a:p>
        </p:txBody>
      </p:sp>
      <p:sp>
        <p:nvSpPr>
          <p:cNvPr id="649" name="Google Shape;649;p87"/>
          <p:cNvSpPr txBox="1"/>
          <p:nvPr/>
        </p:nvSpPr>
        <p:spPr>
          <a:xfrm>
            <a:off x="664369" y="2157413"/>
            <a:ext cx="808375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https://www.kaggle.com/datasets/fedesoriano/heart-failure-prediction/version/1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4" name="Google Shape;654;p88"/>
          <p:cNvGrpSpPr/>
          <p:nvPr/>
        </p:nvGrpSpPr>
        <p:grpSpPr>
          <a:xfrm>
            <a:off x="247650" y="66578"/>
            <a:ext cx="8648700" cy="811460"/>
            <a:chOff x="0" y="-38100"/>
            <a:chExt cx="4942983" cy="704872"/>
          </a:xfrm>
        </p:grpSpPr>
        <p:sp>
          <p:nvSpPr>
            <p:cNvPr id="655" name="Google Shape;655;p88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88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7" name="Google Shape;657;p88"/>
          <p:cNvSpPr txBox="1"/>
          <p:nvPr/>
        </p:nvSpPr>
        <p:spPr>
          <a:xfrm>
            <a:off x="425651" y="159802"/>
            <a:ext cx="8322469" cy="603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CLIQUE EM DONWLOAD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8" name="Google Shape;658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238" y="933353"/>
            <a:ext cx="8065294" cy="4050345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88"/>
          <p:cNvSpPr/>
          <p:nvPr/>
        </p:nvSpPr>
        <p:spPr>
          <a:xfrm>
            <a:off x="6365081" y="1064419"/>
            <a:ext cx="2035969" cy="50006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4" name="Google Shape;664;p89"/>
          <p:cNvGrpSpPr/>
          <p:nvPr/>
        </p:nvGrpSpPr>
        <p:grpSpPr>
          <a:xfrm>
            <a:off x="247650" y="66578"/>
            <a:ext cx="8648700" cy="811460"/>
            <a:chOff x="0" y="-38100"/>
            <a:chExt cx="4942983" cy="704872"/>
          </a:xfrm>
        </p:grpSpPr>
        <p:sp>
          <p:nvSpPr>
            <p:cNvPr id="665" name="Google Shape;665;p89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89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7" name="Google Shape;667;p89"/>
          <p:cNvSpPr txBox="1"/>
          <p:nvPr/>
        </p:nvSpPr>
        <p:spPr>
          <a:xfrm>
            <a:off x="410765" y="256864"/>
            <a:ext cx="832246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EXTRAIA ESSE ARQUIVO ZIPADO E COLOQUE NA SUA PASTA DO PYTHON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8" name="Google Shape;668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698" y="1050442"/>
            <a:ext cx="6932601" cy="3836194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89"/>
          <p:cNvSpPr/>
          <p:nvPr/>
        </p:nvSpPr>
        <p:spPr>
          <a:xfrm>
            <a:off x="3514725" y="2178844"/>
            <a:ext cx="2293144" cy="241458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4" name="Google Shape;674;p90"/>
          <p:cNvGrpSpPr/>
          <p:nvPr/>
        </p:nvGrpSpPr>
        <p:grpSpPr>
          <a:xfrm>
            <a:off x="247650" y="66578"/>
            <a:ext cx="8648700" cy="811460"/>
            <a:chOff x="0" y="-38100"/>
            <a:chExt cx="4942983" cy="704872"/>
          </a:xfrm>
        </p:grpSpPr>
        <p:sp>
          <p:nvSpPr>
            <p:cNvPr id="675" name="Google Shape;675;p90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90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7" name="Google Shape;677;p90"/>
          <p:cNvSpPr txBox="1"/>
          <p:nvPr/>
        </p:nvSpPr>
        <p:spPr>
          <a:xfrm>
            <a:off x="410765" y="170687"/>
            <a:ext cx="8322469" cy="603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CRIE UM NOVO ARQUIVO COLAB E ABRA ELE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8" name="Google Shape;678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962" y="1213722"/>
            <a:ext cx="7959999" cy="3006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Google Shape;683;p91"/>
          <p:cNvGrpSpPr/>
          <p:nvPr/>
        </p:nvGrpSpPr>
        <p:grpSpPr>
          <a:xfrm>
            <a:off x="247650" y="66578"/>
            <a:ext cx="8648700" cy="811460"/>
            <a:chOff x="0" y="-38100"/>
            <a:chExt cx="4942983" cy="704872"/>
          </a:xfrm>
        </p:grpSpPr>
        <p:sp>
          <p:nvSpPr>
            <p:cNvPr id="684" name="Google Shape;684;p91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91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6" name="Google Shape;686;p91"/>
          <p:cNvSpPr txBox="1"/>
          <p:nvPr/>
        </p:nvSpPr>
        <p:spPr>
          <a:xfrm>
            <a:off x="410765" y="170687"/>
            <a:ext cx="8322469" cy="603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CLIQUE NA PASTA AO LADO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7" name="Google Shape;687;p91"/>
          <p:cNvPicPr preferRelativeResize="0"/>
          <p:nvPr/>
        </p:nvPicPr>
        <p:blipFill rotWithShape="1">
          <a:blip r:embed="rId3">
            <a:alphaModFix/>
          </a:blip>
          <a:srcRect b="22799" l="0" r="0" t="0"/>
          <a:stretch/>
        </p:blipFill>
        <p:spPr>
          <a:xfrm>
            <a:off x="639091" y="973285"/>
            <a:ext cx="7865816" cy="3606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oogle Shape;692;p92"/>
          <p:cNvGrpSpPr/>
          <p:nvPr/>
        </p:nvGrpSpPr>
        <p:grpSpPr>
          <a:xfrm>
            <a:off x="247650" y="66578"/>
            <a:ext cx="8648700" cy="811460"/>
            <a:chOff x="0" y="-38100"/>
            <a:chExt cx="4942983" cy="704872"/>
          </a:xfrm>
        </p:grpSpPr>
        <p:sp>
          <p:nvSpPr>
            <p:cNvPr id="693" name="Google Shape;693;p92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92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5" name="Google Shape;695;p92"/>
          <p:cNvSpPr txBox="1"/>
          <p:nvPr/>
        </p:nvSpPr>
        <p:spPr>
          <a:xfrm>
            <a:off x="410765" y="170687"/>
            <a:ext cx="8322469" cy="603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MONTE O SEU DRIVE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6" name="Google Shape;696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765" y="1090071"/>
            <a:ext cx="8192729" cy="3942990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92"/>
          <p:cNvSpPr/>
          <p:nvPr/>
        </p:nvSpPr>
        <p:spPr>
          <a:xfrm>
            <a:off x="1179871" y="1430594"/>
            <a:ext cx="420329" cy="420329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92"/>
          <p:cNvSpPr/>
          <p:nvPr/>
        </p:nvSpPr>
        <p:spPr>
          <a:xfrm>
            <a:off x="6995652" y="3905865"/>
            <a:ext cx="1447800" cy="420329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3" name="Google Shape;703;p93"/>
          <p:cNvGrpSpPr/>
          <p:nvPr/>
        </p:nvGrpSpPr>
        <p:grpSpPr>
          <a:xfrm>
            <a:off x="247650" y="66578"/>
            <a:ext cx="8648700" cy="811460"/>
            <a:chOff x="0" y="-38100"/>
            <a:chExt cx="4942983" cy="704872"/>
          </a:xfrm>
        </p:grpSpPr>
        <p:sp>
          <p:nvSpPr>
            <p:cNvPr id="704" name="Google Shape;704;p93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93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6" name="Google Shape;706;p93"/>
          <p:cNvSpPr txBox="1"/>
          <p:nvPr/>
        </p:nvSpPr>
        <p:spPr>
          <a:xfrm>
            <a:off x="410765" y="170687"/>
            <a:ext cx="8322469" cy="603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PROCURE O ARQUIVO QUE VOCÊ BAIXOU 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7" name="Google Shape;707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8913" y="938286"/>
            <a:ext cx="3450431" cy="4099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94"/>
          <p:cNvGrpSpPr/>
          <p:nvPr/>
        </p:nvGrpSpPr>
        <p:grpSpPr>
          <a:xfrm>
            <a:off x="247650" y="66578"/>
            <a:ext cx="8648700" cy="811460"/>
            <a:chOff x="0" y="-38100"/>
            <a:chExt cx="4942983" cy="704872"/>
          </a:xfrm>
        </p:grpSpPr>
        <p:sp>
          <p:nvSpPr>
            <p:cNvPr id="713" name="Google Shape;713;p94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94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5" name="Google Shape;715;p94"/>
          <p:cNvSpPr txBox="1"/>
          <p:nvPr/>
        </p:nvSpPr>
        <p:spPr>
          <a:xfrm>
            <a:off x="410765" y="170687"/>
            <a:ext cx="8322469" cy="603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CLIQUE COM O BOTÃO DIREITO EM COPIAR CAMINHO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6" name="Google Shape;716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951" y="1068172"/>
            <a:ext cx="7156095" cy="3833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1" name="Google Shape;721;p95"/>
          <p:cNvGrpSpPr/>
          <p:nvPr/>
        </p:nvGrpSpPr>
        <p:grpSpPr>
          <a:xfrm>
            <a:off x="247650" y="66578"/>
            <a:ext cx="8648700" cy="811460"/>
            <a:chOff x="0" y="-38100"/>
            <a:chExt cx="4942983" cy="704872"/>
          </a:xfrm>
        </p:grpSpPr>
        <p:sp>
          <p:nvSpPr>
            <p:cNvPr id="722" name="Google Shape;722;p95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95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4" name="Google Shape;724;p95"/>
          <p:cNvSpPr txBox="1"/>
          <p:nvPr/>
        </p:nvSpPr>
        <p:spPr>
          <a:xfrm>
            <a:off x="410765" y="170687"/>
            <a:ext cx="8322469" cy="603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COLE O CAMINHO DO ARQUIVO NO SEU COLAB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5" name="Google Shape;725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441" y="1178719"/>
            <a:ext cx="8911117" cy="3173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" name="Google Shape;730;p96"/>
          <p:cNvGrpSpPr/>
          <p:nvPr/>
        </p:nvGrpSpPr>
        <p:grpSpPr>
          <a:xfrm>
            <a:off x="247650" y="66578"/>
            <a:ext cx="8648700" cy="811460"/>
            <a:chOff x="0" y="-38100"/>
            <a:chExt cx="4942983" cy="704872"/>
          </a:xfrm>
        </p:grpSpPr>
        <p:sp>
          <p:nvSpPr>
            <p:cNvPr id="731" name="Google Shape;731;p96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96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3" name="Google Shape;733;p96"/>
          <p:cNvSpPr txBox="1"/>
          <p:nvPr/>
        </p:nvSpPr>
        <p:spPr>
          <a:xfrm>
            <a:off x="410765" y="170687"/>
            <a:ext cx="8322469" cy="603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RODE E VEJA SE DEU TUDO CERTO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erface gráfica do usuário, Texto&#10;&#10;Descrição gerada automaticamente" id="734" name="Google Shape;734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970" y="1156771"/>
            <a:ext cx="8738059" cy="3404914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96"/>
          <p:cNvSpPr/>
          <p:nvPr/>
        </p:nvSpPr>
        <p:spPr>
          <a:xfrm>
            <a:off x="143219" y="1233889"/>
            <a:ext cx="925417" cy="616945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5"/>
          <p:cNvGrpSpPr/>
          <p:nvPr/>
        </p:nvGrpSpPr>
        <p:grpSpPr>
          <a:xfrm>
            <a:off x="280988" y="829002"/>
            <a:ext cx="8648700" cy="3979069"/>
            <a:chOff x="0" y="-38100"/>
            <a:chExt cx="1586793" cy="1839305"/>
          </a:xfrm>
        </p:grpSpPr>
        <p:sp>
          <p:nvSpPr>
            <p:cNvPr id="174" name="Google Shape;174;p5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5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" name="Google Shape;176;p5"/>
          <p:cNvGrpSpPr/>
          <p:nvPr/>
        </p:nvGrpSpPr>
        <p:grpSpPr>
          <a:xfrm>
            <a:off x="247650" y="24602"/>
            <a:ext cx="8648700" cy="1120114"/>
            <a:chOff x="0" y="-38100"/>
            <a:chExt cx="4942983" cy="704872"/>
          </a:xfrm>
        </p:grpSpPr>
        <p:sp>
          <p:nvSpPr>
            <p:cNvPr id="177" name="Google Shape;177;p5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5"/>
          <p:cNvSpPr txBox="1"/>
          <p:nvPr/>
        </p:nvSpPr>
        <p:spPr>
          <a:xfrm>
            <a:off x="247650" y="245370"/>
            <a:ext cx="8648700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TIPOS DE ESTATÍSTICA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 txBox="1"/>
          <p:nvPr/>
        </p:nvSpPr>
        <p:spPr>
          <a:xfrm>
            <a:off x="3033713" y="2424231"/>
            <a:ext cx="314325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Estatística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5"/>
          <p:cNvCxnSpPr/>
          <p:nvPr/>
        </p:nvCxnSpPr>
        <p:spPr>
          <a:xfrm rot="10800000">
            <a:off x="2550319" y="1961445"/>
            <a:ext cx="1333499" cy="610305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2" name="Google Shape;182;p5"/>
          <p:cNvCxnSpPr/>
          <p:nvPr/>
        </p:nvCxnSpPr>
        <p:spPr>
          <a:xfrm flipH="1" rot="10800000">
            <a:off x="5043488" y="1888571"/>
            <a:ext cx="1393031" cy="683179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3" name="Google Shape;183;p5"/>
          <p:cNvCxnSpPr>
            <a:stCxn id="180" idx="2"/>
          </p:cNvCxnSpPr>
          <p:nvPr/>
        </p:nvCxnSpPr>
        <p:spPr>
          <a:xfrm>
            <a:off x="4605338" y="3132117"/>
            <a:ext cx="66600" cy="10254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4" name="Google Shape;184;p5"/>
          <p:cNvSpPr txBox="1"/>
          <p:nvPr/>
        </p:nvSpPr>
        <p:spPr>
          <a:xfrm>
            <a:off x="1053703" y="1438225"/>
            <a:ext cx="2057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Descritiva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 txBox="1"/>
          <p:nvPr/>
        </p:nvSpPr>
        <p:spPr>
          <a:xfrm>
            <a:off x="5854302" y="1403058"/>
            <a:ext cx="24895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Probabilística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3687366" y="4052888"/>
            <a:ext cx="24895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Inferencial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0" name="Google Shape;740;p97"/>
          <p:cNvGrpSpPr/>
          <p:nvPr/>
        </p:nvGrpSpPr>
        <p:grpSpPr>
          <a:xfrm>
            <a:off x="247650" y="66578"/>
            <a:ext cx="8648700" cy="811460"/>
            <a:chOff x="0" y="-38100"/>
            <a:chExt cx="4942983" cy="704872"/>
          </a:xfrm>
        </p:grpSpPr>
        <p:sp>
          <p:nvSpPr>
            <p:cNvPr id="741" name="Google Shape;741;p97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97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3" name="Google Shape;743;p97"/>
          <p:cNvSpPr txBox="1"/>
          <p:nvPr/>
        </p:nvSpPr>
        <p:spPr>
          <a:xfrm>
            <a:off x="410765" y="170687"/>
            <a:ext cx="8322469" cy="603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VAMOS COMEÇAR COM A EXPLORAÇÃO DE DADOS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a imagem contendo Tabela&#10;&#10;Descrição gerada automaticamente" id="744" name="Google Shape;744;p97"/>
          <p:cNvPicPr preferRelativeResize="0"/>
          <p:nvPr/>
        </p:nvPicPr>
        <p:blipFill rotWithShape="1">
          <a:blip r:embed="rId3">
            <a:alphaModFix/>
          </a:blip>
          <a:srcRect b="0" l="0" r="15542" t="0"/>
          <a:stretch/>
        </p:blipFill>
        <p:spPr>
          <a:xfrm>
            <a:off x="363787" y="1090670"/>
            <a:ext cx="8532563" cy="3882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9" name="Google Shape;749;p98"/>
          <p:cNvGrpSpPr/>
          <p:nvPr/>
        </p:nvGrpSpPr>
        <p:grpSpPr>
          <a:xfrm>
            <a:off x="247650" y="66578"/>
            <a:ext cx="8648700" cy="811460"/>
            <a:chOff x="0" y="-38100"/>
            <a:chExt cx="4942983" cy="704872"/>
          </a:xfrm>
        </p:grpSpPr>
        <p:sp>
          <p:nvSpPr>
            <p:cNvPr id="750" name="Google Shape;750;p98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98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2" name="Google Shape;752;p98"/>
          <p:cNvSpPr txBox="1"/>
          <p:nvPr/>
        </p:nvSpPr>
        <p:spPr>
          <a:xfrm>
            <a:off x="410765" y="170687"/>
            <a:ext cx="8322469" cy="603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SE COLOCARMOS DADOS.HEAD(10) VEJA O QUE ACONTECE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erface gráfica do usuário, Tabela&#10;&#10;Descrição gerada automaticamente com confiança média" id="753" name="Google Shape;753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648" y="1080101"/>
            <a:ext cx="8648701" cy="3702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99"/>
          <p:cNvGrpSpPr/>
          <p:nvPr/>
        </p:nvGrpSpPr>
        <p:grpSpPr>
          <a:xfrm>
            <a:off x="247650" y="66578"/>
            <a:ext cx="8648700" cy="811460"/>
            <a:chOff x="0" y="-38100"/>
            <a:chExt cx="4942983" cy="704872"/>
          </a:xfrm>
        </p:grpSpPr>
        <p:sp>
          <p:nvSpPr>
            <p:cNvPr id="759" name="Google Shape;759;p99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99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1" name="Google Shape;761;p99"/>
          <p:cNvSpPr txBox="1"/>
          <p:nvPr/>
        </p:nvSpPr>
        <p:spPr>
          <a:xfrm>
            <a:off x="410765" y="170687"/>
            <a:ext cx="8322469" cy="603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DADOS.TAIL PARA MOSTRAR OS ULTIMOS REGISTROS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erface gráfica do usuário, Aplicativo&#10;&#10;Descrição gerada automaticamente" id="762" name="Google Shape;762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650" y="1046602"/>
            <a:ext cx="8648700" cy="3778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7" name="Google Shape;767;p100"/>
          <p:cNvGrpSpPr/>
          <p:nvPr/>
        </p:nvGrpSpPr>
        <p:grpSpPr>
          <a:xfrm>
            <a:off x="247650" y="66578"/>
            <a:ext cx="8648700" cy="811460"/>
            <a:chOff x="0" y="-38100"/>
            <a:chExt cx="4942983" cy="704872"/>
          </a:xfrm>
        </p:grpSpPr>
        <p:sp>
          <p:nvSpPr>
            <p:cNvPr id="768" name="Google Shape;768;p100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00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0" name="Google Shape;770;p100"/>
          <p:cNvSpPr txBox="1"/>
          <p:nvPr/>
        </p:nvSpPr>
        <p:spPr>
          <a:xfrm>
            <a:off x="410765" y="170687"/>
            <a:ext cx="8322469" cy="603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DADOS.SHAPE 918 REGISTROS E 12 COLUNAS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erface gráfica do usuário, Texto, Aplicativo&#10;&#10;Descrição gerada automaticamente" id="771" name="Google Shape;771;p100"/>
          <p:cNvPicPr preferRelativeResize="0"/>
          <p:nvPr/>
        </p:nvPicPr>
        <p:blipFill rotWithShape="1">
          <a:blip r:embed="rId3">
            <a:alphaModFix/>
          </a:blip>
          <a:srcRect b="0" l="0" r="9999" t="0"/>
          <a:stretch/>
        </p:blipFill>
        <p:spPr>
          <a:xfrm>
            <a:off x="54264" y="1388125"/>
            <a:ext cx="9035472" cy="3227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6" name="Google Shape;776;p101"/>
          <p:cNvGrpSpPr/>
          <p:nvPr/>
        </p:nvGrpSpPr>
        <p:grpSpPr>
          <a:xfrm>
            <a:off x="397269" y="2721636"/>
            <a:ext cx="8746731" cy="1482345"/>
            <a:chOff x="0" y="-38100"/>
            <a:chExt cx="4999011" cy="847203"/>
          </a:xfrm>
        </p:grpSpPr>
        <p:sp>
          <p:nvSpPr>
            <p:cNvPr id="777" name="Google Shape;777;p101"/>
            <p:cNvSpPr/>
            <p:nvPr/>
          </p:nvSpPr>
          <p:spPr>
            <a:xfrm>
              <a:off x="0" y="0"/>
              <a:ext cx="4999011" cy="809103"/>
            </a:xfrm>
            <a:custGeom>
              <a:rect b="b" l="l" r="r" t="t"/>
              <a:pathLst>
                <a:path extrusionOk="0" h="809103" w="4999011">
                  <a:moveTo>
                    <a:pt x="0" y="0"/>
                  </a:moveTo>
                  <a:lnTo>
                    <a:pt x="4999011" y="0"/>
                  </a:lnTo>
                  <a:lnTo>
                    <a:pt x="4999011" y="809103"/>
                  </a:lnTo>
                  <a:lnTo>
                    <a:pt x="0" y="809103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01"/>
            <p:cNvSpPr txBox="1"/>
            <p:nvPr/>
          </p:nvSpPr>
          <p:spPr>
            <a:xfrm>
              <a:off x="0" y="-38100"/>
              <a:ext cx="4999011" cy="847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9" name="Google Shape;779;p101"/>
          <p:cNvGrpSpPr/>
          <p:nvPr/>
        </p:nvGrpSpPr>
        <p:grpSpPr>
          <a:xfrm>
            <a:off x="374409" y="400850"/>
            <a:ext cx="2814716" cy="2425550"/>
            <a:chOff x="0" y="-38100"/>
            <a:chExt cx="1594028" cy="1373636"/>
          </a:xfrm>
        </p:grpSpPr>
        <p:sp>
          <p:nvSpPr>
            <p:cNvPr id="780" name="Google Shape;780;p101"/>
            <p:cNvSpPr/>
            <p:nvPr/>
          </p:nvSpPr>
          <p:spPr>
            <a:xfrm>
              <a:off x="0" y="0"/>
              <a:ext cx="1594028" cy="1335536"/>
            </a:xfrm>
            <a:custGeom>
              <a:rect b="b" l="l" r="r" t="t"/>
              <a:pathLst>
                <a:path extrusionOk="0" h="1335536" w="1594028">
                  <a:moveTo>
                    <a:pt x="0" y="0"/>
                  </a:moveTo>
                  <a:lnTo>
                    <a:pt x="1594028" y="0"/>
                  </a:lnTo>
                  <a:lnTo>
                    <a:pt x="1594028" y="1335536"/>
                  </a:lnTo>
                  <a:lnTo>
                    <a:pt x="0" y="1335536"/>
                  </a:lnTo>
                  <a:close/>
                </a:path>
              </a:pathLst>
            </a:custGeom>
            <a:solidFill>
              <a:srgbClr val="5AE1D2"/>
            </a:solidFill>
            <a:ln cap="sq" cmpd="sng" w="571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01"/>
            <p:cNvSpPr txBox="1"/>
            <p:nvPr/>
          </p:nvSpPr>
          <p:spPr>
            <a:xfrm>
              <a:off x="0" y="-38100"/>
              <a:ext cx="1594028" cy="1373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2" name="Google Shape;782;p101"/>
          <p:cNvSpPr txBox="1"/>
          <p:nvPr/>
        </p:nvSpPr>
        <p:spPr>
          <a:xfrm>
            <a:off x="397269" y="3040586"/>
            <a:ext cx="8746732" cy="1034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EXPLORAÇÃO E ANÁLISE DE DADOS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101"/>
          <p:cNvSpPr txBox="1"/>
          <p:nvPr/>
        </p:nvSpPr>
        <p:spPr>
          <a:xfrm>
            <a:off x="506499" y="488475"/>
            <a:ext cx="2705485" cy="34686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100"/>
              <a:buFont typeface="Arial"/>
              <a:buNone/>
            </a:pPr>
            <a:r>
              <a:rPr b="1" i="0" lang="pt-BR" sz="161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03.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" name="Google Shape;788;p102"/>
          <p:cNvGrpSpPr/>
          <p:nvPr/>
        </p:nvGrpSpPr>
        <p:grpSpPr>
          <a:xfrm>
            <a:off x="247650" y="66578"/>
            <a:ext cx="8648700" cy="811460"/>
            <a:chOff x="0" y="-38100"/>
            <a:chExt cx="4942983" cy="704872"/>
          </a:xfrm>
        </p:grpSpPr>
        <p:sp>
          <p:nvSpPr>
            <p:cNvPr id="789" name="Google Shape;789;p102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102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1" name="Google Shape;791;p102"/>
          <p:cNvSpPr txBox="1"/>
          <p:nvPr/>
        </p:nvSpPr>
        <p:spPr>
          <a:xfrm>
            <a:off x="410765" y="170687"/>
            <a:ext cx="8322469" cy="603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DADOS[AGE]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erface gráfica do usuário, Texto, Aplicativo&#10;&#10;Descrição gerada automaticamente" id="792" name="Google Shape;792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982" y="959317"/>
            <a:ext cx="7706035" cy="4013496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102"/>
          <p:cNvSpPr/>
          <p:nvPr/>
        </p:nvSpPr>
        <p:spPr>
          <a:xfrm>
            <a:off x="1233889" y="1531345"/>
            <a:ext cx="1145754" cy="48474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102"/>
          <p:cNvSpPr txBox="1"/>
          <p:nvPr/>
        </p:nvSpPr>
        <p:spPr>
          <a:xfrm>
            <a:off x="2622014" y="1531345"/>
            <a:ext cx="458301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Nesse exemplo temos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51 registros com pessoas de 54 anos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103"/>
          <p:cNvGrpSpPr/>
          <p:nvPr/>
        </p:nvGrpSpPr>
        <p:grpSpPr>
          <a:xfrm>
            <a:off x="247650" y="66578"/>
            <a:ext cx="8648700" cy="811460"/>
            <a:chOff x="0" y="-38100"/>
            <a:chExt cx="4942983" cy="704872"/>
          </a:xfrm>
        </p:grpSpPr>
        <p:sp>
          <p:nvSpPr>
            <p:cNvPr id="800" name="Google Shape;800;p103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03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2" name="Google Shape;802;p103"/>
          <p:cNvSpPr txBox="1"/>
          <p:nvPr/>
        </p:nvSpPr>
        <p:spPr>
          <a:xfrm>
            <a:off x="410765" y="170687"/>
            <a:ext cx="8322469" cy="603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COLOCANDO AS IDADES EM ORDEM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erface gráfica do usuário, Aplicativo&#10;&#10;Descrição gerada automaticamente" id="803" name="Google Shape;803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0119" y="982147"/>
            <a:ext cx="7264096" cy="4050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04"/>
          <p:cNvSpPr txBox="1"/>
          <p:nvPr/>
        </p:nvSpPr>
        <p:spPr>
          <a:xfrm>
            <a:off x="247650" y="210740"/>
            <a:ext cx="8648700" cy="4618435"/>
          </a:xfrm>
          <a:prstGeom prst="rect">
            <a:avLst/>
          </a:prstGeom>
          <a:solidFill>
            <a:srgbClr val="FBFED9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9" name="Google Shape;809;p104"/>
          <p:cNvGrpSpPr/>
          <p:nvPr/>
        </p:nvGrpSpPr>
        <p:grpSpPr>
          <a:xfrm>
            <a:off x="247649" y="0"/>
            <a:ext cx="8648700" cy="811460"/>
            <a:chOff x="0" y="-38100"/>
            <a:chExt cx="4942983" cy="704872"/>
          </a:xfrm>
        </p:grpSpPr>
        <p:sp>
          <p:nvSpPr>
            <p:cNvPr id="810" name="Google Shape;810;p104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04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2" name="Google Shape;812;p104"/>
          <p:cNvSpPr txBox="1"/>
          <p:nvPr/>
        </p:nvSpPr>
        <p:spPr>
          <a:xfrm>
            <a:off x="410765" y="170687"/>
            <a:ext cx="8322469" cy="603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VAMOS CRIAR UM HISTOGRAMA COM PLOTLY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104"/>
          <p:cNvSpPr txBox="1"/>
          <p:nvPr/>
        </p:nvSpPr>
        <p:spPr>
          <a:xfrm>
            <a:off x="531951" y="1112157"/>
            <a:ext cx="7642565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que é um histograma?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histograma é uma representação gráfica de uma distribuição de dados. Ele é utilizado para mostrar como os dados estão distribuídos ao longo de um intervalo ou de uma variável contínua. O eixo horizontal do histograma representa a variável de interesse, dividida em intervalos (ou bins), enquanto o eixo vertical mostra a frequência ou a densidade dos dados em cada intervalo.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" name="Google Shape;818;p105"/>
          <p:cNvGrpSpPr/>
          <p:nvPr/>
        </p:nvGrpSpPr>
        <p:grpSpPr>
          <a:xfrm>
            <a:off x="247649" y="0"/>
            <a:ext cx="8648700" cy="811460"/>
            <a:chOff x="0" y="-38100"/>
            <a:chExt cx="4942983" cy="704872"/>
          </a:xfrm>
        </p:grpSpPr>
        <p:sp>
          <p:nvSpPr>
            <p:cNvPr id="819" name="Google Shape;819;p105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05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1" name="Google Shape;821;p105"/>
          <p:cNvSpPr txBox="1"/>
          <p:nvPr/>
        </p:nvSpPr>
        <p:spPr>
          <a:xfrm>
            <a:off x="410765" y="170687"/>
            <a:ext cx="8322469" cy="603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VAMOS CRIAR UM HISTOGRAMA COM PLOTLY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áfico, Histograma&#10;&#10;Descrição gerada automaticamente" id="822" name="Google Shape;822;p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759" y="900755"/>
            <a:ext cx="8176475" cy="4198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7" name="Google Shape;827;p106"/>
          <p:cNvGrpSpPr/>
          <p:nvPr/>
        </p:nvGrpSpPr>
        <p:grpSpPr>
          <a:xfrm>
            <a:off x="247649" y="0"/>
            <a:ext cx="8648700" cy="811460"/>
            <a:chOff x="0" y="-38100"/>
            <a:chExt cx="4942983" cy="704872"/>
          </a:xfrm>
        </p:grpSpPr>
        <p:sp>
          <p:nvSpPr>
            <p:cNvPr id="828" name="Google Shape;828;p106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06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0" name="Google Shape;830;p106"/>
          <p:cNvSpPr txBox="1"/>
          <p:nvPr/>
        </p:nvSpPr>
        <p:spPr>
          <a:xfrm>
            <a:off x="410765" y="170687"/>
            <a:ext cx="8322469" cy="603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OBSERVE QUE O HISTOGRAMA É FACIL DE MEXER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1" name="Google Shape;831;p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694" y="955653"/>
            <a:ext cx="7371349" cy="4003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55"/>
          <p:cNvGrpSpPr/>
          <p:nvPr/>
        </p:nvGrpSpPr>
        <p:grpSpPr>
          <a:xfrm>
            <a:off x="280988" y="829002"/>
            <a:ext cx="8648700" cy="3979069"/>
            <a:chOff x="0" y="-38100"/>
            <a:chExt cx="1586793" cy="1839305"/>
          </a:xfrm>
        </p:grpSpPr>
        <p:sp>
          <p:nvSpPr>
            <p:cNvPr id="192" name="Google Shape;192;p55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55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55"/>
          <p:cNvGrpSpPr/>
          <p:nvPr/>
        </p:nvGrpSpPr>
        <p:grpSpPr>
          <a:xfrm>
            <a:off x="247650" y="24602"/>
            <a:ext cx="8648700" cy="1120114"/>
            <a:chOff x="0" y="-38100"/>
            <a:chExt cx="4942983" cy="704872"/>
          </a:xfrm>
        </p:grpSpPr>
        <p:sp>
          <p:nvSpPr>
            <p:cNvPr id="195" name="Google Shape;195;p55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55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p55"/>
          <p:cNvSpPr txBox="1"/>
          <p:nvPr/>
        </p:nvSpPr>
        <p:spPr>
          <a:xfrm>
            <a:off x="247650" y="245370"/>
            <a:ext cx="8648700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ESTATÍSTICA DESCRITIVA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55"/>
          <p:cNvSpPr txBox="1"/>
          <p:nvPr/>
        </p:nvSpPr>
        <p:spPr>
          <a:xfrm>
            <a:off x="694135" y="1391344"/>
            <a:ext cx="8051006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estatística descritiva 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empregada na caracterização e síntese dos dados. Seu propósito é descrever o comportamento dos dados coletados, identificando padrões, tendências e outras características relevantes.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exemplo: 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ao coletar dados sobre a estatura dos estudantes de um determinado estabelecimento de ensino, a Estatística Descritiva permite calcular a média de estatura, a moda (estatura mais frequente) e a variabilidade entre as estaturas dos alunos.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107"/>
          <p:cNvGrpSpPr/>
          <p:nvPr/>
        </p:nvGrpSpPr>
        <p:grpSpPr>
          <a:xfrm>
            <a:off x="247649" y="0"/>
            <a:ext cx="8648700" cy="811460"/>
            <a:chOff x="0" y="-38100"/>
            <a:chExt cx="4942983" cy="704872"/>
          </a:xfrm>
        </p:grpSpPr>
        <p:sp>
          <p:nvSpPr>
            <p:cNvPr id="837" name="Google Shape;837;p107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07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9" name="Google Shape;839;p107"/>
          <p:cNvSpPr txBox="1"/>
          <p:nvPr/>
        </p:nvSpPr>
        <p:spPr>
          <a:xfrm>
            <a:off x="410765" y="170687"/>
            <a:ext cx="8322469" cy="603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OUTRO HISTOGRAMA COM SEABURN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0" name="Google Shape;840;p107"/>
          <p:cNvPicPr preferRelativeResize="0"/>
          <p:nvPr/>
        </p:nvPicPr>
        <p:blipFill rotWithShape="1">
          <a:blip r:embed="rId3">
            <a:alphaModFix/>
          </a:blip>
          <a:srcRect b="0" l="0" r="14381" t="0"/>
          <a:stretch/>
        </p:blipFill>
        <p:spPr>
          <a:xfrm>
            <a:off x="1360884" y="900755"/>
            <a:ext cx="6422231" cy="4161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108"/>
          <p:cNvGrpSpPr/>
          <p:nvPr/>
        </p:nvGrpSpPr>
        <p:grpSpPr>
          <a:xfrm>
            <a:off x="247649" y="0"/>
            <a:ext cx="8648700" cy="811460"/>
            <a:chOff x="0" y="-38100"/>
            <a:chExt cx="4942983" cy="704872"/>
          </a:xfrm>
        </p:grpSpPr>
        <p:sp>
          <p:nvSpPr>
            <p:cNvPr id="846" name="Google Shape;846;p108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08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8" name="Google Shape;848;p108"/>
          <p:cNvSpPr txBox="1"/>
          <p:nvPr/>
        </p:nvSpPr>
        <p:spPr>
          <a:xfrm>
            <a:off x="410765" y="170687"/>
            <a:ext cx="8322469" cy="603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CONTAGEM DOS SEXOS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9" name="Google Shape;849;p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530" y="1139033"/>
            <a:ext cx="8638969" cy="3485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4" name="Google Shape;854;p109"/>
          <p:cNvGrpSpPr/>
          <p:nvPr/>
        </p:nvGrpSpPr>
        <p:grpSpPr>
          <a:xfrm>
            <a:off x="247649" y="0"/>
            <a:ext cx="8648700" cy="811460"/>
            <a:chOff x="0" y="-38100"/>
            <a:chExt cx="4942983" cy="704872"/>
          </a:xfrm>
        </p:grpSpPr>
        <p:sp>
          <p:nvSpPr>
            <p:cNvPr id="855" name="Google Shape;855;p109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109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7" name="Google Shape;857;p109"/>
          <p:cNvSpPr txBox="1"/>
          <p:nvPr/>
        </p:nvSpPr>
        <p:spPr>
          <a:xfrm>
            <a:off x="410765" y="170687"/>
            <a:ext cx="8322469" cy="603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GRAFICO PARA ANALISAR O SEXO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8" name="Google Shape;858;p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0238" y="938286"/>
            <a:ext cx="5995825" cy="3932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10"/>
          <p:cNvSpPr txBox="1"/>
          <p:nvPr/>
        </p:nvSpPr>
        <p:spPr>
          <a:xfrm>
            <a:off x="247650" y="210740"/>
            <a:ext cx="8648700" cy="4618435"/>
          </a:xfrm>
          <a:prstGeom prst="rect">
            <a:avLst/>
          </a:prstGeom>
          <a:solidFill>
            <a:srgbClr val="FBFED9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110"/>
          <p:cNvSpPr txBox="1"/>
          <p:nvPr/>
        </p:nvSpPr>
        <p:spPr>
          <a:xfrm>
            <a:off x="410765" y="1557693"/>
            <a:ext cx="832246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Faça a contagem de </a:t>
            </a: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pressão sanguínea em repouso (resting BP) e Colesterol (Cholesterol)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encontre o erro nesses dados 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11"/>
          <p:cNvSpPr txBox="1"/>
          <p:nvPr/>
        </p:nvSpPr>
        <p:spPr>
          <a:xfrm>
            <a:off x="247650" y="210740"/>
            <a:ext cx="8648700" cy="4618435"/>
          </a:xfrm>
          <a:prstGeom prst="rect">
            <a:avLst/>
          </a:prstGeom>
          <a:solidFill>
            <a:srgbClr val="FBFED9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0" name="Google Shape;870;p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876" y="314325"/>
            <a:ext cx="6732496" cy="4341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12"/>
          <p:cNvSpPr txBox="1"/>
          <p:nvPr/>
        </p:nvSpPr>
        <p:spPr>
          <a:xfrm>
            <a:off x="247650" y="210740"/>
            <a:ext cx="8648700" cy="4618435"/>
          </a:xfrm>
          <a:prstGeom prst="rect">
            <a:avLst/>
          </a:prstGeom>
          <a:solidFill>
            <a:srgbClr val="FBFED9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6" name="Google Shape;876;p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499" y="385764"/>
            <a:ext cx="8177572" cy="414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Google Shape;881;p113"/>
          <p:cNvGrpSpPr/>
          <p:nvPr/>
        </p:nvGrpSpPr>
        <p:grpSpPr>
          <a:xfrm>
            <a:off x="247649" y="43861"/>
            <a:ext cx="8648700" cy="811460"/>
            <a:chOff x="0" y="-38100"/>
            <a:chExt cx="4942983" cy="704872"/>
          </a:xfrm>
        </p:grpSpPr>
        <p:sp>
          <p:nvSpPr>
            <p:cNvPr id="882" name="Google Shape;882;p113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13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4" name="Google Shape;884;p113"/>
          <p:cNvSpPr txBox="1"/>
          <p:nvPr/>
        </p:nvSpPr>
        <p:spPr>
          <a:xfrm>
            <a:off x="1326950" y="43861"/>
            <a:ext cx="6490098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FASTING BF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5" name="Google Shape;885;p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665" y="1056345"/>
            <a:ext cx="7888669" cy="3610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" name="Google Shape;890;p114"/>
          <p:cNvGrpSpPr/>
          <p:nvPr/>
        </p:nvGrpSpPr>
        <p:grpSpPr>
          <a:xfrm>
            <a:off x="247649" y="43861"/>
            <a:ext cx="8648700" cy="811460"/>
            <a:chOff x="0" y="-38100"/>
            <a:chExt cx="4942983" cy="704872"/>
          </a:xfrm>
        </p:grpSpPr>
        <p:sp>
          <p:nvSpPr>
            <p:cNvPr id="891" name="Google Shape;891;p114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14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3" name="Google Shape;893;p114"/>
          <p:cNvSpPr txBox="1"/>
          <p:nvPr/>
        </p:nvSpPr>
        <p:spPr>
          <a:xfrm>
            <a:off x="528454" y="61792"/>
            <a:ext cx="7888669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ELETROCARDIOGRAMA E FREQ.CARDIACA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4" name="Google Shape;894;p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0168" y="999129"/>
            <a:ext cx="6792217" cy="405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9" name="Google Shape;899;p115"/>
          <p:cNvGrpSpPr/>
          <p:nvPr/>
        </p:nvGrpSpPr>
        <p:grpSpPr>
          <a:xfrm>
            <a:off x="247649" y="43860"/>
            <a:ext cx="8648700" cy="1277733"/>
            <a:chOff x="0" y="-38100"/>
            <a:chExt cx="4942983" cy="704872"/>
          </a:xfrm>
        </p:grpSpPr>
        <p:sp>
          <p:nvSpPr>
            <p:cNvPr id="900" name="Google Shape;900;p115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115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2" name="Google Shape;902;p115"/>
          <p:cNvSpPr txBox="1"/>
          <p:nvPr/>
        </p:nvSpPr>
        <p:spPr>
          <a:xfrm>
            <a:off x="717867" y="326094"/>
            <a:ext cx="7888800" cy="12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OBSERVE QUE FREQUÊNCIA CARDIACA TEM UMA DISTRIBUIÇÃO NORMAL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3" name="Google Shape;903;p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5863" y="1337340"/>
            <a:ext cx="6952653" cy="37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8" name="Google Shape;908;p116"/>
          <p:cNvGrpSpPr/>
          <p:nvPr/>
        </p:nvGrpSpPr>
        <p:grpSpPr>
          <a:xfrm>
            <a:off x="247648" y="0"/>
            <a:ext cx="8648700" cy="835486"/>
            <a:chOff x="0" y="-38100"/>
            <a:chExt cx="4942983" cy="704872"/>
          </a:xfrm>
        </p:grpSpPr>
        <p:sp>
          <p:nvSpPr>
            <p:cNvPr id="909" name="Google Shape;909;p116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116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1" name="Google Shape;911;p116"/>
          <p:cNvSpPr txBox="1"/>
          <p:nvPr/>
        </p:nvSpPr>
        <p:spPr>
          <a:xfrm>
            <a:off x="627663" y="138702"/>
            <a:ext cx="7888669" cy="603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HEART DISEASE (DOENÇA CARDIACA)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2" name="Google Shape;912;p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663" y="929028"/>
            <a:ext cx="7708472" cy="4010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56"/>
          <p:cNvGrpSpPr/>
          <p:nvPr/>
        </p:nvGrpSpPr>
        <p:grpSpPr>
          <a:xfrm>
            <a:off x="280988" y="829002"/>
            <a:ext cx="8648700" cy="3979069"/>
            <a:chOff x="0" y="-38100"/>
            <a:chExt cx="1586793" cy="1839305"/>
          </a:xfrm>
        </p:grpSpPr>
        <p:sp>
          <p:nvSpPr>
            <p:cNvPr id="204" name="Google Shape;204;p56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56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56"/>
          <p:cNvGrpSpPr/>
          <p:nvPr/>
        </p:nvGrpSpPr>
        <p:grpSpPr>
          <a:xfrm>
            <a:off x="247650" y="24602"/>
            <a:ext cx="8648700" cy="1120114"/>
            <a:chOff x="0" y="-38100"/>
            <a:chExt cx="4942983" cy="704872"/>
          </a:xfrm>
        </p:grpSpPr>
        <p:sp>
          <p:nvSpPr>
            <p:cNvPr id="207" name="Google Shape;207;p56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56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56"/>
          <p:cNvSpPr txBox="1"/>
          <p:nvPr/>
        </p:nvSpPr>
        <p:spPr>
          <a:xfrm>
            <a:off x="247650" y="245370"/>
            <a:ext cx="8648700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ESTATÍSTICA INFERENCIAL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56"/>
          <p:cNvSpPr txBox="1"/>
          <p:nvPr/>
        </p:nvSpPr>
        <p:spPr>
          <a:xfrm>
            <a:off x="579835" y="1369752"/>
            <a:ext cx="8051006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Diferentemente da estatística descritiva, a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estatística inferencial 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dedica-se à extrapolação de conclusões acerca de uma população maior, baseando-se em uma amostra de dados.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ramo utiliza métodos estatísticos para testar hipóteses e estimar parâmetros, possibilitando inferências sobre características da população a partir da análise de amostras.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exemplo 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pertinente seria investigar se a estatura média dos estudantes de uma escola difere significativamente daquela de outra instituição.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57"/>
          <p:cNvGrpSpPr/>
          <p:nvPr/>
        </p:nvGrpSpPr>
        <p:grpSpPr>
          <a:xfrm>
            <a:off x="280988" y="829002"/>
            <a:ext cx="8648700" cy="3979069"/>
            <a:chOff x="0" y="-38100"/>
            <a:chExt cx="1586793" cy="1839305"/>
          </a:xfrm>
        </p:grpSpPr>
        <p:sp>
          <p:nvSpPr>
            <p:cNvPr id="216" name="Google Shape;216;p57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57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" name="Google Shape;218;p57"/>
          <p:cNvGrpSpPr/>
          <p:nvPr/>
        </p:nvGrpSpPr>
        <p:grpSpPr>
          <a:xfrm>
            <a:off x="247650" y="24602"/>
            <a:ext cx="8648700" cy="1120114"/>
            <a:chOff x="0" y="-38100"/>
            <a:chExt cx="4942983" cy="704872"/>
          </a:xfrm>
        </p:grpSpPr>
        <p:sp>
          <p:nvSpPr>
            <p:cNvPr id="219" name="Google Shape;219;p57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57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57"/>
          <p:cNvSpPr txBox="1"/>
          <p:nvPr/>
        </p:nvSpPr>
        <p:spPr>
          <a:xfrm>
            <a:off x="247650" y="245370"/>
            <a:ext cx="8648700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ESTATÍSTICA PROBABILISTICA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57"/>
          <p:cNvSpPr txBox="1"/>
          <p:nvPr/>
        </p:nvSpPr>
        <p:spPr>
          <a:xfrm>
            <a:off x="579835" y="1369752"/>
            <a:ext cx="8051006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estatística probabilística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estuda a amostra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 técnica para escolhermos uma amostra que representa bem uma população é chamada de amostragem.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exemplo: 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pesquisa de mercado online, todos que receberem e completarem o questionário são a sua amostra probabilística. Já em uma com um grupo focal, os participantes serão a amostra.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dados fornecidos pela amostra vão servir como um indicativo sobre o comportamento da população. Dessa forma, você pode identificar tendências no mercado e opiniões do público, tomando decisões assertivas em seu negócio.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6"/>
          <p:cNvGrpSpPr/>
          <p:nvPr/>
        </p:nvGrpSpPr>
        <p:grpSpPr>
          <a:xfrm>
            <a:off x="280988" y="829002"/>
            <a:ext cx="8648700" cy="3979069"/>
            <a:chOff x="0" y="-38100"/>
            <a:chExt cx="1586793" cy="1839305"/>
          </a:xfrm>
        </p:grpSpPr>
        <p:sp>
          <p:nvSpPr>
            <p:cNvPr id="228" name="Google Shape;228;p6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6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0" name="Google Shape;230;p6"/>
          <p:cNvGrpSpPr/>
          <p:nvPr/>
        </p:nvGrpSpPr>
        <p:grpSpPr>
          <a:xfrm>
            <a:off x="247650" y="66577"/>
            <a:ext cx="8648700" cy="1233309"/>
            <a:chOff x="0" y="-38100"/>
            <a:chExt cx="4942983" cy="704872"/>
          </a:xfrm>
        </p:grpSpPr>
        <p:sp>
          <p:nvSpPr>
            <p:cNvPr id="231" name="Google Shape;231;p6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6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6"/>
          <p:cNvSpPr txBox="1"/>
          <p:nvPr/>
        </p:nvSpPr>
        <p:spPr>
          <a:xfrm>
            <a:off x="247650" y="328764"/>
            <a:ext cx="8648700" cy="6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PRINCIPAIS FERRAMENTAS EM ESTATÍSTICA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6"/>
          <p:cNvSpPr txBox="1"/>
          <p:nvPr/>
        </p:nvSpPr>
        <p:spPr>
          <a:xfrm>
            <a:off x="579835" y="1369752"/>
            <a:ext cx="8051006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Linguagem R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SPSS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SAS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Minitilab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Excel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Microsoft Power BI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Stata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Matlab</a:t>
            </a:r>
            <a:endParaRPr/>
          </a:p>
        </p:txBody>
      </p:sp>
    </p:spTree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EB18B"/>
      </a:lt1>
      <a:dk2>
        <a:srgbClr val="000000"/>
      </a:dk2>
      <a:lt2>
        <a:srgbClr val="5AE1D2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