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8" r:id="rId10"/>
    <p:sldId id="367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37C"/>
    <a:srgbClr val="371B6C"/>
    <a:srgbClr val="D33DD3"/>
    <a:srgbClr val="FFB638"/>
    <a:srgbClr val="9258AB"/>
    <a:srgbClr val="848589"/>
    <a:srgbClr val="B7BADF"/>
    <a:srgbClr val="482565"/>
    <a:srgbClr val="B6B7B9"/>
    <a:srgbClr val="8B5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1" autoAdjust="0"/>
    <p:restoredTop sz="96154" autoAdjust="0"/>
  </p:normalViewPr>
  <p:slideViewPr>
    <p:cSldViewPr snapToGrid="0" snapToObjects="1">
      <p:cViewPr varScale="1">
        <p:scale>
          <a:sx n="81" d="100"/>
          <a:sy n="81" d="100"/>
        </p:scale>
        <p:origin x="108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081-408E-A1E1-BDD974D3373E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dLbl>
              <c:idx val="3"/>
              <c:layout>
                <c:manualLayout>
                  <c:x val="-7.6908414946333615E-3"/>
                  <c:y val="-7.87570036370857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Divulgação nas Escolas</c:v>
                </c:pt>
                <c:pt idx="4">
                  <c:v>Jornais, Revistas ou Portais de Notícias Online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22</c:v>
                </c:pt>
                <c:pt idx="1">
                  <c:v>15</c:v>
                </c:pt>
                <c:pt idx="2">
                  <c:v>4</c:v>
                </c:pt>
                <c:pt idx="3">
                  <c:v>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072524483899876E-2"/>
          <c:y val="0.71154058827967626"/>
          <c:w val="0.78101570279076116"/>
          <c:h val="0.24908090990178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603235238634221"/>
          <c:y val="0.17635101431121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174-4717-A6F5-3E561FB1FD20}"/>
              </c:ext>
            </c:extLst>
          </c:dPt>
          <c:dPt>
            <c:idx val="3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dLbl>
              <c:idx val="2"/>
              <c:layout>
                <c:manualLayout>
                  <c:x val="1.4973589888700246E-2"/>
                  <c:y val="-1.9628215327704306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174-4717-A6F5-3E561FB1FD2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  <c:pt idx="3">
                  <c:v>Não se aplica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17138275797019"/>
          <c:y val="0.2114940201560134"/>
          <c:w val="0.26336540275419734"/>
          <c:h val="0.57750266507116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35F8-4636-B578-59F641C70825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dLbl>
              <c:idx val="2"/>
              <c:layout>
                <c:manualLayout>
                  <c:x val="1.4973589888700191E-2"/>
                  <c:y val="-4.907053831926087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2E7-477E-BCE5-B55E10D93F7D}"/>
                </c:ext>
              </c:extLst>
            </c:dLbl>
            <c:dLbl>
              <c:idx val="3"/>
              <c:layout>
                <c:manualLayout>
                  <c:x val="1.1978871910960196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35F8-4636-B578-59F641C708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  <c:pt idx="3">
                  <c:v>Não se aplica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</c:v>
                </c:pt>
                <c:pt idx="1">
                  <c:v>2</c:v>
                </c:pt>
                <c:pt idx="2">
                  <c:v>1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2065869663240873"/>
          <c:w val="0.23439162422184492"/>
          <c:h val="0.59348613718654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433-434A-844C-66560D6ABA83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794-4F31-BE99-1BD9FBC6F9A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2.9947179777400491E-3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433-434A-844C-66560D6ABA83}"/>
                </c:ext>
              </c:extLst>
            </c:dLbl>
            <c:dLbl>
              <c:idx val="3"/>
              <c:layout>
                <c:manualLayout>
                  <c:x val="1.4973589888700191E-2"/>
                  <c:y val="-2.9442322991556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794-4F31-BE99-1BD9FBC6F9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 ou pessimas</c:v>
                </c:pt>
                <c:pt idx="4">
                  <c:v>Não se aplica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21</c:v>
                </c:pt>
                <c:pt idx="1">
                  <c:v>7</c:v>
                </c:pt>
                <c:pt idx="2">
                  <c:v>11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674943406904357"/>
          <c:y val="0.25075045081142189"/>
          <c:w val="0.256298104131296"/>
          <c:h val="0.53950854503535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FC3-48EC-8CAF-354F52749368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1.7968307866440294E-2"/>
                  <c:y val="-1.962821532770426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DFC3-48EC-8CAF-354F5274936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Não se aplica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6</c:v>
                </c:pt>
                <c:pt idx="1">
                  <c:v>3</c:v>
                </c:pt>
                <c:pt idx="2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14"/>
          <c:y val="0.17217984954398163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Ótimas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</c:v>
                </c:pt>
                <c:pt idx="1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023464371693716"/>
          <c:y val="0.88828099380479886"/>
          <c:w val="0.44090796738844928"/>
          <c:h val="6.4660145300188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088161716256104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F2-46D4-A9FD-03EF8554ED90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B38-4437-AC02-BA97AFD522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0928169443418385E-2"/>
                  <c:y val="-3.0811993452766536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DF2-46D4-A9FD-03EF8554ED90}"/>
                </c:ext>
              </c:extLst>
            </c:dLbl>
            <c:dLbl>
              <c:idx val="3"/>
              <c:layout>
                <c:manualLayout>
                  <c:x val="8.1961270825638265E-3"/>
                  <c:y val="-4.36975136882263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B38-4437-AC02-BA97AFD522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Planilha1!$A$2:$A$7</c:f>
              <c:strCache>
                <c:ptCount val="6"/>
                <c:pt idx="0">
                  <c:v>Ótimas</c:v>
                </c:pt>
                <c:pt idx="1">
                  <c:v>Boas</c:v>
                </c:pt>
                <c:pt idx="2">
                  <c:v>Pessimas</c:v>
                </c:pt>
                <c:pt idx="3">
                  <c:v>Ruins</c:v>
                </c:pt>
                <c:pt idx="4">
                  <c:v>Regulares</c:v>
                </c:pt>
                <c:pt idx="5">
                  <c:v>Não se aplica</c:v>
                </c:pt>
              </c:strCache>
            </c:strRef>
          </c:cat>
          <c:val>
            <c:numRef>
              <c:f>Planilha1!$B$2:$B$7</c:f>
              <c:numCache>
                <c:formatCode>General</c:formatCode>
                <c:ptCount val="6"/>
                <c:pt idx="0">
                  <c:v>7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1.617953250918221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A9E-4B82-B425-16E615523D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Ótimos</c:v>
                </c:pt>
                <c:pt idx="1">
                  <c:v>Bom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22</c:v>
                </c:pt>
                <c:pt idx="1">
                  <c:v>22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E97-42B8-B93E-9527D1A3926A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2.1552156460489728E-3"/>
                  <c:y val="-6.461136317234909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dLbl>
              <c:idx val="3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E97-42B8-B93E-9527D1A392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25</c:v>
                </c:pt>
                <c:pt idx="1">
                  <c:v>13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Parcialmente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0.78260869565217395</c:v>
                </c:pt>
                <c:pt idx="1">
                  <c:v>0.21739130434782608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0.19565217391304349</c:v>
                </c:pt>
                <c:pt idx="1">
                  <c:v>0.30434782608695654</c:v>
                </c:pt>
                <c:pt idx="2">
                  <c:v>0.47826086956521741</c:v>
                </c:pt>
                <c:pt idx="3">
                  <c:v>2.1739130434782608E-2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Ótimo</c:v>
                </c:pt>
                <c:pt idx="1">
                  <c:v>Bom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42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240-4C30-884F-3F58DF1964B2}"/>
              </c:ext>
            </c:extLst>
          </c:dPt>
          <c:dLbls>
            <c:dLbl>
              <c:idx val="1"/>
              <c:layout>
                <c:manualLayout>
                  <c:x val="1.4973589888700191E-2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dLbl>
              <c:idx val="2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240-4C30-884F-3F58DF1964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</c:v>
                </c:pt>
                <c:pt idx="2">
                  <c:v>Não se Apllica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38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00594227504247"/>
          <c:y val="0.2107003911346924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Pt>
            <c:idx val="3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7A-463F-8029-FD663E176AAD}"/>
              </c:ext>
            </c:extLst>
          </c:dPt>
          <c:dPt>
            <c:idx val="4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EDB-4547-89FA-60D9976B5C0F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dLbl>
              <c:idx val="2"/>
              <c:layout>
                <c:manualLayout>
                  <c:x val="1.1978871910960141E-2"/>
                  <c:y val="1.4721161495778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DAF-45FF-BC0F-4FFCF7673A05}"/>
                </c:ext>
              </c:extLst>
            </c:dLbl>
            <c:dLbl>
              <c:idx val="3"/>
              <c:layout>
                <c:manualLayout>
                  <c:x val="1.1978871910960141E-2"/>
                  <c:y val="-2.208174224366729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0458404074702885E-2"/>
                      <c:h val="6.8324349303410872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637A-463F-8029-FD663E176AAD}"/>
                </c:ext>
              </c:extLst>
            </c:dLbl>
            <c:dLbl>
              <c:idx val="4"/>
              <c:layout>
                <c:manualLayout>
                  <c:x val="1.4973589888700246E-2"/>
                  <c:y val="-5.888464598311277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DEDB-4547-89FA-60D9976B5C0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Ruim</c:v>
                </c:pt>
                <c:pt idx="4">
                  <c:v>Não se Aplica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19</c:v>
                </c:pt>
                <c:pt idx="1">
                  <c:v>19</c:v>
                </c:pt>
                <c:pt idx="2">
                  <c:v>6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Pt>
            <c:idx val="3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8DB-4136-80AC-E281F57686C3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dLbl>
              <c:idx val="3"/>
              <c:layout>
                <c:manualLayout>
                  <c:x val="1.7968307866440294E-2"/>
                  <c:y val="-3.925643065540852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D8DB-4136-80AC-E281F57686C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Ruim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15</c:v>
                </c:pt>
                <c:pt idx="2">
                  <c:v>6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DA5-4EC2-BE02-804D85DAF49E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5.8967374481520458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6245279514641247E-2"/>
                      <c:h val="4.687671413930605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39D-49B1-B46B-F80EDA182A4D}"/>
                </c:ext>
              </c:extLst>
            </c:dLbl>
            <c:dLbl>
              <c:idx val="3"/>
              <c:layout>
                <c:manualLayout>
                  <c:x val="1.1793474896304092E-2"/>
                  <c:y val="-2.215908434126996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6DA5-4EC2-BE02-804D85DAF49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  <c:pt idx="3">
                  <c:v>Pessimo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19</c:v>
                </c:pt>
                <c:pt idx="1">
                  <c:v>17</c:v>
                </c:pt>
                <c:pt idx="2">
                  <c:v>9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20</c:v>
                </c:pt>
                <c:pt idx="1">
                  <c:v>8</c:v>
                </c:pt>
                <c:pt idx="2">
                  <c:v>6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Ótima </c:v>
                </c:pt>
                <c:pt idx="1">
                  <c:v>Boa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39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 smtClean="0">
                <a:solidFill>
                  <a:srgbClr val="848589"/>
                </a:solidFill>
              </a:rPr>
              <a:t>Aulas</a:t>
            </a:r>
            <a:r>
              <a:rPr lang="en-US" sz="1400" dirty="0" smtClean="0">
                <a:solidFill>
                  <a:srgbClr val="848589"/>
                </a:solidFill>
              </a:rPr>
              <a:t> de </a:t>
            </a:r>
            <a:r>
              <a:rPr lang="en-US" sz="1400" dirty="0" err="1" smtClean="0">
                <a:solidFill>
                  <a:srgbClr val="848589"/>
                </a:solidFill>
              </a:rPr>
              <a:t>t.i</a:t>
            </a:r>
            <a:endParaRPr lang="en-US" sz="1400" dirty="0" smtClean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9728662578730358"/>
          <c:y val="7.3605779038928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0"/>
                  <c:y val="-3.43493635515000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AE9D-4562-BE3E-009EB22C09D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40</c:v>
                </c:pt>
                <c:pt idx="1">
                  <c:v>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Pessimo</c:v>
                </c:pt>
                <c:pt idx="3">
                  <c:v>Regular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35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67337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A3-43CB-B139-10953DE695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44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 smtClean="0">
                <a:effectLst/>
              </a:rPr>
              <a:t>APOIO EM SALA DE AULA</a:t>
            </a:r>
            <a:endParaRPr lang="pt-BR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0E5-4F77-B6C2-31870487E20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4973589888700135E-2"/>
                  <c:y val="-1.4721161495778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0E5-4F77-B6C2-31870487E2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Péssimas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11</c:v>
                </c:pt>
                <c:pt idx="1">
                  <c:v>33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Pt>
            <c:idx val="3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  <c:pt idx="3">
                  <c:v>Ruim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38</c:v>
                </c:pt>
                <c:pt idx="1">
                  <c:v>6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WEB – DIURNO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SANTANTA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883102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4010479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133081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955534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4283738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0576275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26745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502441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209947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561905" y="1684975"/>
            <a:ext cx="64886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"Em geral, minha experiência foi muito positiva. O curso contribui bastante para o desenvolvimento do perfil profissional (e até pessoal) de forma fluida, por meio das exigências de uma boa postura, feedbacks constantes, apresentações e trabalhos em grupo."</a:t>
            </a:r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 relação que os professores têm com os alunos é quase uma família; as oportunidades de ir em visitas e eventos; o desenvolvimento e a valorização de quem realmente está se esforçando. O conhecimento técnico absorvido durante o curso, muitas vezes, não é ensinado nem na faculdade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pPr algn="r"/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"Cativante (por conta do professor Thiago), muito bom o ambiente. Me senti confortável pelo tratamento dado por todos à minha volta."</a:t>
            </a:r>
            <a: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rgbClr val="84858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i="1" dirty="0">
              <a:solidFill>
                <a:srgbClr val="84858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0" y="-3707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272298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21589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155318" y="1196543"/>
            <a:ext cx="597496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"Gostaria de sugerir uma melhoria na comunicação dos avisos. Reuniões e compromissos importantes às vezes são informados muito em cima da hora no grupo dos alunos. Alguém pode não ver a informação e acabar recebendo em cima da hora, sem tempo de ir ou chegando atrasado. Outro ponto é a rivalidade entre turmas do mesmo curso, que tem gerado um ambiente desconfortável. Seria bom incentivar um ambiente mais tranquilo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 falta de tempo que nós temos para fazer tudo que o curso pede — absorver todo o conteúdo, aplicar e ainda desenvolver o TCC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"Auxílio individual dos professores e monitores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"Melhoria no calendário, por não ter muito tempo para o TCC."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702093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</a:t>
            </a:r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81168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30633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6501801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569600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</a:t>
            </a:r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8449820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800153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9560519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456404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773345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0741796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3033776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0095307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1578330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79253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51376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Props1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B1A83C7-668F-4057-8CCC-CF38FE77CD31}">
  <ds:schemaRefs>
    <ds:schemaRef ds:uri="c96f5a7c-2630-405e-9018-6fa676b8ed14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34cf9721-6b6f-4ea4-9741-6b541d5c2008"/>
    <ds:schemaRef ds:uri="http://schemas.microsoft.com/office/2006/documentManagement/types"/>
    <ds:schemaRef ds:uri="http://schemas.microsoft.com/office/2006/metadata/properties"/>
    <ds:schemaRef ds:uri="20758ede-c556-462e-96b3-acad21b5b9b7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21486</TotalTime>
  <Words>550</Words>
  <Application>Microsoft Office PowerPoint</Application>
  <PresentationFormat>Widescreen</PresentationFormat>
  <Paragraphs>123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434</cp:revision>
  <dcterms:created xsi:type="dcterms:W3CDTF">2021-03-12T14:30:45Z</dcterms:created>
  <dcterms:modified xsi:type="dcterms:W3CDTF">2025-07-17T13:32:42Z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