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6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7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8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notesSlides/notesSlide9.xml" ContentType="application/vnd.openxmlformats-officedocument.presentationml.notesSlid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0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1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2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drawings/drawing1.xml" ContentType="application/vnd.openxmlformats-officedocument.drawingml.chartshap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5"/>
  </p:sldMasterIdLst>
  <p:notesMasterIdLst>
    <p:notesMasterId r:id="rId23"/>
  </p:notesMasterIdLst>
  <p:sldIdLst>
    <p:sldId id="362" r:id="rId6"/>
    <p:sldId id="383" r:id="rId7"/>
    <p:sldId id="364" r:id="rId8"/>
    <p:sldId id="366" r:id="rId9"/>
    <p:sldId id="368" r:id="rId10"/>
    <p:sldId id="367" r:id="rId11"/>
    <p:sldId id="369" r:id="rId12"/>
    <p:sldId id="371" r:id="rId13"/>
    <p:sldId id="373" r:id="rId14"/>
    <p:sldId id="389" r:id="rId15"/>
    <p:sldId id="390" r:id="rId16"/>
    <p:sldId id="388" r:id="rId17"/>
    <p:sldId id="384" r:id="rId18"/>
    <p:sldId id="379" r:id="rId19"/>
    <p:sldId id="268" r:id="rId20"/>
    <p:sldId id="387" r:id="rId21"/>
    <p:sldId id="38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337C"/>
    <a:srgbClr val="371B6C"/>
    <a:srgbClr val="D33DD3"/>
    <a:srgbClr val="FFB638"/>
    <a:srgbClr val="9258AB"/>
    <a:srgbClr val="848589"/>
    <a:srgbClr val="B7BADF"/>
    <a:srgbClr val="482565"/>
    <a:srgbClr val="B6B7B9"/>
    <a:srgbClr val="8B5E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41E8C2-1526-F6D4-F4E3-ADB7F9914715}" v="4" dt="2022-08-10T11:49:22.7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6154" autoAdjust="0"/>
  </p:normalViewPr>
  <p:slideViewPr>
    <p:cSldViewPr snapToGrid="0" snapToObjects="1">
      <p:cViewPr varScale="1">
        <p:scale>
          <a:sx n="79" d="100"/>
          <a:sy n="79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4.xlsx"/><Relationship Id="rId2" Type="http://schemas.microsoft.com/office/2011/relationships/chartColorStyle" Target="colors25.xml"/><Relationship Id="rId1" Type="http://schemas.microsoft.com/office/2011/relationships/chartStyle" Target="style25.xml"/><Relationship Id="rId4" Type="http://schemas.openxmlformats.org/officeDocument/2006/relationships/chartUserShapes" Target="../drawings/drawing1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9051881235845556"/>
          <c:y val="3.4661143340847286E-2"/>
          <c:w val="0.57385216801028438"/>
          <c:h val="0.6815697289805706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22A-1843-B2BC-970B3D30375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22A-1843-B2BC-970B3D30375D}"/>
              </c:ext>
            </c:extLst>
          </c:dPt>
          <c:dLbls>
            <c:dLbl>
              <c:idx val="2"/>
              <c:layout>
                <c:manualLayout>
                  <c:x val="-5.8834937433944676E-3"/>
                  <c:y val="1.95900294873658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5236681862134399E-2"/>
                      <c:h val="4.442866548221094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Indicação de amigos e familiares</c:v>
                </c:pt>
                <c:pt idx="1">
                  <c:v>Indicação de ex-aluno</c:v>
                </c:pt>
                <c:pt idx="2">
                  <c:v>Internet e Redes Sociais</c:v>
                </c:pt>
                <c:pt idx="3">
                  <c:v>Jornais, Revistas ou Portais de Notícias Online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29</c:v>
                </c:pt>
                <c:pt idx="1">
                  <c:v>10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072524483899876E-2"/>
          <c:y val="0.71154058827967626"/>
          <c:w val="0.78101570279076116"/>
          <c:h val="0.249080909901781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603235238634221"/>
          <c:y val="0.17635101431121"/>
          <c:w val="0.43492524995283915"/>
          <c:h val="0.7126552918325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  <a:ln>
              <a:noFill/>
            </a:ln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577-41DF-8AC1-0C1819B194DD}"/>
              </c:ext>
            </c:extLst>
          </c:dPt>
          <c:dPt>
            <c:idx val="2"/>
            <c:bubble3D val="0"/>
            <c:spPr>
              <a:solidFill>
                <a:srgbClr val="895E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174-4717-A6F5-3E561FB1FD20}"/>
              </c:ext>
            </c:extLst>
          </c:dPt>
          <c:dLbls>
            <c:dLbl>
              <c:idx val="1"/>
              <c:layout>
                <c:manualLayout>
                  <c:x val="1.0976702508960573E-2"/>
                  <c:y val="-9.814107663852175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F577-41DF-8AC1-0C1819B194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Não se aplica 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13</c:v>
                </c:pt>
                <c:pt idx="1">
                  <c:v>2</c:v>
                </c:pt>
                <c:pt idx="2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917138275797019"/>
          <c:y val="0.2114940201560134"/>
          <c:w val="0.26336540275419734"/>
          <c:h val="0.577502665071165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02707036408224"/>
          <c:y val="0.1518157451515797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Pt>
            <c:idx val="2"/>
            <c:bubble3D val="0"/>
            <c:spPr>
              <a:solidFill>
                <a:srgbClr val="84858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2E7-477E-BCE5-B55E10D93F7D}"/>
              </c:ext>
            </c:extLst>
          </c:dPt>
          <c:dLbls>
            <c:dLbl>
              <c:idx val="1"/>
              <c:layout>
                <c:manualLayout>
                  <c:x val="-2.9888228636106395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dLbl>
              <c:idx val="2"/>
              <c:layout>
                <c:manualLayout>
                  <c:x val="1.1978871910960196E-2"/>
                  <c:y val="-9.814107663852175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62E7-477E-BCE5-B55E10D93F7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 </c:v>
                </c:pt>
                <c:pt idx="1">
                  <c:v>Boa</c:v>
                </c:pt>
                <c:pt idx="2">
                  <c:v>Não se aplica 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23</c:v>
                </c:pt>
                <c:pt idx="1">
                  <c:v>7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76928881343142"/>
          <c:y val="0.2065869663240873"/>
          <c:w val="0.23439162422184492"/>
          <c:h val="0.5934861371865426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workshop</a:t>
            </a:r>
            <a:endParaRPr lang="en-US" sz="1400" dirty="0">
              <a:solidFill>
                <a:srgbClr val="84858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999009620826258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E433-434A-844C-66560D6ABA83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C794-4F31-BE99-1BD9FBC6F9A2}"/>
              </c:ext>
            </c:extLst>
          </c:dPt>
          <c:dLbls>
            <c:dLbl>
              <c:idx val="1"/>
              <c:layout>
                <c:manualLayout>
                  <c:x val="9.1982644784003014E-3"/>
                  <c:y val="4.6369726800743862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2.9947179777400491E-3"/>
                  <c:y val="-4.49808071705328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433-434A-844C-66560D6ABA83}"/>
                </c:ext>
              </c:extLst>
            </c:dLbl>
            <c:dLbl>
              <c:idx val="3"/>
              <c:layout>
                <c:manualLayout>
                  <c:x val="1.4973589888700191E-2"/>
                  <c:y val="-2.944232299155638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C794-4F31-BE99-1BD9FBC6F9A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Ruins ou pessimas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31</c:v>
                </c:pt>
                <c:pt idx="1">
                  <c:v>18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674943406904357"/>
          <c:y val="0.25075045081142189"/>
          <c:w val="0.256298104131296"/>
          <c:h val="0.5395085450353559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990638558762492"/>
          <c:y val="0.18125806814313605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CB8-4B6E-B5F8-0EB70337118C}"/>
              </c:ext>
            </c:extLst>
          </c:dPt>
          <c:dPt>
            <c:idx val="1"/>
            <c:bubble3D val="0"/>
            <c:spPr>
              <a:solidFill>
                <a:srgbClr val="8B5EB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DFC3-48EC-8CAF-354F5274936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 se aplica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15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B8-4B6E-B5F8-0EB703371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254244482173179"/>
          <c:y val="0.29491393529875648"/>
          <c:w val="0.22157375966798717"/>
          <c:h val="0.41451236055949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 MATEMÁTICA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001755390997214"/>
          <c:y val="0.17217984954398163"/>
          <c:w val="0.53290874096516816"/>
          <c:h val="0.6556601513876673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2.9460881993625091E-3"/>
                  <c:y val="-5.716936981621370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Não se aplica</c:v>
                </c:pt>
                <c:pt idx="2">
                  <c:v>Boas</c:v>
                </c:pt>
                <c:pt idx="3">
                  <c:v>Regulares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</c:v>
                </c:pt>
                <c:pt idx="1">
                  <c:v>43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5023464371693716"/>
          <c:y val="0.88828099380479886"/>
          <c:w val="0.44090796738844928"/>
          <c:h val="6.466014530018815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AULAS DE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r>
              <a:rPr lang="en-US" sz="1400" cap="none" baseline="0" dirty="0">
                <a:solidFill>
                  <a:srgbClr val="848589"/>
                </a:solidFill>
              </a:rPr>
              <a:t>PORTUGUÊS</a:t>
            </a:r>
            <a:endParaRPr lang="en-US" sz="1400" cap="none" dirty="0">
              <a:solidFill>
                <a:srgbClr val="84858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088161716256104"/>
          <c:y val="0.168818502337195"/>
          <c:w val="0.54110486804773206"/>
          <c:h val="0.66574419300802723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DF2-46D4-A9FD-03EF8554ED9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6B38-4437-AC02-BA97AFD522F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9A07-4E49-8AD1-3EE594B18A46}"/>
              </c:ext>
            </c:extLst>
          </c:dPt>
          <c:dLbls>
            <c:dLbl>
              <c:idx val="1"/>
              <c:layout>
                <c:manualLayout>
                  <c:x val="2.1404583850785037E-4"/>
                  <c:y val="4.367104638738547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8.1961270825638265E-3"/>
                  <c:y val="-4.369751368822631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DF2-46D4-A9FD-03EF8554ED9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Planilha1!$A$2:$A$6</c:f>
              <c:strCache>
                <c:ptCount val="5"/>
                <c:pt idx="0">
                  <c:v>Ótimas</c:v>
                </c:pt>
                <c:pt idx="1">
                  <c:v>Boas</c:v>
                </c:pt>
                <c:pt idx="2">
                  <c:v>Ruins</c:v>
                </c:pt>
                <c:pt idx="3">
                  <c:v>Regulares</c:v>
                </c:pt>
                <c:pt idx="4">
                  <c:v>Não se aplica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16</c:v>
                </c:pt>
                <c:pt idx="1">
                  <c:v>8</c:v>
                </c:pt>
                <c:pt idx="2">
                  <c:v>1</c:v>
                </c:pt>
                <c:pt idx="3">
                  <c:v>2</c:v>
                </c:pt>
                <c:pt idx="4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49217943921471"/>
          <c:y val="3.8049716603385304E-2"/>
          <c:w val="0.52086309012240595"/>
          <c:h val="0.72512864002323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6A9E-4B82-B425-16E615523D23}"/>
              </c:ext>
            </c:extLst>
          </c:dPt>
          <c:dLbls>
            <c:dLbl>
              <c:idx val="1"/>
              <c:layout>
                <c:manualLayout>
                  <c:x val="5.5768003883703869E-3"/>
                  <c:y val="2.9626380196931417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Ótimos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36</c:v>
                </c:pt>
                <c:pt idx="1">
                  <c:v>13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0224148788698823"/>
          <c:y val="0.79981501825824153"/>
          <c:w val="0.48704661710968156"/>
          <c:h val="0.1138941416927867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08702808865279"/>
          <c:y val="3.8462199112843973E-2"/>
          <c:w val="0.61118885402838452"/>
          <c:h val="0.75648464080878774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F198-408D-B9EB-3023C2CF480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F198-408D-B9EB-3023C2CF4804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F198-408D-B9EB-3023C2CF4804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AE97-42B8-B93E-9527D1A3926A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198-408D-B9EB-3023C2CF4804}"/>
                </c:ext>
              </c:extLst>
            </c:dLbl>
            <c:dLbl>
              <c:idx val="2"/>
              <c:layout>
                <c:manualLayout>
                  <c:x val="2.1552156460489728E-3"/>
                  <c:y val="-6.461136317234909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F198-408D-B9EB-3023C2CF4804}"/>
                </c:ext>
              </c:extLst>
            </c:dLbl>
            <c:dLbl>
              <c:idx val="3"/>
              <c:layout>
                <c:manualLayout>
                  <c:x val="7.2272067343909048E-3"/>
                  <c:y val="-5.5227104071129155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AE97-42B8-B93E-9527D1A392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  <c:pt idx="3">
                  <c:v>Ruins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30</c:v>
                </c:pt>
                <c:pt idx="1">
                  <c:v>14</c:v>
                </c:pt>
                <c:pt idx="2">
                  <c:v>7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98-408D-B9EB-3023C2CF48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761458074731878"/>
          <c:y val="0.89441577877500622"/>
          <c:w val="0.56888516779425791"/>
          <c:h val="5.035711715386466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/>
              <a:t>UTILIDADE</a:t>
            </a:r>
            <a:r>
              <a:rPr lang="pt-BR" sz="1600" baseline="0"/>
              <a:t> NO DESENVOLVIMENTO PROFISSIONAL</a:t>
            </a:r>
            <a:endParaRPr lang="en-US" sz="1600"/>
          </a:p>
        </c:rich>
      </c:tx>
      <c:layout>
        <c:manualLayout>
          <c:xMode val="edge"/>
          <c:yMode val="edge"/>
          <c:x val="0.13783753261722334"/>
          <c:y val="2.64641609621118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D60D-4C34-9BD9-3F95D5039AA9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D60D-4C34-9BD9-3F95D5039AA9}"/>
              </c:ext>
            </c:extLst>
          </c:dPt>
          <c:dLbls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Sim</c:v>
                </c:pt>
                <c:pt idx="1">
                  <c:v>Parcialmente</c:v>
                </c:pt>
                <c:pt idx="2">
                  <c:v>Não 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0.51923076923076927</c:v>
                </c:pt>
                <c:pt idx="1">
                  <c:v>0.19230769230769232</c:v>
                </c:pt>
                <c:pt idx="2">
                  <c:v>3.8461538461538464E-2</c:v>
                </c:pt>
                <c:pt idx="3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0D-4C34-9BD9-3F95D5039AA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pt-BR" sz="1600" dirty="0"/>
              <a:t>RELEVÂNCIA</a:t>
            </a:r>
            <a:r>
              <a:rPr lang="pt-BR" sz="1600" baseline="0" dirty="0"/>
              <a:t> DOS CONTEÚDOS </a:t>
            </a:r>
            <a:br>
              <a:rPr lang="pt-BR" sz="1600" baseline="0" dirty="0"/>
            </a:br>
            <a:r>
              <a:rPr lang="pt-BR" sz="1600" baseline="0" dirty="0"/>
              <a:t>APLICADOS</a:t>
            </a:r>
            <a:endParaRPr lang="en-US" sz="1600" dirty="0"/>
          </a:p>
        </c:rich>
      </c:tx>
      <c:layout>
        <c:manualLayout>
          <c:xMode val="edge"/>
          <c:yMode val="edge"/>
          <c:x val="0.13530802350332233"/>
          <c:y val="3.175699315453423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111893134414329"/>
          <c:y val="0.1752844057638388"/>
          <c:w val="0.73601206356755988"/>
          <c:h val="0.78945280241919935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482565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7DD3-489C-B20B-C6727F355C6D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7DD3-489C-B20B-C6727F355C6D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7DD3-489C-B20B-C6727F355C6D}"/>
              </c:ext>
            </c:extLst>
          </c:dPt>
          <c:dLbls>
            <c:dLbl>
              <c:idx val="2"/>
              <c:layout>
                <c:manualLayout>
                  <c:x val="1.6085088703112711E-2"/>
                  <c:y val="-4.8517067957229255E-17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7DD3-489C-B20B-C6727F355C6D}"/>
                </c:ext>
              </c:extLst>
            </c:dLbl>
            <c:numFmt formatCode="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bg1">
                        <a:lumMod val="6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Planilha1!$A$2:$A$6</c:f>
              <c:strCache>
                <c:ptCount val="5"/>
                <c:pt idx="0">
                  <c:v>Neutro / Pouco Relevante</c:v>
                </c:pt>
                <c:pt idx="1">
                  <c:v>Relevante</c:v>
                </c:pt>
                <c:pt idx="2">
                  <c:v>Muito Relevante</c:v>
                </c:pt>
                <c:pt idx="3">
                  <c:v>Não se Aplica</c:v>
                </c:pt>
                <c:pt idx="4">
                  <c:v>Não relevante </c:v>
                </c:pt>
              </c:strCache>
            </c:strRef>
          </c:cat>
          <c:val>
            <c:numRef>
              <c:f>Planilha1!$B$2:$B$6</c:f>
              <c:numCache>
                <c:formatCode>General</c:formatCode>
                <c:ptCount val="5"/>
                <c:pt idx="0">
                  <c:v>9.6153846153846159E-2</c:v>
                </c:pt>
                <c:pt idx="1">
                  <c:v>0.36538461538461536</c:v>
                </c:pt>
                <c:pt idx="2">
                  <c:v>0.26923076923076922</c:v>
                </c:pt>
                <c:pt idx="3">
                  <c:v>0.25</c:v>
                </c:pt>
                <c:pt idx="4">
                  <c:v>1.9230769230769232E-2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DD3-489C-B20B-C6727F355C6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1187996688"/>
        <c:axId val="1187996272"/>
      </c:barChart>
      <c:valAx>
        <c:axId val="118799627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87996688"/>
        <c:crosses val="autoZero"/>
        <c:crossBetween val="between"/>
      </c:valAx>
      <c:catAx>
        <c:axId val="11879966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879962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CONHECIMENTO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2941370577472697"/>
          <c:y val="0.23032851746755942"/>
          <c:w val="0.41407679775753969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0CF8-482E-B174-4BE54FF61625}"/>
              </c:ext>
            </c:extLst>
          </c:dPt>
          <c:dPt>
            <c:idx val="2"/>
            <c:bubble3D val="0"/>
            <c:spPr>
              <a:solidFill>
                <a:srgbClr val="895EA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2.9955451290667179E-3"/>
                  <c:y val="-4.4980789790756665E-1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0CF8-482E-B174-4BE54FF6162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 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45</c:v>
                </c:pt>
                <c:pt idx="1">
                  <c:v>6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365540711227323"/>
          <c:y val="0.40286896393973676"/>
          <c:w val="0.17956288156345757"/>
          <c:h val="0.283181717019974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comunicação</a:t>
            </a:r>
            <a:r>
              <a:rPr lang="en-US" sz="1200" dirty="0">
                <a:solidFill>
                  <a:srgbClr val="848589"/>
                </a:solidFill>
              </a:rPr>
              <a:t> </a:t>
            </a:r>
            <a:r>
              <a:rPr lang="en-US" sz="1200" dirty="0" err="1">
                <a:solidFill>
                  <a:srgbClr val="848589"/>
                </a:solidFill>
              </a:rPr>
              <a:t>clara</a:t>
            </a:r>
            <a:r>
              <a:rPr lang="en-US" sz="1200" baseline="0" dirty="0">
                <a:solidFill>
                  <a:srgbClr val="848589"/>
                </a:solidFill>
              </a:rPr>
              <a:t> dos </a:t>
            </a:r>
            <a:r>
              <a:rPr lang="en-US" sz="1200" baseline="0" dirty="0" err="1">
                <a:solidFill>
                  <a:srgbClr val="848589"/>
                </a:solidFill>
              </a:rPr>
              <a:t>profissionais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0583073948311642"/>
          <c:y val="1.47211614957781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F81-4ECB-A56A-6362BC47A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dLbl>
              <c:idx val="1"/>
              <c:layout>
                <c:manualLayout>
                  <c:x val="1.4973589888700191E-2"/>
                  <c:y val="-3.434937682348249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DF81-4ECB-A56A-6362BC47A70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Não se Aplica</c:v>
                </c:pt>
                <c:pt idx="2">
                  <c:v>Não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31</c:v>
                </c:pt>
                <c:pt idx="1">
                  <c:v>20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7693430484814199"/>
          <c:y val="0.42499993238311651"/>
          <c:w val="0.27515020750801733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rgbClr val="848589"/>
                </a:solidFill>
              </a:rPr>
              <a:t>Tempo </a:t>
            </a:r>
            <a:r>
              <a:rPr lang="en-US" sz="1200" dirty="0" err="1">
                <a:solidFill>
                  <a:srgbClr val="848589"/>
                </a:solidFill>
              </a:rPr>
              <a:t>adequado</a:t>
            </a:r>
            <a:r>
              <a:rPr lang="en-US" sz="1200" dirty="0">
                <a:solidFill>
                  <a:srgbClr val="848589"/>
                </a:solidFill>
              </a:rPr>
              <a:t> de </a:t>
            </a:r>
            <a:r>
              <a:rPr lang="en-US" sz="1200" dirty="0" err="1">
                <a:solidFill>
                  <a:srgbClr val="848589"/>
                </a:solidFill>
              </a:rPr>
              <a:t>interação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15791525183927563"/>
          <c:y val="4.41634844873345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0608517260894171"/>
          <c:y val="0.20088628347084034"/>
          <c:w val="0.4469041218637993"/>
          <c:h val="0.732283507160241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FB8-4660-B79A-D152EE1AC2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FB8-4660-B79A-D152EE1AC2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E240-4C30-884F-3F58DF1964B2}"/>
              </c:ext>
            </c:extLst>
          </c:dPt>
          <c:dLbls>
            <c:dLbl>
              <c:idx val="1"/>
              <c:layout>
                <c:manualLayout>
                  <c:x val="1.1978871910960141E-2"/>
                  <c:y val="-4.416348448733462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FB8-4660-B79A-D152EE1AC20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Sim</c:v>
                </c:pt>
                <c:pt idx="1">
                  <c:v>Não se Apllica</c:v>
                </c:pt>
                <c:pt idx="2">
                  <c:v>Não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37</c:v>
                </c:pt>
                <c:pt idx="1">
                  <c:v>14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FB8-4660-B79A-D152EE1AC2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6597363704961332"/>
          <c:y val="0.39160762424795537"/>
          <c:w val="0.28311615732880591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metodologia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324868892661762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100594227504247"/>
          <c:y val="0.2107003911346924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637A-463F-8029-FD663E176AA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637A-463F-8029-FD663E176AA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DAF-45FF-BC0F-4FFCF7673A05}"/>
              </c:ext>
            </c:extLst>
          </c:dPt>
          <c:dPt>
            <c:idx val="3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637A-463F-8029-FD663E176AAD}"/>
              </c:ext>
            </c:extLst>
          </c:dPt>
          <c:dLbls>
            <c:dLbl>
              <c:idx val="1"/>
              <c:layout>
                <c:manualLayout>
                  <c:x val="6.2035465006602527E-3"/>
                  <c:y val="-2.7008115185167867E-4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637A-463F-8029-FD663E176AAD}"/>
                </c:ext>
              </c:extLst>
            </c:dLbl>
            <c:dLbl>
              <c:idx val="2"/>
              <c:layout>
                <c:manualLayout>
                  <c:x val="1.1978871910960141E-2"/>
                  <c:y val="1.4721161495778149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DAF-45FF-BC0F-4FFCF7673A05}"/>
                </c:ext>
              </c:extLst>
            </c:dLbl>
            <c:dLbl>
              <c:idx val="3"/>
              <c:layout>
                <c:manualLayout>
                  <c:x val="1.4973589888700246E-2"/>
                  <c:y val="-5.8884645983112778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637A-463F-8029-FD663E176AA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22</c:v>
                </c:pt>
                <c:pt idx="1">
                  <c:v>13</c:v>
                </c:pt>
                <c:pt idx="2">
                  <c:v>5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37A-463F-8029-FD663E176A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586563855876251"/>
          <c:y val="0.35235119359254685"/>
          <c:w val="0.27515020750801733"/>
          <c:h val="0.471969710727244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 err="1">
                <a:solidFill>
                  <a:srgbClr val="848589"/>
                </a:solidFill>
              </a:rPr>
              <a:t>Organização</a:t>
            </a:r>
            <a:r>
              <a:rPr lang="en-US" sz="1200" baseline="0" dirty="0">
                <a:solidFill>
                  <a:srgbClr val="848589"/>
                </a:solidFill>
              </a:rPr>
              <a:t> do </a:t>
            </a:r>
            <a:r>
              <a:rPr lang="en-US" sz="1200" baseline="0" dirty="0" err="1">
                <a:solidFill>
                  <a:srgbClr val="848589"/>
                </a:solidFill>
              </a:rPr>
              <a:t>evento</a:t>
            </a:r>
            <a:endParaRPr lang="en-US" sz="1200" dirty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2903791737408039"/>
          <c:y val="5.39775921511867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01122429730241"/>
          <c:y val="0.20088628347084034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96E-47AE-BF5B-DCF27DE06E84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96E-47AE-BF5B-DCF27DE06E84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796E-47AE-BF5B-DCF27DE06E8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6-D8DB-4136-80AC-E281F57686C3}"/>
              </c:ext>
            </c:extLst>
          </c:dPt>
          <c:dLbls>
            <c:dLbl>
              <c:idx val="1"/>
              <c:layout>
                <c:manualLayout>
                  <c:x val="2.1177136389360498E-2"/>
                  <c:y val="-1.4991242647629873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796E-47AE-BF5B-DCF27DE06E84}"/>
                </c:ext>
              </c:extLst>
            </c:dLbl>
            <c:dLbl>
              <c:idx val="2"/>
              <c:layout>
                <c:manualLayout>
                  <c:x val="1.4973589888700246E-2"/>
                  <c:y val="4.907053831926065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796E-47AE-BF5B-DCF27DE06E8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  <c:pt idx="3">
                  <c:v>Não se aplica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16</c:v>
                </c:pt>
                <c:pt idx="1">
                  <c:v>17</c:v>
                </c:pt>
                <c:pt idx="2">
                  <c:v>2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96E-47AE-BF5B-DCF27DE06E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88148462554234"/>
          <c:y val="0.42104994723951178"/>
          <c:w val="0.27515020750801733"/>
          <c:h val="0.3775757685817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BR" sz="1400" dirty="0"/>
              <a:t>atendimento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18402649662601375"/>
          <c:y val="9.6710662772542033E-2"/>
          <c:w val="0.68414458478915641"/>
          <c:h val="0.7344991065718646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39D-49B1-B46B-F80EDA182A4D}"/>
              </c:ext>
            </c:extLst>
          </c:dPt>
          <c:dLbls>
            <c:dLbl>
              <c:idx val="1"/>
              <c:layout/>
              <c:tx>
                <c:rich>
                  <a:bodyPr/>
                  <a:lstStyle/>
                  <a:p>
                    <a:fld id="{2174FCA1-BDC0-4A8C-909C-7550C952D9DB}" type="PERCENTAGE">
                      <a:rPr lang="en-US" baseline="0" smtClean="0"/>
                      <a:pPr/>
                      <a:t>[PORCENTAGEM]</a:t>
                    </a:fld>
                    <a:endParaRPr lang="pt-BR"/>
                  </a:p>
                </c:rich>
              </c:tx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 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37</c:v>
                </c:pt>
                <c:pt idx="1">
                  <c:v>14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2564987927939082"/>
          <c:y val="0.86916063962109724"/>
          <c:w val="0.41159877422150681"/>
          <c:h val="5.328256518445801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719260600436474"/>
          <c:y val="0.14799742345933203"/>
          <c:w val="0.57970683083382646"/>
          <c:h val="0.68977275495043477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9B5C9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B6B7B9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CF29-4E3D-BE90-8DFEF553A5B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CF29-4E3D-BE90-8DFEF553A5B3}"/>
              </c:ext>
            </c:extLst>
          </c:dPt>
          <c:dLbls>
            <c:dLbl>
              <c:idx val="3"/>
              <c:layout>
                <c:manualLayout>
                  <c:x val="3.7177822696914387E-3"/>
                  <c:y val="-4.9911632829592644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CF29-4E3D-BE90-8DFEF553A5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4"/>
                <c:pt idx="0">
                  <c:v>EAD e Semipresencial</c:v>
                </c:pt>
                <c:pt idx="1">
                  <c:v>Apenas Semipresencial</c:v>
                </c:pt>
                <c:pt idx="2">
                  <c:v>Apenas EAD</c:v>
                </c:pt>
                <c:pt idx="3">
                  <c:v>Não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26</c:v>
                </c:pt>
                <c:pt idx="1">
                  <c:v>5</c:v>
                </c:pt>
                <c:pt idx="2">
                  <c:v>15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852661654003273"/>
          <c:y val="0.89958683386146654"/>
          <c:w val="0.85678692862882633"/>
          <c:h val="4.800595166746118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188955257395224"/>
          <c:y val="0.23032851746755942"/>
          <c:w val="0.41407689542573078"/>
          <c:h val="0.67830603930587252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9258AB"/>
            </a:solidFill>
          </c:spPr>
          <c:dPt>
            <c:idx val="0"/>
            <c:bubble3D val="0"/>
            <c:spPr>
              <a:solidFill>
                <a:srgbClr val="9258A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C00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1B3-4555-872C-B8C3A6726C0E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09D1-4BB2-8973-4534B1AED62A}"/>
              </c:ext>
            </c:extLst>
          </c:dPt>
          <c:dPt>
            <c:idx val="3"/>
            <c:bubble3D val="0"/>
            <c:spPr>
              <a:solidFill>
                <a:srgbClr val="9258AB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Planilha1!$A$2:$A$5</c:f>
              <c:strCache>
                <c:ptCount val="3"/>
                <c:pt idx="0">
                  <c:v>Ótima </c:v>
                </c:pt>
                <c:pt idx="1">
                  <c:v>Boa</c:v>
                </c:pt>
                <c:pt idx="2">
                  <c:v>Regular 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47</c:v>
                </c:pt>
                <c:pt idx="1">
                  <c:v>4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116237556691295"/>
          <c:y val="0.37833370426009383"/>
          <c:w val="0.18952323175523891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5693020381495557"/>
          <c:y val="0.19597915391605927"/>
          <c:w val="0.42306333335692031"/>
          <c:h val="0.6930271951136581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B5EB1"/>
            </a:solidFill>
          </c:spPr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</c:f>
              <c:strCache>
                <c:ptCount val="1"/>
                <c:pt idx="0">
                  <c:v>Sim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144974915263826"/>
          <c:y val="0.44212537942716545"/>
          <c:w val="0.11978639645440757"/>
          <c:h val="0.1887878113466495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t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 err="1" smtClean="0">
                <a:solidFill>
                  <a:srgbClr val="848589"/>
                </a:solidFill>
              </a:rPr>
              <a:t>Aulas</a:t>
            </a:r>
            <a:r>
              <a:rPr lang="en-US" sz="1400" dirty="0" smtClean="0">
                <a:solidFill>
                  <a:srgbClr val="848589"/>
                </a:solidFill>
              </a:rPr>
              <a:t> de </a:t>
            </a:r>
            <a:r>
              <a:rPr lang="en-US" sz="1400" dirty="0" err="1" smtClean="0">
                <a:solidFill>
                  <a:srgbClr val="848589"/>
                </a:solidFill>
              </a:rPr>
              <a:t>t.i</a:t>
            </a:r>
            <a:endParaRPr lang="en-US" sz="1400" dirty="0" smtClean="0">
              <a:solidFill>
                <a:srgbClr val="848589"/>
              </a:solidFill>
            </a:endParaRPr>
          </a:p>
        </c:rich>
      </c:tx>
      <c:layout>
        <c:manualLayout>
          <c:xMode val="edge"/>
          <c:yMode val="edge"/>
          <c:x val="0.29728662578730358"/>
          <c:y val="7.36057790389287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794362902980427"/>
          <c:y val="0.21070030972384501"/>
          <c:w val="0.43205006853193995"/>
          <c:h val="0.70774835092144395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A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AE9D-4562-BE3E-009EB22C09D2}"/>
              </c:ext>
            </c:extLst>
          </c:dPt>
          <c:dLbls>
            <c:dLbl>
              <c:idx val="1"/>
              <c:layout>
                <c:manualLayout>
                  <c:x val="1.2196114329815124E-2"/>
                  <c:y val="-5.17713298342580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43</c:v>
                </c:pt>
                <c:pt idx="1">
                  <c:v>8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69270683826344237"/>
          <c:y val="0.41268306781159386"/>
          <c:w val="0.21742680786455607"/>
          <c:h val="0.377575622693299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POSTURA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889053952084506"/>
          <c:y val="0.20579333730276639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9B3B-4209-83FD-7A6E02C2CEED}"/>
              </c:ext>
            </c:extLst>
          </c:dPt>
          <c:dLbls>
            <c:dLbl>
              <c:idx val="1"/>
              <c:layout>
                <c:manualLayout>
                  <c:x val="5.9894359554800436E-3"/>
                  <c:y val="-9.8141076638521303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</c:v>
                </c:pt>
                <c:pt idx="1">
                  <c:v>Boa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39</c:v>
                </c:pt>
                <c:pt idx="1">
                  <c:v>7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2462624976419543"/>
          <c:y val="0.46175376558424269"/>
          <c:w val="0.14959559517072252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dirty="0">
                <a:solidFill>
                  <a:srgbClr val="848589"/>
                </a:solidFill>
              </a:rPr>
              <a:t>PONTUALIDADE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1207460856442181"/>
          <c:y val="0.18125806814313605"/>
          <c:w val="0.45588827579701946"/>
          <c:h val="0.74700466865601989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9258AB"/>
            </a:solidFill>
          </c:spPr>
          <c:dPt>
            <c:idx val="0"/>
            <c:bubble3D val="0"/>
            <c:spPr>
              <a:solidFill>
                <a:srgbClr val="67337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F7A3-43CB-B139-10953DE6957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Planilha1!$A$2:$A$3</c:f>
              <c:strCache>
                <c:ptCount val="2"/>
                <c:pt idx="0">
                  <c:v>Sim</c:v>
                </c:pt>
                <c:pt idx="1">
                  <c:v>Não </c:v>
                </c:pt>
              </c:strCache>
            </c:strRef>
          </c:cat>
          <c:val>
            <c:numRef>
              <c:f>Planilha1!$B$2:$B$3</c:f>
              <c:numCache>
                <c:formatCode>General</c:formatCode>
                <c:ptCount val="2"/>
                <c:pt idx="0">
                  <c:v>51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35054706659121"/>
          <c:y val="0.4372184964246123"/>
          <c:w val="0.11975334842482549"/>
          <c:h val="0.1887878842908978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cap="all" baseline="0" dirty="0" smtClean="0">
                <a:effectLst/>
              </a:rPr>
              <a:t>APOIO EM SALA DE AULA</a:t>
            </a:r>
            <a:endParaRPr lang="pt-BR" sz="1400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4202178834182234"/>
          <c:y val="0.18125806814313605"/>
          <c:w val="0.45888299377475955"/>
          <c:h val="0.75191172248794591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dPt>
            <c:idx val="0"/>
            <c:bubble3D val="0"/>
            <c:spPr>
              <a:solidFill>
                <a:srgbClr val="482565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22A-1843-B2BC-970B3D30375D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22A-1843-B2BC-970B3D30375D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C0E5-4F77-B6C2-31870487E204}"/>
              </c:ext>
            </c:extLst>
          </c:dPt>
          <c:dLbls>
            <c:dLbl>
              <c:idx val="1"/>
              <c:layout>
                <c:manualLayout>
                  <c:x val="5.9894359554800982E-3"/>
                  <c:y val="0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522A-1843-B2BC-970B3D30375D}"/>
                </c:ext>
              </c:extLst>
            </c:dLbl>
            <c:dLbl>
              <c:idx val="2"/>
              <c:layout>
                <c:manualLayout>
                  <c:x val="1.4973589888700135E-2"/>
                  <c:y val="-1.472116149577824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C0E5-4F77-B6C2-31870487E20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Ótimas</c:v>
                </c:pt>
                <c:pt idx="1">
                  <c:v>Boas</c:v>
                </c:pt>
                <c:pt idx="2">
                  <c:v>Regulares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35</c:v>
                </c:pt>
                <c:pt idx="1">
                  <c:v>11</c:v>
                </c:pt>
                <c:pt idx="2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22A-1843-B2BC-970B3D3037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317230239577438"/>
          <c:y val="0.3979620657692039"/>
          <c:w val="0.21736677042067534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all" spc="50" baseline="0">
                <a:solidFill>
                  <a:srgbClr val="848589"/>
                </a:solidFill>
                <a:latin typeface="+mn-lt"/>
                <a:ea typeface="+mn-ea"/>
                <a:cs typeface="+mn-cs"/>
              </a:defRPr>
            </a:pPr>
            <a:r>
              <a:rPr lang="en-US" sz="1400" cap="none" baseline="0" dirty="0">
                <a:solidFill>
                  <a:srgbClr val="848589"/>
                </a:solidFill>
              </a:rPr>
              <a:t>CONHECIMENTO</a:t>
            </a:r>
            <a:r>
              <a:rPr lang="en-US" sz="1400" baseline="0" dirty="0">
                <a:solidFill>
                  <a:srgbClr val="848589"/>
                </a:solidFill>
              </a:rPr>
              <a:t> </a:t>
            </a:r>
            <a:endParaRPr lang="en-US" sz="1400" dirty="0">
              <a:solidFill>
                <a:srgbClr val="848589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>
        <c:manualLayout>
          <c:layoutTarget val="inner"/>
          <c:xMode val="edge"/>
          <c:yMode val="edge"/>
          <c:x val="0.23004291643086214"/>
          <c:y val="0.16653690664735787"/>
          <c:w val="0.44390940388605926"/>
          <c:h val="0.72737645332831546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Resultados</c:v>
                </c:pt>
              </c:strCache>
            </c:strRef>
          </c:tx>
          <c:spPr>
            <a:solidFill>
              <a:srgbClr val="895EAF"/>
            </a:solidFill>
          </c:spPr>
          <c:dPt>
            <c:idx val="0"/>
            <c:bubble3D val="0"/>
            <c:spPr>
              <a:solidFill>
                <a:srgbClr val="4B246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EFD6-4D12-9E76-BC0D81E8474F}"/>
              </c:ext>
            </c:extLst>
          </c:dPt>
          <c:dPt>
            <c:idx val="1"/>
            <c:bubble3D val="0"/>
            <c:spPr>
              <a:solidFill>
                <a:srgbClr val="FFB638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EFD6-4D12-9E76-BC0D81E8474F}"/>
              </c:ext>
            </c:extLst>
          </c:dPt>
          <c:dPt>
            <c:idx val="2"/>
            <c:bubble3D val="0"/>
            <c:spPr>
              <a:solidFill>
                <a:srgbClr val="D33DD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4-4483-4624-B7E0-89452A895CFF}"/>
              </c:ext>
            </c:extLst>
          </c:dPt>
          <c:dLbls>
            <c:dLbl>
              <c:idx val="1"/>
              <c:layout>
                <c:manualLayout>
                  <c:x val="1.5187700433880401E-2"/>
                  <c:y val="-5.1771349837777441E-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FD6-4D12-9E76-BC0D81E8474F}"/>
                </c:ext>
              </c:extLst>
            </c:dLbl>
            <c:dLbl>
              <c:idx val="2"/>
              <c:layout>
                <c:manualLayout>
                  <c:x val="1.4973589888700246E-2"/>
                  <c:y val="-4.907053831926067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4483-4624-B7E0-89452A895CF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layout/>
              </c:ext>
            </c:extLst>
          </c:dLbls>
          <c:cat>
            <c:strRef>
              <c:f>Planilha1!$A$2:$A$4</c:f>
              <c:strCache>
                <c:ptCount val="3"/>
                <c:pt idx="0">
                  <c:v>Ótimo</c:v>
                </c:pt>
                <c:pt idx="1">
                  <c:v>Bom</c:v>
                </c:pt>
                <c:pt idx="2">
                  <c:v>Regular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34</c:v>
                </c:pt>
                <c:pt idx="1">
                  <c:v>11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FD6-4D12-9E76-BC0D81E84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r"/>
      <c:layout>
        <c:manualLayout>
          <c:xMode val="edge"/>
          <c:yMode val="edge"/>
          <c:x val="0.70668741746840213"/>
          <c:y val="0.40286911960112992"/>
          <c:w val="0.17951329937747595"/>
          <c:h val="0.2831818264363468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rgbClr val="B6B7B9"/>
      </a:solidFill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3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0.21588</cdr:x>
      <cdr:y>0</cdr:y>
    </cdr:from>
    <cdr:to>
      <cdr:x>1</cdr:x>
      <cdr:y>0.10281</cdr:y>
    </cdr:to>
    <cdr:sp macro="" textlink="">
      <cdr:nvSpPr>
        <cdr:cNvPr id="2" name="TextBox 5">
          <a:extLst xmlns:a="http://schemas.openxmlformats.org/drawingml/2006/main">
            <a:ext uri="{FF2B5EF4-FFF2-40B4-BE49-F238E27FC236}">
              <a16:creationId xmlns:a16="http://schemas.microsoft.com/office/drawing/2014/main" id="{4173CBA4-5AFE-6149-8AB8-7E77C20D6DBD}"/>
            </a:ext>
          </a:extLst>
        </cdr:cNvPr>
        <cdr:cNvSpPr txBox="1"/>
      </cdr:nvSpPr>
      <cdr:spPr>
        <a:xfrm xmlns:a="http://schemas.openxmlformats.org/drawingml/2006/main">
          <a:off x="1474876" y="0"/>
          <a:ext cx="5357154" cy="523220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>
            <a:defRPr sz="1400" b="1" i="0" u="none" strike="noStrike" kern="1200" cap="all" spc="50" baseline="0">
              <a:solidFill>
                <a:srgbClr val="848589"/>
              </a:solidFill>
              <a:latin typeface="+mn-lt"/>
              <a:ea typeface="+mn-ea"/>
              <a:cs typeface="+mn-cs"/>
            </a:defRPr>
          </a:pPr>
          <a:r>
            <a:rPr lang="pt-BR" sz="1400" b="1" cap="all" spc="50" dirty="0">
              <a:solidFill>
                <a:srgbClr val="848589"/>
              </a:solidFill>
            </a:rPr>
            <a:t>Você tem interesse em fazer um outro curso na modalidade Online (EAD) ou Semipresencial?</a:t>
          </a:r>
          <a:endParaRPr lang="en-US" sz="1400" b="1" cap="all" spc="50" dirty="0">
            <a:solidFill>
              <a:srgbClr val="848589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46285-6889-394B-A249-5C7530CD3E57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1A97A-D1F7-B84D-9095-FEA06710D80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53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325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9461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2285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413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4560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6723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44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200" dirty="0">
              <a:solidFill>
                <a:srgbClr val="474747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873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699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41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6911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6916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27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D1A97A-D1F7-B84D-9095-FEA06710D80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992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834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2836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9581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46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90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07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341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23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37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8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C2C6C-955E-F645-92EC-182CC3CFE89D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1ACC5-25AC-1E4B-B15D-5CE3ADF2F5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80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2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2.xml"/><Relationship Id="rId5" Type="http://schemas.openxmlformats.org/officeDocument/2006/relationships/chart" Target="../charts/chart21.xml"/><Relationship Id="rId4" Type="http://schemas.openxmlformats.org/officeDocument/2006/relationships/chart" Target="../charts/chart2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4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5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educacional@ios.org.b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chart" Target="../charts/chart1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2.xml"/><Relationship Id="rId5" Type="http://schemas.openxmlformats.org/officeDocument/2006/relationships/chart" Target="../charts/chart11.xml"/><Relationship Id="rId4" Type="http://schemas.openxmlformats.org/officeDocument/2006/relationships/chart" Target="../charts/char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5.xml"/><Relationship Id="rId4" Type="http://schemas.openxmlformats.org/officeDocument/2006/relationships/chart" Target="../charts/char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248ED4C-E741-7347-879D-811424A6B2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D560077C-934D-F745-9C46-38D34FFFF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635" y="3933518"/>
            <a:ext cx="4076700" cy="202043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8F1DF0-DCE5-134D-BD1F-D0BC1A68CD0F}"/>
              </a:ext>
            </a:extLst>
          </p:cNvPr>
          <p:cNvSpPr txBox="1"/>
          <p:nvPr/>
        </p:nvSpPr>
        <p:spPr>
          <a:xfrm>
            <a:off x="419896" y="585880"/>
            <a:ext cx="928580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PESQUISA DE SATISFAÇÃO</a:t>
            </a:r>
          </a:p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WEB </a:t>
            </a:r>
            <a:r>
              <a:rPr lang="pt-BR" sz="3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pt-BR" sz="3600" b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NOTURNO</a:t>
            </a:r>
            <a:endParaRPr lang="pt-BR" sz="3600" b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SANTANTA - SP</a:t>
            </a:r>
            <a: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1º SEMESTRE 2025</a:t>
            </a:r>
            <a:endParaRPr lang="pt-BR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0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8002132-D176-4753-B5B3-4FC3E6F6911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750"/>
          <a:stretch/>
        </p:blipFill>
        <p:spPr>
          <a:xfrm rot="16200000">
            <a:off x="-602979" y="533096"/>
            <a:ext cx="6927884" cy="57219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903A376-C3BF-4F36-A374-FBDA78453B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8088086" y="2635333"/>
            <a:ext cx="6858000" cy="1587336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0F513D73-06B5-4A2B-A930-B0B27C0F4F25}"/>
              </a:ext>
            </a:extLst>
          </p:cNvPr>
          <p:cNvSpPr txBox="1"/>
          <p:nvPr/>
        </p:nvSpPr>
        <p:spPr>
          <a:xfrm>
            <a:off x="340934" y="1898310"/>
            <a:ext cx="4642651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pt-BR" i="1" dirty="0">
                <a:solidFill>
                  <a:schemeClr val="bg1"/>
                </a:solidFill>
                <a:cs typeface="Arial"/>
              </a:rPr>
              <a:t>Esta sessão tem como objetivo demonstrar os dados coletados que representam a experiência dos alunos e alunas da </a:t>
            </a:r>
            <a:r>
              <a:rPr lang="pt-BR" i="1">
                <a:solidFill>
                  <a:schemeClr val="bg1"/>
                </a:solidFill>
                <a:cs typeface="Arial"/>
              </a:rPr>
              <a:t>unidade com as </a:t>
            </a:r>
            <a:r>
              <a:rPr lang="pt-BR" i="1" dirty="0">
                <a:solidFill>
                  <a:schemeClr val="bg1"/>
                </a:solidFill>
                <a:cs typeface="Arial"/>
              </a:rPr>
              <a:t>ações de contrapartidas relacionadas, como: IBM através das palestras aplicadas aos sábados e TOTVS com workshops de temas pré-definidos com interação presencial e/ou remota.</a:t>
            </a:r>
          </a:p>
          <a:p>
            <a:pPr algn="just"/>
            <a:endParaRPr lang="pt-BR" i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162854" y="415708"/>
            <a:ext cx="5004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E69002"/>
                </a:solidFill>
              </a:rPr>
              <a:t>PROGRAMA DE VOLUNTARIADO</a:t>
            </a:r>
            <a:endParaRPr lang="pt-BR" sz="1600" dirty="0"/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1279085"/>
              </p:ext>
            </p:extLst>
          </p:nvPr>
        </p:nvGraphicFramePr>
        <p:xfrm>
          <a:off x="5163005" y="1497426"/>
          <a:ext cx="7028995" cy="459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328522" y="523430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Palestras e Eventos</a:t>
            </a:r>
          </a:p>
        </p:txBody>
      </p:sp>
    </p:spTree>
    <p:extLst>
      <p:ext uri="{BB962C8B-B14F-4D97-AF65-F5344CB8AC3E}">
        <p14:creationId xmlns:p14="http://schemas.microsoft.com/office/powerpoint/2010/main" val="181028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93387" y="447766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84760" y="365705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3436091"/>
              </p:ext>
            </p:extLst>
          </p:nvPr>
        </p:nvGraphicFramePr>
        <p:xfrm>
          <a:off x="5506712" y="1179826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8739026"/>
              </p:ext>
            </p:extLst>
          </p:nvPr>
        </p:nvGraphicFramePr>
        <p:xfrm>
          <a:off x="485975" y="1179825"/>
          <a:ext cx="5020737" cy="47989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26563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549637" y="397091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98347" y="315030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Programa de Voluntariado: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0281770"/>
              </p:ext>
            </p:extLst>
          </p:nvPr>
        </p:nvGraphicFramePr>
        <p:xfrm>
          <a:off x="55459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003586"/>
              </p:ext>
            </p:extLst>
          </p:nvPr>
        </p:nvGraphicFramePr>
        <p:xfrm>
          <a:off x="1305138" y="114391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5636330"/>
              </p:ext>
            </p:extLst>
          </p:nvPr>
        </p:nvGraphicFramePr>
        <p:xfrm>
          <a:off x="13051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471990"/>
              </p:ext>
            </p:extLst>
          </p:nvPr>
        </p:nvGraphicFramePr>
        <p:xfrm>
          <a:off x="5545938" y="3732029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94118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8" y="-3"/>
            <a:ext cx="10287002" cy="685800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3" y="1"/>
            <a:ext cx="9037676" cy="6873154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04295" y="82239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09961" y="717439"/>
            <a:ext cx="41552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Avaliação Da Equipe Psicossocial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882763"/>
              </p:ext>
            </p:extLst>
          </p:nvPr>
        </p:nvGraphicFramePr>
        <p:xfrm>
          <a:off x="-852023" y="2041392"/>
          <a:ext cx="6461200" cy="45850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251851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01"/>
          <a:stretch/>
        </p:blipFill>
        <p:spPr>
          <a:xfrm>
            <a:off x="-104503" y="0"/>
            <a:ext cx="7668044" cy="6858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56"/>
          <a:stretch/>
        </p:blipFill>
        <p:spPr>
          <a:xfrm>
            <a:off x="1786270" y="0"/>
            <a:ext cx="10405730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11" name="Retângulo 10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504019" y="315393"/>
            <a:ext cx="69007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645298" y="197435"/>
            <a:ext cx="44013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Curso EAD e Semipresencial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3091743"/>
              </p:ext>
            </p:extLst>
          </p:nvPr>
        </p:nvGraphicFramePr>
        <p:xfrm>
          <a:off x="5246558" y="1551649"/>
          <a:ext cx="6832030" cy="50889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78697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E72A9E68-CFA5-1444-950D-6BC9559A4C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5" t="7706" r="17736"/>
          <a:stretch/>
        </p:blipFill>
        <p:spPr>
          <a:xfrm>
            <a:off x="0" y="0"/>
            <a:ext cx="7420866" cy="6858000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566058" y="0"/>
            <a:ext cx="11625942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6498069" y="6156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6638464" y="494475"/>
            <a:ext cx="54120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positivos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94381EA9-B505-5149-9794-09C1D65ED7A0}"/>
              </a:ext>
            </a:extLst>
          </p:cNvPr>
          <p:cNvSpPr txBox="1"/>
          <p:nvPr/>
        </p:nvSpPr>
        <p:spPr>
          <a:xfrm>
            <a:off x="5561905" y="1684975"/>
            <a:ext cx="648862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"Durante esse período, percebi vários pontos positivos no curso. O principal foi o acolhimento e o suporte dos professores e monitores, que sempre estiveram disponíveis para ajudar. Também gostei muito da didática das aulas, do conteúdo bem estruturado e dos materiais online, que me ajudaram bastante nos estudos."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i="1" dirty="0" smtClean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"Acolhimento, conteúdo claro, professora extremamente didática e preocupada com a compreensão dos alunos ao conteúdo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pPr algn="r"/>
            <a:endParaRPr lang="pt-BR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"Programa excelente de usar, ambiente confortável e bacana, professores legais e respeitosos com os alunos, grupo de colegas legal, computadores ótimos e sem problemas."</a:t>
            </a:r>
            <a:endParaRPr lang="pt-BR" i="1" dirty="0">
              <a:solidFill>
                <a:schemeClr val="bg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033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133"/>
          <a:stretch/>
        </p:blipFill>
        <p:spPr>
          <a:xfrm>
            <a:off x="4688554" y="0"/>
            <a:ext cx="7642911" cy="69239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flipH="1">
            <a:off x="0" y="-37070"/>
            <a:ext cx="10929257" cy="689507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109632" y="272298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201005" y="215895"/>
            <a:ext cx="5502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Considerações dos Alunos</a:t>
            </a:r>
          </a:p>
          <a:p>
            <a:r>
              <a:rPr lang="pt-BR" sz="2400" b="1" i="1" dirty="0">
                <a:solidFill>
                  <a:srgbClr val="E69002"/>
                </a:solidFill>
              </a:rPr>
              <a:t>Pontos a melhorar</a:t>
            </a:r>
            <a:endParaRPr lang="pt-BR" sz="2400" b="1" i="1" dirty="0">
              <a:solidFill>
                <a:srgbClr val="372064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D69BADB-58BA-D14D-B282-25AE8B42BBF3}"/>
              </a:ext>
            </a:extLst>
          </p:cNvPr>
          <p:cNvSpPr/>
          <p:nvPr/>
        </p:nvSpPr>
        <p:spPr>
          <a:xfrm>
            <a:off x="155318" y="1196543"/>
            <a:ext cx="597496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"Em alguns momentos, senti falta de um pouco mais de tempo para aprofundar certos conteúdos, especialmente nas partes mais técnicas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"Um ponto que poderia melhorar no curso é a ampliação do tempo para prática, pois às vezes sinto que poderia consolidar melhor os conteúdos com mais exercícios práticos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.“</a:t>
            </a:r>
          </a:p>
          <a:p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"Acredito que uma melhoria importante seria a ampliação do período do curso, o que permitiria abordar os conteúdos com mais calma e profundidade. Além disso, seria ótimo ter melhor acesso à água no terceiro andar e algum tipo de lanche disponível, como bolachas ou frutas, para ajudar na concentração durante as aulas."</a:t>
            </a:r>
            <a:r>
              <a:rPr lang="pt-BR" i="1" dirty="0">
                <a:solidFill>
                  <a:srgbClr val="848589"/>
                </a:solidFill>
              </a:rPr>
              <a:t/>
            </a:r>
            <a:br>
              <a:rPr lang="pt-BR" i="1" dirty="0">
                <a:solidFill>
                  <a:srgbClr val="848589"/>
                </a:solidFill>
              </a:rPr>
            </a:br>
            <a:endParaRPr lang="pt-BR" i="1" dirty="0">
              <a:solidFill>
                <a:srgbClr val="8485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9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76"/>
          <a:stretch/>
        </p:blipFill>
        <p:spPr>
          <a:xfrm>
            <a:off x="0" y="-182880"/>
            <a:ext cx="12191999" cy="6858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DD86114-11E8-A142-8FC6-45C4563EEB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480"/>
          <a:stretch/>
        </p:blipFill>
        <p:spPr>
          <a:xfrm rot="10800000">
            <a:off x="-1" y="2686453"/>
            <a:ext cx="12191999" cy="4433776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940115B-86B8-DF40-BB44-76F5FE59834C}"/>
              </a:ext>
            </a:extLst>
          </p:cNvPr>
          <p:cNvSpPr/>
          <p:nvPr/>
        </p:nvSpPr>
        <p:spPr>
          <a:xfrm>
            <a:off x="4452399" y="4598014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680C93F-4A83-B146-893E-805E10BBD945}"/>
              </a:ext>
            </a:extLst>
          </p:cNvPr>
          <p:cNvSpPr txBox="1"/>
          <p:nvPr/>
        </p:nvSpPr>
        <p:spPr>
          <a:xfrm>
            <a:off x="4700502" y="4515953"/>
            <a:ext cx="8278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#</a:t>
            </a:r>
            <a:r>
              <a:rPr lang="pt-BR" sz="3200" b="1" dirty="0" err="1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VamosJuntos</a:t>
            </a:r>
            <a:r>
              <a:rPr lang="pt-BR" sz="3200" b="1" dirty="0">
                <a:solidFill>
                  <a:srgbClr val="371B6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F468519-896F-F646-A676-39391077117E}"/>
              </a:ext>
            </a:extLst>
          </p:cNvPr>
          <p:cNvSpPr/>
          <p:nvPr/>
        </p:nvSpPr>
        <p:spPr>
          <a:xfrm>
            <a:off x="994513" y="5171451"/>
            <a:ext cx="108286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b="1" dirty="0">
                <a:solidFill>
                  <a:srgbClr val="474747"/>
                </a:solidFill>
              </a:rPr>
              <a:t>Dúvidas!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E-mail: </a:t>
            </a:r>
            <a:r>
              <a:rPr lang="pt-BR" sz="2000" dirty="0">
                <a:solidFill>
                  <a:srgbClr val="474747"/>
                </a:solidFill>
                <a:hlinkClick r:id="rId4"/>
              </a:rPr>
              <a:t>educacional@ios.org.br</a:t>
            </a:r>
            <a:endParaRPr lang="pt-BR" sz="2000" dirty="0">
              <a:solidFill>
                <a:srgbClr val="474747"/>
              </a:solidFill>
            </a:endParaRPr>
          </a:p>
          <a:p>
            <a:pPr algn="ctr"/>
            <a:r>
              <a:rPr lang="pt-BR" sz="2000" dirty="0">
                <a:solidFill>
                  <a:srgbClr val="474747"/>
                </a:solidFill>
              </a:rPr>
              <a:t>Central de Atendimento IOS: 11 97343-9010</a:t>
            </a:r>
          </a:p>
        </p:txBody>
      </p:sp>
    </p:spTree>
    <p:extLst>
      <p:ext uri="{BB962C8B-B14F-4D97-AF65-F5344CB8AC3E}">
        <p14:creationId xmlns:p14="http://schemas.microsoft.com/office/powerpoint/2010/main" val="34148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AE15F369-F66F-774C-A4F5-E8F6E4D2B2EF}"/>
              </a:ext>
            </a:extLst>
          </p:cNvPr>
          <p:cNvSpPr/>
          <p:nvPr/>
        </p:nvSpPr>
        <p:spPr>
          <a:xfrm>
            <a:off x="456065" y="3563598"/>
            <a:ext cx="2540186" cy="255454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O atendimento 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em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nossas</a:t>
            </a:r>
            <a:r>
              <a:rPr lang="bg-BG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 Unidades 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é feito por meio de parcerias com outras Organizações Sociais, empresas privadas, escolas e universidades que cedem espaço físico de salas e laboratórios de informática. </a:t>
            </a:r>
            <a:endParaRPr lang="bg-BG" sz="16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0059BE1-AE38-6D45-AD61-65DAADF37CB7}"/>
              </a:ext>
            </a:extLst>
          </p:cNvPr>
          <p:cNvSpPr/>
          <p:nvPr/>
        </p:nvSpPr>
        <p:spPr>
          <a:xfrm>
            <a:off x="456065" y="1387968"/>
            <a:ext cx="2568489" cy="175432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pt-B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Somos responsáveis por contratar a equipe e montar a infraestrutura para as aulas nas Unidades próprias. 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9BCED64B-3B2D-8841-BD1B-8BA7DECA8D11}"/>
              </a:ext>
            </a:extLst>
          </p:cNvPr>
          <p:cNvSpPr/>
          <p:nvPr/>
        </p:nvSpPr>
        <p:spPr>
          <a:xfrm>
            <a:off x="438682" y="6643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34FEAC3E-276E-2D41-873E-1F57B7D0CA36}"/>
              </a:ext>
            </a:extLst>
          </p:cNvPr>
          <p:cNvSpPr txBox="1"/>
          <p:nvPr/>
        </p:nvSpPr>
        <p:spPr>
          <a:xfrm>
            <a:off x="544348" y="594278"/>
            <a:ext cx="3229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Atuação</a:t>
            </a:r>
          </a:p>
        </p:txBody>
      </p:sp>
      <p:sp>
        <p:nvSpPr>
          <p:cNvPr id="2" name="Retângulo 1"/>
          <p:cNvSpPr/>
          <p:nvPr/>
        </p:nvSpPr>
        <p:spPr>
          <a:xfrm>
            <a:off x="4031671" y="4585854"/>
            <a:ext cx="678873" cy="221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3773715" y="4807527"/>
            <a:ext cx="936830" cy="257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4E39336-B6B6-1E40-B6C5-DE85669C04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12307"/>
          <a:stretch/>
        </p:blipFill>
        <p:spPr>
          <a:xfrm rot="5400000" flipH="1">
            <a:off x="7921282" y="2587283"/>
            <a:ext cx="6858000" cy="1683434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1" y="748645"/>
            <a:ext cx="7822346" cy="562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1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3">
            <a:extLst>
              <a:ext uri="{FF2B5EF4-FFF2-40B4-BE49-F238E27FC236}">
                <a16:creationId xmlns:a16="http://schemas.microsoft.com/office/drawing/2014/main" id="{39A9E107-CE01-1740-B040-C9D011AA709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06072" y="-39888"/>
            <a:ext cx="7485927" cy="6937773"/>
          </a:xfrm>
          <a:prstGeom prst="parallelogram">
            <a:avLst>
              <a:gd name="adj" fmla="val 0"/>
            </a:avLst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-39887"/>
            <a:ext cx="10893287" cy="693777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ACFE4716-2BF8-2E4B-8DAA-0222F2C9A43D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63071E-EBDB-694D-89DC-8EB2504BBD99}"/>
              </a:ext>
            </a:extLst>
          </p:cNvPr>
          <p:cNvSpPr txBox="1"/>
          <p:nvPr/>
        </p:nvSpPr>
        <p:spPr>
          <a:xfrm>
            <a:off x="544348" y="292137"/>
            <a:ext cx="4394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No que acreditamos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D82558EE-783F-8F4B-8488-E245EFF31E2D}"/>
              </a:ext>
            </a:extLst>
          </p:cNvPr>
          <p:cNvSpPr txBox="1"/>
          <p:nvPr/>
        </p:nvSpPr>
        <p:spPr>
          <a:xfrm>
            <a:off x="438682" y="1401098"/>
            <a:ext cx="5301768" cy="49675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Acreditamos no protagonismo juvenil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 na inclusão social do jovem por meio da educação e do trabalho, elementos fundamentais para o desenvolvimento de uma nação.</a:t>
            </a: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pt-BR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Trabalhamos para que as oportunidades de formação profissional e vagas de emprego sejam oferecidas de maneira igualitária.</a:t>
            </a: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endParaRPr lang="bg-BG" sz="2200" dirty="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algn="just">
              <a:lnSpc>
                <a:spcPct val="90000"/>
              </a:lnSpc>
            </a:pPr>
            <a:r>
              <a:rPr lang="pt-BR" sz="2200" b="1" dirty="0">
                <a:solidFill>
                  <a:srgbClr val="9258AB"/>
                </a:solidFill>
              </a:rPr>
              <a:t>Pessoas com acesso a oportunidades educacionais e profissionais</a:t>
            </a:r>
            <a:r>
              <a:rPr lang="pt-BR" sz="2200" dirty="0">
                <a:solidFill>
                  <a:srgbClr val="474747"/>
                </a:solidFill>
              </a:rPr>
              <a:t> 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têm suas vidas transformadas e replicam essas mudanças em suas famílias e comunidades.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72647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41"/>
          <a:stretch/>
        </p:blipFill>
        <p:spPr>
          <a:xfrm>
            <a:off x="0" y="0"/>
            <a:ext cx="8185134" cy="68580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351"/>
          <a:stretch/>
        </p:blipFill>
        <p:spPr>
          <a:xfrm rot="10800000" flipH="1" flipV="1">
            <a:off x="2530547" y="-3"/>
            <a:ext cx="9661454" cy="685800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7516000" y="693485"/>
            <a:ext cx="4199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Como você conheceu o IOS?</a:t>
            </a: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8707891"/>
              </p:ext>
            </p:extLst>
          </p:nvPr>
        </p:nvGraphicFramePr>
        <p:xfrm>
          <a:off x="5441430" y="1877928"/>
          <a:ext cx="6605259" cy="48376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7464283" y="811443"/>
            <a:ext cx="6235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241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Instrutor(a) de T.I.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923B6F-25E9-EF43-9AF8-9CDA8E034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>
            <a:off x="10611293" y="-1"/>
            <a:ext cx="1603197" cy="6869251"/>
          </a:xfrm>
          <a:prstGeom prst="rect">
            <a:avLst/>
          </a:prstGeom>
        </p:spPr>
      </p:pic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714901"/>
              </p:ext>
            </p:extLst>
          </p:nvPr>
        </p:nvGraphicFramePr>
        <p:xfrm>
          <a:off x="1273390" y="1072027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2141223"/>
              </p:ext>
            </p:extLst>
          </p:nvPr>
        </p:nvGraphicFramePr>
        <p:xfrm>
          <a:off x="5513017" y="1072028"/>
          <a:ext cx="4239628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" name="Gráfico 1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5921807"/>
              </p:ext>
            </p:extLst>
          </p:nvPr>
        </p:nvGraphicFramePr>
        <p:xfrm>
          <a:off x="1273390" y="3660139"/>
          <a:ext cx="4239630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1580558"/>
              </p:ext>
            </p:extLst>
          </p:nvPr>
        </p:nvGraphicFramePr>
        <p:xfrm>
          <a:off x="5513016" y="3660139"/>
          <a:ext cx="4239629" cy="25881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82594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smtClean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Monitor(a) de </a:t>
            </a:r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T.I.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23" name="Gráfico 22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313532"/>
              </p:ext>
            </p:extLst>
          </p:nvPr>
        </p:nvGraphicFramePr>
        <p:xfrm>
          <a:off x="5419423" y="1120141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654411"/>
              </p:ext>
            </p:extLst>
          </p:nvPr>
        </p:nvGraphicFramePr>
        <p:xfrm>
          <a:off x="1178623" y="3708253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7496091"/>
              </p:ext>
            </p:extLst>
          </p:nvPr>
        </p:nvGraphicFramePr>
        <p:xfrm>
          <a:off x="5419423" y="370825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8705150"/>
              </p:ext>
            </p:extLst>
          </p:nvPr>
        </p:nvGraphicFramePr>
        <p:xfrm>
          <a:off x="1184657" y="1120142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18260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38682" y="397093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44347" y="292137"/>
            <a:ext cx="85016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5400000" flipH="1">
            <a:off x="7930725" y="2596725"/>
            <a:ext cx="6858000" cy="1664552"/>
          </a:xfrm>
          <a:prstGeom prst="rect">
            <a:avLst/>
          </a:prstGeom>
        </p:spPr>
      </p:pic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5359962"/>
              </p:ext>
            </p:extLst>
          </p:nvPr>
        </p:nvGraphicFramePr>
        <p:xfrm>
          <a:off x="1305138" y="113481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Gráfico 15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388755"/>
              </p:ext>
            </p:extLst>
          </p:nvPr>
        </p:nvGraphicFramePr>
        <p:xfrm>
          <a:off x="5545938" y="1134816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Gráfico 17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081149"/>
              </p:ext>
            </p:extLst>
          </p:nvPr>
        </p:nvGraphicFramePr>
        <p:xfrm>
          <a:off x="5545938" y="3722927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137871"/>
              </p:ext>
            </p:extLst>
          </p:nvPr>
        </p:nvGraphicFramePr>
        <p:xfrm>
          <a:off x="1305138" y="3722928"/>
          <a:ext cx="4240800" cy="2588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2858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6600332" y="440062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6705997" y="335106"/>
            <a:ext cx="5167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Professor(a) de Extensão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D7441BB-852C-1547-B142-992E8B836D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1384" b="-12307"/>
          <a:stretch/>
        </p:blipFill>
        <p:spPr>
          <a:xfrm rot="16200000" flipH="1">
            <a:off x="-2596724" y="2596724"/>
            <a:ext cx="6858000" cy="1664552"/>
          </a:xfrm>
          <a:prstGeom prst="rect">
            <a:avLst/>
          </a:prstGeom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9249797"/>
              </p:ext>
            </p:extLst>
          </p:nvPr>
        </p:nvGraphicFramePr>
        <p:xfrm>
          <a:off x="1951795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80355170"/>
              </p:ext>
            </p:extLst>
          </p:nvPr>
        </p:nvGraphicFramePr>
        <p:xfrm>
          <a:off x="6600332" y="1856935"/>
          <a:ext cx="4648537" cy="3778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904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9FAA5FA3-806B-844A-828B-262D5C0BD0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01737" y="-2"/>
            <a:ext cx="8090263" cy="6858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EDC6834-CB6E-834C-A89D-92E46F57A51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1"/>
            <a:ext cx="9080206" cy="685800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13000"/>
              </a:prstClr>
            </a:outerShdw>
          </a:effectLst>
        </p:spPr>
      </p:pic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D492847-8B3C-7D40-9A41-EBDAAD5412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900456"/>
              </p:ext>
            </p:extLst>
          </p:nvPr>
        </p:nvGraphicFramePr>
        <p:xfrm>
          <a:off x="-1" y="1915998"/>
          <a:ext cx="6556627" cy="47096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CEBA7C21-FE6F-7F45-B503-FC340D9FDCB3}"/>
              </a:ext>
            </a:extLst>
          </p:cNvPr>
          <p:cNvSpPr/>
          <p:nvPr/>
        </p:nvSpPr>
        <p:spPr>
          <a:xfrm>
            <a:off x="424389" y="794185"/>
            <a:ext cx="91373" cy="420651"/>
          </a:xfrm>
          <a:prstGeom prst="rect">
            <a:avLst/>
          </a:prstGeom>
          <a:solidFill>
            <a:srgbClr val="D39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ECB32C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F10E9B1-3E24-3A4E-AF14-E12D286AF265}"/>
              </a:ext>
            </a:extLst>
          </p:cNvPr>
          <p:cNvSpPr txBox="1"/>
          <p:nvPr/>
        </p:nvSpPr>
        <p:spPr>
          <a:xfrm>
            <a:off x="530055" y="689229"/>
            <a:ext cx="4803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372064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Material Didático e Plataforma Online</a:t>
            </a:r>
          </a:p>
        </p:txBody>
      </p:sp>
    </p:spTree>
    <p:extLst>
      <p:ext uri="{BB962C8B-B14F-4D97-AF65-F5344CB8AC3E}">
        <p14:creationId xmlns:p14="http://schemas.microsoft.com/office/powerpoint/2010/main" val="79281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IO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c96f5a7c-2630-405e-9018-6fa676b8ed14">CYV6RQYTM43E-296335170-40384</_dlc_DocId>
    <_dlc_DocIdUrl xmlns="c96f5a7c-2630-405e-9018-6fa676b8ed14">
      <Url>https://institutoios.sharepoint.com/sites/docs/com/_layouts/15/DocIdRedir.aspx?ID=CYV6RQYTM43E-296335170-40384</Url>
      <Description>CYV6RQYTM43E-296335170-40384</Description>
    </_dlc_DocIdUrl>
  </documentManagement>
</p:properti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D3190DA15DFE4FAFADE4CF1ED35B41" ma:contentTypeVersion="13" ma:contentTypeDescription="Crie um novo documento." ma:contentTypeScope="" ma:versionID="44ac65fef321e7a3f460fde2f342a17f">
  <xsd:schema xmlns:xsd="http://www.w3.org/2001/XMLSchema" xmlns:xs="http://www.w3.org/2001/XMLSchema" xmlns:p="http://schemas.microsoft.com/office/2006/metadata/properties" xmlns:ns2="c96f5a7c-2630-405e-9018-6fa676b8ed14" xmlns:ns3="34cf9721-6b6f-4ea4-9741-6b541d5c2008" xmlns:ns4="20758ede-c556-462e-96b3-acad21b5b9b7" targetNamespace="http://schemas.microsoft.com/office/2006/metadata/properties" ma:root="true" ma:fieldsID="8650cea794672b90567e8fb88f48e0ee" ns2:_="" ns3:_="" ns4:_="">
    <xsd:import namespace="c96f5a7c-2630-405e-9018-6fa676b8ed14"/>
    <xsd:import namespace="34cf9721-6b6f-4ea4-9741-6b541d5c2008"/>
    <xsd:import namespace="20758ede-c556-462e-96b3-acad21b5b9b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6f5a7c-2630-405e-9018-6fa676b8ed1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or da ID do Documento" ma:description="O valor da ID do documento atribuída a este item." ma:internalName="_dlc_DocId" ma:readOnly="true">
      <xsd:simpleType>
        <xsd:restriction base="dms:Text"/>
      </xsd:simpleType>
    </xsd:element>
    <xsd:element name="_dlc_DocIdUrl" ma:index="9" nillable="true" ma:displayName="ID do Documento" ma:description="Link permanente para este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f9721-6b6f-4ea4-9741-6b541d5c200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758ede-c556-462e-96b3-acad21b5b9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ED1518-D538-4356-A21B-B095BC0ABD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59265D-8D2E-4C54-85AA-8EBF826E38B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6B1A83C7-668F-4057-8CCC-CF38FE77CD31}">
  <ds:schemaRefs>
    <ds:schemaRef ds:uri="http://purl.org/dc/elements/1.1/"/>
    <ds:schemaRef ds:uri="34cf9721-6b6f-4ea4-9741-6b541d5c2008"/>
    <ds:schemaRef ds:uri="http://www.w3.org/XML/1998/namespace"/>
    <ds:schemaRef ds:uri="http://schemas.microsoft.com/office/2006/metadata/properties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0758ede-c556-462e-96b3-acad21b5b9b7"/>
    <ds:schemaRef ds:uri="c96f5a7c-2630-405e-9018-6fa676b8ed14"/>
  </ds:schemaRefs>
</ds:datastoreItem>
</file>

<file path=customXml/itemProps4.xml><?xml version="1.0" encoding="utf-8"?>
<ds:datastoreItem xmlns:ds="http://schemas.openxmlformats.org/officeDocument/2006/customXml" ds:itemID="{D66F5489-5ADE-430B-9B26-38C0B6AE22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6f5a7c-2630-405e-9018-6fa676b8ed14"/>
    <ds:schemaRef ds:uri="34cf9721-6b6f-4ea4-9741-6b541d5c2008"/>
    <ds:schemaRef ds:uri="20758ede-c556-462e-96b3-acad21b5b9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21578</TotalTime>
  <Words>534</Words>
  <Application>Microsoft Office PowerPoint</Application>
  <PresentationFormat>Widescreen</PresentationFormat>
  <Paragraphs>109</Paragraphs>
  <Slides>17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Kênia Souto Gil</dc:creator>
  <cp:lastModifiedBy>Jesiel Matusalem Amaro Junior</cp:lastModifiedBy>
  <cp:revision>444</cp:revision>
  <dcterms:created xsi:type="dcterms:W3CDTF">2021-03-12T14:30:45Z</dcterms:created>
  <dcterms:modified xsi:type="dcterms:W3CDTF">2025-07-17T15:11:13Z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0x0101001ED3190DA15DFE4FAFADE4CF1ED35B41</vt:lpwstr>
  </property>
  <property fmtid="{D5CDD505-2E9C-101B-9397-08002B2CF9AE}" pid="3" name="_dlc_DocIdItemGuid">
    <vt:lpwstr>9e5876c9-0ea4-4872-a46b-4dc9380bb6f6</vt:lpwstr>
  </property>
</Properties>
</file>