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8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9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0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1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2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drawings/drawing1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5"/>
  </p:sldMasterIdLst>
  <p:notesMasterIdLst>
    <p:notesMasterId r:id="rId23"/>
  </p:notesMasterIdLst>
  <p:sldIdLst>
    <p:sldId id="362" r:id="rId6"/>
    <p:sldId id="383" r:id="rId7"/>
    <p:sldId id="364" r:id="rId8"/>
    <p:sldId id="366" r:id="rId9"/>
    <p:sldId id="367" r:id="rId10"/>
    <p:sldId id="368" r:id="rId11"/>
    <p:sldId id="369" r:id="rId12"/>
    <p:sldId id="371" r:id="rId13"/>
    <p:sldId id="373" r:id="rId14"/>
    <p:sldId id="389" r:id="rId15"/>
    <p:sldId id="390" r:id="rId16"/>
    <p:sldId id="388" r:id="rId17"/>
    <p:sldId id="384" r:id="rId18"/>
    <p:sldId id="379" r:id="rId19"/>
    <p:sldId id="268" r:id="rId20"/>
    <p:sldId id="387" r:id="rId21"/>
    <p:sldId id="3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38"/>
    <a:srgbClr val="8B5EB1"/>
    <a:srgbClr val="371B6C"/>
    <a:srgbClr val="482565"/>
    <a:srgbClr val="848589"/>
    <a:srgbClr val="B7BADF"/>
    <a:srgbClr val="D33DD3"/>
    <a:srgbClr val="B6B7B9"/>
    <a:srgbClr val="67337C"/>
    <a:srgbClr val="9258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1E8C2-1526-F6D4-F4E3-ADB7F9914715}" v="4" dt="2022-08-10T11:49:22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6154" autoAdjust="0"/>
  </p:normalViewPr>
  <p:slideViewPr>
    <p:cSldViewPr snapToGrid="0" snapToObjects="1">
      <p:cViewPr varScale="1">
        <p:scale>
          <a:sx n="68" d="100"/>
          <a:sy n="68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4.xlsx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051881235845556"/>
          <c:y val="3.4661143340847286E-2"/>
          <c:w val="0.57385216801028438"/>
          <c:h val="0.6815697289805706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B6B7B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8B5EB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22A-1843-B2BC-970B3D3037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22A-1843-B2BC-970B3D30375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E985-4A24-A1BF-263D3413E49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E985-4A24-A1BF-263D3413E49C}"/>
              </c:ext>
            </c:extLst>
          </c:dPt>
          <c:dLbls>
            <c:dLbl>
              <c:idx val="2"/>
              <c:layout>
                <c:manualLayout>
                  <c:x val="-5.8834937433944676E-3"/>
                  <c:y val="1.959002948736584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5236681862134399E-2"/>
                      <c:h val="4.44286654822109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Planilha1!$A$2:$A$7</c:f>
              <c:strCache>
                <c:ptCount val="6"/>
                <c:pt idx="0">
                  <c:v>Indicação de amigos e familiares</c:v>
                </c:pt>
                <c:pt idx="1">
                  <c:v>Indicação de ex-aluno</c:v>
                </c:pt>
                <c:pt idx="2">
                  <c:v>Internet e Redes Sociais</c:v>
                </c:pt>
                <c:pt idx="3">
                  <c:v>Jornais, Revistas ou Portais de Notícias Online</c:v>
                </c:pt>
                <c:pt idx="4">
                  <c:v>Divulgação na Escola </c:v>
                </c:pt>
                <c:pt idx="5">
                  <c:v>Encaminhamento Social (Ex: CRAS, CREAS)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37</c:v>
                </c:pt>
                <c:pt idx="1">
                  <c:v>16</c:v>
                </c:pt>
                <c:pt idx="2">
                  <c:v>4</c:v>
                </c:pt>
                <c:pt idx="3">
                  <c:v>4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1881297917311041E-2"/>
          <c:y val="0.83184904287502326"/>
          <c:w val="0.93584127435426834"/>
          <c:h val="9.72696538515998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CONHECIMENTO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999009620826258"/>
          <c:y val="0.18616512197506213"/>
          <c:w val="0.43492524995283915"/>
          <c:h val="0.71265529183253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95EAF"/>
            </a:solidFill>
            <a:ln>
              <a:noFill/>
            </a:ln>
          </c:spPr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577-41DF-8AC1-0C1819B194DD}"/>
              </c:ext>
            </c:extLst>
          </c:dPt>
          <c:dLbls>
            <c:dLbl>
              <c:idx val="1"/>
              <c:layout>
                <c:manualLayout>
                  <c:x val="1.0976702508960573E-2"/>
                  <c:y val="-9.814107663852175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77-41DF-8AC1-0C1819B194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Ótimo</c:v>
                </c:pt>
                <c:pt idx="1">
                  <c:v>Bom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44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363987926806262"/>
          <c:y val="0.42249733492883418"/>
          <c:w val="0.17951329937747595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POSTURA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902707036408224"/>
          <c:y val="0.1518157451515797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F81-4ECB-A56A-6362BC47A708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62E7-477E-BCE5-B55E10D93F7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F3F-4639-8426-C6A50B706B6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CF3F-4639-8426-C6A50B706B6C}"/>
              </c:ext>
            </c:extLst>
          </c:dPt>
          <c:dLbls>
            <c:dLbl>
              <c:idx val="1"/>
              <c:layout>
                <c:manualLayout>
                  <c:x val="-2.9888228636106395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F81-4ECB-A56A-6362BC47A708}"/>
                </c:ext>
              </c:extLst>
            </c:dLbl>
            <c:dLbl>
              <c:idx val="2"/>
              <c:layout>
                <c:manualLayout>
                  <c:x val="1.4973589888700191E-2"/>
                  <c:y val="-4.907053831926087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2E7-477E-BCE5-B55E10D93F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Planilha1!$A$2:$A$6</c:f>
              <c:strCache>
                <c:ptCount val="4"/>
                <c:pt idx="0">
                  <c:v>Ótima </c:v>
                </c:pt>
                <c:pt idx="1">
                  <c:v>Boa</c:v>
                </c:pt>
                <c:pt idx="2">
                  <c:v>Regular </c:v>
                </c:pt>
                <c:pt idx="3">
                  <c:v>Ruim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42</c:v>
                </c:pt>
                <c:pt idx="1">
                  <c:v>17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76928881343142"/>
          <c:y val="0.34889152744994317"/>
          <c:w val="0.18947085455574419"/>
          <c:h val="0.3775757685817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</a:t>
            </a:r>
            <a:r>
              <a:rPr lang="en-US" sz="1400" baseline="0" dirty="0">
                <a:solidFill>
                  <a:srgbClr val="848589"/>
                </a:solidFill>
              </a:rPr>
              <a:t> workshop</a:t>
            </a:r>
            <a:endParaRPr lang="en-US" sz="1400" dirty="0">
              <a:solidFill>
                <a:srgbClr val="84858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999009620826258"/>
          <c:y val="0.20088628347084034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E433-434A-844C-66560D6ABA8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7BEB-420A-8238-D601693A6569}"/>
              </c:ext>
            </c:extLst>
          </c:dPt>
          <c:dLbls>
            <c:dLbl>
              <c:idx val="1"/>
              <c:layout>
                <c:manualLayout>
                  <c:x val="9.1982644784003014E-3"/>
                  <c:y val="4.6369726800743862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2.9947179777400491E-3"/>
                  <c:y val="-4.49808071705328E-1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433-434A-844C-66560D6ABA8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Planilha1!$A$2:$A$5</c:f>
              <c:strCache>
                <c:ptCount val="4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  <c:pt idx="3">
                  <c:v>Não se aplica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27</c:v>
                </c:pt>
                <c:pt idx="1">
                  <c:v>28</c:v>
                </c:pt>
                <c:pt idx="2">
                  <c:v>7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2872830598000382"/>
          <c:y val="0.38814795810535169"/>
          <c:w val="0.21736677042067534"/>
          <c:h val="0.3775757685817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PONTUALIDADE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990638558762492"/>
          <c:y val="0.18125806814313605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482565"/>
            </a:solidFill>
          </c:spPr>
          <c:dPt>
            <c:idx val="0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CB8-4B6E-B5F8-0EB70337118C}"/>
              </c:ext>
            </c:extLst>
          </c:dPt>
          <c:dPt>
            <c:idx val="1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DFC3-48EC-8CAF-354F52749368}"/>
              </c:ext>
            </c:extLst>
          </c:dPt>
          <c:dPt>
            <c:idx val="2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515-4576-A037-612222614B0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Sim</c:v>
                </c:pt>
                <c:pt idx="1">
                  <c:v>Não se aplica </c:v>
                </c:pt>
                <c:pt idx="2">
                  <c:v>Não 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58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B8-4B6E-B5F8-0EB7033711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887521222410866"/>
          <c:y val="0.40286911960112992"/>
          <c:w val="0.28112478777589134"/>
          <c:h val="0.18878788429089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 MATEMÁTICA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0001755390997208"/>
          <c:y val="0.20579332161184805"/>
          <c:w val="0.53290874096516816"/>
          <c:h val="0.65566015138766731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D44F-4B17-8D71-0B2E63C7C0EC}"/>
              </c:ext>
            </c:extLst>
          </c:dPt>
          <c:dLbls>
            <c:dLbl>
              <c:idx val="1"/>
              <c:layout>
                <c:manualLayout>
                  <c:x val="2.9460881993625091E-3"/>
                  <c:y val="-5.716936981621370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1.0928169443418385E-2"/>
                  <c:y val="-2.352943044750647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44F-4B17-8D71-0B2E63C7C0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Otimas</c:v>
                </c:pt>
                <c:pt idx="1">
                  <c:v>Boas</c:v>
                </c:pt>
                <c:pt idx="2">
                  <c:v>Regulares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26</c:v>
                </c:pt>
                <c:pt idx="1">
                  <c:v>26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4343820432105834"/>
          <c:y val="0.40369779953507534"/>
          <c:w val="0.20738503318355861"/>
          <c:h val="0.258640581200752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</a:t>
            </a:r>
            <a:r>
              <a:rPr lang="en-US" sz="1400" baseline="0" dirty="0">
                <a:solidFill>
                  <a:srgbClr val="848589"/>
                </a:solidFill>
              </a:rPr>
              <a:t> </a:t>
            </a:r>
            <a:r>
              <a:rPr lang="en-US" sz="1400" cap="none" baseline="0" dirty="0">
                <a:solidFill>
                  <a:srgbClr val="848589"/>
                </a:solidFill>
              </a:rPr>
              <a:t>PORTUGUÊS</a:t>
            </a:r>
            <a:endParaRPr lang="en-US" sz="1400" cap="none" dirty="0">
              <a:solidFill>
                <a:srgbClr val="84858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5350872758461429"/>
          <c:y val="0.168818502337195"/>
          <c:w val="0.54110486804773206"/>
          <c:h val="0.66574419300802723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4DF2-46D4-A9FD-03EF8554ED90}"/>
              </c:ext>
            </c:extLst>
          </c:dPt>
          <c:dLbls>
            <c:dLbl>
              <c:idx val="1"/>
              <c:layout>
                <c:manualLayout>
                  <c:x val="2.1404583850785037E-4"/>
                  <c:y val="4.367104638738547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1.0928169443418385E-2"/>
                  <c:y val="-3.0811993452766536E-1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DF2-46D4-A9FD-03EF8554ED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34</c:v>
                </c:pt>
                <c:pt idx="1">
                  <c:v>22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973784440136745"/>
          <c:y val="0.24907582802288994"/>
          <c:w val="0.28026215559863243"/>
          <c:h val="0.470405455228310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49217943921471"/>
          <c:y val="3.8049716603385304E-2"/>
          <c:w val="0.52086309012240595"/>
          <c:h val="0.72512864002323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6A9E-4B82-B425-16E615523D23}"/>
              </c:ext>
            </c:extLst>
          </c:dPt>
          <c:dLbls>
            <c:dLbl>
              <c:idx val="1"/>
              <c:layout>
                <c:manualLayout>
                  <c:x val="5.5768003883703869E-3"/>
                  <c:y val="2.962638019693141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0"/>
                  <c:y val="-1.617953250918221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A9E-4B82-B425-16E615523D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Ótimas</c:v>
                </c:pt>
                <c:pt idx="1">
                  <c:v>Boas</c:v>
                </c:pt>
                <c:pt idx="2">
                  <c:v>Ruins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48</c:v>
                </c:pt>
                <c:pt idx="1">
                  <c:v>13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224148788698823"/>
          <c:y val="0.79981501825824153"/>
          <c:w val="0.48704661710968156"/>
          <c:h val="0.113894141692786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08702808865279"/>
          <c:y val="3.8462199112843973E-2"/>
          <c:w val="0.61118885402838452"/>
          <c:h val="0.756484640808787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198-408D-B9EB-3023C2CF4804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198-408D-B9EB-3023C2CF4804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198-408D-B9EB-3023C2CF4804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2174FCA1-BDC0-4A8C-909C-7550C952D9DB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198-408D-B9EB-3023C2CF4804}"/>
                </c:ext>
              </c:extLst>
            </c:dLbl>
            <c:dLbl>
              <c:idx val="2"/>
              <c:layout>
                <c:manualLayout>
                  <c:x val="7.2272067343909048E-3"/>
                  <c:y val="-5.5227104071129155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198-408D-B9EB-3023C2CF48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Ótimas</c:v>
                </c:pt>
                <c:pt idx="1">
                  <c:v>Boas</c:v>
                </c:pt>
                <c:pt idx="2">
                  <c:v>Ruins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44</c:v>
                </c:pt>
                <c:pt idx="1">
                  <c:v>16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198-408D-B9EB-3023C2CF48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761458074731878"/>
          <c:y val="0.89441577877500622"/>
          <c:w val="0.56888516779425791"/>
          <c:h val="5.0357117153864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pt-BR" sz="1600"/>
              <a:t>UTILIDADE</a:t>
            </a:r>
            <a:r>
              <a:rPr lang="pt-BR" sz="1600" baseline="0"/>
              <a:t> NO DESENVOLVIMENTO PROFISSIONAL</a:t>
            </a:r>
            <a:endParaRPr lang="en-US" sz="1600"/>
          </a:p>
        </c:rich>
      </c:tx>
      <c:layout>
        <c:manualLayout>
          <c:xMode val="edge"/>
          <c:yMode val="edge"/>
          <c:x val="0.13783753261722334"/>
          <c:y val="2.64641609621118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2111893134414329"/>
          <c:y val="0.1752844057638388"/>
          <c:w val="0.73601206356755988"/>
          <c:h val="0.7894528024191993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482565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D60D-4C34-9BD9-3F95D5039AA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60D-4C34-9BD9-3F95D5039AA9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Planilha1!$A$2:$A$4</c:f>
              <c:strCache>
                <c:ptCount val="3"/>
                <c:pt idx="0">
                  <c:v>Sim</c:v>
                </c:pt>
                <c:pt idx="1">
                  <c:v>Parcialmente</c:v>
                </c:pt>
                <c:pt idx="2">
                  <c:v>Não se aplica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0.84126984126984128</c:v>
                </c:pt>
                <c:pt idx="1">
                  <c:v>0.12698412698412698</c:v>
                </c:pt>
                <c:pt idx="2">
                  <c:v>3.1746031746031744E-2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0D-4C34-9BD9-3F95D5039A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187996688"/>
        <c:axId val="1187996272"/>
      </c:barChart>
      <c:valAx>
        <c:axId val="118799627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87996688"/>
        <c:crosses val="autoZero"/>
        <c:crossBetween val="between"/>
      </c:valAx>
      <c:catAx>
        <c:axId val="1187996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879962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pt-BR" sz="1600" dirty="0"/>
              <a:t>RELEVÂNCIA</a:t>
            </a:r>
            <a:r>
              <a:rPr lang="pt-BR" sz="1600" baseline="0" dirty="0"/>
              <a:t> DOS CONTEÚDOS </a:t>
            </a:r>
            <a:br>
              <a:rPr lang="pt-BR" sz="1600" baseline="0" dirty="0"/>
            </a:br>
            <a:r>
              <a:rPr lang="pt-BR" sz="1600" baseline="0" dirty="0"/>
              <a:t>APLICADOS</a:t>
            </a:r>
            <a:endParaRPr lang="en-US" sz="1600" dirty="0"/>
          </a:p>
        </c:rich>
      </c:tx>
      <c:layout>
        <c:manualLayout>
          <c:xMode val="edge"/>
          <c:yMode val="edge"/>
          <c:x val="0.13530802350332233"/>
          <c:y val="3.17569931545342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2111893134414329"/>
          <c:y val="0.1752844057638388"/>
          <c:w val="0.73601206356755988"/>
          <c:h val="0.7894528024191993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482565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DD3-489C-B20B-C6727F355C6D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DD3-489C-B20B-C6727F355C6D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DD3-489C-B20B-C6727F355C6D}"/>
              </c:ext>
            </c:extLst>
          </c:dPt>
          <c:dLbls>
            <c:dLbl>
              <c:idx val="2"/>
              <c:layout>
                <c:manualLayout>
                  <c:x val="1.6085088703112711E-2"/>
                  <c:y val="-4.8517067957229255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7DD3-489C-B20B-C6727F355C6D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Neutro / Pouco Relevante</c:v>
                </c:pt>
                <c:pt idx="1">
                  <c:v>Relevante</c:v>
                </c:pt>
                <c:pt idx="2">
                  <c:v>Muito Relevante</c:v>
                </c:pt>
                <c:pt idx="3">
                  <c:v>Não se aplica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4.7619047619047616E-2</c:v>
                </c:pt>
                <c:pt idx="1">
                  <c:v>0.36507936507936506</c:v>
                </c:pt>
                <c:pt idx="2">
                  <c:v>0.53968253968253965</c:v>
                </c:pt>
                <c:pt idx="3">
                  <c:v>4.7619047619047616E-2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DD3-489C-B20B-C6727F355C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187996688"/>
        <c:axId val="1187996272"/>
      </c:barChart>
      <c:valAx>
        <c:axId val="118799627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87996688"/>
        <c:crosses val="autoZero"/>
        <c:crossBetween val="between"/>
      </c:valAx>
      <c:catAx>
        <c:axId val="1187996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879962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POSTURA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889053952084506"/>
          <c:y val="0.20579333730276639"/>
          <c:w val="0.44390940388605926"/>
          <c:h val="0.7273764533283154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164-4B7D-9B9F-4095AFA9A5E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164-4B7D-9B9F-4095AFA9A5EC}"/>
              </c:ext>
            </c:extLst>
          </c:dPt>
          <c:dLbls>
            <c:dLbl>
              <c:idx val="1"/>
              <c:layout>
                <c:manualLayout>
                  <c:x val="5.9894359554800436E-3"/>
                  <c:y val="-9.8141076638521303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Planilha1!$A$2:$A$5</c:f>
              <c:strCache>
                <c:ptCount val="4"/>
                <c:pt idx="0">
                  <c:v>Ótima</c:v>
                </c:pt>
                <c:pt idx="1">
                  <c:v>Boa</c:v>
                </c:pt>
                <c:pt idx="2">
                  <c:v>Regular </c:v>
                </c:pt>
                <c:pt idx="3">
                  <c:v>Ruim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52</c:v>
                </c:pt>
                <c:pt idx="1">
                  <c:v>7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2462624976419543"/>
          <c:y val="0.46175376558424269"/>
          <c:w val="0.14959559517072252"/>
          <c:h val="0.18878788429089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err="1">
                <a:solidFill>
                  <a:srgbClr val="848589"/>
                </a:solidFill>
              </a:rPr>
              <a:t>comunicação</a:t>
            </a:r>
            <a:r>
              <a:rPr lang="en-US" sz="1200" dirty="0">
                <a:solidFill>
                  <a:srgbClr val="848589"/>
                </a:solidFill>
              </a:rPr>
              <a:t> </a:t>
            </a:r>
            <a:r>
              <a:rPr lang="en-US" sz="1200" dirty="0" err="1">
                <a:solidFill>
                  <a:srgbClr val="848589"/>
                </a:solidFill>
              </a:rPr>
              <a:t>clara</a:t>
            </a:r>
            <a:r>
              <a:rPr lang="en-US" sz="1200" baseline="0" dirty="0">
                <a:solidFill>
                  <a:srgbClr val="848589"/>
                </a:solidFill>
              </a:rPr>
              <a:t> dos </a:t>
            </a:r>
            <a:r>
              <a:rPr lang="en-US" sz="1200" baseline="0" dirty="0" err="1">
                <a:solidFill>
                  <a:srgbClr val="848589"/>
                </a:solidFill>
              </a:rPr>
              <a:t>profissionais</a:t>
            </a:r>
            <a:endParaRPr lang="en-US" sz="12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20583073948311642"/>
          <c:y val="1.47211614957781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0608517260894171"/>
          <c:y val="0.20088628347084034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F81-4ECB-A56A-6362BC47A708}"/>
              </c:ext>
            </c:extLst>
          </c:dPt>
          <c:dLbls>
            <c:dLbl>
              <c:idx val="1"/>
              <c:layout>
                <c:manualLayout>
                  <c:x val="1.4973589888700191E-2"/>
                  <c:y val="-3.434937682348249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F81-4ECB-A56A-6362BC47A7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 se Aplica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61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7693430484814199"/>
          <c:y val="0.42499993238311651"/>
          <c:w val="0.27515020750801733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rgbClr val="848589"/>
                </a:solidFill>
              </a:rPr>
              <a:t>Tempo </a:t>
            </a:r>
            <a:r>
              <a:rPr lang="en-US" sz="1200" dirty="0" err="1">
                <a:solidFill>
                  <a:srgbClr val="848589"/>
                </a:solidFill>
              </a:rPr>
              <a:t>adequado</a:t>
            </a:r>
            <a:r>
              <a:rPr lang="en-US" sz="1200" dirty="0">
                <a:solidFill>
                  <a:srgbClr val="848589"/>
                </a:solidFill>
              </a:rPr>
              <a:t> de </a:t>
            </a:r>
            <a:r>
              <a:rPr lang="en-US" sz="1200" dirty="0" err="1">
                <a:solidFill>
                  <a:srgbClr val="848589"/>
                </a:solidFill>
              </a:rPr>
              <a:t>interação</a:t>
            </a:r>
            <a:endParaRPr lang="en-US" sz="12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15791525183927563"/>
          <c:y val="4.41634844873345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0608517260894171"/>
          <c:y val="0.20088628347084034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FB8-4660-B79A-D152EE1AC20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FB8-4660-B79A-D152EE1AC20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C7D-475A-8A3D-25DC8555F123}"/>
              </c:ext>
            </c:extLst>
          </c:dPt>
          <c:dLbls>
            <c:dLbl>
              <c:idx val="1"/>
              <c:layout>
                <c:manualLayout>
                  <c:x val="1.1978871910960141E-2"/>
                  <c:y val="-4.416348448733462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FB8-4660-B79A-D152EE1AC2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Sim</c:v>
                </c:pt>
                <c:pt idx="1">
                  <c:v>Não se Apllica</c:v>
                </c:pt>
                <c:pt idx="2">
                  <c:v>Não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56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FB8-4660-B79A-D152EE1AC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6597363704961332"/>
          <c:y val="0.39160762424795537"/>
          <c:w val="0.28311615732880591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err="1">
                <a:solidFill>
                  <a:srgbClr val="848589"/>
                </a:solidFill>
              </a:rPr>
              <a:t>metodologia</a:t>
            </a:r>
            <a:endParaRPr lang="en-US" sz="12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324868892661762"/>
          <c:y val="5.39775921511867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202178834182234"/>
          <c:y val="0.20088628347084034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37A-463F-8029-FD663E176AA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7A-463F-8029-FD663E176AA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DAF-45FF-BC0F-4FFCF7673A0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494B-4311-ABEC-CD98547DA4E2}"/>
              </c:ext>
            </c:extLst>
          </c:dPt>
          <c:dLbls>
            <c:dLbl>
              <c:idx val="1"/>
              <c:layout>
                <c:manualLayout>
                  <c:x val="6.2035465006602527E-3"/>
                  <c:y val="-2.7008115185167867E-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37A-463F-8029-FD663E176AAD}"/>
                </c:ext>
              </c:extLst>
            </c:dLbl>
            <c:dLbl>
              <c:idx val="2"/>
              <c:layout>
                <c:manualLayout>
                  <c:x val="1.1978871910960141E-2"/>
                  <c:y val="1.472116149577814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DAF-45FF-BC0F-4FFCF7673A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Planilha1!$A$2:$A$5</c:f>
              <c:strCache>
                <c:ptCount val="4"/>
                <c:pt idx="0">
                  <c:v>Ótima</c:v>
                </c:pt>
                <c:pt idx="1">
                  <c:v>Boa</c:v>
                </c:pt>
                <c:pt idx="2">
                  <c:v>Regular</c:v>
                </c:pt>
                <c:pt idx="3">
                  <c:v>Não se aplica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37</c:v>
                </c:pt>
                <c:pt idx="1">
                  <c:v>22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7A-463F-8029-FD663E176A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586563855876251"/>
          <c:y val="0.35235119359254685"/>
          <c:w val="0.27515020750801733"/>
          <c:h val="0.47196971072724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err="1">
                <a:solidFill>
                  <a:srgbClr val="848589"/>
                </a:solidFill>
              </a:rPr>
              <a:t>Organização</a:t>
            </a:r>
            <a:r>
              <a:rPr lang="en-US" sz="1200" baseline="0" dirty="0">
                <a:solidFill>
                  <a:srgbClr val="848589"/>
                </a:solidFill>
              </a:rPr>
              <a:t> do </a:t>
            </a:r>
            <a:r>
              <a:rPr lang="en-US" sz="1200" baseline="0" dirty="0" err="1">
                <a:solidFill>
                  <a:srgbClr val="848589"/>
                </a:solidFill>
              </a:rPr>
              <a:t>evento</a:t>
            </a:r>
            <a:endParaRPr lang="en-US" sz="12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22903791737408039"/>
          <c:y val="5.39775921511867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801122429730241"/>
          <c:y val="0.20088628347084034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96E-47AE-BF5B-DCF27DE06E84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96E-47AE-BF5B-DCF27DE06E84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96E-47AE-BF5B-DCF27DE06E84}"/>
              </c:ext>
            </c:extLst>
          </c:dPt>
          <c:dLbls>
            <c:dLbl>
              <c:idx val="1"/>
              <c:layout>
                <c:manualLayout>
                  <c:x val="2.1177136389360498E-2"/>
                  <c:y val="-1.499124264762987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96E-47AE-BF5B-DCF27DE06E84}"/>
                </c:ext>
              </c:extLst>
            </c:dLbl>
            <c:dLbl>
              <c:idx val="2"/>
              <c:layout>
                <c:manualLayout>
                  <c:x val="1.4973589888700246E-2"/>
                  <c:y val="4.907053831926065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96E-47AE-BF5B-DCF27DE06E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</c:v>
                </c:pt>
                <c:pt idx="1">
                  <c:v>Boa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33</c:v>
                </c:pt>
                <c:pt idx="1">
                  <c:v>16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96E-47AE-BF5B-DCF27DE06E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0688148462554234"/>
          <c:y val="0.42104994723951178"/>
          <c:w val="0.27515020750801733"/>
          <c:h val="0.3775757685817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/>
              <a:t>atendimento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8402649662601375"/>
          <c:y val="9.6710662772542033E-2"/>
          <c:w val="0.68414458478915641"/>
          <c:h val="0.73449910657186468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39D-49B1-B46B-F80EDA182A4D}"/>
              </c:ext>
            </c:extLst>
          </c:dPt>
          <c:dLbls>
            <c:dLbl>
              <c:idx val="1"/>
              <c:tx>
                <c:rich>
                  <a:bodyPr/>
                  <a:lstStyle/>
                  <a:p>
                    <a:fld id="{2174FCA1-BDC0-4A8C-909C-7550C952D9DB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5.8967374481520458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245279514641247E-2"/>
                      <c:h val="4.687671413930605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439D-49B1-B46B-F80EDA182A4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Ótimo</c:v>
                </c:pt>
                <c:pt idx="1">
                  <c:v>Bom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43</c:v>
                </c:pt>
                <c:pt idx="1">
                  <c:v>15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564987927939082"/>
          <c:y val="0.86916063962109724"/>
          <c:w val="0.41159877422150681"/>
          <c:h val="5.32825651844580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19260600436474"/>
          <c:y val="0.14799742345933203"/>
          <c:w val="0.57970683083382646"/>
          <c:h val="0.6897727549504347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9B5C9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B6B7B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F29-4E3D-BE90-8DFEF553A5B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F29-4E3D-BE90-8DFEF553A5B3}"/>
              </c:ext>
            </c:extLst>
          </c:dPt>
          <c:dLbls>
            <c:dLbl>
              <c:idx val="3"/>
              <c:layout>
                <c:manualLayout>
                  <c:x val="3.7177822696914387E-3"/>
                  <c:y val="-4.991163282959264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F29-4E3D-BE90-8DFEF553A5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Planilha1!$A$2:$A$5</c:f>
              <c:strCache>
                <c:ptCount val="4"/>
                <c:pt idx="0">
                  <c:v>EAD e Semipresencial</c:v>
                </c:pt>
                <c:pt idx="1">
                  <c:v>Apenas Semipresencial</c:v>
                </c:pt>
                <c:pt idx="2">
                  <c:v>Apenas EAD</c:v>
                </c:pt>
                <c:pt idx="3">
                  <c:v>Não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25</c:v>
                </c:pt>
                <c:pt idx="1">
                  <c:v>12</c:v>
                </c:pt>
                <c:pt idx="2">
                  <c:v>13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852661654003273"/>
          <c:y val="0.89958683386146654"/>
          <c:w val="0.85678692862882633"/>
          <c:h val="4.80059516674611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PONTUALIDADE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1207460856442181"/>
          <c:y val="0.18125806814313605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482565"/>
            </a:solidFill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</c:f>
              <c:strCache>
                <c:ptCount val="1"/>
                <c:pt idx="0">
                  <c:v>Sim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35054706659121"/>
          <c:y val="0.4372184964246123"/>
          <c:w val="0.11975334842482549"/>
          <c:h val="0.18878788429089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 T.I.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202178834182234"/>
          <c:y val="0.18125806814313605"/>
          <c:w val="0.45888299377475955"/>
          <c:h val="0.75191172248794591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Lbls>
            <c:dLbl>
              <c:idx val="1"/>
              <c:layout>
                <c:manualLayout>
                  <c:x val="5.9894359554800982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Planilha1!$A$2:$A$3</c:f>
              <c:strCache>
                <c:ptCount val="2"/>
                <c:pt idx="0">
                  <c:v>Ótimas</c:v>
                </c:pt>
                <c:pt idx="1">
                  <c:v>Boas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54</c:v>
                </c:pt>
                <c:pt idx="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17230239577438"/>
          <c:y val="0.3979620657692039"/>
          <c:w val="0.21736677042067534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cap="none" baseline="0" dirty="0">
                <a:solidFill>
                  <a:srgbClr val="848589"/>
                </a:solidFill>
              </a:rPr>
              <a:t>CONHECIMENTO</a:t>
            </a:r>
            <a:r>
              <a:rPr lang="en-US" sz="1400" baseline="0" dirty="0">
                <a:solidFill>
                  <a:srgbClr val="848589"/>
                </a:solidFill>
              </a:rPr>
              <a:t> </a:t>
            </a:r>
            <a:endParaRPr lang="en-US" sz="1400" dirty="0">
              <a:solidFill>
                <a:srgbClr val="84858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004291643086214"/>
          <c:y val="0.16653690664735787"/>
          <c:w val="0.44390940388605926"/>
          <c:h val="0.7273764533283154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95EAF"/>
            </a:solidFill>
          </c:spPr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FD6-4D12-9E76-BC0D81E8474F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FD6-4D12-9E76-BC0D81E8474F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4483-4624-B7E0-89452A895CFF}"/>
              </c:ext>
            </c:extLst>
          </c:dPt>
          <c:dLbls>
            <c:dLbl>
              <c:idx val="1"/>
              <c:layout>
                <c:manualLayout>
                  <c:x val="1.5187700433880401E-2"/>
                  <c:y val="-5.177134983777744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FD6-4D12-9E76-BC0D81E8474F}"/>
                </c:ext>
              </c:extLst>
            </c:dLbl>
            <c:dLbl>
              <c:idx val="2"/>
              <c:layout>
                <c:manualLayout>
                  <c:x val="1.4973589888700246E-2"/>
                  <c:y val="-4.90705383192606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483-4624-B7E0-89452A895C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Ótimo</c:v>
                </c:pt>
                <c:pt idx="1">
                  <c:v>Bom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58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D6-4D12-9E76-BC0D81E84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0668741746840213"/>
          <c:y val="0.40286911960112992"/>
          <c:w val="0.17951329937747595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CONHECIMENTO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2941370577472697"/>
          <c:y val="0.23032851746755942"/>
          <c:w val="0.41407679775753969"/>
          <c:h val="0.67830603930587252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95EAF"/>
            </a:solidFill>
          </c:spPr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CF8-482E-B174-4BE54FF61625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7A16-41AF-BB8E-C817DE04730E}"/>
              </c:ext>
            </c:extLst>
          </c:dPt>
          <c:dLbls>
            <c:dLbl>
              <c:idx val="1"/>
              <c:layout>
                <c:manualLayout>
                  <c:x val="2.9955451290667179E-3"/>
                  <c:y val="-4.4980789790756665E-1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CF8-482E-B174-4BE54FF61625}"/>
                </c:ext>
              </c:extLst>
            </c:dLbl>
            <c:dLbl>
              <c:idx val="2"/>
              <c:layout>
                <c:manualLayout>
                  <c:x val="1.4977725645333534E-2"/>
                  <c:y val="-1.472115580778579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A16-41AF-BB8E-C817DE04730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Ótimo</c:v>
                </c:pt>
                <c:pt idx="1">
                  <c:v>Bom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55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7365540711227323"/>
          <c:y val="0.40286896393973676"/>
          <c:w val="0.17956288156345757"/>
          <c:h val="0.283181717019974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POSTURA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188955257395224"/>
          <c:y val="0.23032851746755942"/>
          <c:w val="0.41407689542573078"/>
          <c:h val="0.67830603930587252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9258AB"/>
            </a:solidFill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1B3-4555-872C-B8C3A6726C0E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DAE6-44AD-9449-8397914A4D74}"/>
              </c:ext>
            </c:extLst>
          </c:dPt>
          <c:dLbls>
            <c:dLbl>
              <c:idx val="2"/>
              <c:layout>
                <c:manualLayout>
                  <c:x val="5.9910916712504021E-3"/>
                  <c:y val="-1.472115580778575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AE6-44AD-9449-8397914A4D7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 </c:v>
                </c:pt>
                <c:pt idx="1">
                  <c:v>Boa</c:v>
                </c:pt>
                <c:pt idx="2">
                  <c:v>Regular 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52</c:v>
                </c:pt>
                <c:pt idx="1">
                  <c:v>8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16237556691295"/>
          <c:y val="0.37833370426009383"/>
          <c:w val="0.18952323175523891"/>
          <c:h val="0.377575622693299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PONTUALIDADE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794357054742985"/>
          <c:y val="0.20088620585198788"/>
          <c:w val="0.42306333335692031"/>
          <c:h val="0.69302719511365818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B5EB1"/>
            </a:solidFill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</c:f>
              <c:strCache>
                <c:ptCount val="1"/>
                <c:pt idx="0">
                  <c:v>Sim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2144974915263826"/>
          <c:y val="0.44212537942716545"/>
          <c:w val="0.11978639645440757"/>
          <c:h val="0.18878781134664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APOIO EM SALA DE AULA</a:t>
            </a:r>
          </a:p>
        </c:rich>
      </c:tx>
      <c:layout>
        <c:manualLayout>
          <c:xMode val="edge"/>
          <c:yMode val="edge"/>
          <c:x val="0.24935790372223601"/>
          <c:y val="2.45352596796429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794362902980427"/>
          <c:y val="0.21070030972384501"/>
          <c:w val="0.43205006853193995"/>
          <c:h val="0.70774835092144395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A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AE9D-4562-BE3E-009EB22C09D2}"/>
              </c:ext>
            </c:extLst>
          </c:dPt>
          <c:dLbls>
            <c:dLbl>
              <c:idx val="1"/>
              <c:layout>
                <c:manualLayout>
                  <c:x val="1.2196114329815124E-2"/>
                  <c:y val="-5.17713298342580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0"/>
                  <c:y val="-3.434936355150008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AE9D-4562-BE3E-009EB22C09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51</c:v>
                </c:pt>
                <c:pt idx="1">
                  <c:v>8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9270683826344237"/>
          <c:y val="0.41268306781159386"/>
          <c:w val="0.21742680786455607"/>
          <c:h val="0.377575622693299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0.21588</cdr:x>
      <cdr:y>0</cdr:y>
    </cdr:from>
    <cdr:to>
      <cdr:x>1</cdr:x>
      <cdr:y>0.10281</cdr:y>
    </cdr:to>
    <cdr:sp macro="" textlink="">
      <cdr:nvSpPr>
        <cdr:cNvPr id="2" name="TextBox 5">
          <a:extLst xmlns:a="http://schemas.openxmlformats.org/drawingml/2006/main">
            <a:ext uri="{FF2B5EF4-FFF2-40B4-BE49-F238E27FC236}">
              <a16:creationId xmlns:a16="http://schemas.microsoft.com/office/drawing/2014/main" id="{4173CBA4-5AFE-6149-8AB8-7E77C20D6DBD}"/>
            </a:ext>
          </a:extLst>
        </cdr:cNvPr>
        <cdr:cNvSpPr txBox="1"/>
      </cdr:nvSpPr>
      <cdr:spPr>
        <a:xfrm xmlns:a="http://schemas.openxmlformats.org/drawingml/2006/main">
          <a:off x="1474876" y="0"/>
          <a:ext cx="5357154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r>
            <a:rPr lang="pt-BR" sz="1400" b="1" cap="all" spc="50" dirty="0">
              <a:solidFill>
                <a:srgbClr val="848589"/>
              </a:solidFill>
            </a:rPr>
            <a:t>Você tem interesse em fazer um outro curso na modalidade Online (EAD) ou Semipresencial?</a:t>
          </a:r>
          <a:endParaRPr lang="en-US" sz="1400" b="1" cap="all" spc="50" dirty="0">
            <a:solidFill>
              <a:srgbClr val="848589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46285-6889-394B-A249-5C7530CD3E57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1A97A-D1F7-B84D-9095-FEA06710D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325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461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228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413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456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72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844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0873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411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699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911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91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277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92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83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83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58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4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9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1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07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41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23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3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8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2C6C-955E-F645-92EC-182CC3CFE89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80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hart" Target="../charts/chart2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ducacional@ios.org.b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hart" Target="../charts/chart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248ED4C-E741-7347-879D-811424A6B2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60077C-934D-F745-9C46-38D34FFFF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635" y="3933518"/>
            <a:ext cx="4076700" cy="202043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8F1DF0-DCE5-134D-BD1F-D0BC1A68CD0F}"/>
              </a:ext>
            </a:extLst>
          </p:cNvPr>
          <p:cNvSpPr txBox="1"/>
          <p:nvPr/>
        </p:nvSpPr>
        <p:spPr>
          <a:xfrm>
            <a:off x="419896" y="585880"/>
            <a:ext cx="117721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DE SATISFAÇÃO</a:t>
            </a:r>
          </a:p>
          <a:p>
            <a:r>
              <a:rPr lang="pt-BR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GESTÃO EMPRESARIAL ERP – SANTANA – SP</a:t>
            </a: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º SEMESTRE 2025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8002132-D176-4753-B5B3-4FC3E6F691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750"/>
          <a:stretch/>
        </p:blipFill>
        <p:spPr>
          <a:xfrm rot="16200000">
            <a:off x="-602979" y="533096"/>
            <a:ext cx="6927884" cy="57219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903A376-C3BF-4F36-A374-FBDA78453B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12307"/>
          <a:stretch/>
        </p:blipFill>
        <p:spPr>
          <a:xfrm rot="5400000" flipH="1">
            <a:off x="8088086" y="2635333"/>
            <a:ext cx="6858000" cy="1587336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F513D73-06B5-4A2B-A930-B0B27C0F4F25}"/>
              </a:ext>
            </a:extLst>
          </p:cNvPr>
          <p:cNvSpPr txBox="1"/>
          <p:nvPr/>
        </p:nvSpPr>
        <p:spPr>
          <a:xfrm>
            <a:off x="340934" y="1898310"/>
            <a:ext cx="4642651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i="1" dirty="0">
                <a:solidFill>
                  <a:schemeClr val="bg1"/>
                </a:solidFill>
                <a:cs typeface="Arial"/>
              </a:rPr>
              <a:t>Esta sessão tem como objetivo demonstrar os dados coletados que representam a experiência dos alunos e alunas da </a:t>
            </a:r>
            <a:r>
              <a:rPr lang="pt-BR" i="1">
                <a:solidFill>
                  <a:schemeClr val="bg1"/>
                </a:solidFill>
                <a:cs typeface="Arial"/>
              </a:rPr>
              <a:t>unidade com as </a:t>
            </a:r>
            <a:r>
              <a:rPr lang="pt-BR" i="1" dirty="0">
                <a:solidFill>
                  <a:schemeClr val="bg1"/>
                </a:solidFill>
                <a:cs typeface="Arial"/>
              </a:rPr>
              <a:t>ações de contrapartidas relacionadas, como: IBM através das palestras aplicadas aos sábados e TOTVS com workshops de temas pré-definidos com interação presencial e/ou remota.</a:t>
            </a:r>
          </a:p>
          <a:p>
            <a:pPr algn="just"/>
            <a:endParaRPr lang="pt-BR" i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2854" y="415708"/>
            <a:ext cx="5004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E69002"/>
                </a:solidFill>
              </a:rPr>
              <a:t>PROGRAMA DE VOLUNTARIADO</a:t>
            </a:r>
            <a:endParaRPr lang="pt-BR" sz="1600" dirty="0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420043"/>
              </p:ext>
            </p:extLst>
          </p:nvPr>
        </p:nvGraphicFramePr>
        <p:xfrm>
          <a:off x="5163005" y="1497426"/>
          <a:ext cx="7028995" cy="4599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6328522" y="523430"/>
            <a:ext cx="439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Palestras e Eventos</a:t>
            </a:r>
          </a:p>
        </p:txBody>
      </p:sp>
    </p:spTree>
    <p:extLst>
      <p:ext uri="{BB962C8B-B14F-4D97-AF65-F5344CB8AC3E}">
        <p14:creationId xmlns:p14="http://schemas.microsoft.com/office/powerpoint/2010/main" val="181028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693387" y="447766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84760" y="365705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Programa de Voluntariado:</a:t>
            </a:r>
          </a:p>
        </p:txBody>
      </p: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685897"/>
              </p:ext>
            </p:extLst>
          </p:nvPr>
        </p:nvGraphicFramePr>
        <p:xfrm>
          <a:off x="5506712" y="1179826"/>
          <a:ext cx="5020737" cy="4798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1093944"/>
              </p:ext>
            </p:extLst>
          </p:nvPr>
        </p:nvGraphicFramePr>
        <p:xfrm>
          <a:off x="485975" y="1179825"/>
          <a:ext cx="5020737" cy="4798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6563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549637" y="397091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98347" y="315030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Programa de Voluntariado: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7178234"/>
              </p:ext>
            </p:extLst>
          </p:nvPr>
        </p:nvGraphicFramePr>
        <p:xfrm>
          <a:off x="5545938" y="1143918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5883632"/>
              </p:ext>
            </p:extLst>
          </p:nvPr>
        </p:nvGraphicFramePr>
        <p:xfrm>
          <a:off x="1305138" y="1143918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9199496"/>
              </p:ext>
            </p:extLst>
          </p:nvPr>
        </p:nvGraphicFramePr>
        <p:xfrm>
          <a:off x="1305138" y="3732029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7592374"/>
              </p:ext>
            </p:extLst>
          </p:nvPr>
        </p:nvGraphicFramePr>
        <p:xfrm>
          <a:off x="5545938" y="3732029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94118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8" y="-3"/>
            <a:ext cx="10287002" cy="685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3" y="1"/>
            <a:ext cx="9037676" cy="687315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404295" y="82239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509961" y="717439"/>
            <a:ext cx="41552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Avaliação Da Equipe Psicossocial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4155747"/>
              </p:ext>
            </p:extLst>
          </p:nvPr>
        </p:nvGraphicFramePr>
        <p:xfrm>
          <a:off x="-852023" y="2041392"/>
          <a:ext cx="6461200" cy="4585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5185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1"/>
          <a:stretch/>
        </p:blipFill>
        <p:spPr>
          <a:xfrm>
            <a:off x="-104503" y="0"/>
            <a:ext cx="7668044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"/>
          <a:stretch/>
        </p:blipFill>
        <p:spPr>
          <a:xfrm>
            <a:off x="1786270" y="0"/>
            <a:ext cx="10405730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7504019" y="315393"/>
            <a:ext cx="69007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645298" y="197435"/>
            <a:ext cx="4401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Curso EAD e Semipresencial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7757832"/>
              </p:ext>
            </p:extLst>
          </p:nvPr>
        </p:nvGraphicFramePr>
        <p:xfrm>
          <a:off x="5246558" y="1551649"/>
          <a:ext cx="6832030" cy="5088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8697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72A9E68-CFA5-1444-950D-6BC9559A4C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5" t="7706" r="17736"/>
          <a:stretch/>
        </p:blipFill>
        <p:spPr>
          <a:xfrm>
            <a:off x="0" y="0"/>
            <a:ext cx="7420866" cy="6858000"/>
          </a:xfrm>
          <a:prstGeom prst="parallelogram">
            <a:avLst>
              <a:gd name="adj" fmla="val 0"/>
            </a:avLst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rot="10800000" flipH="1" flipV="1">
            <a:off x="566058" y="0"/>
            <a:ext cx="11625942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6498069" y="615614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6638464" y="494475"/>
            <a:ext cx="5412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Considerações dos Alunos</a:t>
            </a:r>
          </a:p>
          <a:p>
            <a:r>
              <a:rPr lang="pt-BR" sz="2400" b="1" i="1" dirty="0">
                <a:solidFill>
                  <a:srgbClr val="E69002"/>
                </a:solidFill>
              </a:rPr>
              <a:t>Pontos positivos</a:t>
            </a:r>
            <a:endParaRPr lang="pt-BR" sz="2400" b="1" i="1" dirty="0">
              <a:solidFill>
                <a:srgbClr val="37206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94381EA9-B505-5149-9794-09C1D65ED7A0}"/>
              </a:ext>
            </a:extLst>
          </p:cNvPr>
          <p:cNvSpPr txBox="1"/>
          <p:nvPr/>
        </p:nvSpPr>
        <p:spPr>
          <a:xfrm>
            <a:off x="5818909" y="1269476"/>
            <a:ext cx="62316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r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"O instituto é um lugar de muita parceria e empatia. Todos os profissionais são muito compreensivos e competentes, sempre ajudando os alunos e prezando por um ambiente saudável."</a:t>
            </a:r>
            <a:r>
              <a:rPr lang="pt-BR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"Pontos positivos são muitos, mas algo que eu gostei muito foi a consideração dos professores pelos alunos e as aulas divertidas e educativas, com momentos sérios e descontraídos."</a:t>
            </a:r>
            <a:r>
              <a:rPr lang="pt-BR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"Aprendi muito, não só sobre o tema do curso, mas também sobre comportamentos, empatia, resiliência, autocontrole e outras coisas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.“</a:t>
            </a:r>
          </a:p>
          <a:p>
            <a:pPr algn="r"/>
            <a:r>
              <a:rPr lang="pt-BR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"São vários pontos positivos. Ter a oportunidade de aprender e chegar no mercado de trabalho já preparado é ótimo. Ter conhecido a TOTVS e ter a chance de fazer parte dela é incrível."</a:t>
            </a:r>
            <a:endParaRPr lang="pt-BR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3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33"/>
          <a:stretch/>
        </p:blipFill>
        <p:spPr>
          <a:xfrm>
            <a:off x="4672386" y="0"/>
            <a:ext cx="7642911" cy="69239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flipH="1">
            <a:off x="0" y="0"/>
            <a:ext cx="10929257" cy="689507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109632" y="482624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201005" y="243695"/>
            <a:ext cx="5502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Considerações dos Alunos</a:t>
            </a:r>
          </a:p>
          <a:p>
            <a:r>
              <a:rPr lang="pt-BR" sz="2400" b="1" i="1" dirty="0">
                <a:solidFill>
                  <a:srgbClr val="E69002"/>
                </a:solidFill>
              </a:rPr>
              <a:t>Pontos a melhorar</a:t>
            </a:r>
            <a:endParaRPr lang="pt-BR" sz="2400" b="1" i="1" dirty="0">
              <a:solidFill>
                <a:srgbClr val="37206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69BADB-58BA-D14D-B282-25AE8B42BBF3}"/>
              </a:ext>
            </a:extLst>
          </p:cNvPr>
          <p:cNvSpPr/>
          <p:nvPr/>
        </p:nvSpPr>
        <p:spPr>
          <a:xfrm>
            <a:off x="83458" y="1187217"/>
            <a:ext cx="5974968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"Acho que a plataforma tinha que ser mais fácil de acessar e de mexer, poderia ter um campo de tarefas não realizadas, por exemplo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.“</a:t>
            </a:r>
          </a:p>
          <a:p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Poderiam fornecer alimentos, como frutas, lanches naturais, sucos, etc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.“</a:t>
            </a:r>
          </a:p>
          <a:p>
            <a:endParaRPr lang="pt-BR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Além disso, a disponibilização de uma merenda simples, como biscoitos salgados, faria diferença no dia a dia, principalmente para os estudantes que passam longos períodos no curso. Isso ajudaria a manter a concentração e a energia ao longo das aulas, promovendo um ambiente mais acolhedor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endParaRPr lang="pt-BR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Acredito que estender o período do curso traria diversos benefícios para o aprendizado. Com mais tempo disponível, os conteúdos poderiam ser abordados com maior profundidade, reduzindo a correria para cumprir o cronograma e permitindo uma assimilação mais efetiva por parte dos alunos.</a:t>
            </a:r>
            <a:r>
              <a:rPr lang="pt-BR" i="1" dirty="0">
                <a:solidFill>
                  <a:srgbClr val="848589"/>
                </a:solidFill>
              </a:rPr>
              <a:t/>
            </a:r>
            <a:br>
              <a:rPr lang="pt-BR" i="1" dirty="0">
                <a:solidFill>
                  <a:srgbClr val="848589"/>
                </a:solidFill>
              </a:rPr>
            </a:br>
            <a:endParaRPr lang="pt-BR" i="1" dirty="0">
              <a:solidFill>
                <a:srgbClr val="8485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6"/>
          <a:stretch/>
        </p:blipFill>
        <p:spPr>
          <a:xfrm>
            <a:off x="0" y="-182880"/>
            <a:ext cx="12191999" cy="6858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DD86114-11E8-A142-8FC6-45C4563EEB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480"/>
          <a:stretch/>
        </p:blipFill>
        <p:spPr>
          <a:xfrm rot="10800000">
            <a:off x="-1" y="2686453"/>
            <a:ext cx="12191999" cy="4433776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9940115B-86B8-DF40-BB44-76F5FE59834C}"/>
              </a:ext>
            </a:extLst>
          </p:cNvPr>
          <p:cNvSpPr/>
          <p:nvPr/>
        </p:nvSpPr>
        <p:spPr>
          <a:xfrm>
            <a:off x="4452399" y="4598014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680C93F-4A83-B146-893E-805E10BBD945}"/>
              </a:ext>
            </a:extLst>
          </p:cNvPr>
          <p:cNvSpPr txBox="1"/>
          <p:nvPr/>
        </p:nvSpPr>
        <p:spPr>
          <a:xfrm>
            <a:off x="4700502" y="4515953"/>
            <a:ext cx="8278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#</a:t>
            </a:r>
            <a:r>
              <a:rPr lang="pt-BR" sz="3200" b="1" dirty="0" err="1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VamosJuntos</a:t>
            </a:r>
            <a:r>
              <a:rPr lang="pt-BR" sz="3200" b="1" dirty="0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F468519-896F-F646-A676-39391077117E}"/>
              </a:ext>
            </a:extLst>
          </p:cNvPr>
          <p:cNvSpPr/>
          <p:nvPr/>
        </p:nvSpPr>
        <p:spPr>
          <a:xfrm>
            <a:off x="994513" y="5171451"/>
            <a:ext cx="108286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474747"/>
                </a:solidFill>
              </a:rPr>
              <a:t>Dúvidas!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474747"/>
              </a:solidFill>
            </a:endParaRPr>
          </a:p>
          <a:p>
            <a:pPr algn="ctr"/>
            <a:r>
              <a:rPr lang="pt-BR" sz="2000" dirty="0">
                <a:solidFill>
                  <a:srgbClr val="474747"/>
                </a:solidFill>
              </a:rPr>
              <a:t>E-mail: </a:t>
            </a:r>
            <a:r>
              <a:rPr lang="pt-BR" sz="2000" dirty="0">
                <a:solidFill>
                  <a:srgbClr val="474747"/>
                </a:solidFill>
                <a:hlinkClick r:id="rId4"/>
              </a:rPr>
              <a:t>educacional@ios.org.br</a:t>
            </a:r>
            <a:endParaRPr lang="pt-BR" sz="2000" dirty="0">
              <a:solidFill>
                <a:srgbClr val="474747"/>
              </a:solidFill>
            </a:endParaRPr>
          </a:p>
          <a:p>
            <a:pPr algn="ctr"/>
            <a:r>
              <a:rPr lang="pt-BR" sz="2000" dirty="0">
                <a:solidFill>
                  <a:srgbClr val="474747"/>
                </a:solidFill>
              </a:rPr>
              <a:t>Central de Atendimento IOS: 11 97343-9010</a:t>
            </a:r>
          </a:p>
        </p:txBody>
      </p:sp>
    </p:spTree>
    <p:extLst>
      <p:ext uri="{BB962C8B-B14F-4D97-AF65-F5344CB8AC3E}">
        <p14:creationId xmlns:p14="http://schemas.microsoft.com/office/powerpoint/2010/main" val="341486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AE15F369-F66F-774C-A4F5-E8F6E4D2B2EF}"/>
              </a:ext>
            </a:extLst>
          </p:cNvPr>
          <p:cNvSpPr/>
          <p:nvPr/>
        </p:nvSpPr>
        <p:spPr>
          <a:xfrm>
            <a:off x="456065" y="3563598"/>
            <a:ext cx="2540186" cy="255454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 atendimento 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em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nossas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Unidades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é feito por meio de parcerias com outras Organizações Sociais, empresas privadas, escolas e universidades que cedem espaço físico de salas e laboratórios de informática. </a:t>
            </a:r>
            <a:endParaRPr lang="bg-BG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0059BE1-AE38-6D45-AD61-65DAADF37CB7}"/>
              </a:ext>
            </a:extLst>
          </p:cNvPr>
          <p:cNvSpPr/>
          <p:nvPr/>
        </p:nvSpPr>
        <p:spPr>
          <a:xfrm>
            <a:off x="456065" y="1387968"/>
            <a:ext cx="2568489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Somos responsáveis por contratar a equipe e montar a infraestrutura para as aulas nas Unidades próprias. 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BCED64B-3B2D-8841-BD1B-8BA7DECA8D11}"/>
              </a:ext>
            </a:extLst>
          </p:cNvPr>
          <p:cNvSpPr/>
          <p:nvPr/>
        </p:nvSpPr>
        <p:spPr>
          <a:xfrm>
            <a:off x="438682" y="66438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4FEAC3E-276E-2D41-873E-1F57B7D0CA36}"/>
              </a:ext>
            </a:extLst>
          </p:cNvPr>
          <p:cNvSpPr txBox="1"/>
          <p:nvPr/>
        </p:nvSpPr>
        <p:spPr>
          <a:xfrm>
            <a:off x="544348" y="594278"/>
            <a:ext cx="322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Atuação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4031671" y="4585854"/>
            <a:ext cx="678873" cy="221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773715" y="4807527"/>
            <a:ext cx="936830" cy="257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4E39336-B6B6-1E40-B6C5-DE85669C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12307"/>
          <a:stretch/>
        </p:blipFill>
        <p:spPr>
          <a:xfrm rot="5400000" flipH="1">
            <a:off x="7921282" y="2587283"/>
            <a:ext cx="6858000" cy="168343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748645"/>
            <a:ext cx="7822346" cy="56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39A9E107-CE01-1740-B040-C9D011AA709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6072" y="-39888"/>
            <a:ext cx="7485927" cy="6937773"/>
          </a:xfrm>
          <a:prstGeom prst="parallelogram">
            <a:avLst>
              <a:gd name="adj" fmla="val 0"/>
            </a:avLst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39887"/>
            <a:ext cx="10893287" cy="693777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544348" y="292137"/>
            <a:ext cx="439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 que acreditamos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D82558EE-783F-8F4B-8488-E245EFF31E2D}"/>
              </a:ext>
            </a:extLst>
          </p:cNvPr>
          <p:cNvSpPr txBox="1"/>
          <p:nvPr/>
        </p:nvSpPr>
        <p:spPr>
          <a:xfrm>
            <a:off x="438682" y="1401098"/>
            <a:ext cx="5301768" cy="49675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90000"/>
              </a:lnSpc>
            </a:pPr>
            <a:r>
              <a:rPr lang="pt-BR" sz="2200" b="1" dirty="0">
                <a:solidFill>
                  <a:srgbClr val="9258AB"/>
                </a:solidFill>
              </a:rPr>
              <a:t>Acreditamos no protagonismo juvenil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na inclusão social do jovem por meio da educação e do trabalho, elementos fundamentais para o desenvolvimento de uma nação.</a:t>
            </a: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Trabalhamos para que as oportunidades de formação profissional e vagas de emprego sejam oferecidas de maneira igualitária.</a:t>
            </a:r>
            <a:endParaRPr lang="bg-BG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endParaRPr lang="bg-BG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r>
              <a:rPr lang="pt-BR" sz="2200" b="1" dirty="0">
                <a:solidFill>
                  <a:srgbClr val="9258AB"/>
                </a:solidFill>
              </a:rPr>
              <a:t>Pessoas com acesso a oportunidades educacionais e profissionais</a:t>
            </a:r>
            <a:r>
              <a:rPr lang="pt-BR" sz="2200" dirty="0">
                <a:solidFill>
                  <a:srgbClr val="474747"/>
                </a:solidFill>
              </a:rPr>
              <a:t>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têm suas vidas transformadas e replicam essas mudanças em suas famílias e comunidades.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7264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/>
          <a:stretch/>
        </p:blipFill>
        <p:spPr>
          <a:xfrm>
            <a:off x="0" y="0"/>
            <a:ext cx="8185134" cy="6858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rot="10800000" flipH="1" flipV="1">
            <a:off x="2530547" y="-3"/>
            <a:ext cx="9661454" cy="685800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516000" y="693485"/>
            <a:ext cx="4199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Como você conheceu o IOS?</a:t>
            </a: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7409254"/>
              </p:ext>
            </p:extLst>
          </p:nvPr>
        </p:nvGraphicFramePr>
        <p:xfrm>
          <a:off x="5441430" y="1877928"/>
          <a:ext cx="6605259" cy="4837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7464283" y="811443"/>
            <a:ext cx="6235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24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44347" y="292137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Instrutor(a) de T.I.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graphicFrame>
        <p:nvGraphicFramePr>
          <p:cNvPr id="23" name="Gráfico 22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8901145"/>
              </p:ext>
            </p:extLst>
          </p:nvPr>
        </p:nvGraphicFramePr>
        <p:xfrm>
          <a:off x="5419423" y="1120141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Gráfico 23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0162833"/>
              </p:ext>
            </p:extLst>
          </p:nvPr>
        </p:nvGraphicFramePr>
        <p:xfrm>
          <a:off x="1178623" y="3708253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Gráfico 24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5066509"/>
              </p:ext>
            </p:extLst>
          </p:nvPr>
        </p:nvGraphicFramePr>
        <p:xfrm>
          <a:off x="5419423" y="3708252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6642958"/>
              </p:ext>
            </p:extLst>
          </p:nvPr>
        </p:nvGraphicFramePr>
        <p:xfrm>
          <a:off x="1184657" y="1120142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1826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44347" y="292137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Monitor(a) de T.I.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923B6F-25E9-EF43-9AF8-9CDA8E034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10611293" y="-1"/>
            <a:ext cx="1603197" cy="6869251"/>
          </a:xfrm>
          <a:prstGeom prst="rect">
            <a:avLst/>
          </a:prstGeom>
        </p:spPr>
      </p:pic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2148502"/>
              </p:ext>
            </p:extLst>
          </p:nvPr>
        </p:nvGraphicFramePr>
        <p:xfrm>
          <a:off x="1273390" y="1072027"/>
          <a:ext cx="4239629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2055380"/>
              </p:ext>
            </p:extLst>
          </p:nvPr>
        </p:nvGraphicFramePr>
        <p:xfrm>
          <a:off x="5513017" y="1072028"/>
          <a:ext cx="4239628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651321"/>
              </p:ext>
            </p:extLst>
          </p:nvPr>
        </p:nvGraphicFramePr>
        <p:xfrm>
          <a:off x="1273390" y="3660139"/>
          <a:ext cx="4239630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639305"/>
              </p:ext>
            </p:extLst>
          </p:nvPr>
        </p:nvGraphicFramePr>
        <p:xfrm>
          <a:off x="5513016" y="3660139"/>
          <a:ext cx="4239629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82594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44347" y="292137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Professor(a) de Extensão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9027539"/>
              </p:ext>
            </p:extLst>
          </p:nvPr>
        </p:nvGraphicFramePr>
        <p:xfrm>
          <a:off x="1305138" y="1134817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9967912"/>
              </p:ext>
            </p:extLst>
          </p:nvPr>
        </p:nvGraphicFramePr>
        <p:xfrm>
          <a:off x="5545938" y="1134816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8478793"/>
              </p:ext>
            </p:extLst>
          </p:nvPr>
        </p:nvGraphicFramePr>
        <p:xfrm>
          <a:off x="5545938" y="3722927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7903704"/>
              </p:ext>
            </p:extLst>
          </p:nvPr>
        </p:nvGraphicFramePr>
        <p:xfrm>
          <a:off x="1305138" y="3722928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2858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6600332" y="440062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6705997" y="335106"/>
            <a:ext cx="5167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Professor(a) de Extensão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16200000" flipH="1">
            <a:off x="-2596724" y="2596724"/>
            <a:ext cx="6858000" cy="1664552"/>
          </a:xfrm>
          <a:prstGeom prst="rect">
            <a:avLst/>
          </a:prstGeom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4869033"/>
              </p:ext>
            </p:extLst>
          </p:nvPr>
        </p:nvGraphicFramePr>
        <p:xfrm>
          <a:off x="1951795" y="1856935"/>
          <a:ext cx="4648537" cy="3778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5910847"/>
              </p:ext>
            </p:extLst>
          </p:nvPr>
        </p:nvGraphicFramePr>
        <p:xfrm>
          <a:off x="6600332" y="1856935"/>
          <a:ext cx="4648537" cy="3778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9048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FAA5FA3-806B-844A-828B-262D5C0BD0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1737" y="-2"/>
            <a:ext cx="8090263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1"/>
            <a:ext cx="9080206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285061"/>
              </p:ext>
            </p:extLst>
          </p:nvPr>
        </p:nvGraphicFramePr>
        <p:xfrm>
          <a:off x="-1" y="1915998"/>
          <a:ext cx="6556627" cy="4709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24389" y="79418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30055" y="689229"/>
            <a:ext cx="4803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Material Didático e Plataforma Online</a:t>
            </a:r>
          </a:p>
        </p:txBody>
      </p:sp>
    </p:spTree>
    <p:extLst>
      <p:ext uri="{BB962C8B-B14F-4D97-AF65-F5344CB8AC3E}">
        <p14:creationId xmlns:p14="http://schemas.microsoft.com/office/powerpoint/2010/main" val="79281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IO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96f5a7c-2630-405e-9018-6fa676b8ed14" xsi:nil="true"/>
    <_dlc_DocIdUrl xmlns="c96f5a7c-2630-405e-9018-6fa676b8ed14">
      <Url xsi:nil="true"/>
      <Description xsi:nil="true"/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D3190DA15DFE4FAFADE4CF1ED35B41" ma:contentTypeVersion="13" ma:contentTypeDescription="Crie um novo documento." ma:contentTypeScope="" ma:versionID="44ac65fef321e7a3f460fde2f342a17f">
  <xsd:schema xmlns:xsd="http://www.w3.org/2001/XMLSchema" xmlns:xs="http://www.w3.org/2001/XMLSchema" xmlns:p="http://schemas.microsoft.com/office/2006/metadata/properties" xmlns:ns2="c96f5a7c-2630-405e-9018-6fa676b8ed14" xmlns:ns3="34cf9721-6b6f-4ea4-9741-6b541d5c2008" xmlns:ns4="20758ede-c556-462e-96b3-acad21b5b9b7" targetNamespace="http://schemas.microsoft.com/office/2006/metadata/properties" ma:root="true" ma:fieldsID="8650cea794672b90567e8fb88f48e0ee" ns2:_="" ns3:_="" ns4:_="">
    <xsd:import namespace="c96f5a7c-2630-405e-9018-6fa676b8ed14"/>
    <xsd:import namespace="34cf9721-6b6f-4ea4-9741-6b541d5c2008"/>
    <xsd:import namespace="20758ede-c556-462e-96b3-acad21b5b9b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6f5a7c-2630-405e-9018-6fa676b8ed1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a ID do Documento" ma:description="O valor da ID do documento atribuída a este item." ma:internalName="_dlc_DocId" ma:readOnly="true">
      <xsd:simpleType>
        <xsd:restriction base="dms:Text"/>
      </xsd:simpleType>
    </xsd:element>
    <xsd:element name="_dlc_DocIdUrl" ma:index="9" nillable="true" ma:displayName="ID do Documento" ma:description="Link permanente par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f9721-6b6f-4ea4-9741-6b541d5c200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758ede-c556-462e-96b3-acad21b5b9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ED1518-D538-4356-A21B-B095BC0ABD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59265D-8D2E-4C54-85AA-8EBF826E38B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6B1A83C7-668F-4057-8CCC-CF38FE77CD31}">
  <ds:schemaRefs>
    <ds:schemaRef ds:uri="http://purl.org/dc/terms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0758ede-c556-462e-96b3-acad21b5b9b7"/>
    <ds:schemaRef ds:uri="34cf9721-6b6f-4ea4-9741-6b541d5c2008"/>
    <ds:schemaRef ds:uri="http://purl.org/dc/dcmitype/"/>
    <ds:schemaRef ds:uri="http://schemas.microsoft.com/office/infopath/2007/PartnerControls"/>
    <ds:schemaRef ds:uri="c96f5a7c-2630-405e-9018-6fa676b8ed14"/>
  </ds:schemaRefs>
</ds:datastoreItem>
</file>

<file path=customXml/itemProps4.xml><?xml version="1.0" encoding="utf-8"?>
<ds:datastoreItem xmlns:ds="http://schemas.openxmlformats.org/officeDocument/2006/customXml" ds:itemID="{D66F5489-5ADE-430B-9B26-38C0B6AE22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6f5a7c-2630-405e-9018-6fa676b8ed14"/>
    <ds:schemaRef ds:uri="34cf9721-6b6f-4ea4-9741-6b541d5c2008"/>
    <ds:schemaRef ds:uri="20758ede-c556-462e-96b3-acad21b5b9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21685</TotalTime>
  <Words>509</Words>
  <Application>Microsoft Office PowerPoint</Application>
  <PresentationFormat>Widescreen</PresentationFormat>
  <Paragraphs>82</Paragraphs>
  <Slides>17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Kênia Souto Gil</dc:creator>
  <cp:lastModifiedBy>Jesiel Matusalem Amaro Junior</cp:lastModifiedBy>
  <cp:revision>444</cp:revision>
  <dcterms:created xsi:type="dcterms:W3CDTF">2021-03-12T14:30:45Z</dcterms:created>
  <dcterms:modified xsi:type="dcterms:W3CDTF">2025-07-18T15:26:10Z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0x0101001ED3190DA15DFE4FAFADE4CF1ED35B41</vt:lpwstr>
  </property>
  <property fmtid="{D5CDD505-2E9C-101B-9397-08002B2CF9AE}" pid="3" name="_dlc_DocIdItemGuid">
    <vt:lpwstr>9e5876c9-0ea4-4872-a46b-4dc9380bb6f6</vt:lpwstr>
  </property>
</Properties>
</file>