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8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9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5"/>
  </p:sldMasterIdLst>
  <p:notesMasterIdLst>
    <p:notesMasterId r:id="rId20"/>
  </p:notesMasterIdLst>
  <p:sldIdLst>
    <p:sldId id="362" r:id="rId6"/>
    <p:sldId id="383" r:id="rId7"/>
    <p:sldId id="364" r:id="rId8"/>
    <p:sldId id="366" r:id="rId9"/>
    <p:sldId id="367" r:id="rId10"/>
    <p:sldId id="373" r:id="rId11"/>
    <p:sldId id="389" r:id="rId12"/>
    <p:sldId id="390" r:id="rId13"/>
    <p:sldId id="388" r:id="rId14"/>
    <p:sldId id="384" r:id="rId15"/>
    <p:sldId id="379" r:id="rId16"/>
    <p:sldId id="268" r:id="rId17"/>
    <p:sldId id="387" r:id="rId18"/>
    <p:sldId id="3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38"/>
    <a:srgbClr val="8B5EB1"/>
    <a:srgbClr val="371B6C"/>
    <a:srgbClr val="482565"/>
    <a:srgbClr val="848589"/>
    <a:srgbClr val="B7BADF"/>
    <a:srgbClr val="D33DD3"/>
    <a:srgbClr val="B6B7B9"/>
    <a:srgbClr val="67337C"/>
    <a:srgbClr val="925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1E8C2-1526-F6D4-F4E3-ADB7F9914715}" v="4" dt="2022-08-10T11:49:22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6154" autoAdjust="0"/>
  </p:normalViewPr>
  <p:slideViewPr>
    <p:cSldViewPr snapToGrid="0" snapToObjects="1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4.xlsx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051881235845556"/>
          <c:y val="3.4661143340847286E-2"/>
          <c:w val="0.57385216801028438"/>
          <c:h val="0.6815697289805706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B6B7B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8B5EB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22A-1843-B2BC-970B3D30375D}"/>
              </c:ext>
            </c:extLst>
          </c:dPt>
          <c:dPt>
            <c:idx val="3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22A-1843-B2BC-970B3D30375D}"/>
              </c:ext>
            </c:extLst>
          </c:dPt>
          <c:dLbls>
            <c:dLbl>
              <c:idx val="2"/>
              <c:layout>
                <c:manualLayout>
                  <c:x val="-5.8834937433944676E-3"/>
                  <c:y val="1.959002948736584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5236681862134399E-2"/>
                      <c:h val="4.44286654822109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522A-1843-B2BC-970B3D30375D}"/>
                </c:ext>
              </c:extLst>
            </c:dLbl>
            <c:dLbl>
              <c:idx val="3"/>
              <c:layout>
                <c:manualLayout>
                  <c:x val="-7.6908414946333615E-3"/>
                  <c:y val="-7.875700363708573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Planilha1!$A$2:$A$5</c:f>
              <c:strCache>
                <c:ptCount val="4"/>
                <c:pt idx="0">
                  <c:v>Indicação de amigos e familiares</c:v>
                </c:pt>
                <c:pt idx="1">
                  <c:v>Encaminhamento Social (Ex: CRAS, CREAS)</c:v>
                </c:pt>
                <c:pt idx="2">
                  <c:v>Internet e Redes Sociais</c:v>
                </c:pt>
                <c:pt idx="3">
                  <c:v>Anúncio do PECP(o local disponibilizado para o curso)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</c:v>
                </c:pt>
                <c:pt idx="1">
                  <c:v>2</c:v>
                </c:pt>
                <c:pt idx="2">
                  <c:v>6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1881297917311041E-2"/>
          <c:y val="0.83184904287502326"/>
          <c:w val="0.93584127435426834"/>
          <c:h val="9.72696538515998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err="1">
                <a:solidFill>
                  <a:srgbClr val="848589"/>
                </a:solidFill>
              </a:rPr>
              <a:t>comunicação</a:t>
            </a:r>
            <a:r>
              <a:rPr lang="en-US" sz="1200" dirty="0">
                <a:solidFill>
                  <a:srgbClr val="848589"/>
                </a:solidFill>
              </a:rPr>
              <a:t> </a:t>
            </a:r>
            <a:r>
              <a:rPr lang="en-US" sz="1200" dirty="0" err="1">
                <a:solidFill>
                  <a:srgbClr val="848589"/>
                </a:solidFill>
              </a:rPr>
              <a:t>clara</a:t>
            </a:r>
            <a:r>
              <a:rPr lang="en-US" sz="1200" baseline="0" dirty="0">
                <a:solidFill>
                  <a:srgbClr val="848589"/>
                </a:solidFill>
              </a:rPr>
              <a:t> dos </a:t>
            </a:r>
            <a:r>
              <a:rPr lang="en-US" sz="1200" baseline="0" dirty="0" err="1">
                <a:solidFill>
                  <a:srgbClr val="848589"/>
                </a:solidFill>
              </a:rPr>
              <a:t>profissionais</a:t>
            </a:r>
            <a:endParaRPr lang="en-US" sz="12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20583073948311642"/>
          <c:y val="1.47211614957781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0608517260894171"/>
          <c:y val="0.20088628347084034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F81-4ECB-A56A-6362BC47A708}"/>
              </c:ext>
            </c:extLst>
          </c:dPt>
          <c:dLbls>
            <c:dLbl>
              <c:idx val="1"/>
              <c:layout>
                <c:manualLayout>
                  <c:x val="1.4973589888700191E-2"/>
                  <c:y val="-3.434937682348249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F81-4ECB-A56A-6362BC47A7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 se Aplica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50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7693430484814199"/>
          <c:y val="0.42499993238311651"/>
          <c:w val="0.27515020750801733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rgbClr val="848589"/>
                </a:solidFill>
              </a:rPr>
              <a:t>Tempo </a:t>
            </a:r>
            <a:r>
              <a:rPr lang="en-US" sz="1200" dirty="0" err="1">
                <a:solidFill>
                  <a:srgbClr val="848589"/>
                </a:solidFill>
              </a:rPr>
              <a:t>adequado</a:t>
            </a:r>
            <a:r>
              <a:rPr lang="en-US" sz="1200" dirty="0">
                <a:solidFill>
                  <a:srgbClr val="848589"/>
                </a:solidFill>
              </a:rPr>
              <a:t> de </a:t>
            </a:r>
            <a:r>
              <a:rPr lang="en-US" sz="1200" dirty="0" err="1">
                <a:solidFill>
                  <a:srgbClr val="848589"/>
                </a:solidFill>
              </a:rPr>
              <a:t>interação</a:t>
            </a:r>
            <a:endParaRPr lang="en-US" sz="12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15791525183927563"/>
          <c:y val="4.41634844873345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0608517260894171"/>
          <c:y val="0.20088628347084034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FB8-4660-B79A-D152EE1AC20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FB8-4660-B79A-D152EE1AC209}"/>
              </c:ext>
            </c:extLst>
          </c:dPt>
          <c:dLbls>
            <c:dLbl>
              <c:idx val="1"/>
              <c:layout>
                <c:manualLayout>
                  <c:x val="1.1978871910960141E-2"/>
                  <c:y val="-4.416348448733462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FB8-4660-B79A-D152EE1AC2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 se Apllica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50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FB8-4660-B79A-D152EE1AC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6597363704961332"/>
          <c:y val="0.39160762424795537"/>
          <c:w val="0.28311615732880591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err="1">
                <a:solidFill>
                  <a:srgbClr val="848589"/>
                </a:solidFill>
              </a:rPr>
              <a:t>metodologia</a:t>
            </a:r>
            <a:endParaRPr lang="en-US" sz="12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324868892661762"/>
          <c:y val="5.39775921511867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202178834182234"/>
          <c:y val="0.20088628347084034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37A-463F-8029-FD663E176AA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7A-463F-8029-FD663E176AA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DAF-45FF-BC0F-4FFCF7673A05}"/>
              </c:ext>
            </c:extLst>
          </c:dPt>
          <c:dLbls>
            <c:dLbl>
              <c:idx val="1"/>
              <c:layout>
                <c:manualLayout>
                  <c:x val="6.2035465006602527E-3"/>
                  <c:y val="-2.7008115185167867E-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7A-463F-8029-FD663E176AAD}"/>
                </c:ext>
              </c:extLst>
            </c:dLbl>
            <c:dLbl>
              <c:idx val="2"/>
              <c:layout>
                <c:manualLayout>
                  <c:x val="1.1978871910960141E-2"/>
                  <c:y val="1.472116149577814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DAF-45FF-BC0F-4FFCF7673A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</c:v>
                </c:pt>
                <c:pt idx="1">
                  <c:v>Boa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35</c:v>
                </c:pt>
                <c:pt idx="1">
                  <c:v>12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7A-463F-8029-FD663E176A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586563855876251"/>
          <c:y val="0.35235119359254685"/>
          <c:w val="0.27515020750801733"/>
          <c:h val="0.47196971072724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err="1">
                <a:solidFill>
                  <a:srgbClr val="848589"/>
                </a:solidFill>
              </a:rPr>
              <a:t>Organização</a:t>
            </a:r>
            <a:r>
              <a:rPr lang="en-US" sz="1200" baseline="0" dirty="0">
                <a:solidFill>
                  <a:srgbClr val="848589"/>
                </a:solidFill>
              </a:rPr>
              <a:t> do </a:t>
            </a:r>
            <a:r>
              <a:rPr lang="en-US" sz="1200" baseline="0" dirty="0" err="1">
                <a:solidFill>
                  <a:srgbClr val="848589"/>
                </a:solidFill>
              </a:rPr>
              <a:t>evento</a:t>
            </a:r>
            <a:endParaRPr lang="en-US" sz="12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22903791737408039"/>
          <c:y val="5.39775921511867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801122429730241"/>
          <c:y val="0.20088628347084034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96E-47AE-BF5B-DCF27DE06E84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96E-47AE-BF5B-DCF27DE06E84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96E-47AE-BF5B-DCF27DE06E84}"/>
              </c:ext>
            </c:extLst>
          </c:dPt>
          <c:dLbls>
            <c:dLbl>
              <c:idx val="1"/>
              <c:layout>
                <c:manualLayout>
                  <c:x val="2.1177136389360498E-2"/>
                  <c:y val="-1.499124264762987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96E-47AE-BF5B-DCF27DE06E84}"/>
                </c:ext>
              </c:extLst>
            </c:dLbl>
            <c:dLbl>
              <c:idx val="2"/>
              <c:layout>
                <c:manualLayout>
                  <c:x val="1.4973589888700246E-2"/>
                  <c:y val="4.907053831926065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96E-47AE-BF5B-DCF27DE06E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</c:v>
                </c:pt>
                <c:pt idx="1">
                  <c:v>Boa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33</c:v>
                </c:pt>
                <c:pt idx="1">
                  <c:v>16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96E-47AE-BF5B-DCF27DE06E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0688148462554234"/>
          <c:y val="0.42104994723951178"/>
          <c:w val="0.27515020750801733"/>
          <c:h val="0.3775757685817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/>
              <a:t>atendimento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8402649662601375"/>
          <c:y val="9.6710662772542033E-2"/>
          <c:w val="0.68414458478915641"/>
          <c:h val="0.73449910657186468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39D-49B1-B46B-F80EDA182A4D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2174FCA1-BDC0-4A8C-909C-7550C952D9DB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5.8967374481520458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245279514641247E-2"/>
                      <c:h val="4.687671413930605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439D-49B1-B46B-F80EDA182A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Ótimo</c:v>
                </c:pt>
                <c:pt idx="1">
                  <c:v>Bom</c:v>
                </c:pt>
                <c:pt idx="2">
                  <c:v>Regular ou Pessimo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7</c:v>
                </c:pt>
                <c:pt idx="1">
                  <c:v>7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564987927939082"/>
          <c:y val="0.86916063962109724"/>
          <c:w val="0.41159877422150681"/>
          <c:h val="5.32825651844580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19260600436474"/>
          <c:y val="0.14799742345933203"/>
          <c:w val="0.57970683083382646"/>
          <c:h val="0.6897727549504347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9B5C9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B6B7B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F29-4E3D-BE90-8DFEF553A5B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F29-4E3D-BE90-8DFEF553A5B3}"/>
              </c:ext>
            </c:extLst>
          </c:dPt>
          <c:dLbls>
            <c:dLbl>
              <c:idx val="3"/>
              <c:layout>
                <c:manualLayout>
                  <c:x val="3.7177822696914387E-3"/>
                  <c:y val="-4.991163282959264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F29-4E3D-BE90-8DFEF553A5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Planilha1!$A$2:$A$5</c:f>
              <c:strCache>
                <c:ptCount val="4"/>
                <c:pt idx="0">
                  <c:v>EAD e Semipresencial</c:v>
                </c:pt>
                <c:pt idx="1">
                  <c:v>Apenas Semipresencial</c:v>
                </c:pt>
                <c:pt idx="2">
                  <c:v>Apenas EAD</c:v>
                </c:pt>
                <c:pt idx="3">
                  <c:v>Não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5</c:v>
                </c:pt>
                <c:pt idx="1">
                  <c:v>8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852661654003273"/>
          <c:y val="0.89958683386146654"/>
          <c:w val="0.85678692862882633"/>
          <c:h val="4.80059516674611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POSTURA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889053952084506"/>
          <c:y val="0.20579333730276639"/>
          <c:w val="0.44390940388605926"/>
          <c:h val="0.7273764533283154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2B2-45C5-9979-197393788ACC}"/>
              </c:ext>
            </c:extLst>
          </c:dPt>
          <c:dLbls>
            <c:dLbl>
              <c:idx val="1"/>
              <c:layout>
                <c:manualLayout>
                  <c:x val="5.9894359554800436E-3"/>
                  <c:y val="-9.8141076638521303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</c:v>
                </c:pt>
                <c:pt idx="1">
                  <c:v>Boa</c:v>
                </c:pt>
                <c:pt idx="2">
                  <c:v>Regular 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13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2462624976419543"/>
          <c:y val="0.46175376558424269"/>
          <c:w val="0.14959559517072252"/>
          <c:h val="0.18878788429089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PONTUALIDADE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1207460856442181"/>
          <c:y val="0.18125806814313605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482565"/>
            </a:solidFill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</c:f>
              <c:strCache>
                <c:ptCount val="1"/>
                <c:pt idx="0">
                  <c:v>Sim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35054706659121"/>
          <c:y val="0.4372184964246123"/>
          <c:w val="0.11975334842482549"/>
          <c:h val="0.18878788429089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 T.I.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202178834182234"/>
          <c:y val="0.18125806814313605"/>
          <c:w val="0.45888299377475955"/>
          <c:h val="0.75191172248794591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C0E5-4F77-B6C2-31870487E204}"/>
              </c:ext>
            </c:extLst>
          </c:dPt>
          <c:dLbls>
            <c:dLbl>
              <c:idx val="1"/>
              <c:layout>
                <c:manualLayout>
                  <c:x val="5.9894359554800982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1.4973589888700135E-2"/>
                  <c:y val="-1.47211614957782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0E5-4F77-B6C2-31870487E2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11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17230239577438"/>
          <c:y val="0.3979620657692039"/>
          <c:w val="0.21736677042067534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cap="none" baseline="0" dirty="0">
                <a:solidFill>
                  <a:srgbClr val="848589"/>
                </a:solidFill>
              </a:rPr>
              <a:t>CONHECIMENTO</a:t>
            </a:r>
            <a:r>
              <a:rPr lang="en-US" sz="1400" baseline="0" dirty="0">
                <a:solidFill>
                  <a:srgbClr val="848589"/>
                </a:solidFill>
              </a:rPr>
              <a:t> </a:t>
            </a:r>
            <a:endParaRPr lang="en-US" sz="1400" dirty="0">
              <a:solidFill>
                <a:srgbClr val="84858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004291643086214"/>
          <c:y val="0.16653690664735787"/>
          <c:w val="0.44390940388605926"/>
          <c:h val="0.7273764533283154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95EAF"/>
            </a:solidFill>
          </c:spPr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FD6-4D12-9E76-BC0D81E8474F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FD6-4D12-9E76-BC0D81E8474F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4483-4624-B7E0-89452A895CFF}"/>
              </c:ext>
            </c:extLst>
          </c:dPt>
          <c:dLbls>
            <c:dLbl>
              <c:idx val="1"/>
              <c:layout>
                <c:manualLayout>
                  <c:x val="1.5187700433880401E-2"/>
                  <c:y val="-5.177134983777744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FD6-4D12-9E76-BC0D81E8474F}"/>
                </c:ext>
              </c:extLst>
            </c:dLbl>
            <c:dLbl>
              <c:idx val="2"/>
              <c:layout>
                <c:manualLayout>
                  <c:x val="1.4973589888700246E-2"/>
                  <c:y val="-4.90705383192606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483-4624-B7E0-89452A895C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Ótimo</c:v>
                </c:pt>
                <c:pt idx="1">
                  <c:v>Bom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12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D6-4D12-9E76-BC0D81E84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0668741746840213"/>
          <c:y val="0.40286911960112992"/>
          <c:w val="0.17951329937747595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49217943921471"/>
          <c:y val="3.8049716603385304E-2"/>
          <c:w val="0.52086309012240595"/>
          <c:h val="0.72512864002323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6A9E-4B82-B425-16E615523D23}"/>
              </c:ext>
            </c:extLst>
          </c:dPt>
          <c:dLbls>
            <c:dLbl>
              <c:idx val="1"/>
              <c:layout>
                <c:manualLayout>
                  <c:x val="5.5768003883703869E-3"/>
                  <c:y val="2.962638019693141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0"/>
                  <c:y val="-1.617953250918221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A9E-4B82-B425-16E615523D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Ótimos</c:v>
                </c:pt>
                <c:pt idx="1">
                  <c:v>Bons</c:v>
                </c:pt>
                <c:pt idx="2">
                  <c:v>Regulares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35</c:v>
                </c:pt>
                <c:pt idx="1">
                  <c:v>14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224148788698823"/>
          <c:y val="0.79981501825824153"/>
          <c:w val="0.48704661710968156"/>
          <c:h val="0.113894141692786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08702808865279"/>
          <c:y val="3.8462199112843973E-2"/>
          <c:w val="0.61118885402838452"/>
          <c:h val="0.756484640808787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198-408D-B9EB-3023C2CF4804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198-408D-B9EB-3023C2CF4804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198-408D-B9EB-3023C2CF4804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2174FCA1-BDC0-4A8C-909C-7550C952D9DB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198-408D-B9EB-3023C2CF4804}"/>
                </c:ext>
              </c:extLst>
            </c:dLbl>
            <c:dLbl>
              <c:idx val="2"/>
              <c:layout>
                <c:manualLayout>
                  <c:x val="7.2272067343909048E-3"/>
                  <c:y val="-5.5227104071129155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198-408D-B9EB-3023C2CF48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Ótimas</c:v>
                </c:pt>
                <c:pt idx="1">
                  <c:v>Boas</c:v>
                </c:pt>
                <c:pt idx="2">
                  <c:v>Ruins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35</c:v>
                </c:pt>
                <c:pt idx="1">
                  <c:v>15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198-408D-B9EB-3023C2CF48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761458074731878"/>
          <c:y val="0.89441577877500622"/>
          <c:w val="0.56888516779425791"/>
          <c:h val="5.0357117153864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pt-BR" sz="1600"/>
              <a:t>UTILIDADE</a:t>
            </a:r>
            <a:r>
              <a:rPr lang="pt-BR" sz="1600" baseline="0"/>
              <a:t> NO DESENVOLVIMENTO PROFISSIONAL</a:t>
            </a:r>
            <a:endParaRPr lang="en-US" sz="1600"/>
          </a:p>
        </c:rich>
      </c:tx>
      <c:layout>
        <c:manualLayout>
          <c:xMode val="edge"/>
          <c:yMode val="edge"/>
          <c:x val="0.13783753261722334"/>
          <c:y val="2.64641609621118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2111893134414329"/>
          <c:y val="0.1752844057638388"/>
          <c:w val="0.73601206356755988"/>
          <c:h val="0.7894528024191993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482565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D60D-4C34-9BD9-3F95D5039AA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60D-4C34-9BD9-3F95D5039AA9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Parcialmente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0.92156862745098034</c:v>
                </c:pt>
                <c:pt idx="1">
                  <c:v>7.8431372549019607E-2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0D-4C34-9BD9-3F95D5039A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187996688"/>
        <c:axId val="1187996272"/>
      </c:barChart>
      <c:valAx>
        <c:axId val="118799627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87996688"/>
        <c:crosses val="autoZero"/>
        <c:crossBetween val="between"/>
      </c:valAx>
      <c:catAx>
        <c:axId val="1187996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879962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pt-BR" sz="1600" dirty="0"/>
              <a:t>RELEVÂNCIA</a:t>
            </a:r>
            <a:r>
              <a:rPr lang="pt-BR" sz="1600" baseline="0" dirty="0"/>
              <a:t> DOS CONTEÚDOS </a:t>
            </a:r>
            <a:br>
              <a:rPr lang="pt-BR" sz="1600" baseline="0" dirty="0"/>
            </a:br>
            <a:r>
              <a:rPr lang="pt-BR" sz="1600" baseline="0" dirty="0"/>
              <a:t>APLICADOS</a:t>
            </a:r>
            <a:endParaRPr lang="en-US" sz="1600" dirty="0"/>
          </a:p>
        </c:rich>
      </c:tx>
      <c:layout>
        <c:manualLayout>
          <c:xMode val="edge"/>
          <c:yMode val="edge"/>
          <c:x val="0.13530802350332233"/>
          <c:y val="3.17569931545342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2111893134414329"/>
          <c:y val="0.1752844057638388"/>
          <c:w val="0.73601206356755988"/>
          <c:h val="0.7894528024191993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482565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DD3-489C-B20B-C6727F355C6D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DD3-489C-B20B-C6727F355C6D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DD3-489C-B20B-C6727F355C6D}"/>
              </c:ext>
            </c:extLst>
          </c:dPt>
          <c:dLbls>
            <c:dLbl>
              <c:idx val="2"/>
              <c:layout>
                <c:manualLayout>
                  <c:x val="1.6085088703112711E-2"/>
                  <c:y val="-4.8517067957229255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DD3-489C-B20B-C6727F355C6D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Neutro / Pouco Relevante</c:v>
                </c:pt>
                <c:pt idx="1">
                  <c:v>Relevante</c:v>
                </c:pt>
                <c:pt idx="2">
                  <c:v>Muito Relevante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7.8431372549019607E-2</c:v>
                </c:pt>
                <c:pt idx="1">
                  <c:v>0.25490196078431371</c:v>
                </c:pt>
                <c:pt idx="2">
                  <c:v>0.66666666666666663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DD3-489C-B20B-C6727F355C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187996688"/>
        <c:axId val="1187996272"/>
      </c:barChart>
      <c:valAx>
        <c:axId val="118799627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87996688"/>
        <c:crosses val="autoZero"/>
        <c:crossBetween val="between"/>
      </c:valAx>
      <c:catAx>
        <c:axId val="1187996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879962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0.21588</cdr:x>
      <cdr:y>0</cdr:y>
    </cdr:from>
    <cdr:to>
      <cdr:x>1</cdr:x>
      <cdr:y>0.10281</cdr:y>
    </cdr:to>
    <cdr:sp macro="" textlink="">
      <cdr:nvSpPr>
        <cdr:cNvPr id="2" name="TextBox 5">
          <a:extLst xmlns:a="http://schemas.openxmlformats.org/drawingml/2006/main">
            <a:ext uri="{FF2B5EF4-FFF2-40B4-BE49-F238E27FC236}">
              <a16:creationId xmlns:a16="http://schemas.microsoft.com/office/drawing/2014/main" id="{4173CBA4-5AFE-6149-8AB8-7E77C20D6DBD}"/>
            </a:ext>
          </a:extLst>
        </cdr:cNvPr>
        <cdr:cNvSpPr txBox="1"/>
      </cdr:nvSpPr>
      <cdr:spPr>
        <a:xfrm xmlns:a="http://schemas.openxmlformats.org/drawingml/2006/main">
          <a:off x="1474876" y="0"/>
          <a:ext cx="5357154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r>
            <a:rPr lang="pt-BR" sz="1400" b="1" cap="all" spc="50" dirty="0">
              <a:solidFill>
                <a:srgbClr val="848589"/>
              </a:solidFill>
            </a:rPr>
            <a:t>Você tem interesse em fazer um outro curso na modalidade Online (EAD) ou Semipresencial?</a:t>
          </a:r>
          <a:endParaRPr lang="en-US" sz="1400" b="1" cap="all" spc="50" dirty="0">
            <a:solidFill>
              <a:srgbClr val="848589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46285-6889-394B-A249-5C7530CD3E57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1A97A-D1F7-B84D-9095-FEA06710D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325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456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72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844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0873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411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277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923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461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228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41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83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83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58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4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9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1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07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41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23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3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8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80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ducacional@ios.org.b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hart" Target="../charts/chart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248ED4C-E741-7347-879D-811424A6B2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60077C-934D-F745-9C46-38D34FFFF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635" y="3933518"/>
            <a:ext cx="4076700" cy="202043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8F1DF0-DCE5-134D-BD1F-D0BC1A68CD0F}"/>
              </a:ext>
            </a:extLst>
          </p:cNvPr>
          <p:cNvSpPr txBox="1"/>
          <p:nvPr/>
        </p:nvSpPr>
        <p:spPr>
          <a:xfrm>
            <a:off x="419896" y="585880"/>
            <a:ext cx="92858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DE SATISFAÇÃO</a:t>
            </a:r>
          </a:p>
          <a:p>
            <a:r>
              <a:rPr lang="pt-BR" sz="3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PARAIOSOPOLIS - SP</a:t>
            </a: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1º SEMESTRE 2025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8" y="-3"/>
            <a:ext cx="10287002" cy="685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3" y="1"/>
            <a:ext cx="9037676" cy="687315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404295" y="82239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509961" y="717439"/>
            <a:ext cx="41552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Avaliação Da Equipe Psicossocial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5262201"/>
              </p:ext>
            </p:extLst>
          </p:nvPr>
        </p:nvGraphicFramePr>
        <p:xfrm>
          <a:off x="-852023" y="2041392"/>
          <a:ext cx="6461200" cy="4585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5185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1"/>
          <a:stretch/>
        </p:blipFill>
        <p:spPr>
          <a:xfrm>
            <a:off x="-104503" y="0"/>
            <a:ext cx="7668044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"/>
          <a:stretch/>
        </p:blipFill>
        <p:spPr>
          <a:xfrm>
            <a:off x="1786270" y="0"/>
            <a:ext cx="10405730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7504019" y="315393"/>
            <a:ext cx="69007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645298" y="197435"/>
            <a:ext cx="4401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Curso EAD e Semipresencial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2636717"/>
              </p:ext>
            </p:extLst>
          </p:nvPr>
        </p:nvGraphicFramePr>
        <p:xfrm>
          <a:off x="5246558" y="1551649"/>
          <a:ext cx="6832030" cy="5088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8697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72A9E68-CFA5-1444-950D-6BC9559A4C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5" t="7706" r="17736"/>
          <a:stretch/>
        </p:blipFill>
        <p:spPr>
          <a:xfrm>
            <a:off x="0" y="0"/>
            <a:ext cx="7420866" cy="6858000"/>
          </a:xfrm>
          <a:prstGeom prst="parallelogram">
            <a:avLst>
              <a:gd name="adj" fmla="val 0"/>
            </a:avLst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rot="10800000" flipH="1" flipV="1">
            <a:off x="566058" y="0"/>
            <a:ext cx="11625942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6498069" y="615614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6638464" y="494475"/>
            <a:ext cx="5412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Considerações dos Alunos</a:t>
            </a:r>
          </a:p>
          <a:p>
            <a:r>
              <a:rPr lang="pt-BR" sz="2400" b="1" i="1" dirty="0">
                <a:solidFill>
                  <a:srgbClr val="E69002"/>
                </a:solidFill>
              </a:rPr>
              <a:t>Pontos positivos</a:t>
            </a:r>
            <a:endParaRPr lang="pt-BR" sz="2400" b="1" i="1" dirty="0">
              <a:solidFill>
                <a:srgbClr val="37206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94381EA9-B505-5149-9794-09C1D65ED7A0}"/>
              </a:ext>
            </a:extLst>
          </p:cNvPr>
          <p:cNvSpPr txBox="1"/>
          <p:nvPr/>
        </p:nvSpPr>
        <p:spPr>
          <a:xfrm>
            <a:off x="5723906" y="1461621"/>
            <a:ext cx="63266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r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"As aulas de Desenvolvimento Pessoal, as aulas técnicas de tecnologia e as conexões que formamos foram muito importantes. Além disso, pegam bastante no nosso pé sobre apresentações, o que nos ajuda a perder o medo de falar em público."</a:t>
            </a:r>
            <a:r>
              <a:rPr lang="pt-BR" i="1" dirty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i="1" dirty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i="1" dirty="0" smtClean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i="1" dirty="0" smtClean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"Que é tudo um desenvolvimento para o mercado de trabalho. As dicas funcionam para que tenhamos ótimos resultados em processos seletivos. A parte técnica é fundamental, mas não a mais importante."</a:t>
            </a:r>
            <a:r>
              <a:rPr lang="pt-BR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"Melhorei pontos como a comunicação e a minha percepção do mundo. Durante o curso, isso mudou bastante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.“</a:t>
            </a:r>
          </a:p>
          <a:p>
            <a:pPr algn="r"/>
            <a:r>
              <a:rPr lang="pt-BR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i="1" dirty="0">
              <a:solidFill>
                <a:srgbClr val="8485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3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33"/>
          <a:stretch/>
        </p:blipFill>
        <p:spPr>
          <a:xfrm>
            <a:off x="4688554" y="-65927"/>
            <a:ext cx="7642911" cy="69239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flipH="1">
            <a:off x="83458" y="-37070"/>
            <a:ext cx="10929257" cy="689507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109632" y="482624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201005" y="426221"/>
            <a:ext cx="5502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Considerações dos Alunos</a:t>
            </a:r>
          </a:p>
          <a:p>
            <a:r>
              <a:rPr lang="pt-BR" sz="2400" b="1" i="1" dirty="0">
                <a:solidFill>
                  <a:srgbClr val="E69002"/>
                </a:solidFill>
              </a:rPr>
              <a:t>Pontos a melhorar</a:t>
            </a:r>
            <a:endParaRPr lang="pt-BR" sz="2400" b="1" i="1" dirty="0">
              <a:solidFill>
                <a:srgbClr val="37206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69BADB-58BA-D14D-B282-25AE8B42BBF3}"/>
              </a:ext>
            </a:extLst>
          </p:cNvPr>
          <p:cNvSpPr/>
          <p:nvPr/>
        </p:nvSpPr>
        <p:spPr>
          <a:xfrm>
            <a:off x="293485" y="1687876"/>
            <a:ext cx="59749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"Acho que, se tivéssemos equipamentos melhores, as aulas teriam sido bem melhores — especialmente com equipamentos adequados para a professora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.“</a:t>
            </a:r>
          </a:p>
          <a:p>
            <a:endParaRPr lang="pt-BR" i="1" dirty="0">
              <a:solidFill>
                <a:srgbClr val="848589"/>
              </a:solidFill>
            </a:endParaRP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"O tempo deveria ser maior, respeitando a curva de aprendizado da maioria, que pode não ter contato com o tema do curso. Isso evitaria frustrações e permitiria prazos mais realistas para um TCC tão rigoroso. Fora isso, apenas alguns pontos estruturais da unidade deixam a desejar."</a:t>
            </a:r>
            <a:endParaRPr lang="pt-BR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dirty="0"/>
              <a:t>"Alguns notebooks são antigos e travam um pouco, o que impacta nas atividades práticas."</a:t>
            </a:r>
            <a:r>
              <a:rPr lang="pt-BR" i="1" dirty="0">
                <a:solidFill>
                  <a:srgbClr val="848589"/>
                </a:solidFill>
              </a:rPr>
              <a:t/>
            </a:r>
            <a:br>
              <a:rPr lang="pt-BR" i="1" dirty="0">
                <a:solidFill>
                  <a:srgbClr val="848589"/>
                </a:solidFill>
              </a:rPr>
            </a:br>
            <a:endParaRPr lang="pt-BR" i="1" dirty="0">
              <a:solidFill>
                <a:srgbClr val="8485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6"/>
          <a:stretch/>
        </p:blipFill>
        <p:spPr>
          <a:xfrm>
            <a:off x="0" y="-182880"/>
            <a:ext cx="12191999" cy="6858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DD86114-11E8-A142-8FC6-45C4563EEB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480"/>
          <a:stretch/>
        </p:blipFill>
        <p:spPr>
          <a:xfrm rot="10800000">
            <a:off x="-1" y="2686453"/>
            <a:ext cx="12191999" cy="4433776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9940115B-86B8-DF40-BB44-76F5FE59834C}"/>
              </a:ext>
            </a:extLst>
          </p:cNvPr>
          <p:cNvSpPr/>
          <p:nvPr/>
        </p:nvSpPr>
        <p:spPr>
          <a:xfrm>
            <a:off x="4452399" y="4598014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680C93F-4A83-B146-893E-805E10BBD945}"/>
              </a:ext>
            </a:extLst>
          </p:cNvPr>
          <p:cNvSpPr txBox="1"/>
          <p:nvPr/>
        </p:nvSpPr>
        <p:spPr>
          <a:xfrm>
            <a:off x="4700502" y="4515953"/>
            <a:ext cx="8278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#</a:t>
            </a:r>
            <a:r>
              <a:rPr lang="pt-BR" sz="3200" b="1" dirty="0" err="1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VamosJuntos</a:t>
            </a:r>
            <a:r>
              <a:rPr lang="pt-BR" sz="3200" b="1" dirty="0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F468519-896F-F646-A676-39391077117E}"/>
              </a:ext>
            </a:extLst>
          </p:cNvPr>
          <p:cNvSpPr/>
          <p:nvPr/>
        </p:nvSpPr>
        <p:spPr>
          <a:xfrm>
            <a:off x="994513" y="5171451"/>
            <a:ext cx="108286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474747"/>
                </a:solidFill>
              </a:rPr>
              <a:t>Dúvidas!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474747"/>
              </a:solidFill>
            </a:endParaRPr>
          </a:p>
          <a:p>
            <a:pPr algn="ctr"/>
            <a:r>
              <a:rPr lang="pt-BR" sz="2000" dirty="0">
                <a:solidFill>
                  <a:srgbClr val="474747"/>
                </a:solidFill>
              </a:rPr>
              <a:t>E-mail: </a:t>
            </a:r>
            <a:r>
              <a:rPr lang="pt-BR" sz="2000" dirty="0">
                <a:solidFill>
                  <a:srgbClr val="474747"/>
                </a:solidFill>
                <a:hlinkClick r:id="rId4"/>
              </a:rPr>
              <a:t>educacional@ios.org.br</a:t>
            </a:r>
            <a:endParaRPr lang="pt-BR" sz="2000" dirty="0">
              <a:solidFill>
                <a:srgbClr val="474747"/>
              </a:solidFill>
            </a:endParaRPr>
          </a:p>
          <a:p>
            <a:pPr algn="ctr"/>
            <a:r>
              <a:rPr lang="pt-BR" sz="2000" dirty="0">
                <a:solidFill>
                  <a:srgbClr val="474747"/>
                </a:solidFill>
              </a:rPr>
              <a:t>Central de Atendimento IOS: 11 97343-9010</a:t>
            </a:r>
          </a:p>
        </p:txBody>
      </p:sp>
    </p:spTree>
    <p:extLst>
      <p:ext uri="{BB962C8B-B14F-4D97-AF65-F5344CB8AC3E}">
        <p14:creationId xmlns:p14="http://schemas.microsoft.com/office/powerpoint/2010/main" val="341486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AE15F369-F66F-774C-A4F5-E8F6E4D2B2EF}"/>
              </a:ext>
            </a:extLst>
          </p:cNvPr>
          <p:cNvSpPr/>
          <p:nvPr/>
        </p:nvSpPr>
        <p:spPr>
          <a:xfrm>
            <a:off x="456065" y="3563598"/>
            <a:ext cx="2540186" cy="255454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 atendimento 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em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nossas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Unidades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é feito por meio de parcerias com outras Organizações Sociais, empresas privadas, escolas e universidades que cedem espaço físico de salas e laboratórios de informática. </a:t>
            </a:r>
            <a:endParaRPr lang="bg-BG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0059BE1-AE38-6D45-AD61-65DAADF37CB7}"/>
              </a:ext>
            </a:extLst>
          </p:cNvPr>
          <p:cNvSpPr/>
          <p:nvPr/>
        </p:nvSpPr>
        <p:spPr>
          <a:xfrm>
            <a:off x="456065" y="1387968"/>
            <a:ext cx="2568489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Somos responsáveis por contratar a equipe e montar a infraestrutura para as aulas nas Unidades próprias. 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BCED64B-3B2D-8841-BD1B-8BA7DECA8D11}"/>
              </a:ext>
            </a:extLst>
          </p:cNvPr>
          <p:cNvSpPr/>
          <p:nvPr/>
        </p:nvSpPr>
        <p:spPr>
          <a:xfrm>
            <a:off x="438682" y="66438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4FEAC3E-276E-2D41-873E-1F57B7D0CA36}"/>
              </a:ext>
            </a:extLst>
          </p:cNvPr>
          <p:cNvSpPr txBox="1"/>
          <p:nvPr/>
        </p:nvSpPr>
        <p:spPr>
          <a:xfrm>
            <a:off x="544348" y="594278"/>
            <a:ext cx="322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Atuação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4031671" y="4585854"/>
            <a:ext cx="678873" cy="221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773715" y="4807527"/>
            <a:ext cx="936830" cy="257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4E39336-B6B6-1E40-B6C5-DE85669C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12307"/>
          <a:stretch/>
        </p:blipFill>
        <p:spPr>
          <a:xfrm rot="5400000" flipH="1">
            <a:off x="7921282" y="2587283"/>
            <a:ext cx="6858000" cy="168343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748645"/>
            <a:ext cx="7822346" cy="56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39A9E107-CE01-1740-B040-C9D011AA709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6072" y="-39888"/>
            <a:ext cx="7485927" cy="6937773"/>
          </a:xfrm>
          <a:prstGeom prst="parallelogram">
            <a:avLst>
              <a:gd name="adj" fmla="val 0"/>
            </a:avLst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39887"/>
            <a:ext cx="10893287" cy="693777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544348" y="292137"/>
            <a:ext cx="439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 que acreditamos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D82558EE-783F-8F4B-8488-E245EFF31E2D}"/>
              </a:ext>
            </a:extLst>
          </p:cNvPr>
          <p:cNvSpPr txBox="1"/>
          <p:nvPr/>
        </p:nvSpPr>
        <p:spPr>
          <a:xfrm>
            <a:off x="438682" y="1401098"/>
            <a:ext cx="5301768" cy="49675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90000"/>
              </a:lnSpc>
            </a:pPr>
            <a:r>
              <a:rPr lang="pt-BR" sz="2200" b="1" dirty="0">
                <a:solidFill>
                  <a:srgbClr val="9258AB"/>
                </a:solidFill>
              </a:rPr>
              <a:t>Acreditamos no protagonismo juvenil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na inclusão social do jovem por meio da educação e do trabalho, elementos fundamentais para o desenvolvimento de uma nação.</a:t>
            </a: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Trabalhamos para que as oportunidades de formação profissional e vagas de emprego sejam oferecidas de maneira igualitária.</a:t>
            </a:r>
            <a:endParaRPr lang="bg-BG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endParaRPr lang="bg-BG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r>
              <a:rPr lang="pt-BR" sz="2200" b="1" dirty="0">
                <a:solidFill>
                  <a:srgbClr val="9258AB"/>
                </a:solidFill>
              </a:rPr>
              <a:t>Pessoas com acesso a oportunidades educacionais e profissionais</a:t>
            </a:r>
            <a:r>
              <a:rPr lang="pt-BR" sz="2200" dirty="0">
                <a:solidFill>
                  <a:srgbClr val="474747"/>
                </a:solidFill>
              </a:rPr>
              <a:t>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têm suas vidas transformadas e replicam essas mudanças em suas famílias e comunidades.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7264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/>
          <a:stretch/>
        </p:blipFill>
        <p:spPr>
          <a:xfrm>
            <a:off x="0" y="0"/>
            <a:ext cx="8185134" cy="6858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rot="10800000" flipH="1" flipV="1">
            <a:off x="2530547" y="-3"/>
            <a:ext cx="9661454" cy="685800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516000" y="693485"/>
            <a:ext cx="4199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Como você conheceu o IOS?</a:t>
            </a: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174910"/>
              </p:ext>
            </p:extLst>
          </p:nvPr>
        </p:nvGraphicFramePr>
        <p:xfrm>
          <a:off x="5441430" y="1877928"/>
          <a:ext cx="6605259" cy="4837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7464283" y="811443"/>
            <a:ext cx="6235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24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44347" y="292137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Instrutor(a) de T.I.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graphicFrame>
        <p:nvGraphicFramePr>
          <p:cNvPr id="23" name="Gráfico 22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6289550"/>
              </p:ext>
            </p:extLst>
          </p:nvPr>
        </p:nvGraphicFramePr>
        <p:xfrm>
          <a:off x="5419423" y="1120141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Gráfico 23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4518675"/>
              </p:ext>
            </p:extLst>
          </p:nvPr>
        </p:nvGraphicFramePr>
        <p:xfrm>
          <a:off x="1178623" y="3708253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Gráfico 24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7312315"/>
              </p:ext>
            </p:extLst>
          </p:nvPr>
        </p:nvGraphicFramePr>
        <p:xfrm>
          <a:off x="5419423" y="3708252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4717211"/>
              </p:ext>
            </p:extLst>
          </p:nvPr>
        </p:nvGraphicFramePr>
        <p:xfrm>
          <a:off x="1184657" y="1120142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1826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FAA5FA3-806B-844A-828B-262D5C0BD0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1737" y="-2"/>
            <a:ext cx="8090263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1"/>
            <a:ext cx="9080206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4833910"/>
              </p:ext>
            </p:extLst>
          </p:nvPr>
        </p:nvGraphicFramePr>
        <p:xfrm>
          <a:off x="-1" y="1915998"/>
          <a:ext cx="6556627" cy="4709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24389" y="79418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30055" y="689229"/>
            <a:ext cx="4803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Material Didático e Plataforma Online</a:t>
            </a:r>
          </a:p>
        </p:txBody>
      </p:sp>
    </p:spTree>
    <p:extLst>
      <p:ext uri="{BB962C8B-B14F-4D97-AF65-F5344CB8AC3E}">
        <p14:creationId xmlns:p14="http://schemas.microsoft.com/office/powerpoint/2010/main" val="79281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8002132-D176-4753-B5B3-4FC3E6F691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750"/>
          <a:stretch/>
        </p:blipFill>
        <p:spPr>
          <a:xfrm rot="16200000">
            <a:off x="-602979" y="533096"/>
            <a:ext cx="6927884" cy="57219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903A376-C3BF-4F36-A374-FBDA78453B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12307"/>
          <a:stretch/>
        </p:blipFill>
        <p:spPr>
          <a:xfrm rot="5400000" flipH="1">
            <a:off x="8088086" y="2635333"/>
            <a:ext cx="6858000" cy="1587336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F513D73-06B5-4A2B-A930-B0B27C0F4F25}"/>
              </a:ext>
            </a:extLst>
          </p:cNvPr>
          <p:cNvSpPr txBox="1"/>
          <p:nvPr/>
        </p:nvSpPr>
        <p:spPr>
          <a:xfrm>
            <a:off x="340934" y="1898310"/>
            <a:ext cx="4642651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i="1" dirty="0">
                <a:solidFill>
                  <a:schemeClr val="bg1"/>
                </a:solidFill>
                <a:cs typeface="Arial"/>
              </a:rPr>
              <a:t>Esta sessão tem como objetivo demonstrar os dados coletados que representam a experiência dos alunos e alunas da </a:t>
            </a:r>
            <a:r>
              <a:rPr lang="pt-BR" i="1">
                <a:solidFill>
                  <a:schemeClr val="bg1"/>
                </a:solidFill>
                <a:cs typeface="Arial"/>
              </a:rPr>
              <a:t>unidade com as </a:t>
            </a:r>
            <a:r>
              <a:rPr lang="pt-BR" i="1" dirty="0">
                <a:solidFill>
                  <a:schemeClr val="bg1"/>
                </a:solidFill>
                <a:cs typeface="Arial"/>
              </a:rPr>
              <a:t>ações de contrapartidas relacionadas, como: IBM através das palestras aplicadas aos sábados e TOTVS com workshops de temas pré-definidos com interação presencial e/ou remota.</a:t>
            </a:r>
          </a:p>
          <a:p>
            <a:pPr algn="just"/>
            <a:endParaRPr lang="pt-BR" i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2854" y="415708"/>
            <a:ext cx="5004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E69002"/>
                </a:solidFill>
              </a:rPr>
              <a:t>PROGRAMA DE VOLUNTARIADO</a:t>
            </a:r>
            <a:endParaRPr lang="pt-BR" sz="1600" dirty="0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5343866"/>
              </p:ext>
            </p:extLst>
          </p:nvPr>
        </p:nvGraphicFramePr>
        <p:xfrm>
          <a:off x="5163005" y="1497426"/>
          <a:ext cx="7028995" cy="4599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6328522" y="523430"/>
            <a:ext cx="439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Palestras e Eventos</a:t>
            </a:r>
          </a:p>
        </p:txBody>
      </p:sp>
    </p:spTree>
    <p:extLst>
      <p:ext uri="{BB962C8B-B14F-4D97-AF65-F5344CB8AC3E}">
        <p14:creationId xmlns:p14="http://schemas.microsoft.com/office/powerpoint/2010/main" val="181028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693387" y="447766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84760" y="365705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Programa de Voluntariado:</a:t>
            </a:r>
          </a:p>
        </p:txBody>
      </p: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969223"/>
              </p:ext>
            </p:extLst>
          </p:nvPr>
        </p:nvGraphicFramePr>
        <p:xfrm>
          <a:off x="5506712" y="1179826"/>
          <a:ext cx="5020737" cy="4798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6755530"/>
              </p:ext>
            </p:extLst>
          </p:nvPr>
        </p:nvGraphicFramePr>
        <p:xfrm>
          <a:off x="485975" y="1179825"/>
          <a:ext cx="5020737" cy="4798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6563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549637" y="397091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98347" y="315030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Programa de Voluntariado: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3824939"/>
              </p:ext>
            </p:extLst>
          </p:nvPr>
        </p:nvGraphicFramePr>
        <p:xfrm>
          <a:off x="5545938" y="1143918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075285"/>
              </p:ext>
            </p:extLst>
          </p:nvPr>
        </p:nvGraphicFramePr>
        <p:xfrm>
          <a:off x="1305138" y="1143918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1994365"/>
              </p:ext>
            </p:extLst>
          </p:nvPr>
        </p:nvGraphicFramePr>
        <p:xfrm>
          <a:off x="1305138" y="3732029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7592374"/>
              </p:ext>
            </p:extLst>
          </p:nvPr>
        </p:nvGraphicFramePr>
        <p:xfrm>
          <a:off x="5545938" y="3732029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94118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IO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D3190DA15DFE4FAFADE4CF1ED35B41" ma:contentTypeVersion="13" ma:contentTypeDescription="Crie um novo documento." ma:contentTypeScope="" ma:versionID="44ac65fef321e7a3f460fde2f342a17f">
  <xsd:schema xmlns:xsd="http://www.w3.org/2001/XMLSchema" xmlns:xs="http://www.w3.org/2001/XMLSchema" xmlns:p="http://schemas.microsoft.com/office/2006/metadata/properties" xmlns:ns2="c96f5a7c-2630-405e-9018-6fa676b8ed14" xmlns:ns3="34cf9721-6b6f-4ea4-9741-6b541d5c2008" xmlns:ns4="20758ede-c556-462e-96b3-acad21b5b9b7" targetNamespace="http://schemas.microsoft.com/office/2006/metadata/properties" ma:root="true" ma:fieldsID="8650cea794672b90567e8fb88f48e0ee" ns2:_="" ns3:_="" ns4:_="">
    <xsd:import namespace="c96f5a7c-2630-405e-9018-6fa676b8ed14"/>
    <xsd:import namespace="34cf9721-6b6f-4ea4-9741-6b541d5c2008"/>
    <xsd:import namespace="20758ede-c556-462e-96b3-acad21b5b9b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6f5a7c-2630-405e-9018-6fa676b8ed1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a ID do Documento" ma:description="O valor da ID do documento atribuída a este item." ma:internalName="_dlc_DocId" ma:readOnly="true">
      <xsd:simpleType>
        <xsd:restriction base="dms:Text"/>
      </xsd:simpleType>
    </xsd:element>
    <xsd:element name="_dlc_DocIdUrl" ma:index="9" nillable="true" ma:displayName="ID do Documento" ma:description="Link permanente par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f9721-6b6f-4ea4-9741-6b541d5c200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758ede-c556-462e-96b3-acad21b5b9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96f5a7c-2630-405e-9018-6fa676b8ed14">CYV6RQYTM43E-296335170-40384</_dlc_DocId>
    <_dlc_DocIdUrl xmlns="c96f5a7c-2630-405e-9018-6fa676b8ed14">
      <Url>https://institutoios.sharepoint.com/sites/docs/com/_layouts/15/DocIdRedir.aspx?ID=CYV6RQYTM43E-296335170-40384</Url>
      <Description>CYV6RQYTM43E-296335170-40384</Description>
    </_dlc_DocIdUrl>
  </documentManagement>
</p:properties>
</file>

<file path=customXml/itemProps1.xml><?xml version="1.0" encoding="utf-8"?>
<ds:datastoreItem xmlns:ds="http://schemas.openxmlformats.org/officeDocument/2006/customXml" ds:itemID="{D66F5489-5ADE-430B-9B26-38C0B6AE22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6f5a7c-2630-405e-9018-6fa676b8ed14"/>
    <ds:schemaRef ds:uri="34cf9721-6b6f-4ea4-9741-6b541d5c2008"/>
    <ds:schemaRef ds:uri="20758ede-c556-462e-96b3-acad21b5b9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ED1518-D538-4356-A21B-B095BC0ABD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59265D-8D2E-4C54-85AA-8EBF826E38B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B1A83C7-668F-4057-8CCC-CF38FE77CD3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34cf9721-6b6f-4ea4-9741-6b541d5c2008"/>
    <ds:schemaRef ds:uri="20758ede-c556-462e-96b3-acad21b5b9b7"/>
    <ds:schemaRef ds:uri="c96f5a7c-2630-405e-9018-6fa676b8ed1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21671</TotalTime>
  <Words>436</Words>
  <Application>Microsoft Office PowerPoint</Application>
  <PresentationFormat>Widescreen</PresentationFormat>
  <Paragraphs>64</Paragraphs>
  <Slides>14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Kênia Souto Gil</dc:creator>
  <cp:lastModifiedBy>Jesiel Matusalem Amaro Junior</cp:lastModifiedBy>
  <cp:revision>442</cp:revision>
  <dcterms:created xsi:type="dcterms:W3CDTF">2021-03-12T14:30:45Z</dcterms:created>
  <dcterms:modified xsi:type="dcterms:W3CDTF">2025-07-18T15:26:31Z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0x0101001ED3190DA15DFE4FAFADE4CF1ED35B41</vt:lpwstr>
  </property>
  <property fmtid="{D5CDD505-2E9C-101B-9397-08002B2CF9AE}" pid="3" name="_dlc_DocIdItemGuid">
    <vt:lpwstr>9e5876c9-0ea4-4872-a46b-4dc9380bb6f6</vt:lpwstr>
  </property>
</Properties>
</file>