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1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3"/>
  </p:notesMasterIdLst>
  <p:sldIdLst>
    <p:sldId id="362" r:id="rId6"/>
    <p:sldId id="383" r:id="rId7"/>
    <p:sldId id="364" r:id="rId8"/>
    <p:sldId id="366" r:id="rId9"/>
    <p:sldId id="367" r:id="rId10"/>
    <p:sldId id="368" r:id="rId11"/>
    <p:sldId id="369" r:id="rId12"/>
    <p:sldId id="371" r:id="rId13"/>
    <p:sldId id="373" r:id="rId14"/>
    <p:sldId id="389" r:id="rId15"/>
    <p:sldId id="390" r:id="rId16"/>
    <p:sldId id="388" r:id="rId17"/>
    <p:sldId id="384" r:id="rId18"/>
    <p:sldId id="379" r:id="rId19"/>
    <p:sldId id="268" r:id="rId20"/>
    <p:sldId id="387" r:id="rId21"/>
    <p:sldId id="3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8"/>
    <a:srgbClr val="8B5EB1"/>
    <a:srgbClr val="371B6C"/>
    <a:srgbClr val="482565"/>
    <a:srgbClr val="848589"/>
    <a:srgbClr val="B7BADF"/>
    <a:srgbClr val="D33DD3"/>
    <a:srgbClr val="B6B7B9"/>
    <a:srgbClr val="67337C"/>
    <a:srgbClr val="92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54" autoAdjust="0"/>
  </p:normalViewPr>
  <p:slideViewPr>
    <p:cSldViewPr snapToGrid="0" snapToObjects="1">
      <p:cViewPr>
        <p:scale>
          <a:sx n="75" d="100"/>
          <a:sy n="75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85B-4745-BBCC-D902B0F1BF4A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  <c:pt idx="3">
                  <c:v>Jornais, Revistas ou Portais de Notícias Online</c:v>
                </c:pt>
                <c:pt idx="4">
                  <c:v>Divulgação na Escola ou local publico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37</c:v>
                </c:pt>
                <c:pt idx="1">
                  <c:v>19</c:v>
                </c:pt>
                <c:pt idx="2">
                  <c:v>6</c:v>
                </c:pt>
                <c:pt idx="3">
                  <c:v>6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881297917311041E-2"/>
          <c:y val="0.83184904287502326"/>
          <c:w val="0.93584127435426834"/>
          <c:h val="9.7269653851599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Lbls>
            <c:dLbl>
              <c:idx val="1"/>
              <c:layout>
                <c:manualLayout>
                  <c:x val="1.0976702508960573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3987926806262"/>
          <c:y val="0.42249733492883418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2E7-477E-BCE5-B55E10D93F7D}"/>
              </c:ext>
            </c:extLst>
          </c:dPt>
          <c:dLbls>
            <c:dLbl>
              <c:idx val="1"/>
              <c:layout>
                <c:manualLayout>
                  <c:x val="-2.9888228636106395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2"/>
                <c:pt idx="0">
                  <c:v>Ótima </c:v>
                </c:pt>
                <c:pt idx="1">
                  <c:v>Boa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66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76928881343142"/>
          <c:y val="0.34889152744994317"/>
          <c:w val="0.18947085455574419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433-434A-844C-66560D6ABA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5AB-4977-984F-976D5EAD9271}"/>
              </c:ext>
            </c:extLst>
          </c:dPt>
          <c:dLbls>
            <c:dLbl>
              <c:idx val="1"/>
              <c:layout>
                <c:manualLayout>
                  <c:x val="9.1982644784003014E-3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2.9947179777400491E-3"/>
                  <c:y val="-4.49808071705328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433-434A-844C-66560D6ABA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49</c:v>
                </c:pt>
                <c:pt idx="1">
                  <c:v>15</c:v>
                </c:pt>
                <c:pt idx="2">
                  <c:v>1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872830598000382"/>
          <c:y val="0.38814795810535169"/>
          <c:w val="0.21736677042067534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FC3-48EC-8CAF-354F527493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72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887521222410866"/>
          <c:y val="0.40286911960112992"/>
          <c:w val="0.28112478777589134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9460881993625091E-3"/>
                  <c:y val="-5.71693698162137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Otimas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343820432105834"/>
          <c:y val="0.40369779953507534"/>
          <c:w val="0.20738503318355861"/>
          <c:h val="0.2586405812007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5350872758461429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1404583850785037E-4"/>
                  <c:y val="4.367104638738547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63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973784440136745"/>
          <c:y val="0.24907582802288994"/>
          <c:w val="0.28026215559863243"/>
          <c:h val="0.47040545522831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59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58</c:v>
                </c:pt>
                <c:pt idx="1">
                  <c:v>10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Parcialmente</c:v>
                </c:pt>
                <c:pt idx="2">
                  <c:v>Não se aplica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0.84931506849315064</c:v>
                </c:pt>
                <c:pt idx="1">
                  <c:v>9.5890410958904104E-2</c:v>
                </c:pt>
                <c:pt idx="2">
                  <c:v>5.4794520547945202E-2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6.8493150684931503E-2</c:v>
                </c:pt>
                <c:pt idx="1">
                  <c:v>0.34246575342465752</c:v>
                </c:pt>
                <c:pt idx="2">
                  <c:v>0.52054794520547942</c:v>
                </c:pt>
                <c:pt idx="3">
                  <c:v>6.8493150684931503E-2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64-4B7D-9B9F-4095AFA9A5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64-4B7D-9B9F-4095AFA9A5EC}"/>
              </c:ext>
            </c:extLst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 </c:v>
                </c:pt>
                <c:pt idx="3">
                  <c:v>Ruim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52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Aplica</c:v>
                </c:pt>
                <c:pt idx="2">
                  <c:v>Não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66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B8-4660-B79A-D152EE1AC2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237-4A32-95D9-C3BFEE20C50F}"/>
              </c:ext>
            </c:extLst>
          </c:dPt>
          <c:dLbls>
            <c:dLbl>
              <c:idx val="1"/>
              <c:layout>
                <c:manualLayout>
                  <c:x val="1.1978871910960141E-2"/>
                  <c:y val="-4.41634844873346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FB8-4660-B79A-D152EE1AC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Apllica</c:v>
                </c:pt>
                <c:pt idx="2">
                  <c:v>Não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64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Não se aplica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49</c:v>
                </c:pt>
                <c:pt idx="1">
                  <c:v>19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96E-47AE-BF5B-DCF27DE06E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dLbl>
              <c:idx val="2"/>
              <c:layout>
                <c:manualLayout>
                  <c:x val="1.4973589888700246E-2"/>
                  <c:y val="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96E-47AE-BF5B-DCF27DE06E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45</c:v>
                </c:pt>
                <c:pt idx="1">
                  <c:v>21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8967374481520458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45279514641247E-2"/>
                      <c:h val="4.68767141393060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9D-49B1-B46B-F80EDA182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51</c:v>
                </c:pt>
                <c:pt idx="1">
                  <c:v>14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23</c:v>
                </c:pt>
                <c:pt idx="1">
                  <c:v>27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483-4624-B7E0-89452A895CFF}"/>
              </c:ext>
            </c:extLst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dLbl>
              <c:idx val="2"/>
              <c:layout>
                <c:manualLayout>
                  <c:x val="1.4973589888700246E-2"/>
                  <c:y val="-4.9070538319260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83-4624-B7E0-89452A895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58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7A16-41AF-BB8E-C817DE04730E}"/>
              </c:ext>
            </c:extLst>
          </c:dPt>
          <c:dPt>
            <c:idx val="3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2.9955451290667179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dLbl>
              <c:idx val="2"/>
              <c:layout>
                <c:manualLayout>
                  <c:x val="1.4977725645333534E-2"/>
                  <c:y val="-1.47211558077857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A16-41AF-BB8E-C817DE0473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  <c:pt idx="3">
                  <c:v>Pessimo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68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65540711227323"/>
          <c:y val="0.40286896393973676"/>
          <c:w val="0.1795628815634575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AE6-44AD-9449-8397914A4D74}"/>
              </c:ext>
            </c:extLst>
          </c:dPt>
          <c:dPt>
            <c:idx val="3"/>
            <c:bubble3D val="0"/>
            <c:spPr>
              <a:solidFill>
                <a:srgbClr val="9258A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2"/>
              <c:layout>
                <c:manualLayout>
                  <c:x val="5.9910916712504021E-3"/>
                  <c:y val="-1.47211558077857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AE6-44AD-9449-8397914A4D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  <c:pt idx="3">
                  <c:v>Pessima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68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6237556691295"/>
          <c:y val="0.37833370426009383"/>
          <c:w val="0.18952323175523891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57054742985"/>
          <c:y val="0.20088620585198788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8DA-4DF7-B6C7-FD9C9A63A0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67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4212537942716545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APOIO EM SALA DE AULA</a:t>
            </a: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1.2196114329815124E-2"/>
                  <c:y val="-5.1771329834258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68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268306781159386"/>
          <c:w val="0.21742680786455607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 EM TI – SANTANA -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129406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3912845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65362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93743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838116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50872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027052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0794298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659532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49447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818909" y="1269476"/>
            <a:ext cx="62316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“O aprendizado dentro do curso é incrível, tanto didático quanto ético. Os professores são ótimos profissionais, sempre dispostos a ajudar e melhorar o desempenho dos alunos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“Durante o curso de Suporte em TI no IOS, identifiquei pontos positivos como a abordagem prática e objetiva dos conteúdos, a disponibilidade e apoio dos professores e monitores, e a infraestrutura bem equipada. Foi extremamente útil e ajudou significativamente na minha área de trabalho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“Além de ter aprendido muitas coisas novas, as pessoas de lá são muito acolhedoras, tanto os professores quanto os alunos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.”</a:t>
            </a:r>
          </a:p>
          <a:p>
            <a:pPr algn="r"/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“O grande apoio que o instituto dá aos alunos, os ótimos professores e a diversidade de alunos que estão no IOS.”</a:t>
            </a:r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72386" y="0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0" y="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48262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243695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83458" y="1187217"/>
            <a:ext cx="5974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"Gostaria que o curso fosse mais longo... acabou muito rápido e sinto que o professor tinha muito mais para oferecer se tivesse mais tempo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"Muitas reuniões acabaram prejudicando o cronograma de aulas. E poderiam oferecer mais lanches no intervalo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"Seria ótimo se todos os alunos conseguissem passagem gratuita para poder frequentar as aulas sem preocupação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"O curso de Gestão não tem mais para maiores de 18 anos. Gostaria muito de fazer, espero que volte no próximo ano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"Seria ótimo se todos os alunos conseguissem passagem gratuita para poder frequentar as aulas sem preocupação."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4109708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901145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162833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066509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642958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486484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547668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521325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37922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892272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390793"/>
              </p:ext>
            </p:extLst>
          </p:nvPr>
        </p:nvGraphicFramePr>
        <p:xfrm>
          <a:off x="5545938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216379"/>
              </p:ext>
            </p:extLst>
          </p:nvPr>
        </p:nvGraphicFramePr>
        <p:xfrm>
          <a:off x="5545938" y="372292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972922"/>
              </p:ext>
            </p:extLst>
          </p:nvPr>
        </p:nvGraphicFramePr>
        <p:xfrm>
          <a:off x="1305138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686970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958564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443364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 xsi:nil="true"/>
    <_dlc_DocIdUrl xmlns="c96f5a7c-2630-405e-9018-6fa676b8ed14">
      <Url xsi:nil="true"/>
      <Description xsi:nil="true"/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B1A83C7-668F-4057-8CCC-CF38FE77CD31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0758ede-c556-462e-96b3-acad21b5b9b7"/>
    <ds:schemaRef ds:uri="34cf9721-6b6f-4ea4-9741-6b541d5c2008"/>
    <ds:schemaRef ds:uri="http://purl.org/dc/dcmitype/"/>
    <ds:schemaRef ds:uri="http://schemas.microsoft.com/office/infopath/2007/PartnerControls"/>
    <ds:schemaRef ds:uri="c96f5a7c-2630-405e-9018-6fa676b8ed14"/>
  </ds:schemaRefs>
</ds:datastoreItem>
</file>

<file path=customXml/itemProps4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21716</TotalTime>
  <Words>570</Words>
  <Application>Microsoft Office PowerPoint</Application>
  <PresentationFormat>Widescreen</PresentationFormat>
  <Paragraphs>107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447</cp:revision>
  <dcterms:created xsi:type="dcterms:W3CDTF">2021-03-12T14:30:45Z</dcterms:created>
  <dcterms:modified xsi:type="dcterms:W3CDTF">2025-07-18T15:24:08Z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