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5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notesSlides/notesSlide6.xml" ContentType="application/vnd.openxmlformats-officedocument.presentationml.notesSlid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notesSlides/notesSlide7.xml" ContentType="application/vnd.openxmlformats-officedocument.presentationml.notesSlid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notesSlides/notesSlide8.xml" ContentType="application/vnd.openxmlformats-officedocument.presentationml.notesSlid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notesSlides/notesSlide9.xml" ContentType="application/vnd.openxmlformats-officedocument.presentationml.notesSlid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notesSlides/notesSlide10.xml" ContentType="application/vnd.openxmlformats-officedocument.presentationml.notesSlid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charts/chart21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charts/chart22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ppt/charts/chart23.xml" ContentType="application/vnd.openxmlformats-officedocument.drawingml.chart+xml"/>
  <Override PartName="/ppt/charts/style23.xml" ContentType="application/vnd.ms-office.chartstyle+xml"/>
  <Override PartName="/ppt/charts/colors23.xml" ContentType="application/vnd.ms-office.chartcolorstyle+xml"/>
  <Override PartName="/ppt/notesSlides/notesSlide11.xml" ContentType="application/vnd.openxmlformats-officedocument.presentationml.notesSlide+xml"/>
  <Override PartName="/ppt/charts/chart24.xml" ContentType="application/vnd.openxmlformats-officedocument.drawingml.chart+xml"/>
  <Override PartName="/ppt/charts/style24.xml" ContentType="application/vnd.ms-office.chartstyle+xml"/>
  <Override PartName="/ppt/charts/colors24.xml" ContentType="application/vnd.ms-office.chartcolorstyle+xml"/>
  <Override PartName="/ppt/notesSlides/notesSlide12.xml" ContentType="application/vnd.openxmlformats-officedocument.presentationml.notesSlide+xml"/>
  <Override PartName="/ppt/charts/chart25.xml" ContentType="application/vnd.openxmlformats-officedocument.drawingml.chart+xml"/>
  <Override PartName="/ppt/charts/style25.xml" ContentType="application/vnd.ms-office.chartstyle+xml"/>
  <Override PartName="/ppt/charts/colors25.xml" ContentType="application/vnd.ms-office.chartcolorstyle+xml"/>
  <Override PartName="/ppt/drawings/drawing1.xml" ContentType="application/vnd.openxmlformats-officedocument.drawingml.chartshape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5"/>
  </p:sldMasterIdLst>
  <p:notesMasterIdLst>
    <p:notesMasterId r:id="rId23"/>
  </p:notesMasterIdLst>
  <p:sldIdLst>
    <p:sldId id="362" r:id="rId6"/>
    <p:sldId id="383" r:id="rId7"/>
    <p:sldId id="364" r:id="rId8"/>
    <p:sldId id="366" r:id="rId9"/>
    <p:sldId id="367" r:id="rId10"/>
    <p:sldId id="368" r:id="rId11"/>
    <p:sldId id="369" r:id="rId12"/>
    <p:sldId id="371" r:id="rId13"/>
    <p:sldId id="373" r:id="rId14"/>
    <p:sldId id="389" r:id="rId15"/>
    <p:sldId id="390" r:id="rId16"/>
    <p:sldId id="388" r:id="rId17"/>
    <p:sldId id="384" r:id="rId18"/>
    <p:sldId id="379" r:id="rId19"/>
    <p:sldId id="268" r:id="rId20"/>
    <p:sldId id="387" r:id="rId21"/>
    <p:sldId id="38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B638"/>
    <a:srgbClr val="8B5EB1"/>
    <a:srgbClr val="371B6C"/>
    <a:srgbClr val="482565"/>
    <a:srgbClr val="848589"/>
    <a:srgbClr val="B7BADF"/>
    <a:srgbClr val="D33DD3"/>
    <a:srgbClr val="B6B7B9"/>
    <a:srgbClr val="67337C"/>
    <a:srgbClr val="9258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F41E8C2-1526-F6D4-F4E3-ADB7F9914715}" v="4" dt="2022-08-10T11:49:22.7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21" autoAdjust="0"/>
    <p:restoredTop sz="96154" autoAdjust="0"/>
  </p:normalViewPr>
  <p:slideViewPr>
    <p:cSldViewPr snapToGrid="0" snapToObjects="1">
      <p:cViewPr varScale="1">
        <p:scale>
          <a:sx n="68" d="100"/>
          <a:sy n="68" d="100"/>
        </p:scale>
        <p:origin x="81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notesMaster" Target="notesMasters/notesMaster1.xml"/><Relationship Id="rId28" Type="http://schemas.microsoft.com/office/2015/10/relationships/revisionInfo" Target="revisionInfo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11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12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13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14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15.xlsx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16.xlsx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17.xlsx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18.xlsx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19.xlsx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20.xlsx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21.xlsx"/><Relationship Id="rId2" Type="http://schemas.microsoft.com/office/2011/relationships/chartColorStyle" Target="colors22.xml"/><Relationship Id="rId1" Type="http://schemas.microsoft.com/office/2011/relationships/chartStyle" Target="style22.xml"/></Relationships>
</file>

<file path=ppt/charts/_rels/chart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22.xlsx"/><Relationship Id="rId2" Type="http://schemas.microsoft.com/office/2011/relationships/chartColorStyle" Target="colors23.xml"/><Relationship Id="rId1" Type="http://schemas.microsoft.com/office/2011/relationships/chartStyle" Target="style23.xml"/></Relationships>
</file>

<file path=ppt/charts/_rels/chart2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23.xlsx"/><Relationship Id="rId2" Type="http://schemas.microsoft.com/office/2011/relationships/chartColorStyle" Target="colors24.xml"/><Relationship Id="rId1" Type="http://schemas.microsoft.com/office/2011/relationships/chartStyle" Target="style24.xml"/></Relationships>
</file>

<file path=ppt/charts/_rels/chart2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24.xlsx"/><Relationship Id="rId2" Type="http://schemas.microsoft.com/office/2011/relationships/chartColorStyle" Target="colors25.xml"/><Relationship Id="rId1" Type="http://schemas.microsoft.com/office/2011/relationships/chartStyle" Target="style25.xml"/><Relationship Id="rId4" Type="http://schemas.openxmlformats.org/officeDocument/2006/relationships/chartUserShapes" Target="../drawings/drawing1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9051881235845556"/>
          <c:y val="3.4661143340847286E-2"/>
          <c:w val="0.57385216801028438"/>
          <c:h val="0.68156972898057067"/>
        </c:manualLayout>
      </c:layout>
      <c:doughnutChart>
        <c:varyColors val="1"/>
        <c:ser>
          <c:idx val="0"/>
          <c:order val="0"/>
          <c:tx>
            <c:strRef>
              <c:f>Planilha1!$B$1</c:f>
              <c:strCache>
                <c:ptCount val="1"/>
                <c:pt idx="0">
                  <c:v>Resultados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482565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522A-1843-B2BC-970B3D30375D}"/>
              </c:ext>
            </c:extLst>
          </c:dPt>
          <c:dPt>
            <c:idx val="1"/>
            <c:bubble3D val="0"/>
            <c:spPr>
              <a:solidFill>
                <a:srgbClr val="B6B7B9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522A-1843-B2BC-970B3D30375D}"/>
              </c:ext>
            </c:extLst>
          </c:dPt>
          <c:dPt>
            <c:idx val="2"/>
            <c:bubble3D val="0"/>
            <c:spPr>
              <a:solidFill>
                <a:srgbClr val="8B5EB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522A-1843-B2BC-970B3D30375D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522A-1843-B2BC-970B3D30375D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9-69BD-40E2-A13A-08001A2F9012}"/>
              </c:ext>
            </c:extLst>
          </c:dPt>
          <c:dLbls>
            <c:dLbl>
              <c:idx val="2"/>
              <c:layout>
                <c:manualLayout>
                  <c:x val="-5.8834937433944676E-3"/>
                  <c:y val="1.9590029487365841E-3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4.5236681862134399E-2"/>
                      <c:h val="4.4428665482210944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5-522A-1843-B2BC-970B3D30375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Planilha1!$A$2:$A$6</c:f>
              <c:strCache>
                <c:ptCount val="5"/>
                <c:pt idx="0">
                  <c:v>Indicação de amigos e familiares</c:v>
                </c:pt>
                <c:pt idx="1">
                  <c:v>Indicação de ex-aluno</c:v>
                </c:pt>
                <c:pt idx="2">
                  <c:v>Internet e Redes Sociais</c:v>
                </c:pt>
                <c:pt idx="3">
                  <c:v>Jornais, Revistas ou Portais de Notícias Online</c:v>
                </c:pt>
                <c:pt idx="4">
                  <c:v>Divulgação na Escola </c:v>
                </c:pt>
              </c:strCache>
            </c:strRef>
          </c:cat>
          <c:val>
            <c:numRef>
              <c:f>Planilha1!$B$2:$B$6</c:f>
              <c:numCache>
                <c:formatCode>General</c:formatCode>
                <c:ptCount val="5"/>
                <c:pt idx="0">
                  <c:v>20</c:v>
                </c:pt>
                <c:pt idx="1">
                  <c:v>15</c:v>
                </c:pt>
                <c:pt idx="2">
                  <c:v>8</c:v>
                </c:pt>
                <c:pt idx="3">
                  <c:v>1</c:v>
                </c:pt>
                <c:pt idx="4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22A-1843-B2BC-970B3D3037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6.1881297917311041E-2"/>
          <c:y val="0.83184904287502326"/>
          <c:w val="0.93584127435426834"/>
          <c:h val="9.726965385159989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all" spc="50" baseline="0">
                <a:solidFill>
                  <a:srgbClr val="848589"/>
                </a:solidFill>
                <a:latin typeface="+mn-lt"/>
                <a:ea typeface="+mn-ea"/>
                <a:cs typeface="+mn-cs"/>
              </a:defRPr>
            </a:pPr>
            <a:r>
              <a:rPr lang="en-US" sz="1400" dirty="0">
                <a:solidFill>
                  <a:srgbClr val="848589"/>
                </a:solidFill>
              </a:rPr>
              <a:t>CONHECIMENTO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all" spc="50" baseline="0">
              <a:solidFill>
                <a:srgbClr val="848589"/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>
        <c:manualLayout>
          <c:layoutTarget val="inner"/>
          <c:xMode val="edge"/>
          <c:yMode val="edge"/>
          <c:x val="0.25999009620826258"/>
          <c:y val="0.18616512197506213"/>
          <c:w val="0.43492524995283915"/>
          <c:h val="0.7126552918325374"/>
        </c:manualLayout>
      </c:layout>
      <c:doughnutChart>
        <c:varyColors val="1"/>
        <c:ser>
          <c:idx val="0"/>
          <c:order val="0"/>
          <c:tx>
            <c:strRef>
              <c:f>Planilha1!$B$1</c:f>
              <c:strCache>
                <c:ptCount val="1"/>
                <c:pt idx="0">
                  <c:v>Resultados</c:v>
                </c:pt>
              </c:strCache>
            </c:strRef>
          </c:tx>
          <c:spPr>
            <a:solidFill>
              <a:srgbClr val="895EAF"/>
            </a:solidFill>
            <a:ln>
              <a:noFill/>
            </a:ln>
          </c:spPr>
          <c:dPt>
            <c:idx val="0"/>
            <c:bubble3D val="0"/>
            <c:spPr>
              <a:solidFill>
                <a:srgbClr val="4B246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522A-1843-B2BC-970B3D30375D}"/>
              </c:ext>
            </c:extLst>
          </c:dPt>
          <c:dPt>
            <c:idx val="1"/>
            <c:bubble3D val="0"/>
            <c:spPr>
              <a:solidFill>
                <a:srgbClr val="FFB638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F577-41DF-8AC1-0C1819B194DD}"/>
              </c:ext>
            </c:extLst>
          </c:dPt>
          <c:dLbls>
            <c:dLbl>
              <c:idx val="1"/>
              <c:layout>
                <c:manualLayout>
                  <c:x val="1.0976702508960573E-2"/>
                  <c:y val="-9.8141076638521754E-3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F577-41DF-8AC1-0C1819B194D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Planilha1!$A$2:$A$3</c:f>
              <c:strCache>
                <c:ptCount val="2"/>
                <c:pt idx="0">
                  <c:v>Ótimo</c:v>
                </c:pt>
                <c:pt idx="1">
                  <c:v>Bom</c:v>
                </c:pt>
              </c:strCache>
            </c:strRef>
          </c:cat>
          <c:val>
            <c:numRef>
              <c:f>Planilha1!$B$2:$B$3</c:f>
              <c:numCache>
                <c:formatCode>General</c:formatCode>
                <c:ptCount val="2"/>
                <c:pt idx="0">
                  <c:v>39</c:v>
                </c:pt>
                <c:pt idx="1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22A-1843-B2BC-970B3D3037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tr"/>
      <c:layout>
        <c:manualLayout>
          <c:xMode val="edge"/>
          <c:yMode val="edge"/>
          <c:x val="0.73363987926806262"/>
          <c:y val="0.42249733492883418"/>
          <c:w val="0.17951329937747595"/>
          <c:h val="0.2831818264363468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solidFill>
        <a:srgbClr val="B6B7B9"/>
      </a:solidFill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all" spc="50" baseline="0">
                <a:solidFill>
                  <a:srgbClr val="848589"/>
                </a:solidFill>
                <a:latin typeface="+mn-lt"/>
                <a:ea typeface="+mn-ea"/>
                <a:cs typeface="+mn-cs"/>
              </a:defRPr>
            </a:pPr>
            <a:r>
              <a:rPr lang="en-US" sz="1400" dirty="0">
                <a:solidFill>
                  <a:srgbClr val="848589"/>
                </a:solidFill>
              </a:rPr>
              <a:t>POSTURA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all" spc="50" baseline="0">
              <a:solidFill>
                <a:srgbClr val="848589"/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>
        <c:manualLayout>
          <c:layoutTarget val="inner"/>
          <c:xMode val="edge"/>
          <c:yMode val="edge"/>
          <c:x val="0.23902707036408224"/>
          <c:y val="0.1518157451515797"/>
          <c:w val="0.4469041218637993"/>
          <c:h val="0.7322835071602416"/>
        </c:manualLayout>
      </c:layout>
      <c:doughnutChart>
        <c:varyColors val="1"/>
        <c:ser>
          <c:idx val="0"/>
          <c:order val="0"/>
          <c:tx>
            <c:strRef>
              <c:f>Planilha1!$B$1</c:f>
              <c:strCache>
                <c:ptCount val="1"/>
                <c:pt idx="0">
                  <c:v>Resultados</c:v>
                </c:pt>
              </c:strCache>
            </c:strRef>
          </c:tx>
          <c:dPt>
            <c:idx val="0"/>
            <c:bubble3D val="0"/>
            <c:spPr>
              <a:solidFill>
                <a:srgbClr val="4B246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522A-1843-B2BC-970B3D30375D}"/>
              </c:ext>
            </c:extLst>
          </c:dPt>
          <c:dPt>
            <c:idx val="1"/>
            <c:bubble3D val="0"/>
            <c:spPr>
              <a:solidFill>
                <a:srgbClr val="FFB638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DF81-4ECB-A56A-6362BC47A708}"/>
              </c:ext>
            </c:extLst>
          </c:dPt>
          <c:dPt>
            <c:idx val="2"/>
            <c:bubble3D val="0"/>
            <c:spPr>
              <a:solidFill>
                <a:srgbClr val="D33DD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4-62E7-477E-BCE5-B55E10D93F7D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25B8-4EDD-ABCF-5E6025D20FAF}"/>
              </c:ext>
            </c:extLst>
          </c:dPt>
          <c:dLbls>
            <c:dLbl>
              <c:idx val="1"/>
              <c:layout>
                <c:manualLayout>
                  <c:x val="-2.9888228636106395E-3"/>
                  <c:y val="0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DF81-4ECB-A56A-6362BC47A708}"/>
                </c:ext>
              </c:extLst>
            </c:dLbl>
            <c:dLbl>
              <c:idx val="2"/>
              <c:layout>
                <c:manualLayout>
                  <c:x val="1.4973589888700191E-2"/>
                  <c:y val="-4.9070538319260877E-3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62E7-477E-BCE5-B55E10D93F7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Planilha1!$A$2:$A$5</c:f>
              <c:strCache>
                <c:ptCount val="3"/>
                <c:pt idx="0">
                  <c:v>Ótima </c:v>
                </c:pt>
                <c:pt idx="1">
                  <c:v>Boa</c:v>
                </c:pt>
                <c:pt idx="2">
                  <c:v>Regular </c:v>
                </c:pt>
              </c:strCache>
            </c:strRef>
          </c:cat>
          <c:val>
            <c:numRef>
              <c:f>Planilha1!$B$2:$B$5</c:f>
              <c:numCache>
                <c:formatCode>General</c:formatCode>
                <c:ptCount val="4"/>
                <c:pt idx="0">
                  <c:v>42</c:v>
                </c:pt>
                <c:pt idx="1">
                  <c:v>4</c:v>
                </c:pt>
                <c:pt idx="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22A-1843-B2BC-970B3D3037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tr"/>
      <c:layout>
        <c:manualLayout>
          <c:xMode val="edge"/>
          <c:yMode val="edge"/>
          <c:x val="0.7176928881343142"/>
          <c:y val="0.34889152744994317"/>
          <c:w val="0.18947085455574419"/>
          <c:h val="0.377575768581795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solidFill>
        <a:srgbClr val="B6B7B9"/>
      </a:solidFill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all" spc="50" baseline="0">
                <a:solidFill>
                  <a:srgbClr val="848589"/>
                </a:solidFill>
                <a:latin typeface="+mn-lt"/>
                <a:ea typeface="+mn-ea"/>
                <a:cs typeface="+mn-cs"/>
              </a:defRPr>
            </a:pPr>
            <a:r>
              <a:rPr lang="en-US" sz="1400" dirty="0">
                <a:solidFill>
                  <a:srgbClr val="848589"/>
                </a:solidFill>
              </a:rPr>
              <a:t>AULAS DE</a:t>
            </a:r>
            <a:r>
              <a:rPr lang="en-US" sz="1400" baseline="0" dirty="0">
                <a:solidFill>
                  <a:srgbClr val="848589"/>
                </a:solidFill>
              </a:rPr>
              <a:t> workshop</a:t>
            </a:r>
            <a:endParaRPr lang="en-US" sz="1400" dirty="0">
              <a:solidFill>
                <a:srgbClr val="848589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all" spc="50" baseline="0">
              <a:solidFill>
                <a:srgbClr val="848589"/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>
        <c:manualLayout>
          <c:layoutTarget val="inner"/>
          <c:xMode val="edge"/>
          <c:yMode val="edge"/>
          <c:x val="0.25999009620826258"/>
          <c:y val="0.20088628347084034"/>
          <c:w val="0.45588827579701946"/>
          <c:h val="0.74700466865601989"/>
        </c:manualLayout>
      </c:layout>
      <c:doughnutChart>
        <c:varyColors val="1"/>
        <c:ser>
          <c:idx val="0"/>
          <c:order val="0"/>
          <c:tx>
            <c:strRef>
              <c:f>Planilha1!$B$1</c:f>
              <c:strCache>
                <c:ptCount val="1"/>
                <c:pt idx="0">
                  <c:v>Resultados</c:v>
                </c:pt>
              </c:strCache>
            </c:strRef>
          </c:tx>
          <c:dPt>
            <c:idx val="0"/>
            <c:bubble3D val="0"/>
            <c:spPr>
              <a:solidFill>
                <a:srgbClr val="4B246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522A-1843-B2BC-970B3D30375D}"/>
              </c:ext>
            </c:extLst>
          </c:dPt>
          <c:dPt>
            <c:idx val="1"/>
            <c:bubble3D val="0"/>
            <c:spPr>
              <a:solidFill>
                <a:srgbClr val="FFB638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522A-1843-B2BC-970B3D30375D}"/>
              </c:ext>
            </c:extLst>
          </c:dPt>
          <c:dLbls>
            <c:dLbl>
              <c:idx val="1"/>
              <c:layout>
                <c:manualLayout>
                  <c:x val="9.1982644784003014E-3"/>
                  <c:y val="4.6369726800743862E-3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522A-1843-B2BC-970B3D30375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Planilha1!$A$2:$A$3</c:f>
              <c:strCache>
                <c:ptCount val="2"/>
                <c:pt idx="0">
                  <c:v>Ótimas</c:v>
                </c:pt>
                <c:pt idx="1">
                  <c:v>Boas</c:v>
                </c:pt>
              </c:strCache>
            </c:strRef>
          </c:cat>
          <c:val>
            <c:numRef>
              <c:f>Planilha1!$B$2:$B$3</c:f>
              <c:numCache>
                <c:formatCode>General</c:formatCode>
                <c:ptCount val="2"/>
                <c:pt idx="0">
                  <c:v>35</c:v>
                </c:pt>
                <c:pt idx="1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22A-1843-B2BC-970B3D3037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tr"/>
      <c:layout>
        <c:manualLayout>
          <c:xMode val="edge"/>
          <c:yMode val="edge"/>
          <c:x val="0.72872830598000382"/>
          <c:y val="0.38814795810535169"/>
          <c:w val="0.21736677042067534"/>
          <c:h val="0.377575768581795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solidFill>
        <a:srgbClr val="B6B7B9"/>
      </a:solidFill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all" spc="50" baseline="0">
                <a:solidFill>
                  <a:srgbClr val="848589"/>
                </a:solidFill>
                <a:latin typeface="+mn-lt"/>
                <a:ea typeface="+mn-ea"/>
                <a:cs typeface="+mn-cs"/>
              </a:defRPr>
            </a:pPr>
            <a:r>
              <a:rPr lang="en-US" sz="1400" dirty="0">
                <a:solidFill>
                  <a:srgbClr val="848589"/>
                </a:solidFill>
              </a:rPr>
              <a:t>PONTUALIDADE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all" spc="50" baseline="0">
              <a:solidFill>
                <a:srgbClr val="848589"/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>
        <c:manualLayout>
          <c:layoutTarget val="inner"/>
          <c:xMode val="edge"/>
          <c:yMode val="edge"/>
          <c:x val="0.23990638558762492"/>
          <c:y val="0.18125806814313605"/>
          <c:w val="0.4469041218637993"/>
          <c:h val="0.7322835071602416"/>
        </c:manualLayout>
      </c:layout>
      <c:doughnutChart>
        <c:varyColors val="1"/>
        <c:ser>
          <c:idx val="0"/>
          <c:order val="0"/>
          <c:tx>
            <c:strRef>
              <c:f>Planilha1!$B$1</c:f>
              <c:strCache>
                <c:ptCount val="1"/>
                <c:pt idx="0">
                  <c:v>Resultados</c:v>
                </c:pt>
              </c:strCache>
            </c:strRef>
          </c:tx>
          <c:spPr>
            <a:solidFill>
              <a:srgbClr val="482565"/>
            </a:solidFill>
          </c:spPr>
          <c:dPt>
            <c:idx val="0"/>
            <c:bubble3D val="0"/>
            <c:spPr>
              <a:solidFill>
                <a:srgbClr val="FFB638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BCB8-4B6E-B5F8-0EB70337118C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Planilha1!$A$2</c:f>
              <c:strCache>
                <c:ptCount val="1"/>
                <c:pt idx="0">
                  <c:v>Sim</c:v>
                </c:pt>
              </c:strCache>
            </c:strRef>
          </c:cat>
          <c:val>
            <c:numRef>
              <c:f>Planilha1!$B$2</c:f>
              <c:numCache>
                <c:formatCode>General</c:formatCode>
                <c:ptCount val="1"/>
                <c:pt idx="0">
                  <c:v>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CB8-4B6E-B5F8-0EB70337118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tr"/>
      <c:layout>
        <c:manualLayout>
          <c:xMode val="edge"/>
          <c:yMode val="edge"/>
          <c:x val="0.71887521222410866"/>
          <c:y val="0.40286911960112992"/>
          <c:w val="0.28112478777589134"/>
          <c:h val="0.1887878842908978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solidFill>
        <a:srgbClr val="B6B7B9"/>
      </a:solidFill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all" spc="50" baseline="0">
                <a:solidFill>
                  <a:srgbClr val="848589"/>
                </a:solidFill>
                <a:latin typeface="+mn-lt"/>
                <a:ea typeface="+mn-ea"/>
                <a:cs typeface="+mn-cs"/>
              </a:defRPr>
            </a:pPr>
            <a:r>
              <a:rPr lang="en-US" sz="1400" dirty="0">
                <a:solidFill>
                  <a:srgbClr val="848589"/>
                </a:solidFill>
              </a:rPr>
              <a:t>AULAS DE MATEMÁTICA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all" spc="50" baseline="0">
              <a:solidFill>
                <a:srgbClr val="848589"/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>
        <c:manualLayout>
          <c:layoutTarget val="inner"/>
          <c:xMode val="edge"/>
          <c:yMode val="edge"/>
          <c:x val="0.20001755390997208"/>
          <c:y val="0.20579332161184805"/>
          <c:w val="0.53290874096516816"/>
          <c:h val="0.65566015138766731"/>
        </c:manualLayout>
      </c:layout>
      <c:doughnutChart>
        <c:varyColors val="1"/>
        <c:ser>
          <c:idx val="0"/>
          <c:order val="0"/>
          <c:tx>
            <c:strRef>
              <c:f>Planilha1!$B$1</c:f>
              <c:strCache>
                <c:ptCount val="1"/>
                <c:pt idx="0">
                  <c:v>Resultados</c:v>
                </c:pt>
              </c:strCache>
            </c:strRef>
          </c:tx>
          <c:dPt>
            <c:idx val="0"/>
            <c:bubble3D val="0"/>
            <c:spPr>
              <a:solidFill>
                <a:srgbClr val="482565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522A-1843-B2BC-970B3D30375D}"/>
              </c:ext>
            </c:extLst>
          </c:dPt>
          <c:dPt>
            <c:idx val="1"/>
            <c:bubble3D val="0"/>
            <c:spPr>
              <a:solidFill>
                <a:srgbClr val="FFB638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522A-1843-B2BC-970B3D30375D}"/>
              </c:ext>
            </c:extLst>
          </c:dPt>
          <c:dLbls>
            <c:dLbl>
              <c:idx val="1"/>
              <c:layout>
                <c:manualLayout>
                  <c:x val="2.9460881993625091E-3"/>
                  <c:y val="-5.7169369816213707E-3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522A-1843-B2BC-970B3D30375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Planilha1!$A$2:$A$3</c:f>
              <c:strCache>
                <c:ptCount val="2"/>
                <c:pt idx="0">
                  <c:v>Otimas</c:v>
                </c:pt>
                <c:pt idx="1">
                  <c:v>Boas</c:v>
                </c:pt>
              </c:strCache>
            </c:strRef>
          </c:cat>
          <c:val>
            <c:numRef>
              <c:f>Planilha1!$B$2:$B$3</c:f>
              <c:numCache>
                <c:formatCode>General</c:formatCode>
                <c:ptCount val="2"/>
                <c:pt idx="0">
                  <c:v>37</c:v>
                </c:pt>
                <c:pt idx="1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22A-1843-B2BC-970B3D3037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tr"/>
      <c:layout>
        <c:manualLayout>
          <c:xMode val="edge"/>
          <c:yMode val="edge"/>
          <c:x val="0.74343820432105834"/>
          <c:y val="0.40369779953507534"/>
          <c:w val="0.20738503318355861"/>
          <c:h val="0.2586405812007526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solidFill>
        <a:srgbClr val="B6B7B9"/>
      </a:solidFill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all" spc="50" baseline="0">
                <a:solidFill>
                  <a:srgbClr val="848589"/>
                </a:solidFill>
                <a:latin typeface="+mn-lt"/>
                <a:ea typeface="+mn-ea"/>
                <a:cs typeface="+mn-cs"/>
              </a:defRPr>
            </a:pPr>
            <a:r>
              <a:rPr lang="en-US" sz="1400" dirty="0">
                <a:solidFill>
                  <a:srgbClr val="848589"/>
                </a:solidFill>
              </a:rPr>
              <a:t>AULAS DE</a:t>
            </a:r>
            <a:r>
              <a:rPr lang="en-US" sz="1400" baseline="0" dirty="0">
                <a:solidFill>
                  <a:srgbClr val="848589"/>
                </a:solidFill>
              </a:rPr>
              <a:t> </a:t>
            </a:r>
            <a:r>
              <a:rPr lang="en-US" sz="1400" cap="none" baseline="0" dirty="0">
                <a:solidFill>
                  <a:srgbClr val="848589"/>
                </a:solidFill>
              </a:rPr>
              <a:t>PORTUGUÊS</a:t>
            </a:r>
            <a:endParaRPr lang="en-US" sz="1400" cap="none" dirty="0">
              <a:solidFill>
                <a:srgbClr val="848589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all" spc="50" baseline="0">
              <a:solidFill>
                <a:srgbClr val="848589"/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>
        <c:manualLayout>
          <c:layoutTarget val="inner"/>
          <c:xMode val="edge"/>
          <c:yMode val="edge"/>
          <c:x val="0.15350872758461429"/>
          <c:y val="0.168818502337195"/>
          <c:w val="0.54110486804773206"/>
          <c:h val="0.66574419300802723"/>
        </c:manualLayout>
      </c:layout>
      <c:doughnutChart>
        <c:varyColors val="1"/>
        <c:ser>
          <c:idx val="0"/>
          <c:order val="0"/>
          <c:tx>
            <c:strRef>
              <c:f>Planilha1!$B$1</c:f>
              <c:strCache>
                <c:ptCount val="1"/>
                <c:pt idx="0">
                  <c:v>Resultados</c:v>
                </c:pt>
              </c:strCache>
            </c:strRef>
          </c:tx>
          <c:dPt>
            <c:idx val="0"/>
            <c:bubble3D val="0"/>
            <c:spPr>
              <a:solidFill>
                <a:srgbClr val="482565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522A-1843-B2BC-970B3D30375D}"/>
              </c:ext>
            </c:extLst>
          </c:dPt>
          <c:dPt>
            <c:idx val="1"/>
            <c:bubble3D val="0"/>
            <c:spPr>
              <a:solidFill>
                <a:srgbClr val="FFB638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522A-1843-B2BC-970B3D30375D}"/>
              </c:ext>
            </c:extLst>
          </c:dPt>
          <c:dLbls>
            <c:dLbl>
              <c:idx val="1"/>
              <c:layout>
                <c:manualLayout>
                  <c:x val="2.1404583850785037E-4"/>
                  <c:y val="4.3671046387385474E-3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522A-1843-B2BC-970B3D30375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Planilha1!$A$2:$A$3</c:f>
              <c:strCache>
                <c:ptCount val="2"/>
                <c:pt idx="0">
                  <c:v>Ótimas</c:v>
                </c:pt>
                <c:pt idx="1">
                  <c:v>Boas</c:v>
                </c:pt>
              </c:strCache>
            </c:strRef>
          </c:cat>
          <c:val>
            <c:numRef>
              <c:f>Planilha1!$B$2:$B$3</c:f>
              <c:numCache>
                <c:formatCode>General</c:formatCode>
                <c:ptCount val="2"/>
                <c:pt idx="0">
                  <c:v>35</c:v>
                </c:pt>
                <c:pt idx="1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22A-1843-B2BC-970B3D3037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tr"/>
      <c:layout>
        <c:manualLayout>
          <c:xMode val="edge"/>
          <c:yMode val="edge"/>
          <c:x val="0.71973784440136745"/>
          <c:y val="0.24907582802288994"/>
          <c:w val="0.28026215559863243"/>
          <c:h val="0.4704054552283108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solidFill>
        <a:srgbClr val="B6B7B9"/>
      </a:solidFill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6949217943921471"/>
          <c:y val="3.8049716603385304E-2"/>
          <c:w val="0.52086309012240595"/>
          <c:h val="0.7251286400232374"/>
        </c:manualLayout>
      </c:layout>
      <c:doughnutChart>
        <c:varyColors val="1"/>
        <c:ser>
          <c:idx val="0"/>
          <c:order val="0"/>
          <c:tx>
            <c:strRef>
              <c:f>Planilha1!$B$1</c:f>
              <c:strCache>
                <c:ptCount val="1"/>
                <c:pt idx="0">
                  <c:v>Resultados</c:v>
                </c:pt>
              </c:strCache>
            </c:strRef>
          </c:tx>
          <c:dPt>
            <c:idx val="0"/>
            <c:bubble3D val="0"/>
            <c:spPr>
              <a:solidFill>
                <a:srgbClr val="482565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522A-1843-B2BC-970B3D30375D}"/>
              </c:ext>
            </c:extLst>
          </c:dPt>
          <c:dPt>
            <c:idx val="1"/>
            <c:bubble3D val="0"/>
            <c:spPr>
              <a:solidFill>
                <a:srgbClr val="FFB638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522A-1843-B2BC-970B3D30375D}"/>
              </c:ext>
            </c:extLst>
          </c:dPt>
          <c:dPt>
            <c:idx val="2"/>
            <c:bubble3D val="0"/>
            <c:spPr>
              <a:solidFill>
                <a:srgbClr val="D33DD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4-6A9E-4B82-B425-16E615523D23}"/>
              </c:ext>
            </c:extLst>
          </c:dPt>
          <c:dLbls>
            <c:dLbl>
              <c:idx val="1"/>
              <c:layout>
                <c:manualLayout>
                  <c:x val="5.5768003883703869E-3"/>
                  <c:y val="2.9626380196931417E-3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522A-1843-B2BC-970B3D30375D}"/>
                </c:ext>
              </c:extLst>
            </c:dLbl>
            <c:dLbl>
              <c:idx val="2"/>
              <c:layout>
                <c:manualLayout>
                  <c:x val="0"/>
                  <c:y val="-1.6179532509182217E-2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6A9E-4B82-B425-16E615523D2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Planilha1!$A$2:$A$4</c:f>
              <c:strCache>
                <c:ptCount val="3"/>
                <c:pt idx="0">
                  <c:v>Ótimas</c:v>
                </c:pt>
                <c:pt idx="1">
                  <c:v>Boas</c:v>
                </c:pt>
                <c:pt idx="2">
                  <c:v>Ruins</c:v>
                </c:pt>
              </c:strCache>
            </c:strRef>
          </c:cat>
          <c:val>
            <c:numRef>
              <c:f>Planilha1!$B$2:$B$4</c:f>
              <c:numCache>
                <c:formatCode>General</c:formatCode>
                <c:ptCount val="3"/>
                <c:pt idx="0">
                  <c:v>36</c:v>
                </c:pt>
                <c:pt idx="1">
                  <c:v>10</c:v>
                </c:pt>
                <c:pt idx="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22A-1843-B2BC-970B3D3037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0224148788698823"/>
          <c:y val="0.79981501825824153"/>
          <c:w val="0.48704661710968156"/>
          <c:h val="0.1138941416927867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408702808865279"/>
          <c:y val="3.8462199112843973E-2"/>
          <c:w val="0.61118885402838452"/>
          <c:h val="0.75648464080878774"/>
        </c:manualLayout>
      </c:layout>
      <c:doughnutChart>
        <c:varyColors val="1"/>
        <c:ser>
          <c:idx val="0"/>
          <c:order val="0"/>
          <c:tx>
            <c:strRef>
              <c:f>Planilha1!$B$1</c:f>
              <c:strCache>
                <c:ptCount val="1"/>
                <c:pt idx="0">
                  <c:v>Resultados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482565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F198-408D-B9EB-3023C2CF4804}"/>
              </c:ext>
            </c:extLst>
          </c:dPt>
          <c:dPt>
            <c:idx val="1"/>
            <c:bubble3D val="0"/>
            <c:spPr>
              <a:solidFill>
                <a:srgbClr val="FFB638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F198-408D-B9EB-3023C2CF4804}"/>
              </c:ext>
            </c:extLst>
          </c:dPt>
          <c:dPt>
            <c:idx val="2"/>
            <c:bubble3D val="0"/>
            <c:spPr>
              <a:solidFill>
                <a:schemeClr val="bg1">
                  <a:lumMod val="65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F198-408D-B9EB-3023C2CF4804}"/>
              </c:ext>
            </c:extLst>
          </c:dPt>
          <c:dLbls>
            <c:dLbl>
              <c:idx val="1"/>
              <c:tx>
                <c:rich>
                  <a:bodyPr/>
                  <a:lstStyle/>
                  <a:p>
                    <a:fld id="{2174FCA1-BDC0-4A8C-909C-7550C952D9DB}" type="PERCENTAGE">
                      <a:rPr lang="en-US" baseline="0" smtClean="0"/>
                      <a:pPr/>
                      <a:t>[PORCENTAGEM]</a:t>
                    </a:fld>
                    <a:endParaRPr lang="pt-BR"/>
                  </a:p>
                </c:rich>
              </c:tx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F198-408D-B9EB-3023C2CF4804}"/>
                </c:ext>
              </c:extLst>
            </c:dLbl>
            <c:dLbl>
              <c:idx val="2"/>
              <c:layout>
                <c:manualLayout>
                  <c:x val="7.2272067343909048E-3"/>
                  <c:y val="-5.5227104071129155E-3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F198-408D-B9EB-3023C2CF480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Planilha1!$A$2:$A$4</c:f>
              <c:strCache>
                <c:ptCount val="3"/>
                <c:pt idx="0">
                  <c:v>Ótimas</c:v>
                </c:pt>
                <c:pt idx="1">
                  <c:v>Boas</c:v>
                </c:pt>
                <c:pt idx="2">
                  <c:v>Ruins</c:v>
                </c:pt>
              </c:strCache>
            </c:strRef>
          </c:cat>
          <c:val>
            <c:numRef>
              <c:f>Planilha1!$B$2:$B$4</c:f>
              <c:numCache>
                <c:formatCode>General</c:formatCode>
                <c:ptCount val="3"/>
                <c:pt idx="0">
                  <c:v>36</c:v>
                </c:pt>
                <c:pt idx="1">
                  <c:v>8</c:v>
                </c:pt>
                <c:pt idx="2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F198-408D-B9EB-3023C2CF48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7761458074731878"/>
          <c:y val="0.89441577877500622"/>
          <c:w val="0.56888516779425791"/>
          <c:h val="5.035711715386466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r>
              <a:rPr lang="pt-BR" sz="1600"/>
              <a:t>UTILIDADE</a:t>
            </a:r>
            <a:r>
              <a:rPr lang="pt-BR" sz="1600" baseline="0"/>
              <a:t> NO DESENVOLVIMENTO PROFISSIONAL</a:t>
            </a:r>
            <a:endParaRPr lang="en-US" sz="1600"/>
          </a:p>
        </c:rich>
      </c:tx>
      <c:layout>
        <c:manualLayout>
          <c:xMode val="edge"/>
          <c:yMode val="edge"/>
          <c:x val="0.13783753261722334"/>
          <c:y val="2.646416096211186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>
        <c:manualLayout>
          <c:layoutTarget val="inner"/>
          <c:xMode val="edge"/>
          <c:yMode val="edge"/>
          <c:x val="0.22111893134414329"/>
          <c:y val="0.1752844057638388"/>
          <c:w val="0.73601206356755988"/>
          <c:h val="0.78945280241919935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Resultados</c:v>
                </c:pt>
              </c:strCache>
            </c:strRef>
          </c:tx>
          <c:spPr>
            <a:solidFill>
              <a:srgbClr val="482565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D60D-4C34-9BD9-3F95D5039AA9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D60D-4C34-9BD9-3F95D5039AA9}"/>
              </c:ext>
            </c:extLst>
          </c:dPt>
          <c:dLbls>
            <c:numFmt formatCode="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bg1">
                        <a:lumMod val="6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Planilha1!$A$2:$A$3</c:f>
              <c:strCache>
                <c:ptCount val="2"/>
                <c:pt idx="0">
                  <c:v>Sim</c:v>
                </c:pt>
                <c:pt idx="1">
                  <c:v>Parcialmente</c:v>
                </c:pt>
              </c:strCache>
            </c:strRef>
          </c:cat>
          <c:val>
            <c:numRef>
              <c:f>Planilha1!$B$2:$B$3</c:f>
              <c:numCache>
                <c:formatCode>General</c:formatCode>
                <c:ptCount val="2"/>
                <c:pt idx="0">
                  <c:v>0.87234042553191493</c:v>
                </c:pt>
                <c:pt idx="1">
                  <c:v>0.1276595744680851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D60D-4C34-9BD9-3F95D5039AA9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15"/>
        <c:overlap val="-20"/>
        <c:axId val="1187996688"/>
        <c:axId val="1187996272"/>
      </c:barChart>
      <c:valAx>
        <c:axId val="1187996272"/>
        <c:scaling>
          <c:orientation val="minMax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187996688"/>
        <c:crosses val="autoZero"/>
        <c:crossBetween val="between"/>
      </c:valAx>
      <c:catAx>
        <c:axId val="118799668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187996272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solidFill>
      <a:schemeClr val="lt1"/>
    </a:solidFill>
    <a:ln w="12700" cap="flat" cmpd="sng" algn="ctr">
      <a:solidFill>
        <a:schemeClr val="dk1"/>
      </a:solidFill>
      <a:prstDash val="solid"/>
      <a:miter lim="800000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pt-BR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r>
              <a:rPr lang="pt-BR" sz="1600" dirty="0"/>
              <a:t>RELEVÂNCIA</a:t>
            </a:r>
            <a:r>
              <a:rPr lang="pt-BR" sz="1600" baseline="0" dirty="0"/>
              <a:t> DOS CONTEÚDOS </a:t>
            </a:r>
            <a:br>
              <a:rPr lang="pt-BR" sz="1600" baseline="0" dirty="0"/>
            </a:br>
            <a:r>
              <a:rPr lang="pt-BR" sz="1600" baseline="0" dirty="0"/>
              <a:t>APLICADOS</a:t>
            </a:r>
            <a:endParaRPr lang="en-US" sz="1600" dirty="0"/>
          </a:p>
        </c:rich>
      </c:tx>
      <c:layout>
        <c:manualLayout>
          <c:xMode val="edge"/>
          <c:yMode val="edge"/>
          <c:x val="0.13530802350332233"/>
          <c:y val="3.175699315453423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>
        <c:manualLayout>
          <c:layoutTarget val="inner"/>
          <c:xMode val="edge"/>
          <c:yMode val="edge"/>
          <c:x val="0.22111893134414329"/>
          <c:y val="0.1752844057638388"/>
          <c:w val="0.73601206356755988"/>
          <c:h val="0.78945280241919935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Resultados</c:v>
                </c:pt>
              </c:strCache>
            </c:strRef>
          </c:tx>
          <c:spPr>
            <a:solidFill>
              <a:srgbClr val="482565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7DD3-489C-B20B-C6727F355C6D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7DD3-489C-B20B-C6727F355C6D}"/>
              </c:ext>
            </c:extLst>
          </c:dPt>
          <c:dPt>
            <c:idx val="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2-7DD3-489C-B20B-C6727F355C6D}"/>
              </c:ext>
            </c:extLst>
          </c:dPt>
          <c:dLbls>
            <c:dLbl>
              <c:idx val="2"/>
              <c:layout>
                <c:manualLayout>
                  <c:x val="1.6085088703112711E-2"/>
                  <c:y val="-4.8517067957229255E-17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7DD3-489C-B20B-C6727F355C6D}"/>
                </c:ext>
              </c:extLst>
            </c:dLbl>
            <c:numFmt formatCode="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bg1">
                        <a:lumMod val="6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Planilha1!$A$2:$A$4</c:f>
              <c:strCache>
                <c:ptCount val="3"/>
                <c:pt idx="0">
                  <c:v>Neutro / Pouco Relevante</c:v>
                </c:pt>
                <c:pt idx="1">
                  <c:v>Relevante</c:v>
                </c:pt>
                <c:pt idx="2">
                  <c:v>Muito Relevante</c:v>
                </c:pt>
              </c:strCache>
            </c:strRef>
          </c:cat>
          <c:val>
            <c:numRef>
              <c:f>Planilha1!$B$2:$B$4</c:f>
              <c:numCache>
                <c:formatCode>General</c:formatCode>
                <c:ptCount val="3"/>
                <c:pt idx="0">
                  <c:v>6.3829787234042548E-2</c:v>
                </c:pt>
                <c:pt idx="1">
                  <c:v>0.38297872340425532</c:v>
                </c:pt>
                <c:pt idx="2">
                  <c:v>0.55319148936170215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7DD3-489C-B20B-C6727F355C6D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15"/>
        <c:overlap val="-20"/>
        <c:axId val="1187996688"/>
        <c:axId val="1187996272"/>
      </c:barChart>
      <c:valAx>
        <c:axId val="1187996272"/>
        <c:scaling>
          <c:orientation val="minMax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187996688"/>
        <c:crosses val="autoZero"/>
        <c:crossBetween val="between"/>
      </c:valAx>
      <c:catAx>
        <c:axId val="118799668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187996272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solidFill>
      <a:schemeClr val="lt1"/>
    </a:solidFill>
    <a:ln w="12700" cap="flat" cmpd="sng" algn="ctr">
      <a:solidFill>
        <a:schemeClr val="dk1"/>
      </a:solidFill>
      <a:prstDash val="solid"/>
      <a:miter lim="800000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pt-B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all" spc="50" baseline="0">
                <a:solidFill>
                  <a:srgbClr val="848589"/>
                </a:solidFill>
                <a:latin typeface="+mn-lt"/>
                <a:ea typeface="+mn-ea"/>
                <a:cs typeface="+mn-cs"/>
              </a:defRPr>
            </a:pPr>
            <a:r>
              <a:rPr lang="en-US" sz="1400" dirty="0">
                <a:solidFill>
                  <a:srgbClr val="848589"/>
                </a:solidFill>
              </a:rPr>
              <a:t>POSTURA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all" spc="50" baseline="0">
              <a:solidFill>
                <a:srgbClr val="848589"/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>
        <c:manualLayout>
          <c:layoutTarget val="inner"/>
          <c:xMode val="edge"/>
          <c:yMode val="edge"/>
          <c:x val="0.24889053952084506"/>
          <c:y val="0.20579333730276639"/>
          <c:w val="0.44390940388605926"/>
          <c:h val="0.72737645332831546"/>
        </c:manualLayout>
      </c:layout>
      <c:doughnutChart>
        <c:varyColors val="1"/>
        <c:ser>
          <c:idx val="0"/>
          <c:order val="0"/>
          <c:tx>
            <c:strRef>
              <c:f>Planilha1!$B$1</c:f>
              <c:strCache>
                <c:ptCount val="1"/>
                <c:pt idx="0">
                  <c:v>Resultados</c:v>
                </c:pt>
              </c:strCache>
            </c:strRef>
          </c:tx>
          <c:dPt>
            <c:idx val="0"/>
            <c:bubble3D val="0"/>
            <c:spPr>
              <a:solidFill>
                <a:srgbClr val="482565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522A-1843-B2BC-970B3D30375D}"/>
              </c:ext>
            </c:extLst>
          </c:dPt>
          <c:dPt>
            <c:idx val="1"/>
            <c:bubble3D val="0"/>
            <c:spPr>
              <a:solidFill>
                <a:srgbClr val="FFB638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522A-1843-B2BC-970B3D30375D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C164-4B7D-9B9F-4095AFA9A5EC}"/>
              </c:ext>
            </c:extLst>
          </c:dPt>
          <c:dLbls>
            <c:dLbl>
              <c:idx val="1"/>
              <c:layout>
                <c:manualLayout>
                  <c:x val="5.9894359554800436E-3"/>
                  <c:y val="-9.8141076638521303E-3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522A-1843-B2BC-970B3D30375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Planilha1!$A$2:$A$4</c:f>
              <c:strCache>
                <c:ptCount val="3"/>
                <c:pt idx="0">
                  <c:v>Ótima</c:v>
                </c:pt>
                <c:pt idx="1">
                  <c:v>Boa</c:v>
                </c:pt>
                <c:pt idx="2">
                  <c:v>Regular </c:v>
                </c:pt>
              </c:strCache>
            </c:strRef>
          </c:cat>
          <c:val>
            <c:numRef>
              <c:f>Planilha1!$B$2:$B$4</c:f>
              <c:numCache>
                <c:formatCode>General</c:formatCode>
                <c:ptCount val="3"/>
                <c:pt idx="0">
                  <c:v>38</c:v>
                </c:pt>
                <c:pt idx="1">
                  <c:v>8</c:v>
                </c:pt>
                <c:pt idx="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22A-1843-B2BC-970B3D3037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tr"/>
      <c:layout>
        <c:manualLayout>
          <c:xMode val="edge"/>
          <c:yMode val="edge"/>
          <c:x val="0.72462624976419543"/>
          <c:y val="0.46175376558424269"/>
          <c:w val="0.14959559517072252"/>
          <c:h val="0.1887878842908978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solidFill>
        <a:srgbClr val="B6B7B9"/>
      </a:solidFill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1" i="0" u="none" strike="noStrike" kern="1200" cap="all" spc="50" baseline="0">
                <a:solidFill>
                  <a:srgbClr val="848589"/>
                </a:solidFill>
                <a:latin typeface="+mn-lt"/>
                <a:ea typeface="+mn-ea"/>
                <a:cs typeface="+mn-cs"/>
              </a:defRPr>
            </a:pPr>
            <a:r>
              <a:rPr lang="en-US" sz="1200" dirty="0" err="1">
                <a:solidFill>
                  <a:srgbClr val="848589"/>
                </a:solidFill>
              </a:rPr>
              <a:t>comunicação</a:t>
            </a:r>
            <a:r>
              <a:rPr lang="en-US" sz="1200" dirty="0">
                <a:solidFill>
                  <a:srgbClr val="848589"/>
                </a:solidFill>
              </a:rPr>
              <a:t> </a:t>
            </a:r>
            <a:r>
              <a:rPr lang="en-US" sz="1200" dirty="0" err="1">
                <a:solidFill>
                  <a:srgbClr val="848589"/>
                </a:solidFill>
              </a:rPr>
              <a:t>clara</a:t>
            </a:r>
            <a:r>
              <a:rPr lang="en-US" sz="1200" baseline="0" dirty="0">
                <a:solidFill>
                  <a:srgbClr val="848589"/>
                </a:solidFill>
              </a:rPr>
              <a:t> dos </a:t>
            </a:r>
            <a:r>
              <a:rPr lang="en-US" sz="1200" baseline="0" dirty="0" err="1">
                <a:solidFill>
                  <a:srgbClr val="848589"/>
                </a:solidFill>
              </a:rPr>
              <a:t>profissionais</a:t>
            </a:r>
            <a:endParaRPr lang="en-US" sz="1200" dirty="0">
              <a:solidFill>
                <a:srgbClr val="848589"/>
              </a:solidFill>
            </a:endParaRPr>
          </a:p>
        </c:rich>
      </c:tx>
      <c:layout>
        <c:manualLayout>
          <c:xMode val="edge"/>
          <c:yMode val="edge"/>
          <c:x val="0.20583073948311642"/>
          <c:y val="1.472116149577819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cap="all" spc="50" baseline="0">
              <a:solidFill>
                <a:srgbClr val="848589"/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>
        <c:manualLayout>
          <c:layoutTarget val="inner"/>
          <c:xMode val="edge"/>
          <c:yMode val="edge"/>
          <c:x val="0.20608517260894171"/>
          <c:y val="0.20088628347084034"/>
          <c:w val="0.4469041218637993"/>
          <c:h val="0.7322835071602416"/>
        </c:manualLayout>
      </c:layout>
      <c:doughnutChart>
        <c:varyColors val="1"/>
        <c:ser>
          <c:idx val="0"/>
          <c:order val="0"/>
          <c:tx>
            <c:strRef>
              <c:f>Planilha1!$B$1</c:f>
              <c:strCache>
                <c:ptCount val="1"/>
                <c:pt idx="0">
                  <c:v>Resultados</c:v>
                </c:pt>
              </c:strCache>
            </c:strRef>
          </c:tx>
          <c:dPt>
            <c:idx val="0"/>
            <c:bubble3D val="0"/>
            <c:spPr>
              <a:solidFill>
                <a:srgbClr val="4B246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522A-1843-B2BC-970B3D30375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DF81-4ECB-A56A-6362BC47A708}"/>
              </c:ext>
            </c:extLst>
          </c:dPt>
          <c:dLbls>
            <c:dLbl>
              <c:idx val="1"/>
              <c:layout>
                <c:manualLayout>
                  <c:x val="1.4973589888700191E-2"/>
                  <c:y val="-3.4349376823482498E-2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DF81-4ECB-A56A-6362BC47A70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Planilha1!$A$2:$A$3</c:f>
              <c:strCache>
                <c:ptCount val="2"/>
                <c:pt idx="0">
                  <c:v>Sim</c:v>
                </c:pt>
                <c:pt idx="1">
                  <c:v>Não se Aplica</c:v>
                </c:pt>
              </c:strCache>
            </c:strRef>
          </c:cat>
          <c:val>
            <c:numRef>
              <c:f>Planilha1!$B$2:$B$3</c:f>
              <c:numCache>
                <c:formatCode>General</c:formatCode>
                <c:ptCount val="2"/>
                <c:pt idx="0">
                  <c:v>46</c:v>
                </c:pt>
                <c:pt idx="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22A-1843-B2BC-970B3D3037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tr"/>
      <c:layout>
        <c:manualLayout>
          <c:xMode val="edge"/>
          <c:yMode val="edge"/>
          <c:x val="0.67693430484814199"/>
          <c:y val="0.42499993238311651"/>
          <c:w val="0.27515020750801733"/>
          <c:h val="0.2831818264363468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solidFill>
        <a:srgbClr val="B6B7B9"/>
      </a:solidFill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1" i="0" u="none" strike="noStrike" kern="1200" cap="all" spc="50" baseline="0">
                <a:solidFill>
                  <a:srgbClr val="848589"/>
                </a:solidFill>
                <a:latin typeface="+mn-lt"/>
                <a:ea typeface="+mn-ea"/>
                <a:cs typeface="+mn-cs"/>
              </a:defRPr>
            </a:pPr>
            <a:r>
              <a:rPr lang="en-US" sz="1200" dirty="0">
                <a:solidFill>
                  <a:srgbClr val="848589"/>
                </a:solidFill>
              </a:rPr>
              <a:t>Tempo </a:t>
            </a:r>
            <a:r>
              <a:rPr lang="en-US" sz="1200" dirty="0" err="1">
                <a:solidFill>
                  <a:srgbClr val="848589"/>
                </a:solidFill>
              </a:rPr>
              <a:t>adequado</a:t>
            </a:r>
            <a:r>
              <a:rPr lang="en-US" sz="1200" dirty="0">
                <a:solidFill>
                  <a:srgbClr val="848589"/>
                </a:solidFill>
              </a:rPr>
              <a:t> de </a:t>
            </a:r>
            <a:r>
              <a:rPr lang="en-US" sz="1200" dirty="0" err="1">
                <a:solidFill>
                  <a:srgbClr val="848589"/>
                </a:solidFill>
              </a:rPr>
              <a:t>interação</a:t>
            </a:r>
            <a:endParaRPr lang="en-US" sz="1200" dirty="0">
              <a:solidFill>
                <a:srgbClr val="848589"/>
              </a:solidFill>
            </a:endParaRPr>
          </a:p>
        </c:rich>
      </c:tx>
      <c:layout>
        <c:manualLayout>
          <c:xMode val="edge"/>
          <c:yMode val="edge"/>
          <c:x val="0.15791525183927563"/>
          <c:y val="4.416348448733458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cap="all" spc="50" baseline="0">
              <a:solidFill>
                <a:srgbClr val="848589"/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>
        <c:manualLayout>
          <c:layoutTarget val="inner"/>
          <c:xMode val="edge"/>
          <c:yMode val="edge"/>
          <c:x val="0.20608517260894171"/>
          <c:y val="0.20088628347084034"/>
          <c:w val="0.4469041218637993"/>
          <c:h val="0.7322835071602416"/>
        </c:manualLayout>
      </c:layout>
      <c:doughnutChart>
        <c:varyColors val="1"/>
        <c:ser>
          <c:idx val="0"/>
          <c:order val="0"/>
          <c:tx>
            <c:strRef>
              <c:f>Planilha1!$B$1</c:f>
              <c:strCache>
                <c:ptCount val="1"/>
                <c:pt idx="0">
                  <c:v>Resultados</c:v>
                </c:pt>
              </c:strCache>
            </c:strRef>
          </c:tx>
          <c:dPt>
            <c:idx val="0"/>
            <c:bubble3D val="0"/>
            <c:spPr>
              <a:solidFill>
                <a:srgbClr val="4B246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5FB8-4660-B79A-D152EE1AC209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Planilha1!$A$2</c:f>
              <c:strCache>
                <c:ptCount val="1"/>
                <c:pt idx="0">
                  <c:v>Sim</c:v>
                </c:pt>
              </c:strCache>
            </c:strRef>
          </c:cat>
          <c:val>
            <c:numRef>
              <c:f>Planilha1!$B$2</c:f>
              <c:numCache>
                <c:formatCode>General</c:formatCode>
                <c:ptCount val="1"/>
                <c:pt idx="0">
                  <c:v>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5FB8-4660-B79A-D152EE1AC20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tr"/>
      <c:layout>
        <c:manualLayout>
          <c:xMode val="edge"/>
          <c:yMode val="edge"/>
          <c:x val="0.66597363704961332"/>
          <c:y val="0.39160762424795537"/>
          <c:w val="0.28311615732880591"/>
          <c:h val="0.2831818264363468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solidFill>
        <a:srgbClr val="B6B7B9"/>
      </a:solidFill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1" i="0" u="none" strike="noStrike" kern="1200" cap="all" spc="50" baseline="0">
                <a:solidFill>
                  <a:srgbClr val="848589"/>
                </a:solidFill>
                <a:latin typeface="+mn-lt"/>
                <a:ea typeface="+mn-ea"/>
                <a:cs typeface="+mn-cs"/>
              </a:defRPr>
            </a:pPr>
            <a:r>
              <a:rPr lang="en-US" sz="1200" dirty="0" err="1">
                <a:solidFill>
                  <a:srgbClr val="848589"/>
                </a:solidFill>
              </a:rPr>
              <a:t>metodologia</a:t>
            </a:r>
            <a:endParaRPr lang="en-US" sz="1200" dirty="0">
              <a:solidFill>
                <a:srgbClr val="848589"/>
              </a:solidFill>
            </a:endParaRPr>
          </a:p>
        </c:rich>
      </c:tx>
      <c:layout>
        <c:manualLayout>
          <c:xMode val="edge"/>
          <c:yMode val="edge"/>
          <c:x val="0.324868892661762"/>
          <c:y val="5.397759215118671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cap="all" spc="50" baseline="0">
              <a:solidFill>
                <a:srgbClr val="848589"/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>
        <c:manualLayout>
          <c:layoutTarget val="inner"/>
          <c:xMode val="edge"/>
          <c:yMode val="edge"/>
          <c:x val="0.24202178834182234"/>
          <c:y val="0.20088628347084034"/>
          <c:w val="0.45588827579701946"/>
          <c:h val="0.74700466865601989"/>
        </c:manualLayout>
      </c:layout>
      <c:doughnutChart>
        <c:varyColors val="1"/>
        <c:ser>
          <c:idx val="0"/>
          <c:order val="0"/>
          <c:tx>
            <c:strRef>
              <c:f>Planilha1!$B$1</c:f>
              <c:strCache>
                <c:ptCount val="1"/>
                <c:pt idx="0">
                  <c:v>Resultados</c:v>
                </c:pt>
              </c:strCache>
            </c:strRef>
          </c:tx>
          <c:dPt>
            <c:idx val="0"/>
            <c:bubble3D val="0"/>
            <c:spPr>
              <a:solidFill>
                <a:srgbClr val="4B246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637A-463F-8029-FD663E176AAD}"/>
              </c:ext>
            </c:extLst>
          </c:dPt>
          <c:dPt>
            <c:idx val="1"/>
            <c:bubble3D val="0"/>
            <c:spPr>
              <a:solidFill>
                <a:srgbClr val="FFB638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637A-463F-8029-FD663E176AAD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7DAF-45FF-BC0F-4FFCF7673A05}"/>
              </c:ext>
            </c:extLst>
          </c:dPt>
          <c:dLbls>
            <c:dLbl>
              <c:idx val="1"/>
              <c:layout>
                <c:manualLayout>
                  <c:x val="6.2035465006602527E-3"/>
                  <c:y val="-2.7008115185167867E-4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637A-463F-8029-FD663E176AA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Planilha1!$A$2:$A$4</c:f>
              <c:strCache>
                <c:ptCount val="3"/>
                <c:pt idx="0">
                  <c:v>Ótima</c:v>
                </c:pt>
                <c:pt idx="1">
                  <c:v>Boa</c:v>
                </c:pt>
                <c:pt idx="2">
                  <c:v>Não se aplica</c:v>
                </c:pt>
              </c:strCache>
            </c:strRef>
          </c:cat>
          <c:val>
            <c:numRef>
              <c:f>Planilha1!$B$2:$B$4</c:f>
              <c:numCache>
                <c:formatCode>General</c:formatCode>
                <c:ptCount val="3"/>
                <c:pt idx="0">
                  <c:v>32</c:v>
                </c:pt>
                <c:pt idx="1">
                  <c:v>14</c:v>
                </c:pt>
                <c:pt idx="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37A-463F-8029-FD663E176AA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tr"/>
      <c:layout>
        <c:manualLayout>
          <c:xMode val="edge"/>
          <c:yMode val="edge"/>
          <c:x val="0.71586563855876251"/>
          <c:y val="0.35235119359254685"/>
          <c:w val="0.27515020750801733"/>
          <c:h val="0.471969710727244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solidFill>
        <a:srgbClr val="B6B7B9"/>
      </a:solidFill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1" i="0" u="none" strike="noStrike" kern="1200" cap="all" spc="50" baseline="0">
                <a:solidFill>
                  <a:srgbClr val="848589"/>
                </a:solidFill>
                <a:latin typeface="+mn-lt"/>
                <a:ea typeface="+mn-ea"/>
                <a:cs typeface="+mn-cs"/>
              </a:defRPr>
            </a:pPr>
            <a:r>
              <a:rPr lang="en-US" sz="1200" dirty="0" err="1">
                <a:solidFill>
                  <a:srgbClr val="848589"/>
                </a:solidFill>
              </a:rPr>
              <a:t>Organização</a:t>
            </a:r>
            <a:r>
              <a:rPr lang="en-US" sz="1200" baseline="0" dirty="0">
                <a:solidFill>
                  <a:srgbClr val="848589"/>
                </a:solidFill>
              </a:rPr>
              <a:t> do </a:t>
            </a:r>
            <a:r>
              <a:rPr lang="en-US" sz="1200" baseline="0" dirty="0" err="1">
                <a:solidFill>
                  <a:srgbClr val="848589"/>
                </a:solidFill>
              </a:rPr>
              <a:t>evento</a:t>
            </a:r>
            <a:endParaRPr lang="en-US" sz="1200" dirty="0">
              <a:solidFill>
                <a:srgbClr val="848589"/>
              </a:solidFill>
            </a:endParaRPr>
          </a:p>
        </c:rich>
      </c:tx>
      <c:layout>
        <c:manualLayout>
          <c:xMode val="edge"/>
          <c:yMode val="edge"/>
          <c:x val="0.22903791737408039"/>
          <c:y val="5.397759215118671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cap="all" spc="50" baseline="0">
              <a:solidFill>
                <a:srgbClr val="848589"/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>
        <c:manualLayout>
          <c:layoutTarget val="inner"/>
          <c:xMode val="edge"/>
          <c:yMode val="edge"/>
          <c:x val="0.24801122429730241"/>
          <c:y val="0.20088628347084034"/>
          <c:w val="0.45588827579701946"/>
          <c:h val="0.74700466865601989"/>
        </c:manualLayout>
      </c:layout>
      <c:doughnutChart>
        <c:varyColors val="1"/>
        <c:ser>
          <c:idx val="0"/>
          <c:order val="0"/>
          <c:tx>
            <c:strRef>
              <c:f>Planilha1!$B$1</c:f>
              <c:strCache>
                <c:ptCount val="1"/>
                <c:pt idx="0">
                  <c:v>Resultados</c:v>
                </c:pt>
              </c:strCache>
            </c:strRef>
          </c:tx>
          <c:dPt>
            <c:idx val="0"/>
            <c:bubble3D val="0"/>
            <c:spPr>
              <a:solidFill>
                <a:srgbClr val="4B246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796E-47AE-BF5B-DCF27DE06E84}"/>
              </c:ext>
            </c:extLst>
          </c:dPt>
          <c:dPt>
            <c:idx val="1"/>
            <c:bubble3D val="0"/>
            <c:spPr>
              <a:solidFill>
                <a:srgbClr val="FFB638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796E-47AE-BF5B-DCF27DE06E84}"/>
              </c:ext>
            </c:extLst>
          </c:dPt>
          <c:dLbls>
            <c:dLbl>
              <c:idx val="1"/>
              <c:layout>
                <c:manualLayout>
                  <c:x val="2.1177136389360498E-2"/>
                  <c:y val="-1.4991242647629873E-2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796E-47AE-BF5B-DCF27DE06E8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Planilha1!$A$2:$A$3</c:f>
              <c:strCache>
                <c:ptCount val="2"/>
                <c:pt idx="0">
                  <c:v>Ótima</c:v>
                </c:pt>
                <c:pt idx="1">
                  <c:v>Boa</c:v>
                </c:pt>
              </c:strCache>
            </c:strRef>
          </c:cat>
          <c:val>
            <c:numRef>
              <c:f>Planilha1!$B$2:$B$3</c:f>
              <c:numCache>
                <c:formatCode>General</c:formatCode>
                <c:ptCount val="2"/>
                <c:pt idx="0">
                  <c:v>35</c:v>
                </c:pt>
                <c:pt idx="1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796E-47AE-BF5B-DCF27DE06E8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tr"/>
      <c:layout>
        <c:manualLayout>
          <c:xMode val="edge"/>
          <c:yMode val="edge"/>
          <c:x val="0.70688148462554234"/>
          <c:y val="0.42104994723951178"/>
          <c:w val="0.27515020750801733"/>
          <c:h val="0.377575768581795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solidFill>
        <a:srgbClr val="B6B7B9"/>
      </a:solidFill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 sz="1400" dirty="0"/>
              <a:t>atendimento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>
        <c:manualLayout>
          <c:layoutTarget val="inner"/>
          <c:xMode val="edge"/>
          <c:yMode val="edge"/>
          <c:x val="0.18402649662601375"/>
          <c:y val="9.6710662772542033E-2"/>
          <c:w val="0.68414458478915641"/>
          <c:h val="0.73449910657186468"/>
        </c:manualLayout>
      </c:layout>
      <c:doughnutChart>
        <c:varyColors val="1"/>
        <c:ser>
          <c:idx val="0"/>
          <c:order val="0"/>
          <c:tx>
            <c:strRef>
              <c:f>Planilha1!$B$1</c:f>
              <c:strCache>
                <c:ptCount val="1"/>
                <c:pt idx="0">
                  <c:v>Resultados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482565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522A-1843-B2BC-970B3D30375D}"/>
              </c:ext>
            </c:extLst>
          </c:dPt>
          <c:dPt>
            <c:idx val="1"/>
            <c:bubble3D val="0"/>
            <c:spPr>
              <a:solidFill>
                <a:srgbClr val="FFB638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522A-1843-B2BC-970B3D30375D}"/>
              </c:ext>
            </c:extLst>
          </c:dPt>
          <c:dPt>
            <c:idx val="2"/>
            <c:bubble3D val="0"/>
            <c:spPr>
              <a:solidFill>
                <a:srgbClr val="D33DD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439D-49B1-B46B-F80EDA182A4D}"/>
              </c:ext>
            </c:extLst>
          </c:dPt>
          <c:dLbls>
            <c:dLbl>
              <c:idx val="1"/>
              <c:tx>
                <c:rich>
                  <a:bodyPr/>
                  <a:lstStyle/>
                  <a:p>
                    <a:fld id="{2174FCA1-BDC0-4A8C-909C-7550C952D9DB}" type="PERCENTAGE">
                      <a:rPr lang="en-US" baseline="0" smtClean="0"/>
                      <a:pPr/>
                      <a:t>[PORCENTAGEM]</a:t>
                    </a:fld>
                    <a:endParaRPr lang="pt-BR"/>
                  </a:p>
                </c:rich>
              </c:tx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522A-1843-B2BC-970B3D30375D}"/>
                </c:ext>
              </c:extLst>
            </c:dLbl>
            <c:dLbl>
              <c:idx val="2"/>
              <c:layout>
                <c:manualLayout>
                  <c:x val="5.8967374481520458E-3"/>
                  <c:y val="0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4.6245279514641247E-2"/>
                      <c:h val="4.6876714139306053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5-439D-49B1-B46B-F80EDA182A4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Planilha1!$A$2:$A$4</c:f>
              <c:strCache>
                <c:ptCount val="3"/>
                <c:pt idx="0">
                  <c:v>Ótimo</c:v>
                </c:pt>
                <c:pt idx="1">
                  <c:v>Bom</c:v>
                </c:pt>
                <c:pt idx="2">
                  <c:v>Regular</c:v>
                </c:pt>
              </c:strCache>
            </c:strRef>
          </c:cat>
          <c:val>
            <c:numRef>
              <c:f>Planilha1!$B$2:$B$4</c:f>
              <c:numCache>
                <c:formatCode>General</c:formatCode>
                <c:ptCount val="3"/>
                <c:pt idx="0">
                  <c:v>31</c:v>
                </c:pt>
                <c:pt idx="1">
                  <c:v>12</c:v>
                </c:pt>
                <c:pt idx="2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22A-1843-B2BC-970B3D3037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2564987927939082"/>
          <c:y val="0.86916063962109724"/>
          <c:w val="0.41159877422150681"/>
          <c:h val="5.328256518445801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33719260600436474"/>
          <c:y val="0.14799742345933203"/>
          <c:w val="0.57970683083382646"/>
          <c:h val="0.68977275495043477"/>
        </c:manualLayout>
      </c:layout>
      <c:doughnutChart>
        <c:varyColors val="1"/>
        <c:ser>
          <c:idx val="0"/>
          <c:order val="0"/>
          <c:tx>
            <c:strRef>
              <c:f>Planilha1!$B$1</c:f>
              <c:strCache>
                <c:ptCount val="1"/>
                <c:pt idx="0">
                  <c:v>Resultados</c:v>
                </c:pt>
              </c:strCache>
            </c:strRef>
          </c:tx>
          <c:dPt>
            <c:idx val="0"/>
            <c:bubble3D val="0"/>
            <c:spPr>
              <a:solidFill>
                <a:srgbClr val="4B246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522A-1843-B2BC-970B3D30375D}"/>
              </c:ext>
            </c:extLst>
          </c:dPt>
          <c:dPt>
            <c:idx val="1"/>
            <c:bubble3D val="0"/>
            <c:spPr>
              <a:solidFill>
                <a:srgbClr val="9B5C9F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522A-1843-B2BC-970B3D30375D}"/>
              </c:ext>
            </c:extLst>
          </c:dPt>
          <c:dPt>
            <c:idx val="2"/>
            <c:bubble3D val="0"/>
            <c:spPr>
              <a:solidFill>
                <a:srgbClr val="B6B7B9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CF29-4E3D-BE90-8DFEF553A5B3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CF29-4E3D-BE90-8DFEF553A5B3}"/>
              </c:ext>
            </c:extLst>
          </c:dPt>
          <c:dLbls>
            <c:dLbl>
              <c:idx val="3"/>
              <c:layout>
                <c:manualLayout>
                  <c:x val="3.7177822696914387E-3"/>
                  <c:y val="-4.9911632829592644E-3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CF29-4E3D-BE90-8DFEF553A5B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Planilha1!$A$2:$A$5</c:f>
              <c:strCache>
                <c:ptCount val="4"/>
                <c:pt idx="0">
                  <c:v>EAD e Semipresencial</c:v>
                </c:pt>
                <c:pt idx="1">
                  <c:v>Apenas Semipresencial</c:v>
                </c:pt>
                <c:pt idx="2">
                  <c:v>Apenas EAD</c:v>
                </c:pt>
                <c:pt idx="3">
                  <c:v>Não</c:v>
                </c:pt>
              </c:strCache>
            </c:strRef>
          </c:cat>
          <c:val>
            <c:numRef>
              <c:f>Planilha1!$B$2:$B$5</c:f>
              <c:numCache>
                <c:formatCode>General</c:formatCode>
                <c:ptCount val="4"/>
                <c:pt idx="0">
                  <c:v>14</c:v>
                </c:pt>
                <c:pt idx="1">
                  <c:v>13</c:v>
                </c:pt>
                <c:pt idx="2">
                  <c:v>4</c:v>
                </c:pt>
                <c:pt idx="3">
                  <c:v>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22A-1843-B2BC-970B3D3037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3852661654003273"/>
          <c:y val="0.89958683386146654"/>
          <c:w val="0.85678692862882633"/>
          <c:h val="4.800595166746118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  <c:userShapes r:id="rId4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all" spc="50" baseline="0">
                <a:solidFill>
                  <a:srgbClr val="848589"/>
                </a:solidFill>
                <a:latin typeface="+mn-lt"/>
                <a:ea typeface="+mn-ea"/>
                <a:cs typeface="+mn-cs"/>
              </a:defRPr>
            </a:pPr>
            <a:r>
              <a:rPr lang="en-US" sz="1400" dirty="0">
                <a:solidFill>
                  <a:srgbClr val="848589"/>
                </a:solidFill>
              </a:rPr>
              <a:t>PONTUALIDADE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all" spc="50" baseline="0">
              <a:solidFill>
                <a:srgbClr val="848589"/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>
        <c:manualLayout>
          <c:layoutTarget val="inner"/>
          <c:xMode val="edge"/>
          <c:yMode val="edge"/>
          <c:x val="0.21207460856442181"/>
          <c:y val="0.18125806814313605"/>
          <c:w val="0.45588827579701946"/>
          <c:h val="0.74700466865601989"/>
        </c:manualLayout>
      </c:layout>
      <c:doughnutChart>
        <c:varyColors val="1"/>
        <c:ser>
          <c:idx val="0"/>
          <c:order val="0"/>
          <c:tx>
            <c:strRef>
              <c:f>Planilha1!$B$1</c:f>
              <c:strCache>
                <c:ptCount val="1"/>
                <c:pt idx="0">
                  <c:v>Resultados</c:v>
                </c:pt>
              </c:strCache>
            </c:strRef>
          </c:tx>
          <c:spPr>
            <a:solidFill>
              <a:srgbClr val="482565"/>
            </a:solidFill>
          </c:spPr>
          <c:dPt>
            <c:idx val="0"/>
            <c:bubble3D val="0"/>
            <c:spPr>
              <a:solidFill>
                <a:srgbClr val="482565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522A-1843-B2BC-970B3D30375D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Planilha1!$A$2</c:f>
              <c:strCache>
                <c:ptCount val="1"/>
                <c:pt idx="0">
                  <c:v>Sim</c:v>
                </c:pt>
              </c:strCache>
            </c:strRef>
          </c:cat>
          <c:val>
            <c:numRef>
              <c:f>Planilha1!$B$2</c:f>
              <c:numCache>
                <c:formatCode>General</c:formatCode>
                <c:ptCount val="1"/>
                <c:pt idx="0">
                  <c:v>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22A-1843-B2BC-970B3D3037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tr"/>
      <c:layout>
        <c:manualLayout>
          <c:xMode val="edge"/>
          <c:yMode val="edge"/>
          <c:x val="0.7335054706659121"/>
          <c:y val="0.4372184964246123"/>
          <c:w val="0.11975334842482549"/>
          <c:h val="0.1887878842908978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solidFill>
        <a:srgbClr val="B6B7B9"/>
      </a:solidFill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all" spc="50" baseline="0">
                <a:solidFill>
                  <a:srgbClr val="848589"/>
                </a:solidFill>
                <a:latin typeface="+mn-lt"/>
                <a:ea typeface="+mn-ea"/>
                <a:cs typeface="+mn-cs"/>
              </a:defRPr>
            </a:pPr>
            <a:r>
              <a:rPr lang="en-US" sz="1400" dirty="0">
                <a:solidFill>
                  <a:srgbClr val="848589"/>
                </a:solidFill>
              </a:rPr>
              <a:t>AULAS DE T.I.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all" spc="50" baseline="0">
              <a:solidFill>
                <a:srgbClr val="848589"/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>
        <c:manualLayout>
          <c:layoutTarget val="inner"/>
          <c:xMode val="edge"/>
          <c:yMode val="edge"/>
          <c:x val="0.24202178834182234"/>
          <c:y val="0.18125806814313605"/>
          <c:w val="0.45888299377475955"/>
          <c:h val="0.75191172248794591"/>
        </c:manualLayout>
      </c:layout>
      <c:doughnutChart>
        <c:varyColors val="1"/>
        <c:ser>
          <c:idx val="0"/>
          <c:order val="0"/>
          <c:tx>
            <c:strRef>
              <c:f>Planilha1!$B$1</c:f>
              <c:strCache>
                <c:ptCount val="1"/>
                <c:pt idx="0">
                  <c:v>Resultados</c:v>
                </c:pt>
              </c:strCache>
            </c:strRef>
          </c:tx>
          <c:dPt>
            <c:idx val="0"/>
            <c:bubble3D val="0"/>
            <c:spPr>
              <a:solidFill>
                <a:srgbClr val="482565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522A-1843-B2BC-970B3D30375D}"/>
              </c:ext>
            </c:extLst>
          </c:dPt>
          <c:dPt>
            <c:idx val="1"/>
            <c:bubble3D val="0"/>
            <c:spPr>
              <a:solidFill>
                <a:srgbClr val="FFB638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522A-1843-B2BC-970B3D30375D}"/>
              </c:ext>
            </c:extLst>
          </c:dPt>
          <c:dLbls>
            <c:dLbl>
              <c:idx val="1"/>
              <c:layout>
                <c:manualLayout>
                  <c:x val="5.9894359554800982E-3"/>
                  <c:y val="0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522A-1843-B2BC-970B3D30375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Planilha1!$A$2:$A$3</c:f>
              <c:strCache>
                <c:ptCount val="2"/>
                <c:pt idx="0">
                  <c:v>Ótimas</c:v>
                </c:pt>
                <c:pt idx="1">
                  <c:v>Boas</c:v>
                </c:pt>
              </c:strCache>
            </c:strRef>
          </c:cat>
          <c:val>
            <c:numRef>
              <c:f>Planilha1!$B$2:$B$3</c:f>
              <c:numCache>
                <c:formatCode>General</c:formatCode>
                <c:ptCount val="2"/>
                <c:pt idx="0">
                  <c:v>40</c:v>
                </c:pt>
                <c:pt idx="1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22A-1843-B2BC-970B3D3037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tr"/>
      <c:layout>
        <c:manualLayout>
          <c:xMode val="edge"/>
          <c:yMode val="edge"/>
          <c:x val="0.7317230239577438"/>
          <c:y val="0.3979620657692039"/>
          <c:w val="0.21736677042067534"/>
          <c:h val="0.2831818264363468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solidFill>
        <a:srgbClr val="B6B7B9"/>
      </a:solidFill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all" spc="50" baseline="0">
                <a:solidFill>
                  <a:srgbClr val="848589"/>
                </a:solidFill>
                <a:latin typeface="+mn-lt"/>
                <a:ea typeface="+mn-ea"/>
                <a:cs typeface="+mn-cs"/>
              </a:defRPr>
            </a:pPr>
            <a:r>
              <a:rPr lang="en-US" sz="1400" cap="none" baseline="0" dirty="0">
                <a:solidFill>
                  <a:srgbClr val="848589"/>
                </a:solidFill>
              </a:rPr>
              <a:t>CONHECIMENTO</a:t>
            </a:r>
            <a:r>
              <a:rPr lang="en-US" sz="1400" baseline="0" dirty="0">
                <a:solidFill>
                  <a:srgbClr val="848589"/>
                </a:solidFill>
              </a:rPr>
              <a:t> </a:t>
            </a:r>
            <a:endParaRPr lang="en-US" sz="1400" dirty="0">
              <a:solidFill>
                <a:srgbClr val="848589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all" spc="50" baseline="0">
              <a:solidFill>
                <a:srgbClr val="848589"/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>
        <c:manualLayout>
          <c:layoutTarget val="inner"/>
          <c:xMode val="edge"/>
          <c:yMode val="edge"/>
          <c:x val="0.23004291643086214"/>
          <c:y val="0.16653690664735787"/>
          <c:w val="0.44390940388605926"/>
          <c:h val="0.72737645332831546"/>
        </c:manualLayout>
      </c:layout>
      <c:doughnutChart>
        <c:varyColors val="1"/>
        <c:ser>
          <c:idx val="0"/>
          <c:order val="0"/>
          <c:tx>
            <c:strRef>
              <c:f>Planilha1!$B$1</c:f>
              <c:strCache>
                <c:ptCount val="1"/>
                <c:pt idx="0">
                  <c:v>Resultados</c:v>
                </c:pt>
              </c:strCache>
            </c:strRef>
          </c:tx>
          <c:spPr>
            <a:solidFill>
              <a:srgbClr val="895EAF"/>
            </a:solidFill>
          </c:spPr>
          <c:dPt>
            <c:idx val="0"/>
            <c:bubble3D val="0"/>
            <c:spPr>
              <a:solidFill>
                <a:srgbClr val="4B246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EFD6-4D12-9E76-BC0D81E8474F}"/>
              </c:ext>
            </c:extLst>
          </c:dPt>
          <c:dPt>
            <c:idx val="1"/>
            <c:bubble3D val="0"/>
            <c:spPr>
              <a:solidFill>
                <a:srgbClr val="FFB638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EFD6-4D12-9E76-BC0D81E8474F}"/>
              </c:ext>
            </c:extLst>
          </c:dPt>
          <c:dLbls>
            <c:dLbl>
              <c:idx val="1"/>
              <c:layout>
                <c:manualLayout>
                  <c:x val="1.5187700433880401E-2"/>
                  <c:y val="-5.1771349837777441E-3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EFD6-4D12-9E76-BC0D81E8474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Planilha1!$A$2:$A$3</c:f>
              <c:strCache>
                <c:ptCount val="2"/>
                <c:pt idx="0">
                  <c:v>Ótimo</c:v>
                </c:pt>
                <c:pt idx="1">
                  <c:v>Bom</c:v>
                </c:pt>
              </c:strCache>
            </c:strRef>
          </c:cat>
          <c:val>
            <c:numRef>
              <c:f>Planilha1!$B$2:$B$3</c:f>
              <c:numCache>
                <c:formatCode>General</c:formatCode>
                <c:ptCount val="2"/>
                <c:pt idx="0">
                  <c:v>41</c:v>
                </c:pt>
                <c:pt idx="1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FD6-4D12-9E76-BC0D81E8474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tr"/>
      <c:layout>
        <c:manualLayout>
          <c:xMode val="edge"/>
          <c:yMode val="edge"/>
          <c:x val="0.70668741746840213"/>
          <c:y val="0.40286911960112992"/>
          <c:w val="0.17951329937747595"/>
          <c:h val="0.2831818264363468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solidFill>
        <a:srgbClr val="B6B7B9"/>
      </a:solidFill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all" spc="50" baseline="0">
                <a:solidFill>
                  <a:srgbClr val="848589"/>
                </a:solidFill>
                <a:latin typeface="+mn-lt"/>
                <a:ea typeface="+mn-ea"/>
                <a:cs typeface="+mn-cs"/>
              </a:defRPr>
            </a:pPr>
            <a:r>
              <a:rPr lang="en-US" sz="1400" dirty="0">
                <a:solidFill>
                  <a:srgbClr val="848589"/>
                </a:solidFill>
              </a:rPr>
              <a:t>CONHECIMENTO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all" spc="50" baseline="0">
              <a:solidFill>
                <a:srgbClr val="848589"/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>
        <c:manualLayout>
          <c:layoutTarget val="inner"/>
          <c:xMode val="edge"/>
          <c:yMode val="edge"/>
          <c:x val="0.22941370577472697"/>
          <c:y val="0.23032851746755942"/>
          <c:w val="0.41407679775753969"/>
          <c:h val="0.67830603930587252"/>
        </c:manualLayout>
      </c:layout>
      <c:doughnutChart>
        <c:varyColors val="1"/>
        <c:ser>
          <c:idx val="0"/>
          <c:order val="0"/>
          <c:tx>
            <c:strRef>
              <c:f>Planilha1!$B$1</c:f>
              <c:strCache>
                <c:ptCount val="1"/>
                <c:pt idx="0">
                  <c:v>Resultados</c:v>
                </c:pt>
              </c:strCache>
            </c:strRef>
          </c:tx>
          <c:spPr>
            <a:solidFill>
              <a:srgbClr val="895EAF"/>
            </a:solidFill>
          </c:spPr>
          <c:dPt>
            <c:idx val="0"/>
            <c:bubble3D val="0"/>
            <c:spPr>
              <a:solidFill>
                <a:srgbClr val="4B246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522A-1843-B2BC-970B3D30375D}"/>
              </c:ext>
            </c:extLst>
          </c:dPt>
          <c:dPt>
            <c:idx val="1"/>
            <c:bubble3D val="0"/>
            <c:spPr>
              <a:solidFill>
                <a:srgbClr val="FFB638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0CF8-482E-B174-4BE54FF61625}"/>
              </c:ext>
            </c:extLst>
          </c:dPt>
          <c:dLbls>
            <c:dLbl>
              <c:idx val="1"/>
              <c:layout>
                <c:manualLayout>
                  <c:x val="2.9955451290667179E-3"/>
                  <c:y val="-4.4980789790756665E-17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0CF8-482E-B174-4BE54FF6162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Planilha1!$A$2:$A$3</c:f>
              <c:strCache>
                <c:ptCount val="2"/>
                <c:pt idx="0">
                  <c:v>Ótimo</c:v>
                </c:pt>
                <c:pt idx="1">
                  <c:v>Bom</c:v>
                </c:pt>
              </c:strCache>
            </c:strRef>
          </c:cat>
          <c:val>
            <c:numRef>
              <c:f>Planilha1!$B$2:$B$3</c:f>
              <c:numCache>
                <c:formatCode>General</c:formatCode>
                <c:ptCount val="2"/>
                <c:pt idx="0">
                  <c:v>40</c:v>
                </c:pt>
                <c:pt idx="1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22A-1843-B2BC-970B3D3037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tr"/>
      <c:layout>
        <c:manualLayout>
          <c:xMode val="edge"/>
          <c:yMode val="edge"/>
          <c:x val="0.67365540711227323"/>
          <c:y val="0.40286896393973676"/>
          <c:w val="0.17956288156345757"/>
          <c:h val="0.2831817170199744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pt-B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solidFill>
        <a:srgbClr val="B6B7B9"/>
      </a:solidFill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all" spc="50" baseline="0">
                <a:solidFill>
                  <a:srgbClr val="848589"/>
                </a:solidFill>
                <a:latin typeface="+mn-lt"/>
                <a:ea typeface="+mn-ea"/>
                <a:cs typeface="+mn-cs"/>
              </a:defRPr>
            </a:pPr>
            <a:r>
              <a:rPr lang="en-US" sz="1400" dirty="0">
                <a:solidFill>
                  <a:srgbClr val="848589"/>
                </a:solidFill>
              </a:rPr>
              <a:t>POSTURA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all" spc="50" baseline="0">
              <a:solidFill>
                <a:srgbClr val="848589"/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>
        <c:manualLayout>
          <c:layoutTarget val="inner"/>
          <c:xMode val="edge"/>
          <c:yMode val="edge"/>
          <c:x val="0.25188955257395224"/>
          <c:y val="0.23032851746755942"/>
          <c:w val="0.41407689542573078"/>
          <c:h val="0.67830603930587252"/>
        </c:manualLayout>
      </c:layout>
      <c:doughnutChart>
        <c:varyColors val="1"/>
        <c:ser>
          <c:idx val="0"/>
          <c:order val="0"/>
          <c:tx>
            <c:strRef>
              <c:f>Planilha1!$B$1</c:f>
              <c:strCache>
                <c:ptCount val="1"/>
                <c:pt idx="0">
                  <c:v>Resultados</c:v>
                </c:pt>
              </c:strCache>
            </c:strRef>
          </c:tx>
          <c:spPr>
            <a:solidFill>
              <a:srgbClr val="9258AB"/>
            </a:solidFill>
          </c:spPr>
          <c:dPt>
            <c:idx val="0"/>
            <c:bubble3D val="0"/>
            <c:spPr>
              <a:solidFill>
                <a:srgbClr val="482565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522A-1843-B2BC-970B3D30375D}"/>
              </c:ext>
            </c:extLst>
          </c:dPt>
          <c:dPt>
            <c:idx val="1"/>
            <c:bubble3D val="0"/>
            <c:spPr>
              <a:solidFill>
                <a:srgbClr val="FFB638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41B3-4555-872C-B8C3A6726C0E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Planilha1!$A$2:$A$3</c:f>
              <c:strCache>
                <c:ptCount val="2"/>
                <c:pt idx="0">
                  <c:v>Ótima </c:v>
                </c:pt>
                <c:pt idx="1">
                  <c:v>Boa</c:v>
                </c:pt>
              </c:strCache>
            </c:strRef>
          </c:cat>
          <c:val>
            <c:numRef>
              <c:f>Planilha1!$B$2:$B$3</c:f>
              <c:numCache>
                <c:formatCode>General</c:formatCode>
                <c:ptCount val="2"/>
                <c:pt idx="0">
                  <c:v>40</c:v>
                </c:pt>
                <c:pt idx="1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22A-1843-B2BC-970B3D3037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tr"/>
      <c:layout>
        <c:manualLayout>
          <c:xMode val="edge"/>
          <c:yMode val="edge"/>
          <c:x val="0.7116237556691295"/>
          <c:y val="0.37833370426009383"/>
          <c:w val="0.18952323175523891"/>
          <c:h val="0.3775756226932991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solidFill>
        <a:srgbClr val="B6B7B9"/>
      </a:solidFill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all" spc="50" baseline="0">
                <a:solidFill>
                  <a:srgbClr val="848589"/>
                </a:solidFill>
                <a:latin typeface="+mn-lt"/>
                <a:ea typeface="+mn-ea"/>
                <a:cs typeface="+mn-cs"/>
              </a:defRPr>
            </a:pPr>
            <a:r>
              <a:rPr lang="en-US" sz="1400" dirty="0">
                <a:solidFill>
                  <a:srgbClr val="848589"/>
                </a:solidFill>
              </a:rPr>
              <a:t>PONTUALIDADE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all" spc="50" baseline="0">
              <a:solidFill>
                <a:srgbClr val="848589"/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>
        <c:manualLayout>
          <c:layoutTarget val="inner"/>
          <c:xMode val="edge"/>
          <c:yMode val="edge"/>
          <c:x val="0.24794357054742985"/>
          <c:y val="0.20088620585198788"/>
          <c:w val="0.42306333335692031"/>
          <c:h val="0.69302719511365818"/>
        </c:manualLayout>
      </c:layout>
      <c:doughnutChart>
        <c:varyColors val="1"/>
        <c:ser>
          <c:idx val="0"/>
          <c:order val="0"/>
          <c:tx>
            <c:strRef>
              <c:f>Planilha1!$B$1</c:f>
              <c:strCache>
                <c:ptCount val="1"/>
                <c:pt idx="0">
                  <c:v>Resultados</c:v>
                </c:pt>
              </c:strCache>
            </c:strRef>
          </c:tx>
          <c:spPr>
            <a:solidFill>
              <a:srgbClr val="8B5EB1"/>
            </a:solidFill>
          </c:spPr>
          <c:dPt>
            <c:idx val="0"/>
            <c:bubble3D val="0"/>
            <c:spPr>
              <a:solidFill>
                <a:srgbClr val="482565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522A-1843-B2BC-970B3D30375D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Planilha1!$A$2</c:f>
              <c:strCache>
                <c:ptCount val="1"/>
                <c:pt idx="0">
                  <c:v>Sim</c:v>
                </c:pt>
              </c:strCache>
            </c:strRef>
          </c:cat>
          <c:val>
            <c:numRef>
              <c:f>Planilha1!$B$2</c:f>
              <c:numCache>
                <c:formatCode>General</c:formatCode>
                <c:ptCount val="1"/>
                <c:pt idx="0">
                  <c:v>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22A-1843-B2BC-970B3D3037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tr"/>
      <c:layout>
        <c:manualLayout>
          <c:xMode val="edge"/>
          <c:yMode val="edge"/>
          <c:x val="0.72144974915263826"/>
          <c:y val="0.44212537942716545"/>
          <c:w val="0.11978639645440757"/>
          <c:h val="0.1887878113466495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solidFill>
        <a:srgbClr val="B6B7B9"/>
      </a:solidFill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t" anchorCtr="1"/>
          <a:lstStyle/>
          <a:p>
            <a:pPr>
              <a:defRPr sz="1400" b="1" i="0" u="none" strike="noStrike" kern="1200" cap="all" spc="50" baseline="0">
                <a:solidFill>
                  <a:srgbClr val="848589"/>
                </a:solidFill>
                <a:latin typeface="+mn-lt"/>
                <a:ea typeface="+mn-ea"/>
                <a:cs typeface="+mn-cs"/>
              </a:defRPr>
            </a:pPr>
            <a:r>
              <a:rPr lang="en-US" sz="1400" dirty="0">
                <a:solidFill>
                  <a:srgbClr val="848589"/>
                </a:solidFill>
              </a:rPr>
              <a:t>APOIO EM SALA DE AULA</a:t>
            </a:r>
          </a:p>
        </c:rich>
      </c:tx>
      <c:layout>
        <c:manualLayout>
          <c:xMode val="edge"/>
          <c:yMode val="edge"/>
          <c:x val="0.24935790372223601"/>
          <c:y val="2.453525967964292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t" anchorCtr="1"/>
        <a:lstStyle/>
        <a:p>
          <a:pPr>
            <a:defRPr sz="1400" b="1" i="0" u="none" strike="noStrike" kern="1200" cap="all" spc="50" baseline="0">
              <a:solidFill>
                <a:srgbClr val="848589"/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>
        <c:manualLayout>
          <c:layoutTarget val="inner"/>
          <c:xMode val="edge"/>
          <c:yMode val="edge"/>
          <c:x val="0.24794362902980427"/>
          <c:y val="0.21070030972384501"/>
          <c:w val="0.43205006853193995"/>
          <c:h val="0.70774835092144395"/>
        </c:manualLayout>
      </c:layout>
      <c:doughnutChart>
        <c:varyColors val="1"/>
        <c:ser>
          <c:idx val="0"/>
          <c:order val="0"/>
          <c:tx>
            <c:strRef>
              <c:f>Planilha1!$B$1</c:f>
              <c:strCache>
                <c:ptCount val="1"/>
                <c:pt idx="0">
                  <c:v>Resultados</c:v>
                </c:pt>
              </c:strCache>
            </c:strRef>
          </c:tx>
          <c:dPt>
            <c:idx val="0"/>
            <c:bubble3D val="0"/>
            <c:spPr>
              <a:solidFill>
                <a:srgbClr val="4A246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522A-1843-B2BC-970B3D30375D}"/>
              </c:ext>
            </c:extLst>
          </c:dPt>
          <c:dPt>
            <c:idx val="1"/>
            <c:bubble3D val="0"/>
            <c:spPr>
              <a:solidFill>
                <a:srgbClr val="FFB638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522A-1843-B2BC-970B3D30375D}"/>
              </c:ext>
            </c:extLst>
          </c:dPt>
          <c:dPt>
            <c:idx val="2"/>
            <c:bubble3D val="0"/>
            <c:spPr>
              <a:solidFill>
                <a:srgbClr val="D33DD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4-AE9D-4562-BE3E-009EB22C09D2}"/>
              </c:ext>
            </c:extLst>
          </c:dPt>
          <c:dLbls>
            <c:dLbl>
              <c:idx val="1"/>
              <c:layout>
                <c:manualLayout>
                  <c:x val="1.2196114329815124E-2"/>
                  <c:y val="-5.177132983425801E-3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522A-1843-B2BC-970B3D30375D}"/>
                </c:ext>
              </c:extLst>
            </c:dLbl>
            <c:dLbl>
              <c:idx val="2"/>
              <c:layout>
                <c:manualLayout>
                  <c:x val="0"/>
                  <c:y val="-3.4349363551500089E-2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AE9D-4562-BE3E-009EB22C09D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Planilha1!$A$2:$A$4</c:f>
              <c:strCache>
                <c:ptCount val="3"/>
                <c:pt idx="0">
                  <c:v>Ótimas</c:v>
                </c:pt>
                <c:pt idx="1">
                  <c:v>Boas</c:v>
                </c:pt>
                <c:pt idx="2">
                  <c:v>Pessimas</c:v>
                </c:pt>
              </c:strCache>
            </c:strRef>
          </c:cat>
          <c:val>
            <c:numRef>
              <c:f>Planilha1!$B$2:$B$4</c:f>
              <c:numCache>
                <c:formatCode>General</c:formatCode>
                <c:ptCount val="3"/>
                <c:pt idx="0">
                  <c:v>39</c:v>
                </c:pt>
                <c:pt idx="1">
                  <c:v>7</c:v>
                </c:pt>
                <c:pt idx="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22A-1843-B2BC-970B3D3037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tr"/>
      <c:layout>
        <c:manualLayout>
          <c:xMode val="edge"/>
          <c:yMode val="edge"/>
          <c:x val="0.69270683826344237"/>
          <c:y val="0.41268306781159386"/>
          <c:w val="0.21742680786455607"/>
          <c:h val="0.3775756226932991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solidFill>
        <a:srgbClr val="B6B7B9"/>
      </a:solidFill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34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19.xml><?xml version="1.0" encoding="utf-8"?>
<cs:chartStyle xmlns:cs="http://schemas.microsoft.com/office/drawing/2012/chartStyle" xmlns:a="http://schemas.openxmlformats.org/drawingml/2006/main" id="34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2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3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4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5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0.21588</cdr:x>
      <cdr:y>0</cdr:y>
    </cdr:from>
    <cdr:to>
      <cdr:x>1</cdr:x>
      <cdr:y>0.10281</cdr:y>
    </cdr:to>
    <cdr:sp macro="" textlink="">
      <cdr:nvSpPr>
        <cdr:cNvPr id="2" name="TextBox 5">
          <a:extLst xmlns:a="http://schemas.openxmlformats.org/drawingml/2006/main">
            <a:ext uri="{FF2B5EF4-FFF2-40B4-BE49-F238E27FC236}">
              <a16:creationId xmlns:a16="http://schemas.microsoft.com/office/drawing/2014/main" id="{4173CBA4-5AFE-6149-8AB8-7E77C20D6DBD}"/>
            </a:ext>
          </a:extLst>
        </cdr:cNvPr>
        <cdr:cNvSpPr txBox="1"/>
      </cdr:nvSpPr>
      <cdr:spPr>
        <a:xfrm xmlns:a="http://schemas.openxmlformats.org/drawingml/2006/main">
          <a:off x="1474876" y="0"/>
          <a:ext cx="5357154" cy="523220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>
            <a:defRPr sz="1400" b="1" i="0" u="none" strike="noStrike" kern="1200" cap="all" spc="50" baseline="0">
              <a:solidFill>
                <a:srgbClr val="848589"/>
              </a:solidFill>
              <a:latin typeface="+mn-lt"/>
              <a:ea typeface="+mn-ea"/>
              <a:cs typeface="+mn-cs"/>
            </a:defRPr>
          </a:pPr>
          <a:r>
            <a:rPr lang="pt-BR" sz="1400" b="1" cap="all" spc="50" dirty="0">
              <a:solidFill>
                <a:srgbClr val="848589"/>
              </a:solidFill>
            </a:rPr>
            <a:t>Você tem interesse em fazer um outro curso na modalidade Online (EAD) ou Semipresencial?</a:t>
          </a:r>
          <a:endParaRPr lang="en-US" sz="1400" b="1" cap="all" spc="50" dirty="0">
            <a:solidFill>
              <a:srgbClr val="848589"/>
            </a:solidFill>
          </a:endParaRP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146285-6889-394B-A249-5C7530CD3E57}" type="datetimeFigureOut">
              <a:rPr lang="pt-BR" smtClean="0"/>
              <a:t>18/07/2025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D1A97A-D1F7-B84D-9095-FEA06710D8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53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sz="1200">
              <a:solidFill>
                <a:srgbClr val="474747"/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D1A97A-D1F7-B84D-9095-FEA06710D80C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43258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D1A97A-D1F7-B84D-9095-FEA06710D80C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94610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sz="1200" dirty="0">
              <a:solidFill>
                <a:srgbClr val="474747"/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D1A97A-D1F7-B84D-9095-FEA06710D80C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02285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sz="1200" dirty="0">
              <a:solidFill>
                <a:srgbClr val="474747"/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D1A97A-D1F7-B84D-9095-FEA06710D80C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64131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sz="1200" dirty="0">
              <a:solidFill>
                <a:srgbClr val="474747"/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D1A97A-D1F7-B84D-9095-FEA06710D80C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44560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sz="1200" dirty="0">
              <a:solidFill>
                <a:srgbClr val="474747"/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D1A97A-D1F7-B84D-9095-FEA06710D80C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67238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sz="1200" dirty="0">
              <a:solidFill>
                <a:srgbClr val="474747"/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D1A97A-D1F7-B84D-9095-FEA06710D80C}" type="slidenum">
              <a:rPr lang="pt-BR" smtClean="0"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38444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sz="1200" dirty="0">
              <a:solidFill>
                <a:srgbClr val="474747"/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D1A97A-D1F7-B84D-9095-FEA06710D80C}" type="slidenum">
              <a:rPr lang="pt-BR" smtClean="0"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808730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D1A97A-D1F7-B84D-9095-FEA06710D80C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34115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D1A97A-D1F7-B84D-9095-FEA06710D80C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46997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D1A97A-D1F7-B84D-9095-FEA06710D80C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69112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D1A97A-D1F7-B84D-9095-FEA06710D80C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6916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D1A97A-D1F7-B84D-9095-FEA06710D80C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42770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D1A97A-D1F7-B84D-9095-FEA06710D80C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99233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C2C6C-955E-F645-92EC-182CC3CFE89D}" type="datetimeFigureOut">
              <a:rPr lang="pt-BR" smtClean="0"/>
              <a:t>18/07/2025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1ACC5-25AC-1E4B-B15D-5CE3ADF2F5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0834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C2C6C-955E-F645-92EC-182CC3CFE89D}" type="datetimeFigureOut">
              <a:rPr lang="pt-BR" smtClean="0"/>
              <a:t>18/07/2025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1ACC5-25AC-1E4B-B15D-5CE3ADF2F5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2836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C2C6C-955E-F645-92EC-182CC3CFE89D}" type="datetimeFigureOut">
              <a:rPr lang="pt-BR" smtClean="0"/>
              <a:t>18/07/2025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1ACC5-25AC-1E4B-B15D-5CE3ADF2F5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9581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C2C6C-955E-F645-92EC-182CC3CFE89D}" type="datetimeFigureOut">
              <a:rPr lang="pt-BR" smtClean="0"/>
              <a:t>18/07/2025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1ACC5-25AC-1E4B-B15D-5CE3ADF2F5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046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C2C6C-955E-F645-92EC-182CC3CFE89D}" type="datetimeFigureOut">
              <a:rPr lang="pt-BR" smtClean="0"/>
              <a:t>18/07/2025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1ACC5-25AC-1E4B-B15D-5CE3ADF2F5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3904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C2C6C-955E-F645-92EC-182CC3CFE89D}" type="datetimeFigureOut">
              <a:rPr lang="pt-BR" smtClean="0"/>
              <a:t>18/07/2025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1ACC5-25AC-1E4B-B15D-5CE3ADF2F5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5179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C2C6C-955E-F645-92EC-182CC3CFE89D}" type="datetimeFigureOut">
              <a:rPr lang="pt-BR" smtClean="0"/>
              <a:t>18/07/2025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1ACC5-25AC-1E4B-B15D-5CE3ADF2F5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3077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C2C6C-955E-F645-92EC-182CC3CFE89D}" type="datetimeFigureOut">
              <a:rPr lang="pt-BR" smtClean="0"/>
              <a:t>18/07/2025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1ACC5-25AC-1E4B-B15D-5CE3ADF2F5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3413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C2C6C-955E-F645-92EC-182CC3CFE89D}" type="datetimeFigureOut">
              <a:rPr lang="pt-BR" smtClean="0"/>
              <a:t>18/07/2025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1ACC5-25AC-1E4B-B15D-5CE3ADF2F5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1235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C2C6C-955E-F645-92EC-182CC3CFE89D}" type="datetimeFigureOut">
              <a:rPr lang="pt-BR" smtClean="0"/>
              <a:t>18/07/2025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1ACC5-25AC-1E4B-B15D-5CE3ADF2F5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537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C2C6C-955E-F645-92EC-182CC3CFE89D}" type="datetimeFigureOut">
              <a:rPr lang="pt-BR" smtClean="0"/>
              <a:t>18/07/2025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1ACC5-25AC-1E4B-B15D-5CE3ADF2F5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7688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0C2C6C-955E-F645-92EC-182CC3CFE89D}" type="datetimeFigureOut">
              <a:rPr lang="pt-BR" smtClean="0"/>
              <a:t>18/07/2025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01ACC5-25AC-1E4B-B15D-5CE3ADF2F5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0809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19.xml"/><Relationship Id="rId4" Type="http://schemas.openxmlformats.org/officeDocument/2006/relationships/chart" Target="../charts/char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chart" Target="../charts/chart23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22.xml"/><Relationship Id="rId5" Type="http://schemas.openxmlformats.org/officeDocument/2006/relationships/chart" Target="../charts/chart21.xml"/><Relationship Id="rId4" Type="http://schemas.openxmlformats.org/officeDocument/2006/relationships/chart" Target="../charts/chart2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24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25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educacional@ios.org.br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1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chart" Target="../charts/chart5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4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chart" Target="../charts/chart9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8.xml"/><Relationship Id="rId5" Type="http://schemas.openxmlformats.org/officeDocument/2006/relationships/chart" Target="../charts/chart7.xml"/><Relationship Id="rId4" Type="http://schemas.openxmlformats.org/officeDocument/2006/relationships/chart" Target="../charts/char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chart" Target="../charts/chart1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12.xml"/><Relationship Id="rId5" Type="http://schemas.openxmlformats.org/officeDocument/2006/relationships/chart" Target="../charts/chart11.xml"/><Relationship Id="rId4" Type="http://schemas.openxmlformats.org/officeDocument/2006/relationships/chart" Target="../charts/char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15.xml"/><Relationship Id="rId4" Type="http://schemas.openxmlformats.org/officeDocument/2006/relationships/chart" Target="../charts/char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16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F248ED4C-E741-7347-879D-811424A6B22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D560077C-934D-F745-9C46-38D34FFFF4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4635" y="3933518"/>
            <a:ext cx="4076700" cy="2020439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4D8F1DF0-DCE5-134D-BD1F-D0BC1A68CD0F}"/>
              </a:ext>
            </a:extLst>
          </p:cNvPr>
          <p:cNvSpPr txBox="1"/>
          <p:nvPr/>
        </p:nvSpPr>
        <p:spPr>
          <a:xfrm>
            <a:off x="419896" y="585880"/>
            <a:ext cx="11523575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PESQUISA DE SATISFAÇÃO</a:t>
            </a:r>
          </a:p>
          <a:p>
            <a:r>
              <a:rPr lang="pt-BR" sz="3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MICROSOFT OFFICE + ZENDESK - SANTANA – SP</a:t>
            </a:r>
            <a:r>
              <a:rPr lang="pt-BR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pt-BR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pt-BR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º SEMESTRE 2025</a:t>
            </a:r>
            <a:endParaRPr lang="pt-BR" sz="3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107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58002132-D176-4753-B5B3-4FC3E6F6911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3750"/>
          <a:stretch/>
        </p:blipFill>
        <p:spPr>
          <a:xfrm rot="16200000">
            <a:off x="-602979" y="533096"/>
            <a:ext cx="6927884" cy="5721925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D903A376-C3BF-4F36-A374-FBDA78453B0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1" b="-12307"/>
          <a:stretch/>
        </p:blipFill>
        <p:spPr>
          <a:xfrm rot="5400000" flipH="1">
            <a:off x="8088086" y="2635333"/>
            <a:ext cx="6858000" cy="1587336"/>
          </a:xfrm>
          <a:prstGeom prst="rect">
            <a:avLst/>
          </a:prstGeom>
        </p:spPr>
      </p:pic>
      <p:sp>
        <p:nvSpPr>
          <p:cNvPr id="23" name="CaixaDeTexto 22">
            <a:extLst>
              <a:ext uri="{FF2B5EF4-FFF2-40B4-BE49-F238E27FC236}">
                <a16:creationId xmlns:a16="http://schemas.microsoft.com/office/drawing/2014/main" id="{0F513D73-06B5-4A2B-A930-B0B27C0F4F25}"/>
              </a:ext>
            </a:extLst>
          </p:cNvPr>
          <p:cNvSpPr txBox="1"/>
          <p:nvPr/>
        </p:nvSpPr>
        <p:spPr>
          <a:xfrm>
            <a:off x="340934" y="1898310"/>
            <a:ext cx="4642651" cy="258532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r>
              <a:rPr lang="pt-BR" i="1" dirty="0">
                <a:solidFill>
                  <a:schemeClr val="bg1"/>
                </a:solidFill>
                <a:cs typeface="Arial"/>
              </a:rPr>
              <a:t>Esta sessão tem como objetivo demonstrar os dados coletados que representam a experiência dos alunos e alunas da </a:t>
            </a:r>
            <a:r>
              <a:rPr lang="pt-BR" i="1">
                <a:solidFill>
                  <a:schemeClr val="bg1"/>
                </a:solidFill>
                <a:cs typeface="Arial"/>
              </a:rPr>
              <a:t>unidade com as </a:t>
            </a:r>
            <a:r>
              <a:rPr lang="pt-BR" i="1" dirty="0">
                <a:solidFill>
                  <a:schemeClr val="bg1"/>
                </a:solidFill>
                <a:cs typeface="Arial"/>
              </a:rPr>
              <a:t>ações de contrapartidas relacionadas, como: IBM através das palestras aplicadas aos sábados e TOTVS com workshops de temas pré-definidos com interação presencial e/ou remota.</a:t>
            </a:r>
          </a:p>
          <a:p>
            <a:pPr algn="just"/>
            <a:endParaRPr lang="pt-BR" i="1" dirty="0">
              <a:solidFill>
                <a:schemeClr val="bg1"/>
              </a:solidFill>
              <a:cs typeface="Arial"/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162854" y="415708"/>
            <a:ext cx="50048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rgbClr val="E69002"/>
                </a:solidFill>
              </a:rPr>
              <a:t>PROGRAMA DE VOLUNTARIADO</a:t>
            </a:r>
            <a:endParaRPr lang="pt-BR" sz="1600" dirty="0"/>
          </a:p>
        </p:txBody>
      </p:sp>
      <p:graphicFrame>
        <p:nvGraphicFramePr>
          <p:cNvPr id="9" name="Gráfico 8">
            <a:extLst>
              <a:ext uri="{FF2B5EF4-FFF2-40B4-BE49-F238E27FC236}">
                <a16:creationId xmlns:a16="http://schemas.microsoft.com/office/drawing/2014/main" id="{1D492847-8B3C-7D40-9A41-EBDAAD5412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77355559"/>
              </p:ext>
            </p:extLst>
          </p:nvPr>
        </p:nvGraphicFramePr>
        <p:xfrm>
          <a:off x="5163005" y="1497426"/>
          <a:ext cx="7028995" cy="45991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2" name="CaixaDeTexto 11">
            <a:extLst>
              <a:ext uri="{FF2B5EF4-FFF2-40B4-BE49-F238E27FC236}">
                <a16:creationId xmlns:a16="http://schemas.microsoft.com/office/drawing/2014/main" id="{E663071E-EBDB-694D-89DC-8EB2504BBD99}"/>
              </a:ext>
            </a:extLst>
          </p:cNvPr>
          <p:cNvSpPr txBox="1"/>
          <p:nvPr/>
        </p:nvSpPr>
        <p:spPr>
          <a:xfrm>
            <a:off x="6328522" y="523430"/>
            <a:ext cx="43948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rgbClr val="372064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Palestras e Eventos</a:t>
            </a:r>
          </a:p>
        </p:txBody>
      </p:sp>
    </p:spTree>
    <p:extLst>
      <p:ext uri="{BB962C8B-B14F-4D97-AF65-F5344CB8AC3E}">
        <p14:creationId xmlns:p14="http://schemas.microsoft.com/office/powerpoint/2010/main" val="18102874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6D7441BB-852C-1547-B142-992E8B836D9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1" r="1384" b="-12307"/>
          <a:stretch/>
        </p:blipFill>
        <p:spPr>
          <a:xfrm rot="5400000" flipH="1">
            <a:off x="7930725" y="2596725"/>
            <a:ext cx="6858000" cy="1664552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CEBA7C21-FE6F-7F45-B503-FC340D9FDCB3}"/>
              </a:ext>
            </a:extLst>
          </p:cNvPr>
          <p:cNvSpPr/>
          <p:nvPr/>
        </p:nvSpPr>
        <p:spPr>
          <a:xfrm>
            <a:off x="693387" y="447766"/>
            <a:ext cx="91373" cy="420651"/>
          </a:xfrm>
          <a:prstGeom prst="rect">
            <a:avLst/>
          </a:prstGeom>
          <a:solidFill>
            <a:srgbClr val="D396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ECB32C"/>
              </a:solidFill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8F10E9B1-3E24-3A4E-AF14-E12D286AF265}"/>
              </a:ext>
            </a:extLst>
          </p:cNvPr>
          <p:cNvSpPr txBox="1"/>
          <p:nvPr/>
        </p:nvSpPr>
        <p:spPr>
          <a:xfrm>
            <a:off x="784760" y="365705"/>
            <a:ext cx="85016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rgbClr val="372064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Programa de Voluntariado:</a:t>
            </a:r>
          </a:p>
        </p:txBody>
      </p:sp>
      <p:graphicFrame>
        <p:nvGraphicFramePr>
          <p:cNvPr id="17" name="Gráfico 16">
            <a:extLst>
              <a:ext uri="{FF2B5EF4-FFF2-40B4-BE49-F238E27FC236}">
                <a16:creationId xmlns:a16="http://schemas.microsoft.com/office/drawing/2014/main" id="{1D492847-8B3C-7D40-9A41-EBDAAD5412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45645643"/>
              </p:ext>
            </p:extLst>
          </p:nvPr>
        </p:nvGraphicFramePr>
        <p:xfrm>
          <a:off x="5506712" y="1179826"/>
          <a:ext cx="5020737" cy="47989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2" name="Gráfico 11">
            <a:extLst>
              <a:ext uri="{FF2B5EF4-FFF2-40B4-BE49-F238E27FC236}">
                <a16:creationId xmlns:a16="http://schemas.microsoft.com/office/drawing/2014/main" id="{1D492847-8B3C-7D40-9A41-EBDAAD5412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31392336"/>
              </p:ext>
            </p:extLst>
          </p:nvPr>
        </p:nvGraphicFramePr>
        <p:xfrm>
          <a:off x="485975" y="1179825"/>
          <a:ext cx="5020737" cy="47989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2265635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>
            <a:extLst>
              <a:ext uri="{FF2B5EF4-FFF2-40B4-BE49-F238E27FC236}">
                <a16:creationId xmlns:a16="http://schemas.microsoft.com/office/drawing/2014/main" id="{CEBA7C21-FE6F-7F45-B503-FC340D9FDCB3}"/>
              </a:ext>
            </a:extLst>
          </p:cNvPr>
          <p:cNvSpPr/>
          <p:nvPr/>
        </p:nvSpPr>
        <p:spPr>
          <a:xfrm>
            <a:off x="549637" y="397091"/>
            <a:ext cx="91373" cy="420651"/>
          </a:xfrm>
          <a:prstGeom prst="rect">
            <a:avLst/>
          </a:prstGeom>
          <a:solidFill>
            <a:srgbClr val="D396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ECB32C"/>
              </a:solidFill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8F10E9B1-3E24-3A4E-AF14-E12D286AF265}"/>
              </a:ext>
            </a:extLst>
          </p:cNvPr>
          <p:cNvSpPr txBox="1"/>
          <p:nvPr/>
        </p:nvSpPr>
        <p:spPr>
          <a:xfrm>
            <a:off x="798347" y="315030"/>
            <a:ext cx="85016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rgbClr val="372064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Programa de Voluntariado: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6D7441BB-852C-1547-B142-992E8B836D9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1" r="1384" b="-12307"/>
          <a:stretch/>
        </p:blipFill>
        <p:spPr>
          <a:xfrm rot="5400000" flipH="1">
            <a:off x="7930725" y="2596725"/>
            <a:ext cx="6858000" cy="1664552"/>
          </a:xfrm>
          <a:prstGeom prst="rect">
            <a:avLst/>
          </a:prstGeom>
        </p:spPr>
      </p:pic>
      <p:graphicFrame>
        <p:nvGraphicFramePr>
          <p:cNvPr id="16" name="Gráfico 15">
            <a:extLst>
              <a:ext uri="{FF2B5EF4-FFF2-40B4-BE49-F238E27FC236}">
                <a16:creationId xmlns:a16="http://schemas.microsoft.com/office/drawing/2014/main" id="{1D492847-8B3C-7D40-9A41-EBDAAD5412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12009015"/>
              </p:ext>
            </p:extLst>
          </p:nvPr>
        </p:nvGraphicFramePr>
        <p:xfrm>
          <a:off x="5545938" y="1143918"/>
          <a:ext cx="4240800" cy="25881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0" name="Gráfico 9">
            <a:extLst>
              <a:ext uri="{FF2B5EF4-FFF2-40B4-BE49-F238E27FC236}">
                <a16:creationId xmlns:a16="http://schemas.microsoft.com/office/drawing/2014/main" id="{1D492847-8B3C-7D40-9A41-EBDAAD5412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62991283"/>
              </p:ext>
            </p:extLst>
          </p:nvPr>
        </p:nvGraphicFramePr>
        <p:xfrm>
          <a:off x="1305138" y="1143918"/>
          <a:ext cx="4240800" cy="25881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1" name="Gráfico 10">
            <a:extLst>
              <a:ext uri="{FF2B5EF4-FFF2-40B4-BE49-F238E27FC236}">
                <a16:creationId xmlns:a16="http://schemas.microsoft.com/office/drawing/2014/main" id="{1D492847-8B3C-7D40-9A41-EBDAAD5412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80300913"/>
              </p:ext>
            </p:extLst>
          </p:nvPr>
        </p:nvGraphicFramePr>
        <p:xfrm>
          <a:off x="1305138" y="3732029"/>
          <a:ext cx="4240800" cy="25881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7" name="Gráfico 16">
            <a:extLst>
              <a:ext uri="{FF2B5EF4-FFF2-40B4-BE49-F238E27FC236}">
                <a16:creationId xmlns:a16="http://schemas.microsoft.com/office/drawing/2014/main" id="{1D492847-8B3C-7D40-9A41-EBDAAD5412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35380474"/>
              </p:ext>
            </p:extLst>
          </p:nvPr>
        </p:nvGraphicFramePr>
        <p:xfrm>
          <a:off x="5545938" y="3732029"/>
          <a:ext cx="4240800" cy="25881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1941186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998" y="-3"/>
            <a:ext cx="10287002" cy="6858001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EDC6834-CB6E-834C-A89D-92E46F57A519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-3" y="1"/>
            <a:ext cx="9037676" cy="6873154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13000"/>
              </a:prstClr>
            </a:outerShdw>
          </a:effectLst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ACFE4716-2BF8-2E4B-8DAA-0222F2C9A43D}"/>
              </a:ext>
            </a:extLst>
          </p:cNvPr>
          <p:cNvSpPr/>
          <p:nvPr/>
        </p:nvSpPr>
        <p:spPr>
          <a:xfrm>
            <a:off x="404295" y="822395"/>
            <a:ext cx="91373" cy="420651"/>
          </a:xfrm>
          <a:prstGeom prst="rect">
            <a:avLst/>
          </a:prstGeom>
          <a:solidFill>
            <a:srgbClr val="D396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ECB32C"/>
              </a:solidFill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E663071E-EBDB-694D-89DC-8EB2504BBD99}"/>
              </a:ext>
            </a:extLst>
          </p:cNvPr>
          <p:cNvSpPr txBox="1"/>
          <p:nvPr/>
        </p:nvSpPr>
        <p:spPr>
          <a:xfrm>
            <a:off x="509961" y="717439"/>
            <a:ext cx="415524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rgbClr val="372064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Avaliação Da Equipe Psicossocial</a:t>
            </a:r>
          </a:p>
        </p:txBody>
      </p:sp>
      <p:graphicFrame>
        <p:nvGraphicFramePr>
          <p:cNvPr id="8" name="Gráfico 7">
            <a:extLst>
              <a:ext uri="{FF2B5EF4-FFF2-40B4-BE49-F238E27FC236}">
                <a16:creationId xmlns:a16="http://schemas.microsoft.com/office/drawing/2014/main" id="{1D492847-8B3C-7D40-9A41-EBDAAD5412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56400952"/>
              </p:ext>
            </p:extLst>
          </p:nvPr>
        </p:nvGraphicFramePr>
        <p:xfrm>
          <a:off x="-852023" y="2041392"/>
          <a:ext cx="6461200" cy="45850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251851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01"/>
          <a:stretch/>
        </p:blipFill>
        <p:spPr>
          <a:xfrm>
            <a:off x="-104503" y="0"/>
            <a:ext cx="7668044" cy="685800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EDC6834-CB6E-834C-A89D-92E46F57A519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6"/>
          <a:stretch/>
        </p:blipFill>
        <p:spPr>
          <a:xfrm>
            <a:off x="1786270" y="0"/>
            <a:ext cx="10405730" cy="6858000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13000"/>
              </a:prstClr>
            </a:outerShdw>
          </a:effectLst>
        </p:spPr>
      </p:pic>
      <p:sp>
        <p:nvSpPr>
          <p:cNvPr id="11" name="Retângulo 10">
            <a:extLst>
              <a:ext uri="{FF2B5EF4-FFF2-40B4-BE49-F238E27FC236}">
                <a16:creationId xmlns:a16="http://schemas.microsoft.com/office/drawing/2014/main" id="{CEBA7C21-FE6F-7F45-B503-FC340D9FDCB3}"/>
              </a:ext>
            </a:extLst>
          </p:cNvPr>
          <p:cNvSpPr/>
          <p:nvPr/>
        </p:nvSpPr>
        <p:spPr>
          <a:xfrm>
            <a:off x="7504019" y="315393"/>
            <a:ext cx="69007" cy="420651"/>
          </a:xfrm>
          <a:prstGeom prst="rect">
            <a:avLst/>
          </a:prstGeom>
          <a:solidFill>
            <a:srgbClr val="D396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ECB32C"/>
              </a:solidFill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8F10E9B1-3E24-3A4E-AF14-E12D286AF265}"/>
              </a:ext>
            </a:extLst>
          </p:cNvPr>
          <p:cNvSpPr txBox="1"/>
          <p:nvPr/>
        </p:nvSpPr>
        <p:spPr>
          <a:xfrm>
            <a:off x="7645298" y="197435"/>
            <a:ext cx="440139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rgbClr val="372064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Curso EAD e Semipresencial</a:t>
            </a:r>
          </a:p>
        </p:txBody>
      </p:sp>
      <p:graphicFrame>
        <p:nvGraphicFramePr>
          <p:cNvPr id="10" name="Gráfico 9">
            <a:extLst>
              <a:ext uri="{FF2B5EF4-FFF2-40B4-BE49-F238E27FC236}">
                <a16:creationId xmlns:a16="http://schemas.microsoft.com/office/drawing/2014/main" id="{1D492847-8B3C-7D40-9A41-EBDAAD5412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13283473"/>
              </p:ext>
            </p:extLst>
          </p:nvPr>
        </p:nvGraphicFramePr>
        <p:xfrm>
          <a:off x="5246558" y="1551649"/>
          <a:ext cx="6832030" cy="50889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786972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E72A9E68-CFA5-1444-950D-6BC9559A4C6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25" t="7706" r="17736"/>
          <a:stretch/>
        </p:blipFill>
        <p:spPr>
          <a:xfrm>
            <a:off x="0" y="0"/>
            <a:ext cx="7420866" cy="6858000"/>
          </a:xfrm>
          <a:prstGeom prst="parallelogram">
            <a:avLst>
              <a:gd name="adj" fmla="val 0"/>
            </a:avLst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5EDC6834-CB6E-834C-A89D-92E46F57A51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4351"/>
          <a:stretch/>
        </p:blipFill>
        <p:spPr>
          <a:xfrm rot="10800000" flipH="1" flipV="1">
            <a:off x="566058" y="0"/>
            <a:ext cx="11625942" cy="6858000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13000"/>
              </a:prstClr>
            </a:outerShdw>
          </a:effectLst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ACFE4716-2BF8-2E4B-8DAA-0222F2C9A43D}"/>
              </a:ext>
            </a:extLst>
          </p:cNvPr>
          <p:cNvSpPr/>
          <p:nvPr/>
        </p:nvSpPr>
        <p:spPr>
          <a:xfrm>
            <a:off x="6498069" y="615614"/>
            <a:ext cx="91373" cy="420651"/>
          </a:xfrm>
          <a:prstGeom prst="rect">
            <a:avLst/>
          </a:prstGeom>
          <a:solidFill>
            <a:srgbClr val="D396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ECB32C"/>
              </a:solidFill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E663071E-EBDB-694D-89DC-8EB2504BBD99}"/>
              </a:ext>
            </a:extLst>
          </p:cNvPr>
          <p:cNvSpPr txBox="1"/>
          <p:nvPr/>
        </p:nvSpPr>
        <p:spPr>
          <a:xfrm>
            <a:off x="6638464" y="348885"/>
            <a:ext cx="54120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rgbClr val="372064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Considerações dos Alunos</a:t>
            </a:r>
          </a:p>
          <a:p>
            <a:r>
              <a:rPr lang="pt-BR" sz="2400" b="1" i="1" dirty="0">
                <a:solidFill>
                  <a:srgbClr val="E69002"/>
                </a:solidFill>
              </a:rPr>
              <a:t>Pontos positivos</a:t>
            </a:r>
            <a:endParaRPr lang="pt-BR" sz="2400" b="1" i="1" dirty="0">
              <a:solidFill>
                <a:srgbClr val="372064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5">
            <a:extLst>
              <a:ext uri="{FF2B5EF4-FFF2-40B4-BE49-F238E27FC236}">
                <a16:creationId xmlns:a16="http://schemas.microsoft.com/office/drawing/2014/main" id="{94381EA9-B505-5149-9794-09C1D65ED7A0}"/>
              </a:ext>
            </a:extLst>
          </p:cNvPr>
          <p:cNvSpPr txBox="1"/>
          <p:nvPr/>
        </p:nvSpPr>
        <p:spPr>
          <a:xfrm>
            <a:off x="5818909" y="1269476"/>
            <a:ext cx="623162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"Clareza na explicação dos conteúdos, o que facilitou muito o entendimento mesmo de temas mais complexos. O uso de exemplos práticos e atividades que ajudaram a fixar melhor o conteúdo. A organização das aulas e o bom aproveitamento do tempo."</a:t>
            </a:r>
            <a:r>
              <a:rPr lang="pt-BR" i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pt-BR" i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i="1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pt-BR" i="1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"Aprendi sobre muitas coisas além dos conhecimentos do curso que escolhi, os profissionais são bons</a:t>
            </a:r>
            <a:r>
              <a:rPr lang="pt-BR" dirty="0" smtClean="0">
                <a:solidFill>
                  <a:schemeClr val="bg2">
                    <a:lumMod val="50000"/>
                  </a:schemeClr>
                </a:solidFill>
              </a:rPr>
              <a:t>.“</a:t>
            </a:r>
          </a:p>
          <a:p>
            <a:pPr algn="r"/>
            <a:endParaRPr lang="pt-BR" dirty="0">
              <a:solidFill>
                <a:schemeClr val="bg2">
                  <a:lumMod val="50000"/>
                </a:schemeClr>
              </a:solidFill>
            </a:endParaRPr>
          </a:p>
          <a:p>
            <a:pPr algn="r"/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"O IOS é um lugar de diversidade e aprendizagem não só profissional, mas humana. Todos são ótimos profissionais e acima de tudo, humanos, no IOS não há lugar para julgamentos e isso é o que o torna diferente e necessário</a:t>
            </a:r>
            <a:r>
              <a:rPr lang="pt-BR" dirty="0" smtClean="0">
                <a:solidFill>
                  <a:schemeClr val="bg2">
                    <a:lumMod val="50000"/>
                  </a:schemeClr>
                </a:solidFill>
              </a:rPr>
              <a:t>.“</a:t>
            </a:r>
          </a:p>
          <a:p>
            <a:pPr algn="r"/>
            <a:r>
              <a:rPr lang="pt-BR" i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pt-BR" i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"Durante o curso foi de extrema importância ter: atividades no </a:t>
            </a:r>
            <a:r>
              <a:rPr lang="pt-BR" dirty="0" err="1">
                <a:solidFill>
                  <a:schemeClr val="bg2">
                    <a:lumMod val="50000"/>
                  </a:schemeClr>
                </a:solidFill>
              </a:rPr>
              <a:t>Moodle</a:t>
            </a:r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 sobre política e sociedade, palestras sobre assuntos de grande relevância social e aulas de português, matemática e soft </a:t>
            </a:r>
            <a:r>
              <a:rPr lang="pt-BR" dirty="0" err="1">
                <a:solidFill>
                  <a:schemeClr val="bg2">
                    <a:lumMod val="50000"/>
                  </a:schemeClr>
                </a:solidFill>
              </a:rPr>
              <a:t>skills</a:t>
            </a:r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. E foi muito bom podermos visitar a TOTVS."</a:t>
            </a:r>
            <a:endParaRPr lang="pt-BR" i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0033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133"/>
          <a:stretch/>
        </p:blipFill>
        <p:spPr>
          <a:xfrm>
            <a:off x="4672386" y="0"/>
            <a:ext cx="7642911" cy="6923927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EDC6834-CB6E-834C-A89D-92E46F57A51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4351"/>
          <a:stretch/>
        </p:blipFill>
        <p:spPr>
          <a:xfrm flipH="1">
            <a:off x="-98474" y="0"/>
            <a:ext cx="10929257" cy="6895070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13000"/>
              </a:prstClr>
            </a:outerShdw>
          </a:effectLst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ACFE4716-2BF8-2E4B-8DAA-0222F2C9A43D}"/>
              </a:ext>
            </a:extLst>
          </p:cNvPr>
          <p:cNvSpPr/>
          <p:nvPr/>
        </p:nvSpPr>
        <p:spPr>
          <a:xfrm>
            <a:off x="109632" y="482624"/>
            <a:ext cx="91373" cy="420651"/>
          </a:xfrm>
          <a:prstGeom prst="rect">
            <a:avLst/>
          </a:prstGeom>
          <a:solidFill>
            <a:srgbClr val="D396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ECB32C"/>
              </a:solidFill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E663071E-EBDB-694D-89DC-8EB2504BBD99}"/>
              </a:ext>
            </a:extLst>
          </p:cNvPr>
          <p:cNvSpPr txBox="1"/>
          <p:nvPr/>
        </p:nvSpPr>
        <p:spPr>
          <a:xfrm>
            <a:off x="201005" y="243695"/>
            <a:ext cx="550240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rgbClr val="372064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Considerações dos Alunos</a:t>
            </a:r>
          </a:p>
          <a:p>
            <a:r>
              <a:rPr lang="pt-BR" sz="2400" b="1" i="1" dirty="0">
                <a:solidFill>
                  <a:srgbClr val="E69002"/>
                </a:solidFill>
              </a:rPr>
              <a:t>Pontos a melhorar</a:t>
            </a:r>
            <a:endParaRPr lang="pt-BR" sz="2400" b="1" i="1" dirty="0">
              <a:solidFill>
                <a:srgbClr val="372064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2D69BADB-58BA-D14D-B282-25AE8B42BBF3}"/>
              </a:ext>
            </a:extLst>
          </p:cNvPr>
          <p:cNvSpPr/>
          <p:nvPr/>
        </p:nvSpPr>
        <p:spPr>
          <a:xfrm>
            <a:off x="83458" y="1187217"/>
            <a:ext cx="5974968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“Infraestrutura, lousas falhando, </a:t>
            </a:r>
            <a:r>
              <a:rPr lang="pt-BR" dirty="0" smtClean="0">
                <a:solidFill>
                  <a:schemeClr val="bg2">
                    <a:lumMod val="50000"/>
                  </a:schemeClr>
                </a:solidFill>
              </a:rPr>
              <a:t>ar-condicionado </a:t>
            </a:r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falhando, falta de bebedouros e copos plásticos, falta de bilhete único para estudantes</a:t>
            </a:r>
            <a:r>
              <a:rPr lang="pt-BR" dirty="0" smtClean="0">
                <a:solidFill>
                  <a:schemeClr val="bg2">
                    <a:lumMod val="50000"/>
                  </a:schemeClr>
                </a:solidFill>
              </a:rPr>
              <a:t>.”</a:t>
            </a:r>
          </a:p>
          <a:p>
            <a:endParaRPr lang="pt-BR" dirty="0" smtClean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“Os projetores e lousas digitais precisam ser atualizados, seu mau funcionamento muitas vezes atrapalha o andamento das aulas</a:t>
            </a:r>
            <a:r>
              <a:rPr lang="pt-BR" dirty="0" smtClean="0">
                <a:solidFill>
                  <a:schemeClr val="bg2">
                    <a:lumMod val="50000"/>
                  </a:schemeClr>
                </a:solidFill>
              </a:rPr>
              <a:t>.”</a:t>
            </a:r>
          </a:p>
          <a:p>
            <a:endParaRPr lang="pt-BR" dirty="0" smtClean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“As professoras poderiam fazer uma aula explicando a estrutura do TCC. Essas explicações ficaram meio soltas</a:t>
            </a:r>
            <a:r>
              <a:rPr lang="pt-BR" dirty="0" smtClean="0">
                <a:solidFill>
                  <a:schemeClr val="bg2">
                    <a:lumMod val="50000"/>
                  </a:schemeClr>
                </a:solidFill>
              </a:rPr>
              <a:t>.”</a:t>
            </a:r>
          </a:p>
          <a:p>
            <a:endParaRPr lang="pt-BR" i="1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“Material da Apostila – foram localizados erros especificamente de sintaxe matemática na parte de conjuntos numéricos</a:t>
            </a:r>
            <a:r>
              <a:rPr lang="pt-BR" dirty="0" smtClean="0">
                <a:solidFill>
                  <a:schemeClr val="bg2">
                    <a:lumMod val="50000"/>
                  </a:schemeClr>
                </a:solidFill>
              </a:rPr>
              <a:t>.”</a:t>
            </a:r>
          </a:p>
          <a:p>
            <a:endParaRPr lang="pt-BR" i="1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“Melhorar a Internet, já que teve alguns momentos que durante as aulas acabou caindo a Internet e atrapalhou um pouco.”</a:t>
            </a:r>
            <a:r>
              <a:rPr lang="pt-BR" i="1" dirty="0">
                <a:solidFill>
                  <a:srgbClr val="848589"/>
                </a:solidFill>
              </a:rPr>
              <a:t/>
            </a:r>
            <a:br>
              <a:rPr lang="pt-BR" i="1" dirty="0">
                <a:solidFill>
                  <a:srgbClr val="848589"/>
                </a:solidFill>
              </a:rPr>
            </a:br>
            <a:endParaRPr lang="pt-BR" i="1" dirty="0">
              <a:solidFill>
                <a:srgbClr val="8485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597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76"/>
          <a:stretch/>
        </p:blipFill>
        <p:spPr>
          <a:xfrm>
            <a:off x="0" y="-182880"/>
            <a:ext cx="12191999" cy="6858000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EDD86114-11E8-A142-8FC6-45C4563EEB9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4480"/>
          <a:stretch/>
        </p:blipFill>
        <p:spPr>
          <a:xfrm rot="10800000">
            <a:off x="-1" y="2686453"/>
            <a:ext cx="12191999" cy="4433776"/>
          </a:xfrm>
          <a:prstGeom prst="rect">
            <a:avLst/>
          </a:prstGeom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</p:pic>
      <p:sp>
        <p:nvSpPr>
          <p:cNvPr id="13" name="Retângulo 12">
            <a:extLst>
              <a:ext uri="{FF2B5EF4-FFF2-40B4-BE49-F238E27FC236}">
                <a16:creationId xmlns:a16="http://schemas.microsoft.com/office/drawing/2014/main" id="{9940115B-86B8-DF40-BB44-76F5FE59834C}"/>
              </a:ext>
            </a:extLst>
          </p:cNvPr>
          <p:cNvSpPr/>
          <p:nvPr/>
        </p:nvSpPr>
        <p:spPr>
          <a:xfrm>
            <a:off x="4452399" y="4598014"/>
            <a:ext cx="91373" cy="420651"/>
          </a:xfrm>
          <a:prstGeom prst="rect">
            <a:avLst/>
          </a:prstGeom>
          <a:solidFill>
            <a:srgbClr val="D396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ECB32C"/>
              </a:solidFill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5680C93F-4A83-B146-893E-805E10BBD945}"/>
              </a:ext>
            </a:extLst>
          </p:cNvPr>
          <p:cNvSpPr txBox="1"/>
          <p:nvPr/>
        </p:nvSpPr>
        <p:spPr>
          <a:xfrm>
            <a:off x="4700502" y="4515953"/>
            <a:ext cx="82781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rgbClr val="371B6B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#</a:t>
            </a:r>
            <a:r>
              <a:rPr lang="pt-BR" sz="3200" b="1" dirty="0" err="1">
                <a:solidFill>
                  <a:srgbClr val="371B6B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VamosJuntos</a:t>
            </a:r>
            <a:r>
              <a:rPr lang="pt-BR" sz="3200" b="1" dirty="0">
                <a:solidFill>
                  <a:srgbClr val="371B6B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!</a:t>
            </a: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1F468519-896F-F646-A676-39391077117E}"/>
              </a:ext>
            </a:extLst>
          </p:cNvPr>
          <p:cNvSpPr/>
          <p:nvPr/>
        </p:nvSpPr>
        <p:spPr>
          <a:xfrm>
            <a:off x="994513" y="5171451"/>
            <a:ext cx="1082863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000" b="1" dirty="0">
                <a:solidFill>
                  <a:srgbClr val="474747"/>
                </a:solidFill>
              </a:rPr>
              <a:t>Dúvidas!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>
              <a:solidFill>
                <a:srgbClr val="474747"/>
              </a:solidFill>
            </a:endParaRPr>
          </a:p>
          <a:p>
            <a:pPr algn="ctr"/>
            <a:r>
              <a:rPr lang="pt-BR" sz="2000" dirty="0">
                <a:solidFill>
                  <a:srgbClr val="474747"/>
                </a:solidFill>
              </a:rPr>
              <a:t>E-mail: </a:t>
            </a:r>
            <a:r>
              <a:rPr lang="pt-BR" sz="2000" dirty="0">
                <a:solidFill>
                  <a:srgbClr val="474747"/>
                </a:solidFill>
                <a:hlinkClick r:id="rId4"/>
              </a:rPr>
              <a:t>educacional@ios.org.br</a:t>
            </a:r>
            <a:endParaRPr lang="pt-BR" sz="2000" dirty="0">
              <a:solidFill>
                <a:srgbClr val="474747"/>
              </a:solidFill>
            </a:endParaRPr>
          </a:p>
          <a:p>
            <a:pPr algn="ctr"/>
            <a:r>
              <a:rPr lang="pt-BR" sz="2000" dirty="0">
                <a:solidFill>
                  <a:srgbClr val="474747"/>
                </a:solidFill>
              </a:rPr>
              <a:t>Central de Atendimento IOS: 11 97343-9010</a:t>
            </a:r>
          </a:p>
        </p:txBody>
      </p:sp>
    </p:spTree>
    <p:extLst>
      <p:ext uri="{BB962C8B-B14F-4D97-AF65-F5344CB8AC3E}">
        <p14:creationId xmlns:p14="http://schemas.microsoft.com/office/powerpoint/2010/main" val="3414863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9">
            <a:extLst>
              <a:ext uri="{FF2B5EF4-FFF2-40B4-BE49-F238E27FC236}">
                <a16:creationId xmlns:a16="http://schemas.microsoft.com/office/drawing/2014/main" id="{AE15F369-F66F-774C-A4F5-E8F6E4D2B2EF}"/>
              </a:ext>
            </a:extLst>
          </p:cNvPr>
          <p:cNvSpPr/>
          <p:nvPr/>
        </p:nvSpPr>
        <p:spPr>
          <a:xfrm>
            <a:off x="456065" y="3563598"/>
            <a:ext cx="2540186" cy="2554545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just"/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O atendimento </a:t>
            </a:r>
            <a:r>
              <a:rPr lang="bg-BG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em 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nossas</a:t>
            </a:r>
            <a:r>
              <a:rPr lang="bg-BG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 Unidades 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é feito por meio de parcerias com outras Organizações Sociais, empresas privadas, escolas e universidades que cedem espaço físico de salas e laboratórios de informática. </a:t>
            </a:r>
            <a:endParaRPr lang="bg-BG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40059BE1-AE38-6D45-AD61-65DAADF37CB7}"/>
              </a:ext>
            </a:extLst>
          </p:cNvPr>
          <p:cNvSpPr/>
          <p:nvPr/>
        </p:nvSpPr>
        <p:spPr>
          <a:xfrm>
            <a:off x="456065" y="1387968"/>
            <a:ext cx="2568489" cy="1754326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just"/>
            <a:r>
              <a:rPr lang="pt-B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Somos responsáveis por contratar a equipe e montar a infraestrutura para as aulas nas Unidades próprias. </a:t>
            </a: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9BCED64B-3B2D-8841-BD1B-8BA7DECA8D11}"/>
              </a:ext>
            </a:extLst>
          </p:cNvPr>
          <p:cNvSpPr/>
          <p:nvPr/>
        </p:nvSpPr>
        <p:spPr>
          <a:xfrm>
            <a:off x="438682" y="664385"/>
            <a:ext cx="91373" cy="420651"/>
          </a:xfrm>
          <a:prstGeom prst="rect">
            <a:avLst/>
          </a:prstGeom>
          <a:solidFill>
            <a:srgbClr val="D396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ECB32C"/>
              </a:solidFill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34FEAC3E-276E-2D41-873E-1F57B7D0CA36}"/>
              </a:ext>
            </a:extLst>
          </p:cNvPr>
          <p:cNvSpPr txBox="1"/>
          <p:nvPr/>
        </p:nvSpPr>
        <p:spPr>
          <a:xfrm>
            <a:off x="544348" y="594278"/>
            <a:ext cx="32293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rgbClr val="372064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Atuação</a:t>
            </a:r>
          </a:p>
        </p:txBody>
      </p:sp>
      <p:sp>
        <p:nvSpPr>
          <p:cNvPr id="2" name="Retângulo 1"/>
          <p:cNvSpPr/>
          <p:nvPr/>
        </p:nvSpPr>
        <p:spPr>
          <a:xfrm>
            <a:off x="4031671" y="4585854"/>
            <a:ext cx="678873" cy="2216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3773715" y="4807527"/>
            <a:ext cx="936830" cy="2579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94E39336-B6B6-1E40-B6C5-DE85669C041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1" b="-12307"/>
          <a:stretch/>
        </p:blipFill>
        <p:spPr>
          <a:xfrm rot="5400000" flipH="1">
            <a:off x="7921282" y="2587283"/>
            <a:ext cx="6858000" cy="1683434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1" y="748645"/>
            <a:ext cx="7822346" cy="5629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15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3">
            <a:extLst>
              <a:ext uri="{FF2B5EF4-FFF2-40B4-BE49-F238E27FC236}">
                <a16:creationId xmlns:a16="http://schemas.microsoft.com/office/drawing/2014/main" id="{39A9E107-CE01-1740-B040-C9D011AA7098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706072" y="-39888"/>
            <a:ext cx="7485927" cy="6937773"/>
          </a:xfrm>
          <a:prstGeom prst="parallelogram">
            <a:avLst>
              <a:gd name="adj" fmla="val 0"/>
            </a:avLst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5EDC6834-CB6E-834C-A89D-92E46F57A519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-1" y="-39887"/>
            <a:ext cx="10893287" cy="6937773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13000"/>
              </a:prstClr>
            </a:outerShdw>
          </a:effectLst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ACFE4716-2BF8-2E4B-8DAA-0222F2C9A43D}"/>
              </a:ext>
            </a:extLst>
          </p:cNvPr>
          <p:cNvSpPr/>
          <p:nvPr/>
        </p:nvSpPr>
        <p:spPr>
          <a:xfrm>
            <a:off x="438682" y="397093"/>
            <a:ext cx="91373" cy="420651"/>
          </a:xfrm>
          <a:prstGeom prst="rect">
            <a:avLst/>
          </a:prstGeom>
          <a:solidFill>
            <a:srgbClr val="D396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ECB32C"/>
              </a:solidFill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E663071E-EBDB-694D-89DC-8EB2504BBD99}"/>
              </a:ext>
            </a:extLst>
          </p:cNvPr>
          <p:cNvSpPr txBox="1"/>
          <p:nvPr/>
        </p:nvSpPr>
        <p:spPr>
          <a:xfrm>
            <a:off x="544348" y="292137"/>
            <a:ext cx="43948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rgbClr val="372064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No que acreditamos</a:t>
            </a:r>
          </a:p>
        </p:txBody>
      </p:sp>
      <p:sp>
        <p:nvSpPr>
          <p:cNvPr id="12" name="TextBox 5">
            <a:extLst>
              <a:ext uri="{FF2B5EF4-FFF2-40B4-BE49-F238E27FC236}">
                <a16:creationId xmlns:a16="http://schemas.microsoft.com/office/drawing/2014/main" id="{D82558EE-783F-8F4B-8488-E245EFF31E2D}"/>
              </a:ext>
            </a:extLst>
          </p:cNvPr>
          <p:cNvSpPr txBox="1"/>
          <p:nvPr/>
        </p:nvSpPr>
        <p:spPr>
          <a:xfrm>
            <a:off x="438682" y="1401098"/>
            <a:ext cx="5301768" cy="496751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>
              <a:lnSpc>
                <a:spcPct val="90000"/>
              </a:lnSpc>
            </a:pPr>
            <a:r>
              <a:rPr lang="pt-BR" sz="2200" b="1" dirty="0">
                <a:solidFill>
                  <a:srgbClr val="9258AB"/>
                </a:solidFill>
              </a:rPr>
              <a:t>Acreditamos no protagonismo juvenil </a:t>
            </a:r>
            <a:r>
              <a:rPr lang="pt-BR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 na inclusão social do jovem por meio da educação e do trabalho, elementos fundamentais para o desenvolvimento de uma nação.</a:t>
            </a:r>
            <a:endParaRPr lang="pt-BR" sz="2200" dirty="0">
              <a:solidFill>
                <a:schemeClr val="tx1">
                  <a:lumMod val="75000"/>
                  <a:lumOff val="25000"/>
                </a:schemeClr>
              </a:solidFill>
              <a:cs typeface="Arial"/>
            </a:endParaRPr>
          </a:p>
          <a:p>
            <a:pPr algn="just">
              <a:lnSpc>
                <a:spcPct val="90000"/>
              </a:lnSpc>
            </a:pPr>
            <a:endParaRPr lang="pt-BR" sz="2200" dirty="0">
              <a:solidFill>
                <a:schemeClr val="tx1">
                  <a:lumMod val="75000"/>
                  <a:lumOff val="25000"/>
                </a:schemeClr>
              </a:solidFill>
              <a:cs typeface="Arial"/>
            </a:endParaRPr>
          </a:p>
          <a:p>
            <a:pPr algn="just">
              <a:lnSpc>
                <a:spcPct val="90000"/>
              </a:lnSpc>
            </a:pPr>
            <a:r>
              <a:rPr lang="pt-BR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Trabalhamos para que as oportunidades de formação profissional e vagas de emprego sejam oferecidas de maneira igualitária.</a:t>
            </a:r>
            <a:endParaRPr lang="bg-BG" sz="2200" dirty="0">
              <a:solidFill>
                <a:schemeClr val="tx1">
                  <a:lumMod val="75000"/>
                  <a:lumOff val="25000"/>
                </a:schemeClr>
              </a:solidFill>
              <a:cs typeface="Arial"/>
            </a:endParaRPr>
          </a:p>
          <a:p>
            <a:pPr algn="just">
              <a:lnSpc>
                <a:spcPct val="90000"/>
              </a:lnSpc>
            </a:pPr>
            <a:endParaRPr lang="bg-BG" sz="2200" dirty="0">
              <a:solidFill>
                <a:schemeClr val="tx1">
                  <a:lumMod val="75000"/>
                  <a:lumOff val="25000"/>
                </a:schemeClr>
              </a:solidFill>
              <a:cs typeface="Arial"/>
            </a:endParaRPr>
          </a:p>
          <a:p>
            <a:pPr algn="just">
              <a:lnSpc>
                <a:spcPct val="90000"/>
              </a:lnSpc>
            </a:pPr>
            <a:r>
              <a:rPr lang="pt-BR" sz="2200" b="1" dirty="0">
                <a:solidFill>
                  <a:srgbClr val="9258AB"/>
                </a:solidFill>
              </a:rPr>
              <a:t>Pessoas com acesso a oportunidades educacionais e profissionais</a:t>
            </a:r>
            <a:r>
              <a:rPr lang="pt-BR" sz="2200" dirty="0">
                <a:solidFill>
                  <a:srgbClr val="474747"/>
                </a:solidFill>
              </a:rPr>
              <a:t> </a:t>
            </a:r>
            <a:r>
              <a:rPr lang="pt-BR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têm suas vidas transformadas e replicam essas mudanças em suas famílias e comunidades.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172647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41"/>
          <a:stretch/>
        </p:blipFill>
        <p:spPr>
          <a:xfrm>
            <a:off x="0" y="0"/>
            <a:ext cx="8185134" cy="6858000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5EDC6834-CB6E-834C-A89D-92E46F57A51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4351"/>
          <a:stretch/>
        </p:blipFill>
        <p:spPr>
          <a:xfrm rot="10800000" flipH="1" flipV="1">
            <a:off x="2530547" y="-3"/>
            <a:ext cx="9661454" cy="6858003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13000"/>
              </a:prstClr>
            </a:outerShdw>
          </a:effec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8F10E9B1-3E24-3A4E-AF14-E12D286AF265}"/>
              </a:ext>
            </a:extLst>
          </p:cNvPr>
          <p:cNvSpPr txBox="1"/>
          <p:nvPr/>
        </p:nvSpPr>
        <p:spPr>
          <a:xfrm>
            <a:off x="7516000" y="693485"/>
            <a:ext cx="419986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rgbClr val="372064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Como você conheceu o IOS?</a:t>
            </a:r>
          </a:p>
        </p:txBody>
      </p:sp>
      <p:graphicFrame>
        <p:nvGraphicFramePr>
          <p:cNvPr id="13" name="Gráfico 12">
            <a:extLst>
              <a:ext uri="{FF2B5EF4-FFF2-40B4-BE49-F238E27FC236}">
                <a16:creationId xmlns:a16="http://schemas.microsoft.com/office/drawing/2014/main" id="{1D492847-8B3C-7D40-9A41-EBDAAD5412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32464561"/>
              </p:ext>
            </p:extLst>
          </p:nvPr>
        </p:nvGraphicFramePr>
        <p:xfrm>
          <a:off x="5441430" y="1877928"/>
          <a:ext cx="6605259" cy="48376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9" name="Retângulo 8">
            <a:extLst>
              <a:ext uri="{FF2B5EF4-FFF2-40B4-BE49-F238E27FC236}">
                <a16:creationId xmlns:a16="http://schemas.microsoft.com/office/drawing/2014/main" id="{CEBA7C21-FE6F-7F45-B503-FC340D9FDCB3}"/>
              </a:ext>
            </a:extLst>
          </p:cNvPr>
          <p:cNvSpPr/>
          <p:nvPr/>
        </p:nvSpPr>
        <p:spPr>
          <a:xfrm>
            <a:off x="7464283" y="811443"/>
            <a:ext cx="62353" cy="420651"/>
          </a:xfrm>
          <a:prstGeom prst="rect">
            <a:avLst/>
          </a:prstGeom>
          <a:solidFill>
            <a:srgbClr val="D396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ECB32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5241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>
            <a:extLst>
              <a:ext uri="{FF2B5EF4-FFF2-40B4-BE49-F238E27FC236}">
                <a16:creationId xmlns:a16="http://schemas.microsoft.com/office/drawing/2014/main" id="{CEBA7C21-FE6F-7F45-B503-FC340D9FDCB3}"/>
              </a:ext>
            </a:extLst>
          </p:cNvPr>
          <p:cNvSpPr/>
          <p:nvPr/>
        </p:nvSpPr>
        <p:spPr>
          <a:xfrm>
            <a:off x="438682" y="397093"/>
            <a:ext cx="91373" cy="420651"/>
          </a:xfrm>
          <a:prstGeom prst="rect">
            <a:avLst/>
          </a:prstGeom>
          <a:solidFill>
            <a:srgbClr val="D396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ECB32C"/>
              </a:solidFill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8F10E9B1-3E24-3A4E-AF14-E12D286AF265}"/>
              </a:ext>
            </a:extLst>
          </p:cNvPr>
          <p:cNvSpPr txBox="1"/>
          <p:nvPr/>
        </p:nvSpPr>
        <p:spPr>
          <a:xfrm>
            <a:off x="544347" y="292137"/>
            <a:ext cx="85016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rgbClr val="372064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Instrutor(a) de T.I.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6D7441BB-852C-1547-B142-992E8B836D9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1" r="1384" b="-12307"/>
          <a:stretch/>
        </p:blipFill>
        <p:spPr>
          <a:xfrm rot="5400000" flipH="1">
            <a:off x="7930725" y="2596725"/>
            <a:ext cx="6858000" cy="1664552"/>
          </a:xfrm>
          <a:prstGeom prst="rect">
            <a:avLst/>
          </a:prstGeom>
        </p:spPr>
      </p:pic>
      <p:graphicFrame>
        <p:nvGraphicFramePr>
          <p:cNvPr id="23" name="Gráfico 22">
            <a:extLst>
              <a:ext uri="{FF2B5EF4-FFF2-40B4-BE49-F238E27FC236}">
                <a16:creationId xmlns:a16="http://schemas.microsoft.com/office/drawing/2014/main" id="{1D492847-8B3C-7D40-9A41-EBDAAD5412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12540231"/>
              </p:ext>
            </p:extLst>
          </p:nvPr>
        </p:nvGraphicFramePr>
        <p:xfrm>
          <a:off x="5419423" y="1120141"/>
          <a:ext cx="4240800" cy="25881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4" name="Gráfico 23">
            <a:extLst>
              <a:ext uri="{FF2B5EF4-FFF2-40B4-BE49-F238E27FC236}">
                <a16:creationId xmlns:a16="http://schemas.microsoft.com/office/drawing/2014/main" id="{1D492847-8B3C-7D40-9A41-EBDAAD5412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02012386"/>
              </p:ext>
            </p:extLst>
          </p:nvPr>
        </p:nvGraphicFramePr>
        <p:xfrm>
          <a:off x="1178623" y="3708253"/>
          <a:ext cx="4240800" cy="25881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25" name="Gráfico 24">
            <a:extLst>
              <a:ext uri="{FF2B5EF4-FFF2-40B4-BE49-F238E27FC236}">
                <a16:creationId xmlns:a16="http://schemas.microsoft.com/office/drawing/2014/main" id="{1D492847-8B3C-7D40-9A41-EBDAAD5412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31615162"/>
              </p:ext>
            </p:extLst>
          </p:nvPr>
        </p:nvGraphicFramePr>
        <p:xfrm>
          <a:off x="5419423" y="3708252"/>
          <a:ext cx="4240800" cy="25881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7" name="Gráfico 16">
            <a:extLst>
              <a:ext uri="{FF2B5EF4-FFF2-40B4-BE49-F238E27FC236}">
                <a16:creationId xmlns:a16="http://schemas.microsoft.com/office/drawing/2014/main" id="{1D492847-8B3C-7D40-9A41-EBDAAD5412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93309789"/>
              </p:ext>
            </p:extLst>
          </p:nvPr>
        </p:nvGraphicFramePr>
        <p:xfrm>
          <a:off x="1184657" y="1120142"/>
          <a:ext cx="4240800" cy="25881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4182605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>
            <a:extLst>
              <a:ext uri="{FF2B5EF4-FFF2-40B4-BE49-F238E27FC236}">
                <a16:creationId xmlns:a16="http://schemas.microsoft.com/office/drawing/2014/main" id="{CEBA7C21-FE6F-7F45-B503-FC340D9FDCB3}"/>
              </a:ext>
            </a:extLst>
          </p:cNvPr>
          <p:cNvSpPr/>
          <p:nvPr/>
        </p:nvSpPr>
        <p:spPr>
          <a:xfrm>
            <a:off x="438682" y="397093"/>
            <a:ext cx="91373" cy="420651"/>
          </a:xfrm>
          <a:prstGeom prst="rect">
            <a:avLst/>
          </a:prstGeom>
          <a:solidFill>
            <a:srgbClr val="D396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ECB32C"/>
              </a:solidFill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8F10E9B1-3E24-3A4E-AF14-E12D286AF265}"/>
              </a:ext>
            </a:extLst>
          </p:cNvPr>
          <p:cNvSpPr txBox="1"/>
          <p:nvPr/>
        </p:nvSpPr>
        <p:spPr>
          <a:xfrm>
            <a:off x="544347" y="292137"/>
            <a:ext cx="85016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rgbClr val="372064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Monitor(a) de T.I.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11923B6F-25E9-EF43-9AF8-9CDA8E034B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 flipH="1">
            <a:off x="10611293" y="-1"/>
            <a:ext cx="1603197" cy="6869251"/>
          </a:xfrm>
          <a:prstGeom prst="rect">
            <a:avLst/>
          </a:prstGeom>
        </p:spPr>
      </p:pic>
      <p:graphicFrame>
        <p:nvGraphicFramePr>
          <p:cNvPr id="17" name="Gráfico 16">
            <a:extLst>
              <a:ext uri="{FF2B5EF4-FFF2-40B4-BE49-F238E27FC236}">
                <a16:creationId xmlns:a16="http://schemas.microsoft.com/office/drawing/2014/main" id="{1D492847-8B3C-7D40-9A41-EBDAAD5412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74634444"/>
              </p:ext>
            </p:extLst>
          </p:nvPr>
        </p:nvGraphicFramePr>
        <p:xfrm>
          <a:off x="1273390" y="1072027"/>
          <a:ext cx="4239629" cy="25881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8" name="Gráfico 17">
            <a:extLst>
              <a:ext uri="{FF2B5EF4-FFF2-40B4-BE49-F238E27FC236}">
                <a16:creationId xmlns:a16="http://schemas.microsoft.com/office/drawing/2014/main" id="{1D492847-8B3C-7D40-9A41-EBDAAD5412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84939011"/>
              </p:ext>
            </p:extLst>
          </p:nvPr>
        </p:nvGraphicFramePr>
        <p:xfrm>
          <a:off x="5513017" y="1072028"/>
          <a:ext cx="4239628" cy="25881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9" name="Gráfico 18">
            <a:extLst>
              <a:ext uri="{FF2B5EF4-FFF2-40B4-BE49-F238E27FC236}">
                <a16:creationId xmlns:a16="http://schemas.microsoft.com/office/drawing/2014/main" id="{1D492847-8B3C-7D40-9A41-EBDAAD5412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41465963"/>
              </p:ext>
            </p:extLst>
          </p:nvPr>
        </p:nvGraphicFramePr>
        <p:xfrm>
          <a:off x="1273390" y="3660139"/>
          <a:ext cx="4239630" cy="25881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20" name="Gráfico 19">
            <a:extLst>
              <a:ext uri="{FF2B5EF4-FFF2-40B4-BE49-F238E27FC236}">
                <a16:creationId xmlns:a16="http://schemas.microsoft.com/office/drawing/2014/main" id="{1D492847-8B3C-7D40-9A41-EBDAAD5412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06356554"/>
              </p:ext>
            </p:extLst>
          </p:nvPr>
        </p:nvGraphicFramePr>
        <p:xfrm>
          <a:off x="5513016" y="3660139"/>
          <a:ext cx="4239629" cy="25881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1825941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>
            <a:extLst>
              <a:ext uri="{FF2B5EF4-FFF2-40B4-BE49-F238E27FC236}">
                <a16:creationId xmlns:a16="http://schemas.microsoft.com/office/drawing/2014/main" id="{CEBA7C21-FE6F-7F45-B503-FC340D9FDCB3}"/>
              </a:ext>
            </a:extLst>
          </p:cNvPr>
          <p:cNvSpPr/>
          <p:nvPr/>
        </p:nvSpPr>
        <p:spPr>
          <a:xfrm>
            <a:off x="438682" y="397093"/>
            <a:ext cx="91373" cy="420651"/>
          </a:xfrm>
          <a:prstGeom prst="rect">
            <a:avLst/>
          </a:prstGeom>
          <a:solidFill>
            <a:srgbClr val="D396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ECB32C"/>
              </a:solidFill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8F10E9B1-3E24-3A4E-AF14-E12D286AF265}"/>
              </a:ext>
            </a:extLst>
          </p:cNvPr>
          <p:cNvSpPr txBox="1"/>
          <p:nvPr/>
        </p:nvSpPr>
        <p:spPr>
          <a:xfrm>
            <a:off x="544347" y="292137"/>
            <a:ext cx="85016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rgbClr val="372064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Professor(a) de Extensão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6D7441BB-852C-1547-B142-992E8B836D9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1" r="1384" b="-12307"/>
          <a:stretch/>
        </p:blipFill>
        <p:spPr>
          <a:xfrm rot="5400000" flipH="1">
            <a:off x="7930725" y="2596725"/>
            <a:ext cx="6858000" cy="1664552"/>
          </a:xfrm>
          <a:prstGeom prst="rect">
            <a:avLst/>
          </a:prstGeom>
        </p:spPr>
      </p:pic>
      <p:graphicFrame>
        <p:nvGraphicFramePr>
          <p:cNvPr id="15" name="Gráfico 14">
            <a:extLst>
              <a:ext uri="{FF2B5EF4-FFF2-40B4-BE49-F238E27FC236}">
                <a16:creationId xmlns:a16="http://schemas.microsoft.com/office/drawing/2014/main" id="{1D492847-8B3C-7D40-9A41-EBDAAD5412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75753485"/>
              </p:ext>
            </p:extLst>
          </p:nvPr>
        </p:nvGraphicFramePr>
        <p:xfrm>
          <a:off x="1305138" y="1134817"/>
          <a:ext cx="4240800" cy="25881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6" name="Gráfico 15">
            <a:extLst>
              <a:ext uri="{FF2B5EF4-FFF2-40B4-BE49-F238E27FC236}">
                <a16:creationId xmlns:a16="http://schemas.microsoft.com/office/drawing/2014/main" id="{1D492847-8B3C-7D40-9A41-EBDAAD5412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66549753"/>
              </p:ext>
            </p:extLst>
          </p:nvPr>
        </p:nvGraphicFramePr>
        <p:xfrm>
          <a:off x="5545938" y="1134816"/>
          <a:ext cx="4240800" cy="25881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8" name="Gráfico 17">
            <a:extLst>
              <a:ext uri="{FF2B5EF4-FFF2-40B4-BE49-F238E27FC236}">
                <a16:creationId xmlns:a16="http://schemas.microsoft.com/office/drawing/2014/main" id="{1D492847-8B3C-7D40-9A41-EBDAAD5412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80284784"/>
              </p:ext>
            </p:extLst>
          </p:nvPr>
        </p:nvGraphicFramePr>
        <p:xfrm>
          <a:off x="5545938" y="3722927"/>
          <a:ext cx="4240800" cy="25881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9" name="Gráfico 8">
            <a:extLst>
              <a:ext uri="{FF2B5EF4-FFF2-40B4-BE49-F238E27FC236}">
                <a16:creationId xmlns:a16="http://schemas.microsoft.com/office/drawing/2014/main" id="{1D492847-8B3C-7D40-9A41-EBDAAD5412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51186548"/>
              </p:ext>
            </p:extLst>
          </p:nvPr>
        </p:nvGraphicFramePr>
        <p:xfrm>
          <a:off x="1305138" y="3722928"/>
          <a:ext cx="4240800" cy="25881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428588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>
            <a:extLst>
              <a:ext uri="{FF2B5EF4-FFF2-40B4-BE49-F238E27FC236}">
                <a16:creationId xmlns:a16="http://schemas.microsoft.com/office/drawing/2014/main" id="{CEBA7C21-FE6F-7F45-B503-FC340D9FDCB3}"/>
              </a:ext>
            </a:extLst>
          </p:cNvPr>
          <p:cNvSpPr/>
          <p:nvPr/>
        </p:nvSpPr>
        <p:spPr>
          <a:xfrm>
            <a:off x="6600332" y="440062"/>
            <a:ext cx="91373" cy="420651"/>
          </a:xfrm>
          <a:prstGeom prst="rect">
            <a:avLst/>
          </a:prstGeom>
          <a:solidFill>
            <a:srgbClr val="D396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ECB32C"/>
              </a:solidFill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8F10E9B1-3E24-3A4E-AF14-E12D286AF265}"/>
              </a:ext>
            </a:extLst>
          </p:cNvPr>
          <p:cNvSpPr txBox="1"/>
          <p:nvPr/>
        </p:nvSpPr>
        <p:spPr>
          <a:xfrm>
            <a:off x="6705997" y="335106"/>
            <a:ext cx="51671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rgbClr val="372064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Professor(a) de Extensão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6D7441BB-852C-1547-B142-992E8B836D9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1" r="1384" b="-12307"/>
          <a:stretch/>
        </p:blipFill>
        <p:spPr>
          <a:xfrm rot="16200000" flipH="1">
            <a:off x="-2596724" y="2596724"/>
            <a:ext cx="6858000" cy="1664552"/>
          </a:xfrm>
          <a:prstGeom prst="rect">
            <a:avLst/>
          </a:prstGeom>
        </p:spPr>
      </p:pic>
      <p:graphicFrame>
        <p:nvGraphicFramePr>
          <p:cNvPr id="10" name="Gráfico 9">
            <a:extLst>
              <a:ext uri="{FF2B5EF4-FFF2-40B4-BE49-F238E27FC236}">
                <a16:creationId xmlns:a16="http://schemas.microsoft.com/office/drawing/2014/main" id="{1D492847-8B3C-7D40-9A41-EBDAAD5412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43437453"/>
              </p:ext>
            </p:extLst>
          </p:nvPr>
        </p:nvGraphicFramePr>
        <p:xfrm>
          <a:off x="1951795" y="1856935"/>
          <a:ext cx="4648537" cy="37782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1" name="Gráfico 10">
            <a:extLst>
              <a:ext uri="{FF2B5EF4-FFF2-40B4-BE49-F238E27FC236}">
                <a16:creationId xmlns:a16="http://schemas.microsoft.com/office/drawing/2014/main" id="{1D492847-8B3C-7D40-9A41-EBDAAD5412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6864617"/>
              </p:ext>
            </p:extLst>
          </p:nvPr>
        </p:nvGraphicFramePr>
        <p:xfrm>
          <a:off x="6600332" y="1856935"/>
          <a:ext cx="4648537" cy="37782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2190480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9FAA5FA3-806B-844A-828B-262D5C0BD00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101737" y="-2"/>
            <a:ext cx="8090263" cy="685800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5EDC6834-CB6E-834C-A89D-92E46F57A519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-1" y="1"/>
            <a:ext cx="9080206" cy="6858000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13000"/>
              </a:prstClr>
            </a:outerShdw>
          </a:effectLst>
        </p:spPr>
      </p:pic>
      <p:graphicFrame>
        <p:nvGraphicFramePr>
          <p:cNvPr id="10" name="Gráfico 9">
            <a:extLst>
              <a:ext uri="{FF2B5EF4-FFF2-40B4-BE49-F238E27FC236}">
                <a16:creationId xmlns:a16="http://schemas.microsoft.com/office/drawing/2014/main" id="{1D492847-8B3C-7D40-9A41-EBDAAD5412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23384162"/>
              </p:ext>
            </p:extLst>
          </p:nvPr>
        </p:nvGraphicFramePr>
        <p:xfrm>
          <a:off x="-1" y="1915998"/>
          <a:ext cx="6556627" cy="47096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8" name="Retângulo 7">
            <a:extLst>
              <a:ext uri="{FF2B5EF4-FFF2-40B4-BE49-F238E27FC236}">
                <a16:creationId xmlns:a16="http://schemas.microsoft.com/office/drawing/2014/main" id="{CEBA7C21-FE6F-7F45-B503-FC340D9FDCB3}"/>
              </a:ext>
            </a:extLst>
          </p:cNvPr>
          <p:cNvSpPr/>
          <p:nvPr/>
        </p:nvSpPr>
        <p:spPr>
          <a:xfrm>
            <a:off x="424389" y="794185"/>
            <a:ext cx="91373" cy="420651"/>
          </a:xfrm>
          <a:prstGeom prst="rect">
            <a:avLst/>
          </a:prstGeom>
          <a:solidFill>
            <a:srgbClr val="D396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ECB32C"/>
              </a:solidFill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8F10E9B1-3E24-3A4E-AF14-E12D286AF265}"/>
              </a:ext>
            </a:extLst>
          </p:cNvPr>
          <p:cNvSpPr txBox="1"/>
          <p:nvPr/>
        </p:nvSpPr>
        <p:spPr>
          <a:xfrm>
            <a:off x="530055" y="689229"/>
            <a:ext cx="48038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rgbClr val="372064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Material Didático e Plataforma Online</a:t>
            </a:r>
          </a:p>
        </p:txBody>
      </p:sp>
    </p:spTree>
    <p:extLst>
      <p:ext uri="{BB962C8B-B14F-4D97-AF65-F5344CB8AC3E}">
        <p14:creationId xmlns:p14="http://schemas.microsoft.com/office/powerpoint/2010/main" val="792814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ma do Office">
  <a:themeElements>
    <a:clrScheme name="IOS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1ED3190DA15DFE4FAFADE4CF1ED35B41" ma:contentTypeVersion="13" ma:contentTypeDescription="Crie um novo documento." ma:contentTypeScope="" ma:versionID="44ac65fef321e7a3f460fde2f342a17f">
  <xsd:schema xmlns:xsd="http://www.w3.org/2001/XMLSchema" xmlns:xs="http://www.w3.org/2001/XMLSchema" xmlns:p="http://schemas.microsoft.com/office/2006/metadata/properties" xmlns:ns2="c96f5a7c-2630-405e-9018-6fa676b8ed14" xmlns:ns3="34cf9721-6b6f-4ea4-9741-6b541d5c2008" xmlns:ns4="20758ede-c556-462e-96b3-acad21b5b9b7" targetNamespace="http://schemas.microsoft.com/office/2006/metadata/properties" ma:root="true" ma:fieldsID="8650cea794672b90567e8fb88f48e0ee" ns2:_="" ns3:_="" ns4:_="">
    <xsd:import namespace="c96f5a7c-2630-405e-9018-6fa676b8ed14"/>
    <xsd:import namespace="34cf9721-6b6f-4ea4-9741-6b541d5c2008"/>
    <xsd:import namespace="20758ede-c556-462e-96b3-acad21b5b9b7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3:SharedWithUsers" minOccurs="0"/>
                <xsd:element ref="ns3:SharedWithDetails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OCR" minOccurs="0"/>
                <xsd:element ref="ns4:MediaServiceAutoKeyPoints" minOccurs="0"/>
                <xsd:element ref="ns4:MediaServiceKeyPoints" minOccurs="0"/>
                <xsd:element ref="ns4:MediaServiceLocation" minOccurs="0"/>
                <xsd:element ref="ns4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96f5a7c-2630-405e-9018-6fa676b8ed14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Valor da ID do Documento" ma:description="O valor da ID do documento atribuída a este item." ma:internalName="_dlc_DocId" ma:readOnly="true">
      <xsd:simpleType>
        <xsd:restriction base="dms:Text"/>
      </xsd:simpleType>
    </xsd:element>
    <xsd:element name="_dlc_DocIdUrl" ma:index="9" nillable="true" ma:displayName="ID do Documento" ma:description="Link permanente para este documento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cf9721-6b6f-4ea4-9741-6b541d5c2008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0758ede-c556-462e-96b3-acad21b5b9b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2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22" nillable="true" ma:displayName="Location" ma:internalName="MediaServiceLocation" ma:readOnly="true">
      <xsd:simpleType>
        <xsd:restriction base="dms:Text"/>
      </xsd:simpleType>
    </xsd:element>
    <xsd:element name="MediaLengthInSeconds" ma:index="23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c96f5a7c-2630-405e-9018-6fa676b8ed14" xsi:nil="true"/>
    <_dlc_DocIdUrl xmlns="c96f5a7c-2630-405e-9018-6fa676b8ed14">
      <Url xsi:nil="true"/>
      <Description xsi:nil="true"/>
    </_dlc_DocIdUrl>
  </documentManagement>
</p:properties>
</file>

<file path=customXml/itemProps1.xml><?xml version="1.0" encoding="utf-8"?>
<ds:datastoreItem xmlns:ds="http://schemas.openxmlformats.org/officeDocument/2006/customXml" ds:itemID="{A559265D-8D2E-4C54-85AA-8EBF826E38B7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77ED1518-D538-4356-A21B-B095BC0ABD3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66F5489-5ADE-430B-9B26-38C0B6AE22F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96f5a7c-2630-405e-9018-6fa676b8ed14"/>
    <ds:schemaRef ds:uri="34cf9721-6b6f-4ea4-9741-6b541d5c2008"/>
    <ds:schemaRef ds:uri="20758ede-c556-462e-96b3-acad21b5b9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6B1A83C7-668F-4057-8CCC-CF38FE77CD31}">
  <ds:schemaRefs>
    <ds:schemaRef ds:uri="http://purl.org/dc/terms/"/>
    <ds:schemaRef ds:uri="http://schemas.microsoft.com/office/2006/metadata/properties"/>
    <ds:schemaRef ds:uri="http://www.w3.org/XML/1998/namespace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20758ede-c556-462e-96b3-acad21b5b9b7"/>
    <ds:schemaRef ds:uri="34cf9721-6b6f-4ea4-9741-6b541d5c2008"/>
    <ds:schemaRef ds:uri="http://purl.org/dc/dcmitype/"/>
    <ds:schemaRef ds:uri="http://schemas.microsoft.com/office/infopath/2007/PartnerControls"/>
    <ds:schemaRef ds:uri="c96f5a7c-2630-405e-9018-6fa676b8ed14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21714</TotalTime>
  <Words>486</Words>
  <Application>Microsoft Office PowerPoint</Application>
  <PresentationFormat>Widescreen</PresentationFormat>
  <Paragraphs>84</Paragraphs>
  <Slides>17</Slides>
  <Notes>14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1" baseType="lpstr">
      <vt:lpstr>Arial</vt:lpstr>
      <vt:lpstr>Calibri</vt:lpstr>
      <vt:lpstr>Verdana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Kênia Souto Gil</dc:creator>
  <cp:lastModifiedBy>Jesiel Matusalem Amaro Junior</cp:lastModifiedBy>
  <cp:revision>448</cp:revision>
  <dcterms:created xsi:type="dcterms:W3CDTF">2021-03-12T14:30:45Z</dcterms:created>
  <dcterms:modified xsi:type="dcterms:W3CDTF">2025-07-18T15:27:38Z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0x0101001ED3190DA15DFE4FAFADE4CF1ED35B41</vt:lpwstr>
  </property>
  <property fmtid="{D5CDD505-2E9C-101B-9397-08002B2CF9AE}" pid="3" name="_dlc_DocIdItemGuid">
    <vt:lpwstr>9e5876c9-0ea4-4872-a46b-4dc9380bb6f6</vt:lpwstr>
  </property>
</Properties>
</file>