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6deb4f00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6deb4f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4" name="Google Shape;104;p1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3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" name="Google Shape;32;p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35" name="Google Shape;35;p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38" name="Google Shape;38;p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alibri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alibri"/>
              <a:buNone/>
              <a:defRPr b="1" i="0" sz="4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  <a:defRPr b="1" i="0" sz="4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2231100" y="1597200"/>
            <a:ext cx="4681800" cy="3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E7F0F4"/>
                </a:solidFill>
                <a:latin typeface="Cambria"/>
                <a:ea typeface="Cambria"/>
                <a:cs typeface="Cambria"/>
                <a:sym typeface="Cambria"/>
              </a:rPr>
              <a:t>WEB DEV SIG</a:t>
            </a:r>
            <a:endParaRPr sz="5500">
              <a:solidFill>
                <a:srgbClr val="E7F0F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762000" y="17526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2800"/>
              <a:buFont typeface="Cambria"/>
              <a:buNone/>
            </a:pPr>
            <a:r>
              <a:rPr i="0" lang="en-US" sz="28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HTML (hypertext markup language) </a:t>
            </a:r>
            <a:r>
              <a:rPr b="0" i="0" lang="en-US" sz="28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is a mark up language which means that special codes are used to define elements. It is not a scripting </a:t>
            </a:r>
            <a:br>
              <a:rPr b="0" i="0" lang="en-US" sz="28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8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or a programming language.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1828800" y="4419600"/>
            <a:ext cx="7010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768"/>
              <a:buNone/>
            </a:pPr>
            <a:r>
              <a:rPr b="1" i="0" lang="en-US" sz="2600" u="none" strike="noStrike">
                <a:solidFill>
                  <a:srgbClr val="0070C0"/>
                </a:solidFill>
              </a:rPr>
              <a:t>HTML code </a:t>
            </a:r>
            <a:r>
              <a:rPr i="0" lang="en-US" sz="2600" u="none" strike="noStrike">
                <a:solidFill>
                  <a:srgbClr val="0070C0"/>
                </a:solidFill>
              </a:rPr>
              <a:t>is often referred to as source code. HTML can be coded using a plain text editor. 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756313" y="552762"/>
            <a:ext cx="3295454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365F91"/>
                </a:solidFill>
                <a:latin typeface="Calibri"/>
                <a:ea typeface="Calibri"/>
                <a:cs typeface="Calibri"/>
                <a:sym typeface="Calibri"/>
              </a:rPr>
              <a:t>HTML Defined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HTML Structure</a:t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1143000"/>
            <a:ext cx="6724650" cy="504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Web Address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-256031" lvl="0" marL="365760" marR="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i="0" lang="en-US" sz="2400" u="none" strike="noStrike">
                <a:solidFill>
                  <a:srgbClr val="365F91"/>
                </a:solidFill>
              </a:rPr>
              <a:t>An address or </a:t>
            </a:r>
            <a:r>
              <a:rPr b="1" i="0" lang="en-US" sz="2400" u="none" strike="noStrike">
                <a:solidFill>
                  <a:srgbClr val="365F91"/>
                </a:solidFill>
              </a:rPr>
              <a:t>Uniform Resource Locator </a:t>
            </a:r>
            <a:r>
              <a:rPr i="0" lang="en-US" sz="2400" u="none" strike="noStrike">
                <a:solidFill>
                  <a:srgbClr val="365F91"/>
                </a:solidFill>
              </a:rPr>
              <a:t>(URL) is the method for locating a document on the Web. The URL typically points to the home page or default page (often index.html) that is located in the </a:t>
            </a:r>
            <a:r>
              <a:rPr b="1" i="0" lang="en-US" sz="2400" u="none" strike="noStrike">
                <a:solidFill>
                  <a:srgbClr val="365F91"/>
                </a:solidFill>
              </a:rPr>
              <a:t>root</a:t>
            </a:r>
            <a:r>
              <a:rPr i="0" lang="en-US" sz="2400" u="none" strike="noStrike">
                <a:solidFill>
                  <a:srgbClr val="365F91"/>
                </a:solidFill>
              </a:rPr>
              <a:t> folder of the website.</a:t>
            </a:r>
            <a:endParaRPr/>
          </a:p>
          <a:p>
            <a:pPr indent="-256031" lvl="0" marL="365760" marR="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>
                <a:solidFill>
                  <a:srgbClr val="365F91"/>
                </a:solidFill>
              </a:rPr>
              <a:t>The Domain Naming System (DNS) translates the domain names in the URL to IP addresses (Internet Protocol). Every device on the internet </a:t>
            </a:r>
            <a:br>
              <a:rPr lang="en-US" sz="2400">
                <a:solidFill>
                  <a:srgbClr val="365F91"/>
                </a:solidFill>
              </a:rPr>
            </a:br>
            <a:r>
              <a:rPr lang="en-US" sz="2400">
                <a:solidFill>
                  <a:srgbClr val="365F91"/>
                </a:solidFill>
              </a:rPr>
              <a:t>has an IP address. IP </a:t>
            </a:r>
            <a:br>
              <a:rPr lang="en-US" sz="2400">
                <a:solidFill>
                  <a:srgbClr val="365F91"/>
                </a:solidFill>
              </a:rPr>
            </a:br>
            <a:r>
              <a:rPr lang="en-US" sz="2400">
                <a:solidFill>
                  <a:srgbClr val="365F91"/>
                </a:solidFill>
              </a:rPr>
              <a:t>address are how devices </a:t>
            </a:r>
            <a:br>
              <a:rPr lang="en-US" sz="2400">
                <a:solidFill>
                  <a:srgbClr val="365F91"/>
                </a:solidFill>
              </a:rPr>
            </a:br>
            <a:r>
              <a:rPr lang="en-US" sz="2400">
                <a:solidFill>
                  <a:srgbClr val="365F91"/>
                </a:solidFill>
              </a:rPr>
              <a:t>find each other on a </a:t>
            </a:r>
            <a:br>
              <a:rPr lang="en-US" sz="2400">
                <a:solidFill>
                  <a:srgbClr val="365F91"/>
                </a:solidFill>
              </a:rPr>
            </a:br>
            <a:r>
              <a:rPr lang="en-US" sz="2400">
                <a:solidFill>
                  <a:srgbClr val="365F91"/>
                </a:solidFill>
              </a:rPr>
              <a:t>network.</a:t>
            </a:r>
            <a:endParaRPr i="0" sz="2400" u="none" strike="noStrike">
              <a:solidFill>
                <a:srgbClr val="365F91"/>
              </a:solidFill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050" y="3802964"/>
            <a:ext cx="4095750" cy="214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533400" y="1447800"/>
            <a:ext cx="8229600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i="0" lang="en-US" sz="2400" u="none" strike="noStrike">
                <a:solidFill>
                  <a:srgbClr val="4F81BD"/>
                </a:solidFill>
              </a:rPr>
              <a:t>The documents within a web site are typically </a:t>
            </a:r>
            <a:r>
              <a:rPr b="1" i="0" lang="en-US" sz="2400" u="none" strike="noStrike">
                <a:solidFill>
                  <a:srgbClr val="4F81BD"/>
                </a:solidFill>
              </a:rPr>
              <a:t>hyperlinked</a:t>
            </a:r>
            <a:r>
              <a:rPr i="0" lang="en-US" sz="2400" u="none" strike="noStrike">
                <a:solidFill>
                  <a:srgbClr val="4F81BD"/>
                </a:solidFill>
              </a:rPr>
              <a:t> and a navigation system (or menu) permits the user to move between pages.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i="0" lang="en-US" sz="2000" u="none" strike="noStrike">
                <a:solidFill>
                  <a:srgbClr val="4F81BD"/>
                </a:solidFill>
              </a:rPr>
              <a:t>A simple website could </a:t>
            </a:r>
            <a:br>
              <a:rPr i="0" lang="en-US" sz="2000" u="none" strike="noStrike">
                <a:solidFill>
                  <a:srgbClr val="4F81BD"/>
                </a:solidFill>
              </a:rPr>
            </a:br>
            <a:r>
              <a:rPr i="0" lang="en-US" sz="2000" u="none" strike="noStrike">
                <a:solidFill>
                  <a:srgbClr val="4F81BD"/>
                </a:solidFill>
              </a:rPr>
              <a:t>be organized in just one </a:t>
            </a:r>
            <a:br>
              <a:rPr i="0" lang="en-US" sz="2000" u="none" strike="noStrike">
                <a:solidFill>
                  <a:srgbClr val="4F81BD"/>
                </a:solidFill>
              </a:rPr>
            </a:br>
            <a:r>
              <a:rPr i="0" lang="en-US" sz="2000" u="none" strike="noStrike">
                <a:solidFill>
                  <a:srgbClr val="4F81BD"/>
                </a:solidFill>
              </a:rPr>
              <a:t>folder, but large websites </a:t>
            </a:r>
            <a:br>
              <a:rPr i="0" lang="en-US" sz="2000" u="none" strike="noStrike">
                <a:solidFill>
                  <a:srgbClr val="4F81BD"/>
                </a:solidFill>
              </a:rPr>
            </a:br>
            <a:r>
              <a:rPr i="0" lang="en-US" sz="2000" u="none" strike="noStrike">
                <a:solidFill>
                  <a:srgbClr val="4F81BD"/>
                </a:solidFill>
              </a:rPr>
              <a:t>need to be organized </a:t>
            </a:r>
            <a:br>
              <a:rPr i="0" lang="en-US" sz="2000" u="none" strike="noStrike">
                <a:solidFill>
                  <a:srgbClr val="4F81BD"/>
                </a:solidFill>
              </a:rPr>
            </a:br>
            <a:r>
              <a:rPr i="0" lang="en-US" sz="2000" u="none" strike="noStrike">
                <a:solidFill>
                  <a:srgbClr val="4F81BD"/>
                </a:solidFill>
              </a:rPr>
              <a:t>in some manner </a:t>
            </a:r>
            <a:br>
              <a:rPr i="0" lang="en-US" sz="2000" u="none" strike="noStrike">
                <a:solidFill>
                  <a:srgbClr val="4F81BD"/>
                </a:solidFill>
              </a:rPr>
            </a:br>
            <a:r>
              <a:rPr i="0" lang="en-US" sz="2000" u="none" strike="noStrike">
                <a:solidFill>
                  <a:srgbClr val="4F81BD"/>
                </a:solidFill>
              </a:rPr>
              <a:t>because of the large </a:t>
            </a:r>
            <a:br>
              <a:rPr i="0" lang="en-US" sz="2000" u="none" strike="noStrike">
                <a:solidFill>
                  <a:srgbClr val="4F81BD"/>
                </a:solidFill>
              </a:rPr>
            </a:br>
            <a:r>
              <a:rPr i="0" lang="en-US" sz="2000" u="none" strike="noStrike">
                <a:solidFill>
                  <a:srgbClr val="4F81BD"/>
                </a:solidFill>
              </a:rPr>
              <a:t>number of files</a:t>
            </a:r>
            <a:r>
              <a:rPr i="0" lang="en-US" sz="2000" u="none" strike="noStrik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0" sz="2000" u="none" strike="noStrike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Hyperlinks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743200"/>
            <a:ext cx="4343400" cy="30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Simplified Explanation of Web browser and Web Server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457200" y="1481328"/>
            <a:ext cx="8229600" cy="141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 sz="3800">
                <a:solidFill>
                  <a:srgbClr val="4F81BD"/>
                </a:solidFill>
              </a:rPr>
              <a:t>The content on the Web is available because the </a:t>
            </a:r>
            <a:r>
              <a:rPr b="1" lang="en-US" sz="3800">
                <a:solidFill>
                  <a:srgbClr val="4F81BD"/>
                </a:solidFill>
              </a:rPr>
              <a:t>Web</a:t>
            </a:r>
            <a:r>
              <a:rPr lang="en-US" sz="3800">
                <a:solidFill>
                  <a:srgbClr val="4F81BD"/>
                </a:solidFill>
              </a:rPr>
              <a:t> is a network of computers all over the world.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3800">
                <a:solidFill>
                  <a:srgbClr val="4F81BD"/>
                </a:solidFill>
              </a:rPr>
              <a:t>The interconnected devices on the Web use a communication standard known as </a:t>
            </a:r>
            <a:r>
              <a:rPr b="1" lang="en-US" sz="3800">
                <a:solidFill>
                  <a:srgbClr val="4F81BD"/>
                </a:solidFill>
              </a:rPr>
              <a:t>http</a:t>
            </a:r>
            <a:r>
              <a:rPr lang="en-US" sz="3800">
                <a:solidFill>
                  <a:srgbClr val="4F81BD"/>
                </a:solidFill>
              </a:rPr>
              <a:t> (hypertext transfer protocol).</a:t>
            </a:r>
            <a:endParaRPr/>
          </a:p>
          <a:p>
            <a:pPr indent="-19190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048000"/>
            <a:ext cx="7456486" cy="319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4100"/>
              <a:buFont typeface="Calibri"/>
              <a:buNone/>
            </a:pPr>
            <a:r>
              <a:rPr lang="en-US">
                <a:solidFill>
                  <a:srgbClr val="365F91"/>
                </a:solidFill>
              </a:rPr>
              <a:t>What are Web Pages</a:t>
            </a:r>
            <a:endParaRPr b="1" i="0" u="none" strike="noStrike">
              <a:solidFill>
                <a:srgbClr val="365F91"/>
              </a:solidFill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57200" y="1481328"/>
            <a:ext cx="792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i="0" lang="en-US" sz="2400" u="none" strike="noStrike">
                <a:solidFill>
                  <a:srgbClr val="4F81BD"/>
                </a:solidFill>
              </a:rPr>
              <a:t>A </a:t>
            </a:r>
            <a:r>
              <a:rPr b="1" i="0" lang="en-US" sz="2400" u="none" strike="noStrike">
                <a:solidFill>
                  <a:srgbClr val="4F81BD"/>
                </a:solidFill>
              </a:rPr>
              <a:t>web page </a:t>
            </a:r>
            <a:r>
              <a:rPr i="0" lang="en-US" sz="2400" u="none" strike="noStrike">
                <a:solidFill>
                  <a:srgbClr val="4F81BD"/>
                </a:solidFill>
              </a:rPr>
              <a:t>is a document </a:t>
            </a:r>
            <a:br>
              <a:rPr i="0" lang="en-US" sz="2400" u="none" strike="noStrike">
                <a:solidFill>
                  <a:srgbClr val="4F81BD"/>
                </a:solidFill>
              </a:rPr>
            </a:br>
            <a:r>
              <a:rPr i="0" lang="en-US" sz="2400" u="none" strike="noStrike">
                <a:solidFill>
                  <a:srgbClr val="4F81BD"/>
                </a:solidFill>
              </a:rPr>
              <a:t>which can display text, graphics, </a:t>
            </a:r>
            <a:br>
              <a:rPr i="0" lang="en-US" sz="2400" u="none" strike="noStrike">
                <a:solidFill>
                  <a:srgbClr val="4F81BD"/>
                </a:solidFill>
              </a:rPr>
            </a:br>
            <a:r>
              <a:rPr i="0" lang="en-US" sz="2400" u="none" strike="noStrike">
                <a:solidFill>
                  <a:srgbClr val="4F81BD"/>
                </a:solidFill>
              </a:rPr>
              <a:t>audio, video and other elements </a:t>
            </a:r>
            <a:br>
              <a:rPr i="0" lang="en-US" sz="2400" u="none" strike="noStrike">
                <a:solidFill>
                  <a:srgbClr val="4F81BD"/>
                </a:solidFill>
              </a:rPr>
            </a:br>
            <a:r>
              <a:rPr i="0" lang="en-US" sz="2400" u="none" strike="noStrike">
                <a:solidFill>
                  <a:srgbClr val="4F81BD"/>
                </a:solidFill>
              </a:rPr>
              <a:t>through a web browser.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i="0" lang="en-US" sz="2400" u="none" strike="noStrike">
                <a:solidFill>
                  <a:srgbClr val="4F81BD"/>
                </a:solidFill>
              </a:rPr>
              <a:t>Web pages are documents stored on </a:t>
            </a:r>
            <a:r>
              <a:rPr b="1" i="0" lang="en-US" sz="2400" u="none" strike="noStrike">
                <a:solidFill>
                  <a:srgbClr val="4F81BD"/>
                </a:solidFill>
              </a:rPr>
              <a:t>web servers</a:t>
            </a:r>
            <a:r>
              <a:rPr i="0" lang="en-US" sz="2400" u="none" strike="noStrike">
                <a:solidFill>
                  <a:srgbClr val="4F81BD"/>
                </a:solidFill>
              </a:rPr>
              <a:t>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i="0" lang="en-US" sz="2400" u="none" strike="noStrike">
                <a:solidFill>
                  <a:srgbClr val="4F81BD"/>
                </a:solidFill>
              </a:rPr>
              <a:t>Web pages contain instructionson how to display content. The most common instructions are in </a:t>
            </a:r>
            <a:r>
              <a:rPr b="1" i="0" lang="en-US" sz="2400" u="none" strike="noStrike">
                <a:solidFill>
                  <a:srgbClr val="4F81BD"/>
                </a:solidFill>
              </a:rPr>
              <a:t>hypertext markup language </a:t>
            </a:r>
            <a:r>
              <a:rPr i="0" lang="en-US" sz="2400" u="none" strike="noStrike">
                <a:solidFill>
                  <a:srgbClr val="4F81BD"/>
                </a:solidFill>
              </a:rPr>
              <a:t>(HTML).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860" y="40659"/>
            <a:ext cx="3818902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tevensna\AppData\Local\Microsoft\Windows\Temporary Internet Files\Content.IE5\NO9M8LUP\MC900436990[1].wmf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03" y="312700"/>
            <a:ext cx="1419225" cy="18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2819400" y="578708"/>
            <a:ext cx="441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You request a web document through your Web browser.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Program Files (x86)\Microsoft Office\MEDIA\CAGCAT10\j0292020.wmf"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191768"/>
            <a:ext cx="1869034" cy="1773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tevensna\AppData\Local\Microsoft\Windows\Temporary Internet Files\Content.IE5\CPZUTDP9\MC900435242[1].png" id="145" name="Google Shape;1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267" y="3642531"/>
            <a:ext cx="2025127" cy="4006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tevensna\AppData\Local\Microsoft\Windows\Temporary Internet Files\Content.IE5\C8A71729\MC900434845[1].png" id="146" name="Google Shape;14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08132" y="501191"/>
            <a:ext cx="2971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5732380" y="1953659"/>
            <a:ext cx="130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DNS Server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077517" y="4325682"/>
            <a:ext cx="2586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Web Host or Web Server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43939" y="2907268"/>
            <a:ext cx="2551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Client computing device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211739" y="988237"/>
            <a:ext cx="1905000" cy="7667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8468559">
            <a:off x="6637888" y="3180545"/>
            <a:ext cx="987424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 rot="10800000">
            <a:off x="3069184" y="2662872"/>
            <a:ext cx="1905000" cy="7667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129981" y="2460216"/>
            <a:ext cx="21090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Checks domain name and finds address of web server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512977" y="5029200"/>
            <a:ext cx="22423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Sends requested document to your browser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852" y="952090"/>
            <a:ext cx="6644148" cy="5905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DNS Servers and IP addresses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IP addresses are required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600"/>
            <a:ext cx="7194457" cy="38146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1752600" y="5181600"/>
            <a:ext cx="6858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IP address is a unique string of numbers separated by periods that identifies each computer using the Internet Protocol to communicate over a network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361946"/>
            <a:ext cx="4648200" cy="3734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457200" y="1143001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 i="0" u="none" strike="noStrike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4F81BD"/>
                </a:solidFill>
              </a:rPr>
              <a:t>Web servers are also called web hosts.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>
                <a:solidFill>
                  <a:srgbClr val="4F81BD"/>
                </a:solidFill>
              </a:rPr>
              <a:t>The web server fetches </a:t>
            </a:r>
            <a:br>
              <a:rPr lang="en-US">
                <a:solidFill>
                  <a:srgbClr val="4F81BD"/>
                </a:solidFill>
              </a:rPr>
            </a:br>
            <a:r>
              <a:rPr lang="en-US">
                <a:solidFill>
                  <a:srgbClr val="4F81BD"/>
                </a:solidFill>
              </a:rPr>
              <a:t>pages by request and </a:t>
            </a:r>
            <a:br>
              <a:rPr lang="en-US">
                <a:solidFill>
                  <a:srgbClr val="4F81BD"/>
                </a:solidFill>
              </a:rPr>
            </a:br>
            <a:r>
              <a:rPr lang="en-US">
                <a:solidFill>
                  <a:srgbClr val="4F81BD"/>
                </a:solidFill>
              </a:rPr>
              <a:t>sends them to the </a:t>
            </a:r>
            <a:br>
              <a:rPr lang="en-US">
                <a:solidFill>
                  <a:srgbClr val="4F81BD"/>
                </a:solidFill>
              </a:rPr>
            </a:br>
            <a:r>
              <a:rPr lang="en-US">
                <a:solidFill>
                  <a:srgbClr val="4F81BD"/>
                </a:solidFill>
              </a:rPr>
              <a:t>client’s browser.</a:t>
            </a:r>
            <a:endParaRPr i="0" u="none" strike="noStrike">
              <a:solidFill>
                <a:srgbClr val="4F81BD"/>
              </a:solidFill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Role of the Web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-US"/>
              <a:t>Role of the Web Browser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481329"/>
            <a:ext cx="8229600" cy="4386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-256053" lvl="0" marL="365760" marR="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i="0" lang="en-US" sz="2500" u="none" strike="noStrike">
                <a:solidFill>
                  <a:srgbClr val="0070C0"/>
                </a:solidFill>
              </a:rPr>
              <a:t>HTML code is interpreted by a </a:t>
            </a:r>
            <a:r>
              <a:rPr b="1" i="0" lang="en-US" sz="2500" u="none" strike="noStrike">
                <a:solidFill>
                  <a:srgbClr val="0070C0"/>
                </a:solidFill>
              </a:rPr>
              <a:t>web browser</a:t>
            </a:r>
            <a:r>
              <a:rPr i="0" lang="en-US" sz="2500" u="none" strike="noStrike">
                <a:solidFill>
                  <a:srgbClr val="0070C0"/>
                </a:solidFill>
              </a:rPr>
              <a:t>. (a software application designed to retrieve and present content on the Web)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500">
                <a:solidFill>
                  <a:srgbClr val="0070C0"/>
                </a:solidFill>
              </a:rPr>
              <a:t>The web browser displays the page by reading the instructions in the web document.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500">
                <a:solidFill>
                  <a:srgbClr val="0070C0"/>
                </a:solidFill>
              </a:rPr>
              <a:t>It fetches a Web page from a </a:t>
            </a:r>
            <a:r>
              <a:rPr b="1" lang="en-US" sz="2500">
                <a:solidFill>
                  <a:srgbClr val="0070C0"/>
                </a:solidFill>
              </a:rPr>
              <a:t>server</a:t>
            </a:r>
            <a:r>
              <a:rPr lang="en-US" sz="2500">
                <a:solidFill>
                  <a:srgbClr val="0070C0"/>
                </a:solidFill>
              </a:rPr>
              <a:t> by a </a:t>
            </a:r>
            <a:r>
              <a:rPr b="1" lang="en-US" sz="2500">
                <a:solidFill>
                  <a:srgbClr val="0070C0"/>
                </a:solidFill>
              </a:rPr>
              <a:t>request</a:t>
            </a:r>
            <a:r>
              <a:rPr lang="en-US" sz="2500">
                <a:solidFill>
                  <a:srgbClr val="0070C0"/>
                </a:solidFill>
              </a:rPr>
              <a:t>. A standard </a:t>
            </a:r>
            <a:r>
              <a:rPr b="1" lang="en-US" sz="2500">
                <a:solidFill>
                  <a:srgbClr val="0070C0"/>
                </a:solidFill>
              </a:rPr>
              <a:t>http  (hypertext transfer protocol) </a:t>
            </a:r>
            <a:r>
              <a:rPr lang="en-US" sz="2500">
                <a:solidFill>
                  <a:srgbClr val="0070C0"/>
                </a:solidFill>
              </a:rPr>
              <a:t>request includes a page address. For example:  http://www.w3.org/standards/about.html </a:t>
            </a:r>
            <a:endParaRPr/>
          </a:p>
          <a:p>
            <a:pPr indent="-142382" lvl="0" marL="365760" marR="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 i="0" u="none" strike="noStrike">
              <a:solidFill>
                <a:schemeClr val="accent1"/>
              </a:solidFill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5105400"/>
            <a:ext cx="4572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533400" y="12954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2400"/>
              <a:buFont typeface="Cambria"/>
              <a:buNone/>
            </a:pPr>
            <a:r>
              <a:rPr b="0" i="0" lang="en-US" sz="24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i="0" lang="en-US" sz="24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Web site </a:t>
            </a:r>
            <a:r>
              <a:rPr b="0" i="0" lang="en-US" sz="24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is a collection of </a:t>
            </a:r>
            <a:br>
              <a:rPr b="0" i="0" lang="en-US" sz="24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related webpages with a starting </a:t>
            </a:r>
            <a:br>
              <a:rPr b="0" i="0" lang="en-US" sz="24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point or home page.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519953" y="2890187"/>
            <a:ext cx="8229600" cy="274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i="0" lang="en-US" sz="2400" u="none" strike="noStrik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pages are organized in a directory structure on a web server. The web server runs special software to serve up the content by responding to requests.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 on the Web is available because the Web is a network of computers all over the world.</a:t>
            </a:r>
            <a:endParaRPr i="0" sz="2400" u="none" strike="noStrike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457200" y="621267"/>
            <a:ext cx="4482766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a Web site?</a:t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304800"/>
            <a:ext cx="4104564" cy="237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