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6"/>
            <a:ext cx="4873576" cy="82391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256936" y="1778436"/>
            <a:ext cx="4897580" cy="82391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4165351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图片占位符 2"/>
          <p:cNvSpPr/>
          <p:nvPr>
            <p:ph type="pic" sz="half" idx="13"/>
          </p:nvPr>
        </p:nvSpPr>
        <p:spPr>
          <a:xfrm>
            <a:off x="5183187" y="457201"/>
            <a:ext cx="6172202" cy="5403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1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0">
              <a:buSzTx/>
              <a:buFontTx/>
              <a:buNone/>
              <a:defRPr sz="2000"/>
            </a:lvl2pPr>
            <a:lvl3pPr marL="0" indent="0">
              <a:buSzTx/>
              <a:buFontTx/>
              <a:buNone/>
              <a:defRPr sz="2000"/>
            </a:lvl3pPr>
            <a:lvl4pPr marL="0" indent="0">
              <a:buSzTx/>
              <a:buFontTx/>
              <a:buNone/>
              <a:defRPr sz="2000"/>
            </a:lvl4pPr>
            <a:lvl5pPr marL="0" indent="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20" y="6404293"/>
            <a:ext cx="263981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in-03.png" descr="coin-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5506" y="2504992"/>
            <a:ext cx="5880988" cy="1848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etf-investment-guide-theme-ethereum.jpeg" descr="etf-investment-guide-theme-ethereum.jpeg"/>
          <p:cNvPicPr>
            <a:picLocks noChangeAspect="1"/>
          </p:cNvPicPr>
          <p:nvPr/>
        </p:nvPicPr>
        <p:blipFill>
          <a:blip r:embed="rId2">
            <a:extLst/>
          </a:blip>
          <a:srcRect l="0" t="35605" r="0" b="0"/>
          <a:stretch>
            <a:fillRect/>
          </a:stretch>
        </p:blipFill>
        <p:spPr>
          <a:xfrm>
            <a:off x="-283806" y="5208220"/>
            <a:ext cx="12573030" cy="521767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矩形"/>
          <p:cNvSpPr/>
          <p:nvPr/>
        </p:nvSpPr>
        <p:spPr>
          <a:xfrm>
            <a:off x="-534544" y="5177999"/>
            <a:ext cx="12803485" cy="3847010"/>
          </a:xfrm>
          <a:prstGeom prst="rect">
            <a:avLst/>
          </a:prstGeom>
          <a:solidFill>
            <a:srgbClr val="000000">
              <a:alpha val="53189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7" name="Hertz Index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1900"/>
            </a:lvl1pPr>
          </a:lstStyle>
          <a:p>
            <a:pPr/>
            <a:r>
              <a:t>Hertz Index</a:t>
            </a:r>
          </a:p>
        </p:txBody>
      </p:sp>
      <p:sp>
        <p:nvSpPr>
          <p:cNvPr id="198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solidFill>
                  <a:srgbClr val="FFFFFF"/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99" name="The Hertz Index is an active ETF which will track the best-performing investment manager on the platform to generate more profits for investors."/>
          <p:cNvSpPr txBox="1"/>
          <p:nvPr/>
        </p:nvSpPr>
        <p:spPr>
          <a:xfrm>
            <a:off x="431842" y="2043931"/>
            <a:ext cx="513017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000"/>
            </a:lvl1pPr>
          </a:lstStyle>
          <a:p>
            <a:pPr/>
            <a:r>
              <a:t>The Hertz Index is an active ETF which will track the best-performing investment manager on the platform to generate more profits for investors.</a:t>
            </a:r>
          </a:p>
        </p:txBody>
      </p:sp>
      <p:sp>
        <p:nvSpPr>
          <p:cNvPr id="200" name="The Hertz Index is a collection of the top 20 profitable portfolios on the Hertz platform…"/>
          <p:cNvSpPr txBox="1"/>
          <p:nvPr/>
        </p:nvSpPr>
        <p:spPr>
          <a:xfrm>
            <a:off x="6682629" y="1214727"/>
            <a:ext cx="4921821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Hertz Index is a collection of the top 20 profitable portfolios on the Hertz platform</a:t>
            </a:r>
          </a:p>
          <a:p>
            <a:pPr/>
          </a:p>
          <a:p>
            <a:pPr/>
            <a:r>
              <a:t>The Hertz Index snapshot of the underlying portfolio will be taken every Sunday</a:t>
            </a:r>
          </a:p>
          <a:p>
            <a:pPr/>
          </a:p>
          <a:p>
            <a:pPr/>
            <a:r>
              <a:t>The Hertz Index is managed by a robot which will track all the portfolios on the platform automatically </a:t>
            </a:r>
          </a:p>
          <a:p>
            <a:pPr/>
          </a:p>
          <a:p>
            <a:pPr/>
            <a:r>
              <a:t>Score = Sortino Ratio * SQRT (7-day average pool 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矩形"/>
          <p:cNvSpPr/>
          <p:nvPr/>
        </p:nvSpPr>
        <p:spPr>
          <a:xfrm>
            <a:off x="9536151" y="-6991679"/>
            <a:ext cx="9152949" cy="4791071"/>
          </a:xfrm>
          <a:prstGeom prst="rect">
            <a:avLst/>
          </a:prstGeom>
          <a:gradFill>
            <a:gsLst>
              <a:gs pos="0">
                <a:srgbClr val="7277D7">
                  <a:alpha val="43803"/>
                </a:srgbClr>
              </a:gs>
              <a:gs pos="100000">
                <a:srgbClr val="33FFEC">
                  <a:alpha val="43803"/>
                </a:srgbClr>
              </a:gs>
            </a:gsLst>
            <a:lin ang="16200000"/>
          </a:gradFill>
          <a:ln>
            <a:solidFill>
              <a:srgbClr val="3F6EC3">
                <a:alpha val="43803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内容占位符 2"/>
          <p:cNvSpPr txBox="1"/>
          <p:nvPr>
            <p:ph type="body" idx="1"/>
          </p:nvPr>
        </p:nvSpPr>
        <p:spPr>
          <a:xfrm>
            <a:off x="4649164" y="-4858734"/>
            <a:ext cx="10515601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Robust low-risk portfolios published on the Hertz platform</a:t>
            </a:r>
          </a:p>
          <a:p>
            <a:pPr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Using the Hertz smart contract sdk, the algorithm was developed by the Hertz development team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Invest by seeking external investment portfolios which are break-even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Operated by robots, looking for arbitrage opportunities in the chain</a:t>
            </a:r>
          </a:p>
        </p:txBody>
      </p:sp>
      <p:sp>
        <p:nvSpPr>
          <p:cNvPr id="204" name="Hertz Fixed Income Portfolio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1900"/>
            </a:lvl1pPr>
          </a:lstStyle>
          <a:p>
            <a:pPr/>
            <a:r>
              <a:t>Hertz Fixed Income Portfolio</a:t>
            </a:r>
          </a:p>
        </p:txBody>
      </p:sp>
      <p:sp>
        <p:nvSpPr>
          <p:cNvPr id="205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206" name="Robust low-risk portfolios published on the Hertz platform"/>
          <p:cNvSpPr txBox="1"/>
          <p:nvPr/>
        </p:nvSpPr>
        <p:spPr>
          <a:xfrm>
            <a:off x="1750005" y="1602263"/>
            <a:ext cx="3458517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/>
            </a:lvl1pPr>
          </a:lstStyle>
          <a:p>
            <a:pPr/>
            <a:r>
              <a:t>Robust low-risk portfolios published on the Hertz platform</a:t>
            </a:r>
          </a:p>
        </p:txBody>
      </p:sp>
      <p:sp>
        <p:nvSpPr>
          <p:cNvPr id="207" name="Using the Hertz smart contract sdk, the algorithm was developed by the Hertz development team"/>
          <p:cNvSpPr txBox="1"/>
          <p:nvPr/>
        </p:nvSpPr>
        <p:spPr>
          <a:xfrm>
            <a:off x="6004274" y="1494060"/>
            <a:ext cx="4546396" cy="136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/>
            </a:lvl1pPr>
          </a:lstStyle>
          <a:p>
            <a:pPr/>
            <a:r>
              <a:t>Using the Hertz smart contract sdk, the algorithm was developed by the Hertz development team</a:t>
            </a:r>
          </a:p>
        </p:txBody>
      </p:sp>
      <p:sp>
        <p:nvSpPr>
          <p:cNvPr id="208" name="Invest by seeking external investment portfolios which are break-even"/>
          <p:cNvSpPr txBox="1"/>
          <p:nvPr/>
        </p:nvSpPr>
        <p:spPr>
          <a:xfrm>
            <a:off x="1750005" y="4001229"/>
            <a:ext cx="3458517" cy="136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/>
            </a:lvl1pPr>
          </a:lstStyle>
          <a:p>
            <a:pPr/>
            <a:r>
              <a:t>Invest by seeking external investment portfolios which are break-even</a:t>
            </a:r>
          </a:p>
        </p:txBody>
      </p:sp>
      <p:sp>
        <p:nvSpPr>
          <p:cNvPr id="209" name="Operated by robots, looking for arbitrage opportunities in the chain"/>
          <p:cNvSpPr txBox="1"/>
          <p:nvPr/>
        </p:nvSpPr>
        <p:spPr>
          <a:xfrm>
            <a:off x="6177692" y="3986281"/>
            <a:ext cx="4025785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2400"/>
            </a:lvl1pPr>
          </a:lstStyle>
          <a:p>
            <a:pPr/>
            <a:r>
              <a:t>Operated by robots, looking for arbitrage opportunities in the chain</a:t>
            </a:r>
          </a:p>
        </p:txBody>
      </p:sp>
      <p:sp>
        <p:nvSpPr>
          <p:cNvPr id="210" name="矩形"/>
          <p:cNvSpPr/>
          <p:nvPr/>
        </p:nvSpPr>
        <p:spPr>
          <a:xfrm>
            <a:off x="9382009" y="-4669435"/>
            <a:ext cx="9461234" cy="3619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矩形"/>
          <p:cNvSpPr/>
          <p:nvPr/>
        </p:nvSpPr>
        <p:spPr>
          <a:xfrm>
            <a:off x="13553790" y="-7385885"/>
            <a:ext cx="292353" cy="5579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man-76196_1920.jpg" descr="man-76196_1920.jpg"/>
          <p:cNvPicPr>
            <a:picLocks noChangeAspect="1"/>
          </p:cNvPicPr>
          <p:nvPr/>
        </p:nvPicPr>
        <p:blipFill>
          <a:blip r:embed="rId2">
            <a:extLst/>
          </a:blip>
          <a:srcRect l="22038" t="0" r="0" b="0"/>
          <a:stretch>
            <a:fillRect/>
          </a:stretch>
        </p:blipFill>
        <p:spPr>
          <a:xfrm>
            <a:off x="6392681" y="-337002"/>
            <a:ext cx="8808088" cy="753200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标题 1"/>
          <p:cNvSpPr txBox="1"/>
          <p:nvPr>
            <p:ph type="title"/>
          </p:nvPr>
        </p:nvSpPr>
        <p:spPr>
          <a:xfrm>
            <a:off x="2773911" y="-2970521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Platform Profit Model</a:t>
            </a:r>
          </a:p>
        </p:txBody>
      </p:sp>
      <p:sp>
        <p:nvSpPr>
          <p:cNvPr id="215" name="内容占位符 2"/>
          <p:cNvSpPr txBox="1"/>
          <p:nvPr>
            <p:ph type="body" sz="half" idx="1"/>
          </p:nvPr>
        </p:nvSpPr>
        <p:spPr>
          <a:xfrm>
            <a:off x="8753877" y="-2927239"/>
            <a:ext cx="4814798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Various portfolios: 2% commission </a:t>
            </a:r>
            <a:r>
              <a:t>fees</a:t>
            </a:r>
            <a:r>
              <a:t> </a:t>
            </a:r>
            <a:r>
              <a:t>are </a:t>
            </a:r>
            <a:r>
              <a:t>charged by the platform (1% can be deducted for payments with governance tokens)</a:t>
            </a:r>
          </a:p>
        </p:txBody>
      </p:sp>
      <p:sp>
        <p:nvSpPr>
          <p:cNvPr id="216" name="Platform Profit Model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1900"/>
            </a:lvl1pPr>
          </a:lstStyle>
          <a:p>
            <a:pPr/>
            <a:r>
              <a:t>Platform Profit Model</a:t>
            </a:r>
          </a:p>
        </p:txBody>
      </p:sp>
      <p:sp>
        <p:nvSpPr>
          <p:cNvPr id="217" name="Hertz Index: the platform charges a 1% commission fees and 10% profit (5% profit can be deducted for using governance tokens)"/>
          <p:cNvSpPr txBox="1"/>
          <p:nvPr/>
        </p:nvSpPr>
        <p:spPr>
          <a:xfrm>
            <a:off x="6748540" y="-2961176"/>
            <a:ext cx="4421647" cy="1986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Hertz Index: the platform charges a 1% commission </a:t>
            </a:r>
            <a:r>
              <a:t>fees </a:t>
            </a:r>
            <a:r>
              <a:t>and 10% profit (5% profit can be deducted for using governance tokens)</a:t>
            </a:r>
          </a:p>
        </p:txBody>
      </p:sp>
      <p:sp>
        <p:nvSpPr>
          <p:cNvPr id="218" name="Various portfolios: 2% commission fees are charged by the platform (1% can be deducted for payments with governance tokens)"/>
          <p:cNvSpPr txBox="1"/>
          <p:nvPr/>
        </p:nvSpPr>
        <p:spPr>
          <a:xfrm>
            <a:off x="1086508" y="3716736"/>
            <a:ext cx="406995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Various portfolios: 2% commission fees are charged by the platform (1% can be deducted for payments with governance tokens)</a:t>
            </a:r>
          </a:p>
        </p:txBody>
      </p:sp>
      <p:sp>
        <p:nvSpPr>
          <p:cNvPr id="219" name="Hertz Index: the platform charges a 1% commission fees and 10% profit (5% profit can be deducted for using governance tokens)"/>
          <p:cNvSpPr txBox="1"/>
          <p:nvPr/>
        </p:nvSpPr>
        <p:spPr>
          <a:xfrm>
            <a:off x="1086508" y="1550895"/>
            <a:ext cx="406995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Hertz Index: the platform charges a 1% commission fees and 10% profit (5% profit can be deducted for using governance tokens)</a:t>
            </a:r>
          </a:p>
        </p:txBody>
      </p:sp>
      <p:sp>
        <p:nvSpPr>
          <p:cNvPr id="220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标题 1"/>
          <p:cNvSpPr txBox="1"/>
          <p:nvPr>
            <p:ph type="title"/>
          </p:nvPr>
        </p:nvSpPr>
        <p:spPr>
          <a:xfrm>
            <a:off x="-256235" y="-1204089"/>
            <a:ext cx="10515601" cy="132556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Hertz Lottery</a:t>
            </a:r>
          </a:p>
        </p:txBody>
      </p:sp>
      <p:sp>
        <p:nvSpPr>
          <p:cNvPr id="223" name="内容占位符 2"/>
          <p:cNvSpPr txBox="1"/>
          <p:nvPr>
            <p:ph type="body" idx="1"/>
          </p:nvPr>
        </p:nvSpPr>
        <p:spPr>
          <a:xfrm>
            <a:off x="394598" y="-5555696"/>
            <a:ext cx="10515601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Investment Manager Lottery Pool and Investor Lottery Pool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Bonus </a:t>
            </a:r>
            <a:r>
              <a:t>from</a:t>
            </a:r>
            <a:r>
              <a:t>: 20% of platform commission income</a:t>
            </a:r>
          </a:p>
        </p:txBody>
      </p:sp>
      <p:sp>
        <p:nvSpPr>
          <p:cNvPr id="224" name="Hertz Lottery"/>
          <p:cNvSpPr txBox="1"/>
          <p:nvPr/>
        </p:nvSpPr>
        <p:spPr>
          <a:xfrm>
            <a:off x="-3454148" y="-13847"/>
            <a:ext cx="993684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1900"/>
            </a:lvl1pPr>
          </a:lstStyle>
          <a:p>
            <a:pPr/>
            <a:r>
              <a:t>Hertz Lottery</a:t>
            </a:r>
          </a:p>
        </p:txBody>
      </p:sp>
      <p:grpSp>
        <p:nvGrpSpPr>
          <p:cNvPr id="230" name="成组"/>
          <p:cNvGrpSpPr/>
          <p:nvPr/>
        </p:nvGrpSpPr>
        <p:grpSpPr>
          <a:xfrm>
            <a:off x="1784826" y="1662505"/>
            <a:ext cx="8622348" cy="3532990"/>
            <a:chOff x="0" y="0"/>
            <a:chExt cx="8622347" cy="3532989"/>
          </a:xfrm>
        </p:grpSpPr>
        <p:sp>
          <p:nvSpPr>
            <p:cNvPr id="225" name="矩形"/>
            <p:cNvSpPr/>
            <p:nvPr/>
          </p:nvSpPr>
          <p:spPr>
            <a:xfrm>
              <a:off x="14652" y="0"/>
              <a:ext cx="8593045" cy="35329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6" name="Hertz Lottery"/>
            <p:cNvSpPr txBox="1"/>
            <p:nvPr/>
          </p:nvSpPr>
          <p:spPr>
            <a:xfrm>
              <a:off x="366496" y="624673"/>
              <a:ext cx="4491197" cy="498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868680">
                <a:lnSpc>
                  <a:spcPct val="90000"/>
                </a:lnSpc>
                <a:defRPr b="1" sz="3200"/>
              </a:lvl1pPr>
            </a:lstStyle>
            <a:p>
              <a:pPr/>
              <a:r>
                <a:t>Hertz Lottery</a:t>
              </a:r>
            </a:p>
          </p:txBody>
        </p:sp>
        <p:sp>
          <p:nvSpPr>
            <p:cNvPr id="227" name="Bonus from: 20% of platform commission income"/>
            <p:cNvSpPr txBox="1"/>
            <p:nvPr/>
          </p:nvSpPr>
          <p:spPr>
            <a:xfrm>
              <a:off x="327304" y="2709230"/>
              <a:ext cx="6700920" cy="36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2300"/>
              </a:pPr>
              <a:r>
                <a:t>Bonus </a:t>
              </a:r>
              <a:r>
                <a:t>from</a:t>
              </a:r>
              <a:r>
                <a:t>: 20% of platform commission income</a:t>
              </a:r>
            </a:p>
          </p:txBody>
        </p:sp>
        <p:sp>
          <p:nvSpPr>
            <p:cNvPr id="228" name="Investment Manager Lottery Pool and Investor Lottery Pool"/>
            <p:cNvSpPr txBox="1"/>
            <p:nvPr/>
          </p:nvSpPr>
          <p:spPr>
            <a:xfrm>
              <a:off x="327304" y="1893023"/>
              <a:ext cx="8053227" cy="36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300"/>
              </a:lvl1pPr>
            </a:lstStyle>
            <a:p>
              <a:pPr/>
              <a:r>
                <a:t>Investment Manager Lottery Pool and Investor Lottery Pool</a:t>
              </a:r>
            </a:p>
          </p:txBody>
        </p:sp>
        <p:sp>
          <p:nvSpPr>
            <p:cNvPr id="229" name="线条"/>
            <p:cNvSpPr/>
            <p:nvPr/>
          </p:nvSpPr>
          <p:spPr>
            <a:xfrm>
              <a:off x="0" y="1507931"/>
              <a:ext cx="862234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矩形"/>
          <p:cNvSpPr/>
          <p:nvPr/>
        </p:nvSpPr>
        <p:spPr>
          <a:xfrm>
            <a:off x="4474217" y="-5681867"/>
            <a:ext cx="4313703" cy="405293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3" name="标题 1"/>
          <p:cNvSpPr txBox="1"/>
          <p:nvPr>
            <p:ph type="title"/>
          </p:nvPr>
        </p:nvSpPr>
        <p:spPr>
          <a:xfrm>
            <a:off x="1563942" y="-3981381"/>
            <a:ext cx="10515601" cy="132556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Investor Lottery</a:t>
            </a:r>
          </a:p>
        </p:txBody>
      </p:sp>
      <p:sp>
        <p:nvSpPr>
          <p:cNvPr id="234" name="Weekly run…"/>
          <p:cNvSpPr txBox="1"/>
          <p:nvPr/>
        </p:nvSpPr>
        <p:spPr>
          <a:xfrm>
            <a:off x="1050711" y="-1651037"/>
            <a:ext cx="4748115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Weekly </a:t>
            </a:r>
            <a:r>
              <a:t>run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The </a:t>
            </a:r>
            <a:r>
              <a:t>price</a:t>
            </a:r>
            <a:r>
              <a:t> is 25% of the pool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Specific awards</a:t>
            </a:r>
          </a:p>
        </p:txBody>
      </p:sp>
      <p:sp>
        <p:nvSpPr>
          <p:cNvPr id="235" name="Investor Lottery"/>
          <p:cNvSpPr txBox="1"/>
          <p:nvPr/>
        </p:nvSpPr>
        <p:spPr>
          <a:xfrm>
            <a:off x="12251992" y="-3277169"/>
            <a:ext cx="2090567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2800"/>
            </a:lvl1pPr>
          </a:lstStyle>
          <a:p>
            <a:pPr/>
            <a:r>
              <a:t>Investor Lottery</a:t>
            </a:r>
          </a:p>
        </p:txBody>
      </p:sp>
      <p:sp>
        <p:nvSpPr>
          <p:cNvPr id="236" name="Weekly run"/>
          <p:cNvSpPr txBox="1"/>
          <p:nvPr/>
        </p:nvSpPr>
        <p:spPr>
          <a:xfrm>
            <a:off x="12234896" y="-1237512"/>
            <a:ext cx="115201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Weekly run</a:t>
            </a:r>
          </a:p>
        </p:txBody>
      </p:sp>
      <p:sp>
        <p:nvSpPr>
          <p:cNvPr id="237" name="The price is 75% of the pool"/>
          <p:cNvSpPr txBox="1"/>
          <p:nvPr/>
        </p:nvSpPr>
        <p:spPr>
          <a:xfrm>
            <a:off x="12234896" y="-2016249"/>
            <a:ext cx="3151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The price is </a:t>
            </a:r>
            <a:r>
              <a:rPr sz="3000"/>
              <a:t>75%</a:t>
            </a:r>
            <a:r>
              <a:t> of the pool</a:t>
            </a:r>
          </a:p>
        </p:txBody>
      </p:sp>
      <p:sp>
        <p:nvSpPr>
          <p:cNvPr id="238" name="Specific awards"/>
          <p:cNvSpPr txBox="1"/>
          <p:nvPr/>
        </p:nvSpPr>
        <p:spPr>
          <a:xfrm>
            <a:off x="12234896" y="-794983"/>
            <a:ext cx="16135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Specific awards</a:t>
            </a:r>
          </a:p>
        </p:txBody>
      </p:sp>
      <p:sp>
        <p:nvSpPr>
          <p:cNvPr id="239" name="The l2 asset management platform deployed on MATIC"/>
          <p:cNvSpPr/>
          <p:nvPr/>
        </p:nvSpPr>
        <p:spPr>
          <a:xfrm>
            <a:off x="6137616" y="-3017704"/>
            <a:ext cx="2617416" cy="2242656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The l2 asset management platform deployed on MATIC</a:t>
            </a:r>
          </a:p>
        </p:txBody>
      </p:sp>
      <p:grpSp>
        <p:nvGrpSpPr>
          <p:cNvPr id="252" name="成组"/>
          <p:cNvGrpSpPr/>
          <p:nvPr/>
        </p:nvGrpSpPr>
        <p:grpSpPr>
          <a:xfrm>
            <a:off x="1432133" y="1559566"/>
            <a:ext cx="9327734" cy="3738868"/>
            <a:chOff x="0" y="0"/>
            <a:chExt cx="9327733" cy="3738866"/>
          </a:xfrm>
        </p:grpSpPr>
        <p:sp>
          <p:nvSpPr>
            <p:cNvPr id="240" name="矩形"/>
            <p:cNvSpPr/>
            <p:nvPr/>
          </p:nvSpPr>
          <p:spPr>
            <a:xfrm>
              <a:off x="12699" y="0"/>
              <a:ext cx="4313704" cy="373886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Investment Manager Lottery Pool"/>
            <p:cNvSpPr txBox="1"/>
            <p:nvPr/>
          </p:nvSpPr>
          <p:spPr>
            <a:xfrm>
              <a:off x="283700" y="281770"/>
              <a:ext cx="3892875" cy="8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868680">
                <a:lnSpc>
                  <a:spcPct val="90000"/>
                </a:lnSpc>
                <a:defRPr b="1" sz="2800"/>
              </a:lvl1pPr>
            </a:lstStyle>
            <a:p>
              <a:pPr/>
              <a:r>
                <a:t>Investment Manager Lottery Pool</a:t>
              </a:r>
            </a:p>
          </p:txBody>
        </p:sp>
        <p:sp>
          <p:nvSpPr>
            <p:cNvPr id="242" name="Weekly run"/>
            <p:cNvSpPr txBox="1"/>
            <p:nvPr/>
          </p:nvSpPr>
          <p:spPr>
            <a:xfrm>
              <a:off x="283700" y="2348304"/>
              <a:ext cx="1341904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100"/>
              </a:lvl1pPr>
            </a:lstStyle>
            <a:p>
              <a:pPr/>
              <a:r>
                <a:t>Weekly run</a:t>
              </a:r>
            </a:p>
          </p:txBody>
        </p:sp>
        <p:sp>
          <p:nvSpPr>
            <p:cNvPr id="243" name="The price is 25% of the pool"/>
            <p:cNvSpPr txBox="1"/>
            <p:nvPr/>
          </p:nvSpPr>
          <p:spPr>
            <a:xfrm>
              <a:off x="283700" y="1640833"/>
              <a:ext cx="354748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2100"/>
              </a:pPr>
              <a:r>
                <a:t>The price is </a:t>
              </a:r>
              <a:r>
                <a:rPr sz="3000"/>
                <a:t>25%</a:t>
              </a:r>
              <a:r>
                <a:t> of the pool</a:t>
              </a:r>
            </a:p>
          </p:txBody>
        </p:sp>
        <p:sp>
          <p:nvSpPr>
            <p:cNvPr id="244" name="Specific awards"/>
            <p:cNvSpPr txBox="1"/>
            <p:nvPr/>
          </p:nvSpPr>
          <p:spPr>
            <a:xfrm>
              <a:off x="283700" y="2916075"/>
              <a:ext cx="1880382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100"/>
              </a:lvl1pPr>
            </a:lstStyle>
            <a:p>
              <a:pPr/>
              <a:r>
                <a:t>Specific awards</a:t>
              </a:r>
            </a:p>
          </p:txBody>
        </p:sp>
        <p:sp>
          <p:nvSpPr>
            <p:cNvPr id="245" name="线条"/>
            <p:cNvSpPr/>
            <p:nvPr/>
          </p:nvSpPr>
          <p:spPr>
            <a:xfrm>
              <a:off x="0" y="1307043"/>
              <a:ext cx="433910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6" name="矩形"/>
            <p:cNvSpPr/>
            <p:nvPr/>
          </p:nvSpPr>
          <p:spPr>
            <a:xfrm>
              <a:off x="5001331" y="0"/>
              <a:ext cx="4313703" cy="373886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Investor Lottery"/>
            <p:cNvSpPr txBox="1"/>
            <p:nvPr/>
          </p:nvSpPr>
          <p:spPr>
            <a:xfrm>
              <a:off x="5272331" y="281770"/>
              <a:ext cx="3892876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868680">
                <a:lnSpc>
                  <a:spcPct val="90000"/>
                </a:lnSpc>
                <a:defRPr b="1" sz="2800"/>
              </a:lvl1pPr>
            </a:lstStyle>
            <a:p>
              <a:pPr/>
              <a:r>
                <a:t>Investor Lottery</a:t>
              </a:r>
            </a:p>
          </p:txBody>
        </p:sp>
        <p:sp>
          <p:nvSpPr>
            <p:cNvPr id="248" name="Weekly run"/>
            <p:cNvSpPr txBox="1"/>
            <p:nvPr/>
          </p:nvSpPr>
          <p:spPr>
            <a:xfrm>
              <a:off x="5272331" y="2348304"/>
              <a:ext cx="1341904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100"/>
              </a:lvl1pPr>
            </a:lstStyle>
            <a:p>
              <a:pPr/>
              <a:r>
                <a:t>Weekly run</a:t>
              </a:r>
            </a:p>
          </p:txBody>
        </p:sp>
        <p:sp>
          <p:nvSpPr>
            <p:cNvPr id="249" name="The price is 75% of the pool"/>
            <p:cNvSpPr txBox="1"/>
            <p:nvPr/>
          </p:nvSpPr>
          <p:spPr>
            <a:xfrm>
              <a:off x="5272331" y="1640833"/>
              <a:ext cx="354748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2100"/>
              </a:pPr>
              <a:r>
                <a:t>The price is </a:t>
              </a:r>
              <a:r>
                <a:rPr sz="3000"/>
                <a:t>75%</a:t>
              </a:r>
              <a:r>
                <a:t> of the pool</a:t>
              </a:r>
            </a:p>
          </p:txBody>
        </p:sp>
        <p:sp>
          <p:nvSpPr>
            <p:cNvPr id="250" name="Specific awards"/>
            <p:cNvSpPr txBox="1"/>
            <p:nvPr/>
          </p:nvSpPr>
          <p:spPr>
            <a:xfrm>
              <a:off x="5272331" y="2916075"/>
              <a:ext cx="1880383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100"/>
              </a:lvl1pPr>
            </a:lstStyle>
            <a:p>
              <a:pPr/>
              <a:r>
                <a:t>Specific awards</a:t>
              </a:r>
            </a:p>
          </p:txBody>
        </p:sp>
        <p:sp>
          <p:nvSpPr>
            <p:cNvPr id="251" name="线条"/>
            <p:cNvSpPr/>
            <p:nvPr/>
          </p:nvSpPr>
          <p:spPr>
            <a:xfrm>
              <a:off x="4988631" y="1307043"/>
              <a:ext cx="433910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DO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1900"/>
            </a:lvl1pPr>
          </a:lstStyle>
          <a:p>
            <a:pPr/>
            <a:r>
              <a:t>IDO</a:t>
            </a:r>
          </a:p>
        </p:txBody>
      </p:sp>
      <p:sp>
        <p:nvSpPr>
          <p:cNvPr id="255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256" name="Based upon the traffic and users on the Hertz platform"/>
          <p:cNvSpPr txBox="1"/>
          <p:nvPr/>
        </p:nvSpPr>
        <p:spPr>
          <a:xfrm>
            <a:off x="812674" y="2482760"/>
            <a:ext cx="4200370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3200"/>
            </a:lvl1pPr>
          </a:lstStyle>
          <a:p>
            <a:pPr/>
            <a:r>
              <a:t>Based upon the traffic and users on the Hertz platform</a:t>
            </a:r>
          </a:p>
        </p:txBody>
      </p:sp>
      <p:sp>
        <p:nvSpPr>
          <p:cNvPr id="257" name="Provide high-quality project research, market analysis, and the opportunity to invest in early-stage private sales."/>
          <p:cNvSpPr txBox="1"/>
          <p:nvPr/>
        </p:nvSpPr>
        <p:spPr>
          <a:xfrm>
            <a:off x="5643583" y="2927260"/>
            <a:ext cx="58189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Provide high-quality project research, market analysis, and the opportunity to invest in early-stage private sales.</a:t>
            </a:r>
          </a:p>
        </p:txBody>
      </p:sp>
      <p:sp>
        <p:nvSpPr>
          <p:cNvPr id="258" name="Title 1"/>
          <p:cNvSpPr txBox="1"/>
          <p:nvPr/>
        </p:nvSpPr>
        <p:spPr>
          <a:xfrm>
            <a:off x="255609" y="1505956"/>
            <a:ext cx="1053272" cy="165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95527">
              <a:lnSpc>
                <a:spcPct val="81000"/>
              </a:lnSpc>
              <a:defRPr b="1" sz="10266">
                <a:latin typeface="Pier Sans"/>
                <a:ea typeface="Pier Sans"/>
                <a:cs typeface="Pier Sans"/>
                <a:sym typeface="Pier Sans"/>
              </a:defRPr>
            </a:lvl1pPr>
          </a:lstStyle>
          <a:p>
            <a:pPr/>
            <a:r>
              <a:t>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HANK YOU"/>
          <p:cNvSpPr txBox="1"/>
          <p:nvPr/>
        </p:nvSpPr>
        <p:spPr>
          <a:xfrm>
            <a:off x="1301839" y="2826400"/>
            <a:ext cx="2893567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900"/>
            </a:lvl1pPr>
          </a:lstStyle>
          <a:p>
            <a:pPr/>
            <a:r>
              <a:t>THANK YOU</a:t>
            </a:r>
          </a:p>
        </p:txBody>
      </p:sp>
      <p:sp>
        <p:nvSpPr>
          <p:cNvPr id="261" name="Team member…"/>
          <p:cNvSpPr txBox="1"/>
          <p:nvPr/>
        </p:nvSpPr>
        <p:spPr>
          <a:xfrm>
            <a:off x="6624381" y="1993900"/>
            <a:ext cx="4140806" cy="287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>
            <a:spAutoFit/>
          </a:bodyPr>
          <a:lstStyle/>
          <a:p>
            <a:pPr/>
            <a:r>
              <a:t>Team member</a:t>
            </a:r>
          </a:p>
          <a:p>
            <a:pPr/>
          </a:p>
          <a:p>
            <a:pPr defTabSz="457200">
              <a:defRPr sz="140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[ Seabook ] Product Designer, Solution architecht and Smart Contract Developer.</a:t>
            </a:r>
          </a:p>
          <a:p>
            <a:pPr defTabSz="457200">
              <a:defRPr sz="140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40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[ Victor] Product Manager, Designer and Owner. Will be responsible for the pitch.</a:t>
            </a:r>
          </a:p>
          <a:p>
            <a:pPr defTabSz="457200">
              <a:defRPr sz="140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40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[ Michael ] ReactJS, Web3JS + UI developer</a:t>
            </a:r>
          </a:p>
          <a:p>
            <a:pPr defTabSz="457200">
              <a:defRPr sz="140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defRPr sz="140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[Nami] UI and UX Designer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tock-1863880_1920.jpg" descr="stock-1863880_1920.jpg"/>
          <p:cNvPicPr>
            <a:picLocks noChangeAspect="1"/>
          </p:cNvPicPr>
          <p:nvPr/>
        </p:nvPicPr>
        <p:blipFill>
          <a:blip r:embed="rId2">
            <a:alphaModFix amt="34261"/>
            <a:extLst/>
          </a:blip>
          <a:stretch>
            <a:fillRect/>
          </a:stretch>
        </p:blipFill>
        <p:spPr>
          <a:xfrm>
            <a:off x="-70436" y="-848110"/>
            <a:ext cx="12831329" cy="855422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副标题 2"/>
          <p:cNvSpPr txBox="1"/>
          <p:nvPr>
            <p:ph type="subTitle" sz="quarter" idx="1"/>
          </p:nvPr>
        </p:nvSpPr>
        <p:spPr>
          <a:xfrm>
            <a:off x="1523999" y="2724117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defRPr b="1" sz="2800"/>
            </a:pPr>
            <a:r>
              <a:t>Everyone</a:t>
            </a:r>
            <a:r>
              <a:t> can be </a:t>
            </a:r>
            <a:r>
              <a:t>a fund manager </a:t>
            </a:r>
          </a:p>
          <a:p>
            <a:pPr>
              <a:defRPr b="1" sz="2800"/>
            </a:pPr>
            <a:r>
              <a:t>Invest with same-class of investors</a:t>
            </a:r>
          </a:p>
        </p:txBody>
      </p:sp>
      <p:sp>
        <p:nvSpPr>
          <p:cNvPr id="96" name="Hertz"/>
          <p:cNvSpPr txBox="1"/>
          <p:nvPr/>
        </p:nvSpPr>
        <p:spPr>
          <a:xfrm>
            <a:off x="138951" y="6124031"/>
            <a:ext cx="130918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20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20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内容占位符 2"/>
          <p:cNvSpPr txBox="1"/>
          <p:nvPr>
            <p:ph type="body" idx="1"/>
          </p:nvPr>
        </p:nvSpPr>
        <p:spPr>
          <a:xfrm>
            <a:off x="4726849" y="-2627397"/>
            <a:ext cx="9124006" cy="377227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1.</a:t>
            </a:r>
            <a:r>
              <a:t> </a:t>
            </a:r>
            <a:r>
              <a:t>High </a:t>
            </a:r>
            <a:r>
              <a:t>standard</a:t>
            </a:r>
            <a:r>
              <a:t> </a:t>
            </a:r>
            <a:r>
              <a:t>of being </a:t>
            </a:r>
            <a:r>
              <a:t>an investment manager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2.</a:t>
            </a:r>
            <a:r>
              <a:t> C</a:t>
            </a:r>
            <a:r>
              <a:t>ompl</a:t>
            </a:r>
            <a:r>
              <a:t>icated </a:t>
            </a:r>
            <a:r>
              <a:t>vetting </a:t>
            </a:r>
            <a:r>
              <a:t>is needed for investors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3.</a:t>
            </a:r>
            <a:r>
              <a:t> </a:t>
            </a:r>
            <a:r>
              <a:t>Investors' money is in the hands of the investment company</a:t>
            </a:r>
            <a:r>
              <a:t>, so </a:t>
            </a:r>
            <a:r>
              <a:t>the</a:t>
            </a:r>
            <a:r>
              <a:t>re</a:t>
            </a:r>
            <a:r>
              <a:t> is risk involved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4.</a:t>
            </a:r>
            <a:r>
              <a:t> </a:t>
            </a:r>
            <a:r>
              <a:t>The </a:t>
            </a:r>
            <a:r>
              <a:t>products</a:t>
            </a:r>
            <a:r>
              <a:t> </a:t>
            </a:r>
            <a:r>
              <a:t>in</a:t>
            </a:r>
            <a:r>
              <a:t> </a:t>
            </a:r>
            <a:r>
              <a:t>the</a:t>
            </a:r>
            <a:r>
              <a:t> </a:t>
            </a:r>
            <a:r>
              <a:t>portfolio</a:t>
            </a:r>
            <a:r>
              <a:t> </a:t>
            </a:r>
            <a:r>
              <a:t>are </a:t>
            </a:r>
            <a:r>
              <a:t>unknown </a:t>
            </a:r>
            <a:r>
              <a:t> </a:t>
            </a:r>
          </a:p>
        </p:txBody>
      </p:sp>
      <p:sp>
        <p:nvSpPr>
          <p:cNvPr id="99" name="Traditional Asset Management Platforms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868680">
              <a:lnSpc>
                <a:spcPct val="90000"/>
              </a:lnSpc>
              <a:defRPr b="1" sz="1900"/>
            </a:pPr>
            <a:r>
              <a:t>Traditional </a:t>
            </a:r>
            <a:r>
              <a:t>Asset</a:t>
            </a:r>
            <a:r>
              <a:t> </a:t>
            </a:r>
            <a:r>
              <a:t>M</a:t>
            </a:r>
            <a:r>
              <a:t>anagement </a:t>
            </a:r>
            <a:r>
              <a:t>P</a:t>
            </a:r>
            <a:r>
              <a:t>latforms</a:t>
            </a:r>
          </a:p>
        </p:txBody>
      </p:sp>
      <p:sp>
        <p:nvSpPr>
          <p:cNvPr id="100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01" name="Rectangle 27"/>
          <p:cNvSpPr txBox="1"/>
          <p:nvPr/>
        </p:nvSpPr>
        <p:spPr>
          <a:xfrm>
            <a:off x="7529844" y="7242325"/>
            <a:ext cx="374072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b="1" sz="3200">
                <a:latin typeface="Pier Sans"/>
                <a:ea typeface="Pier Sans"/>
                <a:cs typeface="Pier Sans"/>
                <a:sym typeface="Pier Sans"/>
              </a:defRPr>
            </a:lvl1pPr>
          </a:lstStyle>
          <a:p>
            <a:pPr/>
            <a:r>
              <a:t>Hazima nail</a:t>
            </a:r>
          </a:p>
        </p:txBody>
      </p:sp>
      <p:sp>
        <p:nvSpPr>
          <p:cNvPr id="102" name="Rectangle 28"/>
          <p:cNvSpPr txBox="1"/>
          <p:nvPr/>
        </p:nvSpPr>
        <p:spPr>
          <a:xfrm>
            <a:off x="7565345" y="7892226"/>
            <a:ext cx="416326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Designer.</a:t>
            </a:r>
          </a:p>
        </p:txBody>
      </p:sp>
      <p:sp>
        <p:nvSpPr>
          <p:cNvPr id="103" name="Rectangle 29"/>
          <p:cNvSpPr txBox="1"/>
          <p:nvPr/>
        </p:nvSpPr>
        <p:spPr>
          <a:xfrm>
            <a:off x="7565345" y="8614672"/>
            <a:ext cx="3740730" cy="74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ct val="15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project encompasses every design interior</a:t>
            </a:r>
          </a:p>
        </p:txBody>
      </p:sp>
      <p:sp>
        <p:nvSpPr>
          <p:cNvPr id="104" name="Rectangle 31"/>
          <p:cNvSpPr txBox="1"/>
          <p:nvPr/>
        </p:nvSpPr>
        <p:spPr>
          <a:xfrm>
            <a:off x="11248468" y="13981233"/>
            <a:ext cx="374072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b="1" sz="3200">
                <a:latin typeface="Pier Sans"/>
                <a:ea typeface="Pier Sans"/>
                <a:cs typeface="Pier Sans"/>
                <a:sym typeface="Pier Sans"/>
              </a:defRPr>
            </a:lvl1pPr>
          </a:lstStyle>
          <a:p>
            <a:pPr/>
            <a:r>
              <a:t>Hazima nail</a:t>
            </a:r>
          </a:p>
        </p:txBody>
      </p:sp>
      <p:sp>
        <p:nvSpPr>
          <p:cNvPr id="105" name="Rectangle 32"/>
          <p:cNvSpPr txBox="1"/>
          <p:nvPr/>
        </p:nvSpPr>
        <p:spPr>
          <a:xfrm>
            <a:off x="11283969" y="14631135"/>
            <a:ext cx="41632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Designer.</a:t>
            </a:r>
          </a:p>
        </p:txBody>
      </p:sp>
      <p:sp>
        <p:nvSpPr>
          <p:cNvPr id="106" name="Rectangle 33"/>
          <p:cNvSpPr txBox="1"/>
          <p:nvPr/>
        </p:nvSpPr>
        <p:spPr>
          <a:xfrm>
            <a:off x="7712179" y="12983211"/>
            <a:ext cx="3740730" cy="746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ct val="15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project encompasses every design interior</a:t>
            </a:r>
          </a:p>
        </p:txBody>
      </p:sp>
      <p:sp>
        <p:nvSpPr>
          <p:cNvPr id="107" name="Straight Connector 34"/>
          <p:cNvSpPr/>
          <p:nvPr/>
        </p:nvSpPr>
        <p:spPr>
          <a:xfrm flipH="1">
            <a:off x="7798941" y="12837847"/>
            <a:ext cx="921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8" name="Rectangle 35"/>
          <p:cNvSpPr txBox="1"/>
          <p:nvPr/>
        </p:nvSpPr>
        <p:spPr>
          <a:xfrm>
            <a:off x="15701737" y="7242325"/>
            <a:ext cx="374072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b="1" sz="3200">
                <a:latin typeface="Pier Sans"/>
                <a:ea typeface="Pier Sans"/>
                <a:cs typeface="Pier Sans"/>
                <a:sym typeface="Pier Sans"/>
              </a:defRPr>
            </a:lvl1pPr>
          </a:lstStyle>
          <a:p>
            <a:pPr/>
            <a:r>
              <a:t>Hazima nail</a:t>
            </a:r>
          </a:p>
        </p:txBody>
      </p:sp>
      <p:sp>
        <p:nvSpPr>
          <p:cNvPr id="109" name="Rectangle 36"/>
          <p:cNvSpPr txBox="1"/>
          <p:nvPr/>
        </p:nvSpPr>
        <p:spPr>
          <a:xfrm>
            <a:off x="15737239" y="7892226"/>
            <a:ext cx="416326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Designer.</a:t>
            </a:r>
          </a:p>
        </p:txBody>
      </p:sp>
      <p:sp>
        <p:nvSpPr>
          <p:cNvPr id="110" name="Rectangle 37"/>
          <p:cNvSpPr txBox="1"/>
          <p:nvPr/>
        </p:nvSpPr>
        <p:spPr>
          <a:xfrm>
            <a:off x="15618609" y="12569033"/>
            <a:ext cx="3740730" cy="74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ct val="150000"/>
              </a:lnSpc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project encompasses every design interior</a:t>
            </a:r>
          </a:p>
        </p:txBody>
      </p:sp>
      <p:sp>
        <p:nvSpPr>
          <p:cNvPr id="111" name="Straight Connector 38"/>
          <p:cNvSpPr/>
          <p:nvPr/>
        </p:nvSpPr>
        <p:spPr>
          <a:xfrm flipH="1">
            <a:off x="15737239" y="12464656"/>
            <a:ext cx="921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12" name="图片占位符 9" descr="图片占位符 9"/>
          <p:cNvPicPr>
            <a:picLocks noChangeAspect="1"/>
          </p:cNvPicPr>
          <p:nvPr/>
        </p:nvPicPr>
        <p:blipFill>
          <a:blip r:embed="rId2">
            <a:extLst/>
          </a:blip>
          <a:srcRect l="0" t="24239" r="0" b="24239"/>
          <a:stretch>
            <a:fillRect/>
          </a:stretch>
        </p:blipFill>
        <p:spPr>
          <a:xfrm>
            <a:off x="15408887" y="8368318"/>
            <a:ext cx="4141575" cy="3794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图片占位符 14" descr="图片占位符 14"/>
          <p:cNvPicPr>
            <a:picLocks noChangeAspect="1"/>
          </p:cNvPicPr>
          <p:nvPr/>
        </p:nvPicPr>
        <p:blipFill>
          <a:blip r:embed="rId3">
            <a:extLst/>
          </a:blip>
          <a:srcRect l="4447" t="0" r="4447" b="0"/>
          <a:stretch>
            <a:fillRect/>
          </a:stretch>
        </p:blipFill>
        <p:spPr>
          <a:xfrm>
            <a:off x="11283967" y="7285806"/>
            <a:ext cx="3870410" cy="6373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s-Your-Investment-Manager-.jpeg" descr="Is-Your-Investment-Manager-.jpeg"/>
          <p:cNvPicPr>
            <a:picLocks noChangeAspect="1"/>
          </p:cNvPicPr>
          <p:nvPr/>
        </p:nvPicPr>
        <p:blipFill>
          <a:blip r:embed="rId4">
            <a:extLst/>
          </a:blip>
          <a:srcRect l="15953" t="0" r="15953" b="0"/>
          <a:stretch>
            <a:fillRect/>
          </a:stretch>
        </p:blipFill>
        <p:spPr>
          <a:xfrm>
            <a:off x="583700" y="2043384"/>
            <a:ext cx="2470186" cy="2208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屏幕快照 2021-07-30 下午10.32.33.png" descr="屏幕快照 2021-07-30 下午10.32.33.png"/>
          <p:cNvPicPr>
            <a:picLocks noChangeAspect="1"/>
          </p:cNvPicPr>
          <p:nvPr/>
        </p:nvPicPr>
        <p:blipFill>
          <a:blip r:embed="rId5">
            <a:extLst/>
          </a:blip>
          <a:srcRect l="8993" t="0" r="16389" b="0"/>
          <a:stretch>
            <a:fillRect/>
          </a:stretch>
        </p:blipFill>
        <p:spPr>
          <a:xfrm>
            <a:off x="3357975" y="2042987"/>
            <a:ext cx="2455075" cy="220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屏幕快照 2021-07-30 下午10.30.50.png" descr="屏幕快照 2021-07-30 下午10.30.50.png"/>
          <p:cNvPicPr>
            <a:picLocks noChangeAspect="1"/>
          </p:cNvPicPr>
          <p:nvPr/>
        </p:nvPicPr>
        <p:blipFill>
          <a:blip r:embed="rId6">
            <a:extLst/>
          </a:blip>
          <a:srcRect l="0" t="0" r="33042" b="0"/>
          <a:stretch>
            <a:fillRect/>
          </a:stretch>
        </p:blipFill>
        <p:spPr>
          <a:xfrm>
            <a:off x="6137806" y="2278334"/>
            <a:ext cx="2428962" cy="1973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屏幕快照 2021-07-30 下午10.31.35.png" descr="屏幕快照 2021-07-30 下午10.31.35.png"/>
          <p:cNvPicPr>
            <a:picLocks noChangeAspect="1"/>
          </p:cNvPicPr>
          <p:nvPr/>
        </p:nvPicPr>
        <p:blipFill>
          <a:blip r:embed="rId7">
            <a:extLst/>
          </a:blip>
          <a:srcRect l="16692" t="0" r="9329" b="0"/>
          <a:stretch>
            <a:fillRect/>
          </a:stretch>
        </p:blipFill>
        <p:spPr>
          <a:xfrm>
            <a:off x="8845208" y="2052909"/>
            <a:ext cx="2547623" cy="219910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High standard of being an investment manager"/>
          <p:cNvSpPr txBox="1"/>
          <p:nvPr/>
        </p:nvSpPr>
        <p:spPr>
          <a:xfrm>
            <a:off x="440943" y="4459705"/>
            <a:ext cx="247015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5942" indent="-195942">
              <a:buSzPct val="100000"/>
              <a:buFont typeface="Arial"/>
              <a:buChar char="•"/>
              <a:defRPr sz="1200">
                <a:solidFill>
                  <a:srgbClr val="535353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High </a:t>
            </a:r>
            <a:r>
              <a:t>standard</a:t>
            </a:r>
            <a:r>
              <a:t> </a:t>
            </a:r>
            <a:r>
              <a:t>of being </a:t>
            </a:r>
            <a:r>
              <a:t>an investment manager</a:t>
            </a:r>
          </a:p>
        </p:txBody>
      </p:sp>
      <p:sp>
        <p:nvSpPr>
          <p:cNvPr id="119" name="Complicated vetting is needed for investors"/>
          <p:cNvSpPr txBox="1"/>
          <p:nvPr/>
        </p:nvSpPr>
        <p:spPr>
          <a:xfrm>
            <a:off x="3441826" y="4459705"/>
            <a:ext cx="23003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5942" indent="-195942">
              <a:buSzPct val="100000"/>
              <a:buFont typeface="Arial"/>
              <a:buChar char="•"/>
              <a:defRPr sz="1200">
                <a:solidFill>
                  <a:srgbClr val="535353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C</a:t>
            </a:r>
            <a:r>
              <a:t>ompl</a:t>
            </a:r>
            <a:r>
              <a:t>icated </a:t>
            </a:r>
            <a:r>
              <a:t>vetting </a:t>
            </a:r>
            <a:r>
              <a:t>is needed for investors</a:t>
            </a:r>
          </a:p>
        </p:txBody>
      </p:sp>
      <p:sp>
        <p:nvSpPr>
          <p:cNvPr id="120" name="Investors' money is in the hands of the investment company, so there is risk involved"/>
          <p:cNvSpPr txBox="1"/>
          <p:nvPr/>
        </p:nvSpPr>
        <p:spPr>
          <a:xfrm>
            <a:off x="6130122" y="4459705"/>
            <a:ext cx="247015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5942" indent="-195942">
              <a:buSzPct val="100000"/>
              <a:buFont typeface="Arial"/>
              <a:buChar char="•"/>
              <a:defRPr sz="1200">
                <a:solidFill>
                  <a:srgbClr val="535353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Investors' money is in the hands of the investment company</a:t>
            </a:r>
            <a:r>
              <a:t>, so </a:t>
            </a:r>
            <a:r>
              <a:t>the</a:t>
            </a:r>
            <a:r>
              <a:t>re</a:t>
            </a:r>
            <a:r>
              <a:t> is risk involved</a:t>
            </a:r>
          </a:p>
        </p:txBody>
      </p:sp>
      <p:sp>
        <p:nvSpPr>
          <p:cNvPr id="121" name="The products in the portfolio are unknown"/>
          <p:cNvSpPr txBox="1"/>
          <p:nvPr/>
        </p:nvSpPr>
        <p:spPr>
          <a:xfrm>
            <a:off x="8864637" y="4459705"/>
            <a:ext cx="254754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5942" indent="-195942">
              <a:buSzPct val="100000"/>
              <a:buFont typeface="Arial"/>
              <a:buChar char="•"/>
              <a:defRPr sz="1200">
                <a:solidFill>
                  <a:srgbClr val="535353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t>The </a:t>
            </a:r>
            <a:r>
              <a:t>products</a:t>
            </a:r>
            <a:r>
              <a:t> </a:t>
            </a:r>
            <a:r>
              <a:t>in</a:t>
            </a:r>
            <a:r>
              <a:t> </a:t>
            </a:r>
            <a:r>
              <a:t>the</a:t>
            </a:r>
            <a:r>
              <a:t> </a:t>
            </a:r>
            <a:r>
              <a:t>portfolio</a:t>
            </a:r>
            <a:r>
              <a:t> </a:t>
            </a:r>
            <a:r>
              <a:t>are </a:t>
            </a:r>
            <a:r>
              <a:t>unknown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内容占位符 2"/>
          <p:cNvSpPr txBox="1"/>
          <p:nvPr>
            <p:ph type="body" idx="1"/>
          </p:nvPr>
        </p:nvSpPr>
        <p:spPr>
          <a:xfrm>
            <a:off x="4588202" y="-4571249"/>
            <a:ext cx="10515601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1.Enzyme、Dhedge、TokenSets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2.Extremely high gas costs </a:t>
            </a:r>
            <a:r>
              <a:t>with</a:t>
            </a:r>
            <a:r>
              <a:t> poor </a:t>
            </a:r>
            <a:r>
              <a:t>using </a:t>
            </a:r>
            <a:r>
              <a:t>experience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3.</a:t>
            </a:r>
            <a:r>
              <a:t>H</a:t>
            </a:r>
            <a:r>
              <a:t>omogeneous </a:t>
            </a:r>
            <a:r>
              <a:t>kinds</a:t>
            </a:r>
            <a:r>
              <a:t> of investment</a:t>
            </a:r>
            <a:r>
              <a:t>s 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4.Lack of interaction </a:t>
            </a:r>
            <a:r>
              <a:t>and social intercourse </a:t>
            </a:r>
            <a:r>
              <a:t>between</a:t>
            </a:r>
            <a:r>
              <a:t> users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5.Low Total Value Locked</a:t>
            </a:r>
          </a:p>
        </p:txBody>
      </p:sp>
      <p:sp>
        <p:nvSpPr>
          <p:cNvPr id="124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25" name="Asset Management Platforms in Blockchain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1900"/>
            </a:lvl1pPr>
          </a:lstStyle>
          <a:p>
            <a:pPr/>
            <a:r>
              <a:t>Asset Management Platforms in Blockchain</a:t>
            </a:r>
          </a:p>
        </p:txBody>
      </p:sp>
      <p:sp>
        <p:nvSpPr>
          <p:cNvPr id="126" name="椭圆形"/>
          <p:cNvSpPr/>
          <p:nvPr/>
        </p:nvSpPr>
        <p:spPr>
          <a:xfrm>
            <a:off x="334281" y="-4016052"/>
            <a:ext cx="2741097" cy="2628727"/>
          </a:xfrm>
          <a:prstGeom prst="ellipse">
            <a:avLst/>
          </a:prstGeom>
          <a:solidFill>
            <a:srgbClr val="70F5C2"/>
          </a:solidFill>
          <a:ln w="25400">
            <a:solidFill>
              <a:srgbClr val="70F5C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7" name="圆形"/>
          <p:cNvSpPr/>
          <p:nvPr/>
        </p:nvSpPr>
        <p:spPr>
          <a:xfrm>
            <a:off x="-78436" y="-3956276"/>
            <a:ext cx="3296746" cy="329674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椭圆形"/>
          <p:cNvSpPr/>
          <p:nvPr/>
        </p:nvSpPr>
        <p:spPr>
          <a:xfrm>
            <a:off x="-1109374" y="-3160978"/>
            <a:ext cx="2741097" cy="2910730"/>
          </a:xfrm>
          <a:prstGeom prst="ellipse">
            <a:avLst/>
          </a:prstGeom>
          <a:solidFill>
            <a:srgbClr val="7A81FF"/>
          </a:solidFill>
          <a:ln w="25400">
            <a:solidFill>
              <a:srgbClr val="A7A7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29" name="coin-03.png" descr="coin-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294" y="6943277"/>
            <a:ext cx="5880988" cy="184801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圆形"/>
          <p:cNvSpPr/>
          <p:nvPr/>
        </p:nvSpPr>
        <p:spPr>
          <a:xfrm>
            <a:off x="-252308" y="-4678141"/>
            <a:ext cx="3296745" cy="329674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A7A7A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3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2522" y="1563240"/>
            <a:ext cx="2766498" cy="2766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rcRect l="0" t="0" r="81872" b="0"/>
          <a:stretch>
            <a:fillRect/>
          </a:stretch>
        </p:blipFill>
        <p:spPr>
          <a:xfrm>
            <a:off x="2024213" y="2186242"/>
            <a:ext cx="1309351" cy="1445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1762" y="2291896"/>
            <a:ext cx="1309186" cy="130918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[Enzyme、Dhedge、TokenSets]"/>
          <p:cNvSpPr txBox="1"/>
          <p:nvPr/>
        </p:nvSpPr>
        <p:spPr>
          <a:xfrm>
            <a:off x="638072" y="4256868"/>
            <a:ext cx="346357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pPr/>
            <a:r>
              <a:t>[Enzyme、Dhedge、TokenSets]</a:t>
            </a:r>
          </a:p>
        </p:txBody>
      </p:sp>
      <p:sp>
        <p:nvSpPr>
          <p:cNvPr id="135" name="Straight Connector 9"/>
          <p:cNvSpPr/>
          <p:nvPr/>
        </p:nvSpPr>
        <p:spPr>
          <a:xfrm>
            <a:off x="580350" y="3928975"/>
            <a:ext cx="382071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6" name="Homogeneous kinds of investments"/>
          <p:cNvSpPr txBox="1"/>
          <p:nvPr/>
        </p:nvSpPr>
        <p:spPr>
          <a:xfrm>
            <a:off x="5187321" y="2805346"/>
            <a:ext cx="4036517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Homogeneous kinds of investments</a:t>
            </a:r>
          </a:p>
        </p:txBody>
      </p:sp>
      <p:sp>
        <p:nvSpPr>
          <p:cNvPr id="137" name="Lack of interaction and social intercourse between users"/>
          <p:cNvSpPr txBox="1"/>
          <p:nvPr/>
        </p:nvSpPr>
        <p:spPr>
          <a:xfrm>
            <a:off x="5187321" y="3632933"/>
            <a:ext cx="633802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Lack of interaction </a:t>
            </a:r>
            <a:r>
              <a:t>and social intercourse </a:t>
            </a:r>
            <a:r>
              <a:t>between users</a:t>
            </a:r>
          </a:p>
        </p:txBody>
      </p:sp>
      <p:sp>
        <p:nvSpPr>
          <p:cNvPr id="138" name="Low Total Value Locked"/>
          <p:cNvSpPr txBox="1"/>
          <p:nvPr/>
        </p:nvSpPr>
        <p:spPr>
          <a:xfrm>
            <a:off x="5187321" y="4460519"/>
            <a:ext cx="267213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 Total Value Locked</a:t>
            </a:r>
          </a:p>
        </p:txBody>
      </p:sp>
      <p:sp>
        <p:nvSpPr>
          <p:cNvPr id="139" name="Extremely high gas costs with poor using experience"/>
          <p:cNvSpPr txBox="1"/>
          <p:nvPr/>
        </p:nvSpPr>
        <p:spPr>
          <a:xfrm>
            <a:off x="5187321" y="1977760"/>
            <a:ext cx="5998816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Extremely high gas costs </a:t>
            </a:r>
            <a:r>
              <a:t>with</a:t>
            </a:r>
            <a:r>
              <a:t> poor using experience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/>
          <p:nvPr/>
        </p:nvSpPr>
        <p:spPr>
          <a:xfrm>
            <a:off x="180264" y="10957950"/>
            <a:ext cx="10651044" cy="700602"/>
          </a:xfrm>
          <a:prstGeom prst="rect">
            <a:avLst/>
          </a:prstGeom>
          <a:solidFill>
            <a:srgbClr val="6AF6C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AF6C1"/>
                </a:solidFill>
              </a:defRPr>
            </a:pPr>
          </a:p>
        </p:txBody>
      </p:sp>
      <p:sp>
        <p:nvSpPr>
          <p:cNvPr id="142" name="矩形"/>
          <p:cNvSpPr/>
          <p:nvPr/>
        </p:nvSpPr>
        <p:spPr>
          <a:xfrm>
            <a:off x="1738130" y="9592158"/>
            <a:ext cx="6462971" cy="700603"/>
          </a:xfrm>
          <a:prstGeom prst="rect">
            <a:avLst/>
          </a:prstGeom>
          <a:solidFill>
            <a:srgbClr val="6AF6C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AF6C1"/>
                </a:solidFill>
              </a:defRPr>
            </a:pPr>
          </a:p>
        </p:txBody>
      </p:sp>
      <p:sp>
        <p:nvSpPr>
          <p:cNvPr id="143" name="内容占位符 2"/>
          <p:cNvSpPr txBox="1"/>
          <p:nvPr>
            <p:ph type="body" sz="half" idx="1"/>
          </p:nvPr>
        </p:nvSpPr>
        <p:spPr>
          <a:xfrm>
            <a:off x="2484492" y="-2160492"/>
            <a:ext cx="10515601" cy="228358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1.</a:t>
            </a:r>
            <a:r>
              <a:t> Provide new</a:t>
            </a:r>
            <a:r>
              <a:t> investment </a:t>
            </a:r>
            <a:r>
              <a:t>products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2.</a:t>
            </a:r>
            <a:r>
              <a:t> </a:t>
            </a:r>
            <a:r>
              <a:t>Reduce gas costs and enhance us</a:t>
            </a:r>
            <a:r>
              <a:t>ing</a:t>
            </a:r>
            <a:r>
              <a:t> experience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3.</a:t>
            </a:r>
            <a:r>
              <a:t> Found</a:t>
            </a:r>
            <a:r>
              <a:t> more play</a:t>
            </a:r>
            <a:r>
              <a:t>ing methods</a:t>
            </a:r>
            <a:r>
              <a:t>,</a:t>
            </a:r>
            <a:r>
              <a:t> attract more</a:t>
            </a:r>
            <a:r>
              <a:t> users and </a:t>
            </a:r>
            <a:r>
              <a:t>highlight</a:t>
            </a:r>
            <a:r>
              <a:t> </a:t>
            </a:r>
            <a:r>
              <a:t>the </a:t>
            </a:r>
            <a:r>
              <a:t>social intercourse </a:t>
            </a:r>
          </a:p>
        </p:txBody>
      </p:sp>
      <p:sp>
        <p:nvSpPr>
          <p:cNvPr id="144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45" name="矩形"/>
          <p:cNvSpPr/>
          <p:nvPr/>
        </p:nvSpPr>
        <p:spPr>
          <a:xfrm>
            <a:off x="1488496" y="7987915"/>
            <a:ext cx="2878551" cy="4121384"/>
          </a:xfrm>
          <a:prstGeom prst="rect">
            <a:avLst/>
          </a:prstGeom>
          <a:solidFill>
            <a:srgbClr val="6AF6C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AF6C1"/>
                </a:solidFill>
              </a:defRPr>
            </a:pPr>
          </a:p>
        </p:txBody>
      </p:sp>
      <p:sp>
        <p:nvSpPr>
          <p:cNvPr id="146" name="矩形"/>
          <p:cNvSpPr/>
          <p:nvPr/>
        </p:nvSpPr>
        <p:spPr>
          <a:xfrm>
            <a:off x="1998857" y="8226366"/>
            <a:ext cx="5941517" cy="700603"/>
          </a:xfrm>
          <a:prstGeom prst="rect">
            <a:avLst/>
          </a:prstGeom>
          <a:solidFill>
            <a:srgbClr val="6AF6C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AF6C1"/>
                </a:solidFill>
              </a:defRPr>
            </a:pPr>
          </a:p>
        </p:txBody>
      </p:sp>
      <p:sp>
        <p:nvSpPr>
          <p:cNvPr id="147" name="Issues need to be addressed"/>
          <p:cNvSpPr txBox="1"/>
          <p:nvPr/>
        </p:nvSpPr>
        <p:spPr>
          <a:xfrm>
            <a:off x="271588" y="312154"/>
            <a:ext cx="993684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1900"/>
            </a:lvl1pPr>
          </a:lstStyle>
          <a:p>
            <a:pPr/>
            <a:r>
              <a:t>Issues need to be addressed</a:t>
            </a:r>
          </a:p>
        </p:txBody>
      </p:sp>
      <p:sp>
        <p:nvSpPr>
          <p:cNvPr id="148" name="矩形"/>
          <p:cNvSpPr/>
          <p:nvPr/>
        </p:nvSpPr>
        <p:spPr>
          <a:xfrm>
            <a:off x="4301396" y="8144867"/>
            <a:ext cx="2878551" cy="4121384"/>
          </a:xfrm>
          <a:prstGeom prst="rect">
            <a:avLst/>
          </a:prstGeom>
          <a:solidFill>
            <a:srgbClr val="6AF6C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solidFill>
                  <a:srgbClr val="6AF6C1"/>
                </a:solidFill>
              </a:defRPr>
            </a:pPr>
          </a:p>
        </p:txBody>
      </p:sp>
      <p:sp>
        <p:nvSpPr>
          <p:cNvPr id="149" name="Reduce gas costs and enhance using experience"/>
          <p:cNvSpPr txBox="1"/>
          <p:nvPr/>
        </p:nvSpPr>
        <p:spPr>
          <a:xfrm>
            <a:off x="4527781" y="9383659"/>
            <a:ext cx="1596929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/>
            <a:r>
              <a:t>Reduce gas costs and enhance using experience</a:t>
            </a:r>
          </a:p>
        </p:txBody>
      </p:sp>
      <p:sp>
        <p:nvSpPr>
          <p:cNvPr id="150" name="Reduce gas costs and enhance using experience"/>
          <p:cNvSpPr txBox="1"/>
          <p:nvPr/>
        </p:nvSpPr>
        <p:spPr>
          <a:xfrm>
            <a:off x="2887689" y="2821226"/>
            <a:ext cx="722695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600"/>
            </a:lvl1pPr>
          </a:lstStyle>
          <a:p>
            <a:pPr/>
            <a:r>
              <a:t>Reduce gas costs and enhance using experience</a:t>
            </a:r>
          </a:p>
        </p:txBody>
      </p:sp>
      <p:sp>
        <p:nvSpPr>
          <p:cNvPr id="151" name="Found more playing methods, attract more users and highlight the social intercourse"/>
          <p:cNvSpPr txBox="1"/>
          <p:nvPr/>
        </p:nvSpPr>
        <p:spPr>
          <a:xfrm>
            <a:off x="2887689" y="3925368"/>
            <a:ext cx="722695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Found more playing methods, attract more users and highlight the social intercourse </a:t>
            </a:r>
          </a:p>
        </p:txBody>
      </p:sp>
      <p:grpSp>
        <p:nvGrpSpPr>
          <p:cNvPr id="155" name="Group 39"/>
          <p:cNvGrpSpPr/>
          <p:nvPr/>
        </p:nvGrpSpPr>
        <p:grpSpPr>
          <a:xfrm>
            <a:off x="1843569" y="2775640"/>
            <a:ext cx="573314" cy="575206"/>
            <a:chOff x="0" y="0"/>
            <a:chExt cx="573313" cy="575205"/>
          </a:xfrm>
        </p:grpSpPr>
        <p:sp>
          <p:nvSpPr>
            <p:cNvPr id="152" name="Freeform 57"/>
            <p:cNvSpPr/>
            <p:nvPr/>
          </p:nvSpPr>
          <p:spPr>
            <a:xfrm>
              <a:off x="0" y="-1"/>
              <a:ext cx="179752" cy="57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4050"/>
                  </a:moveTo>
                  <a:cubicBezTo>
                    <a:pt x="17280" y="2025"/>
                    <a:pt x="17280" y="2025"/>
                    <a:pt x="17280" y="2025"/>
                  </a:cubicBezTo>
                  <a:cubicBezTo>
                    <a:pt x="17280" y="844"/>
                    <a:pt x="14580" y="0"/>
                    <a:pt x="10800" y="0"/>
                  </a:cubicBezTo>
                  <a:cubicBezTo>
                    <a:pt x="7020" y="0"/>
                    <a:pt x="4320" y="844"/>
                    <a:pt x="4320" y="2025"/>
                  </a:cubicBezTo>
                  <a:cubicBezTo>
                    <a:pt x="4320" y="4050"/>
                    <a:pt x="4320" y="4050"/>
                    <a:pt x="4320" y="4050"/>
                  </a:cubicBezTo>
                  <a:cubicBezTo>
                    <a:pt x="1620" y="4725"/>
                    <a:pt x="0" y="5569"/>
                    <a:pt x="0" y="6750"/>
                  </a:cubicBezTo>
                  <a:cubicBezTo>
                    <a:pt x="0" y="7931"/>
                    <a:pt x="1620" y="8775"/>
                    <a:pt x="4320" y="9450"/>
                  </a:cubicBezTo>
                  <a:cubicBezTo>
                    <a:pt x="4320" y="19575"/>
                    <a:pt x="4320" y="19575"/>
                    <a:pt x="4320" y="19575"/>
                  </a:cubicBezTo>
                  <a:cubicBezTo>
                    <a:pt x="4320" y="20756"/>
                    <a:pt x="7020" y="21600"/>
                    <a:pt x="10800" y="21600"/>
                  </a:cubicBezTo>
                  <a:cubicBezTo>
                    <a:pt x="14580" y="21600"/>
                    <a:pt x="17280" y="20756"/>
                    <a:pt x="17280" y="19575"/>
                  </a:cubicBezTo>
                  <a:cubicBezTo>
                    <a:pt x="17280" y="9450"/>
                    <a:pt x="17280" y="9450"/>
                    <a:pt x="17280" y="9450"/>
                  </a:cubicBezTo>
                  <a:cubicBezTo>
                    <a:pt x="19980" y="8775"/>
                    <a:pt x="21600" y="7931"/>
                    <a:pt x="21600" y="6750"/>
                  </a:cubicBezTo>
                  <a:cubicBezTo>
                    <a:pt x="21600" y="5569"/>
                    <a:pt x="19980" y="4725"/>
                    <a:pt x="17280" y="4050"/>
                  </a:cubicBezTo>
                  <a:close/>
                  <a:moveTo>
                    <a:pt x="8640" y="2025"/>
                  </a:moveTo>
                  <a:cubicBezTo>
                    <a:pt x="8640" y="1687"/>
                    <a:pt x="9720" y="1350"/>
                    <a:pt x="10800" y="1350"/>
                  </a:cubicBezTo>
                  <a:cubicBezTo>
                    <a:pt x="11880" y="1350"/>
                    <a:pt x="12960" y="1687"/>
                    <a:pt x="12960" y="2025"/>
                  </a:cubicBezTo>
                  <a:cubicBezTo>
                    <a:pt x="12960" y="3375"/>
                    <a:pt x="12960" y="3375"/>
                    <a:pt x="12960" y="3375"/>
                  </a:cubicBezTo>
                  <a:cubicBezTo>
                    <a:pt x="12420" y="3375"/>
                    <a:pt x="11340" y="3375"/>
                    <a:pt x="10800" y="3375"/>
                  </a:cubicBezTo>
                  <a:cubicBezTo>
                    <a:pt x="10260" y="3375"/>
                    <a:pt x="9180" y="3375"/>
                    <a:pt x="8640" y="3375"/>
                  </a:cubicBezTo>
                  <a:lnTo>
                    <a:pt x="8640" y="2025"/>
                  </a:lnTo>
                  <a:close/>
                  <a:moveTo>
                    <a:pt x="12960" y="19575"/>
                  </a:moveTo>
                  <a:cubicBezTo>
                    <a:pt x="12960" y="19912"/>
                    <a:pt x="11880" y="20250"/>
                    <a:pt x="10800" y="20250"/>
                  </a:cubicBezTo>
                  <a:cubicBezTo>
                    <a:pt x="9720" y="20250"/>
                    <a:pt x="8640" y="19912"/>
                    <a:pt x="8640" y="19575"/>
                  </a:cubicBezTo>
                  <a:cubicBezTo>
                    <a:pt x="8640" y="10125"/>
                    <a:pt x="8640" y="10125"/>
                    <a:pt x="8640" y="10125"/>
                  </a:cubicBezTo>
                  <a:cubicBezTo>
                    <a:pt x="9180" y="10125"/>
                    <a:pt x="10260" y="10125"/>
                    <a:pt x="10800" y="10125"/>
                  </a:cubicBezTo>
                  <a:cubicBezTo>
                    <a:pt x="11340" y="10125"/>
                    <a:pt x="12420" y="10125"/>
                    <a:pt x="12960" y="10125"/>
                  </a:cubicBezTo>
                  <a:lnTo>
                    <a:pt x="12960" y="19575"/>
                  </a:lnTo>
                  <a:close/>
                  <a:moveTo>
                    <a:pt x="16740" y="7256"/>
                  </a:moveTo>
                  <a:cubicBezTo>
                    <a:pt x="16740" y="7425"/>
                    <a:pt x="16740" y="7425"/>
                    <a:pt x="16740" y="7425"/>
                  </a:cubicBezTo>
                  <a:cubicBezTo>
                    <a:pt x="16740" y="7594"/>
                    <a:pt x="16200" y="7762"/>
                    <a:pt x="16200" y="7931"/>
                  </a:cubicBezTo>
                  <a:cubicBezTo>
                    <a:pt x="16200" y="7931"/>
                    <a:pt x="16200" y="7931"/>
                    <a:pt x="16200" y="7931"/>
                  </a:cubicBezTo>
                  <a:cubicBezTo>
                    <a:pt x="15660" y="8100"/>
                    <a:pt x="15120" y="8269"/>
                    <a:pt x="14580" y="8438"/>
                  </a:cubicBezTo>
                  <a:cubicBezTo>
                    <a:pt x="14580" y="8438"/>
                    <a:pt x="14580" y="8438"/>
                    <a:pt x="14580" y="8438"/>
                  </a:cubicBezTo>
                  <a:cubicBezTo>
                    <a:pt x="14040" y="8438"/>
                    <a:pt x="13500" y="8606"/>
                    <a:pt x="12960" y="8606"/>
                  </a:cubicBezTo>
                  <a:cubicBezTo>
                    <a:pt x="12420" y="8775"/>
                    <a:pt x="11340" y="8775"/>
                    <a:pt x="10800" y="8775"/>
                  </a:cubicBezTo>
                  <a:cubicBezTo>
                    <a:pt x="10260" y="8775"/>
                    <a:pt x="9180" y="8775"/>
                    <a:pt x="8640" y="8606"/>
                  </a:cubicBezTo>
                  <a:cubicBezTo>
                    <a:pt x="8100" y="8606"/>
                    <a:pt x="7560" y="8438"/>
                    <a:pt x="7020" y="8438"/>
                  </a:cubicBezTo>
                  <a:cubicBezTo>
                    <a:pt x="7020" y="8438"/>
                    <a:pt x="7020" y="8438"/>
                    <a:pt x="7020" y="8438"/>
                  </a:cubicBezTo>
                  <a:cubicBezTo>
                    <a:pt x="6480" y="8269"/>
                    <a:pt x="5940" y="8100"/>
                    <a:pt x="5400" y="7931"/>
                  </a:cubicBezTo>
                  <a:cubicBezTo>
                    <a:pt x="5400" y="7931"/>
                    <a:pt x="5400" y="7931"/>
                    <a:pt x="5400" y="7931"/>
                  </a:cubicBezTo>
                  <a:cubicBezTo>
                    <a:pt x="5400" y="7762"/>
                    <a:pt x="4860" y="7594"/>
                    <a:pt x="4860" y="7425"/>
                  </a:cubicBezTo>
                  <a:cubicBezTo>
                    <a:pt x="4860" y="7425"/>
                    <a:pt x="4860" y="7425"/>
                    <a:pt x="4860" y="7256"/>
                  </a:cubicBezTo>
                  <a:cubicBezTo>
                    <a:pt x="4320" y="7088"/>
                    <a:pt x="4320" y="6919"/>
                    <a:pt x="4320" y="6750"/>
                  </a:cubicBezTo>
                  <a:cubicBezTo>
                    <a:pt x="4320" y="6581"/>
                    <a:pt x="4320" y="6412"/>
                    <a:pt x="4860" y="6244"/>
                  </a:cubicBezTo>
                  <a:cubicBezTo>
                    <a:pt x="4860" y="6075"/>
                    <a:pt x="4860" y="6075"/>
                    <a:pt x="4860" y="6075"/>
                  </a:cubicBezTo>
                  <a:cubicBezTo>
                    <a:pt x="4860" y="5906"/>
                    <a:pt x="5400" y="5738"/>
                    <a:pt x="5400" y="5569"/>
                  </a:cubicBezTo>
                  <a:cubicBezTo>
                    <a:pt x="5400" y="5569"/>
                    <a:pt x="5400" y="5569"/>
                    <a:pt x="5400" y="5569"/>
                  </a:cubicBezTo>
                  <a:cubicBezTo>
                    <a:pt x="5940" y="5400"/>
                    <a:pt x="6480" y="5231"/>
                    <a:pt x="7020" y="5062"/>
                  </a:cubicBezTo>
                  <a:cubicBezTo>
                    <a:pt x="7020" y="5062"/>
                    <a:pt x="7020" y="5062"/>
                    <a:pt x="7020" y="5062"/>
                  </a:cubicBezTo>
                  <a:cubicBezTo>
                    <a:pt x="7560" y="5062"/>
                    <a:pt x="8100" y="4894"/>
                    <a:pt x="8640" y="4894"/>
                  </a:cubicBezTo>
                  <a:cubicBezTo>
                    <a:pt x="9180" y="4725"/>
                    <a:pt x="10260" y="4725"/>
                    <a:pt x="10800" y="4725"/>
                  </a:cubicBezTo>
                  <a:cubicBezTo>
                    <a:pt x="11340" y="4725"/>
                    <a:pt x="12420" y="4725"/>
                    <a:pt x="12960" y="4894"/>
                  </a:cubicBezTo>
                  <a:cubicBezTo>
                    <a:pt x="13500" y="4894"/>
                    <a:pt x="14040" y="5062"/>
                    <a:pt x="14580" y="5062"/>
                  </a:cubicBezTo>
                  <a:cubicBezTo>
                    <a:pt x="14580" y="5062"/>
                    <a:pt x="14580" y="5062"/>
                    <a:pt x="14580" y="5062"/>
                  </a:cubicBezTo>
                  <a:cubicBezTo>
                    <a:pt x="15120" y="5231"/>
                    <a:pt x="15660" y="5400"/>
                    <a:pt x="16200" y="5569"/>
                  </a:cubicBezTo>
                  <a:cubicBezTo>
                    <a:pt x="16200" y="5569"/>
                    <a:pt x="16200" y="5569"/>
                    <a:pt x="16200" y="5569"/>
                  </a:cubicBezTo>
                  <a:cubicBezTo>
                    <a:pt x="16200" y="5738"/>
                    <a:pt x="16740" y="5906"/>
                    <a:pt x="16740" y="6075"/>
                  </a:cubicBezTo>
                  <a:cubicBezTo>
                    <a:pt x="16740" y="6075"/>
                    <a:pt x="16740" y="6075"/>
                    <a:pt x="16740" y="6244"/>
                  </a:cubicBezTo>
                  <a:cubicBezTo>
                    <a:pt x="17280" y="6412"/>
                    <a:pt x="17280" y="6581"/>
                    <a:pt x="17280" y="6750"/>
                  </a:cubicBezTo>
                  <a:cubicBezTo>
                    <a:pt x="17280" y="6919"/>
                    <a:pt x="17280" y="7088"/>
                    <a:pt x="16740" y="7256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  <p:sp>
          <p:nvSpPr>
            <p:cNvPr id="153" name="Freeform 58"/>
            <p:cNvSpPr/>
            <p:nvPr/>
          </p:nvSpPr>
          <p:spPr>
            <a:xfrm>
              <a:off x="393561" y="-1"/>
              <a:ext cx="179753" cy="57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4050"/>
                  </a:moveTo>
                  <a:cubicBezTo>
                    <a:pt x="17280" y="2025"/>
                    <a:pt x="17280" y="2025"/>
                    <a:pt x="17280" y="2025"/>
                  </a:cubicBezTo>
                  <a:cubicBezTo>
                    <a:pt x="17280" y="844"/>
                    <a:pt x="14580" y="0"/>
                    <a:pt x="10800" y="0"/>
                  </a:cubicBezTo>
                  <a:cubicBezTo>
                    <a:pt x="7020" y="0"/>
                    <a:pt x="4320" y="844"/>
                    <a:pt x="4320" y="2025"/>
                  </a:cubicBezTo>
                  <a:cubicBezTo>
                    <a:pt x="4320" y="4050"/>
                    <a:pt x="4320" y="4050"/>
                    <a:pt x="4320" y="4050"/>
                  </a:cubicBezTo>
                  <a:cubicBezTo>
                    <a:pt x="1620" y="4725"/>
                    <a:pt x="0" y="5569"/>
                    <a:pt x="0" y="6750"/>
                  </a:cubicBezTo>
                  <a:cubicBezTo>
                    <a:pt x="0" y="7931"/>
                    <a:pt x="1620" y="8775"/>
                    <a:pt x="4320" y="9450"/>
                  </a:cubicBezTo>
                  <a:cubicBezTo>
                    <a:pt x="4320" y="19575"/>
                    <a:pt x="4320" y="19575"/>
                    <a:pt x="4320" y="19575"/>
                  </a:cubicBezTo>
                  <a:cubicBezTo>
                    <a:pt x="4320" y="20756"/>
                    <a:pt x="7020" y="21600"/>
                    <a:pt x="10800" y="21600"/>
                  </a:cubicBezTo>
                  <a:cubicBezTo>
                    <a:pt x="14580" y="21600"/>
                    <a:pt x="17280" y="20756"/>
                    <a:pt x="17280" y="19575"/>
                  </a:cubicBezTo>
                  <a:cubicBezTo>
                    <a:pt x="17280" y="9450"/>
                    <a:pt x="17280" y="9450"/>
                    <a:pt x="17280" y="9450"/>
                  </a:cubicBezTo>
                  <a:cubicBezTo>
                    <a:pt x="19980" y="8775"/>
                    <a:pt x="21600" y="7931"/>
                    <a:pt x="21600" y="6750"/>
                  </a:cubicBezTo>
                  <a:cubicBezTo>
                    <a:pt x="21600" y="5569"/>
                    <a:pt x="19980" y="4725"/>
                    <a:pt x="17280" y="4050"/>
                  </a:cubicBezTo>
                  <a:close/>
                  <a:moveTo>
                    <a:pt x="8640" y="2025"/>
                  </a:moveTo>
                  <a:cubicBezTo>
                    <a:pt x="8640" y="1687"/>
                    <a:pt x="9720" y="1350"/>
                    <a:pt x="10800" y="1350"/>
                  </a:cubicBezTo>
                  <a:cubicBezTo>
                    <a:pt x="11880" y="1350"/>
                    <a:pt x="12960" y="1687"/>
                    <a:pt x="12960" y="2025"/>
                  </a:cubicBezTo>
                  <a:cubicBezTo>
                    <a:pt x="12960" y="3375"/>
                    <a:pt x="12960" y="3375"/>
                    <a:pt x="12960" y="3375"/>
                  </a:cubicBezTo>
                  <a:cubicBezTo>
                    <a:pt x="12420" y="3375"/>
                    <a:pt x="11340" y="3375"/>
                    <a:pt x="10800" y="3375"/>
                  </a:cubicBezTo>
                  <a:cubicBezTo>
                    <a:pt x="10260" y="3375"/>
                    <a:pt x="9180" y="3375"/>
                    <a:pt x="8640" y="3375"/>
                  </a:cubicBezTo>
                  <a:lnTo>
                    <a:pt x="8640" y="2025"/>
                  </a:lnTo>
                  <a:close/>
                  <a:moveTo>
                    <a:pt x="12960" y="19575"/>
                  </a:moveTo>
                  <a:cubicBezTo>
                    <a:pt x="12960" y="19912"/>
                    <a:pt x="11880" y="20250"/>
                    <a:pt x="10800" y="20250"/>
                  </a:cubicBezTo>
                  <a:cubicBezTo>
                    <a:pt x="9720" y="20250"/>
                    <a:pt x="8640" y="19912"/>
                    <a:pt x="8640" y="19575"/>
                  </a:cubicBezTo>
                  <a:cubicBezTo>
                    <a:pt x="8640" y="10125"/>
                    <a:pt x="8640" y="10125"/>
                    <a:pt x="8640" y="10125"/>
                  </a:cubicBezTo>
                  <a:cubicBezTo>
                    <a:pt x="9180" y="10125"/>
                    <a:pt x="10260" y="10125"/>
                    <a:pt x="10800" y="10125"/>
                  </a:cubicBezTo>
                  <a:cubicBezTo>
                    <a:pt x="11340" y="10125"/>
                    <a:pt x="12420" y="10125"/>
                    <a:pt x="12960" y="10125"/>
                  </a:cubicBezTo>
                  <a:lnTo>
                    <a:pt x="12960" y="19575"/>
                  </a:lnTo>
                  <a:close/>
                  <a:moveTo>
                    <a:pt x="16740" y="7256"/>
                  </a:moveTo>
                  <a:cubicBezTo>
                    <a:pt x="16740" y="7425"/>
                    <a:pt x="16740" y="7425"/>
                    <a:pt x="16740" y="7425"/>
                  </a:cubicBezTo>
                  <a:cubicBezTo>
                    <a:pt x="16740" y="7594"/>
                    <a:pt x="16200" y="7762"/>
                    <a:pt x="16200" y="7931"/>
                  </a:cubicBezTo>
                  <a:cubicBezTo>
                    <a:pt x="16200" y="7931"/>
                    <a:pt x="16200" y="7931"/>
                    <a:pt x="16200" y="7931"/>
                  </a:cubicBezTo>
                  <a:cubicBezTo>
                    <a:pt x="15660" y="8100"/>
                    <a:pt x="15120" y="8269"/>
                    <a:pt x="14580" y="8438"/>
                  </a:cubicBezTo>
                  <a:cubicBezTo>
                    <a:pt x="14580" y="8438"/>
                    <a:pt x="14580" y="8438"/>
                    <a:pt x="14580" y="8438"/>
                  </a:cubicBezTo>
                  <a:cubicBezTo>
                    <a:pt x="14040" y="8438"/>
                    <a:pt x="13500" y="8606"/>
                    <a:pt x="12960" y="8606"/>
                  </a:cubicBezTo>
                  <a:cubicBezTo>
                    <a:pt x="12420" y="8775"/>
                    <a:pt x="11340" y="8775"/>
                    <a:pt x="10800" y="8775"/>
                  </a:cubicBezTo>
                  <a:cubicBezTo>
                    <a:pt x="10260" y="8775"/>
                    <a:pt x="9180" y="8775"/>
                    <a:pt x="8640" y="8606"/>
                  </a:cubicBezTo>
                  <a:cubicBezTo>
                    <a:pt x="8100" y="8606"/>
                    <a:pt x="7560" y="8438"/>
                    <a:pt x="7020" y="8438"/>
                  </a:cubicBezTo>
                  <a:cubicBezTo>
                    <a:pt x="7020" y="8438"/>
                    <a:pt x="7020" y="8438"/>
                    <a:pt x="7020" y="8438"/>
                  </a:cubicBezTo>
                  <a:cubicBezTo>
                    <a:pt x="6480" y="8269"/>
                    <a:pt x="5940" y="8100"/>
                    <a:pt x="5400" y="7931"/>
                  </a:cubicBezTo>
                  <a:cubicBezTo>
                    <a:pt x="5400" y="7931"/>
                    <a:pt x="5400" y="7931"/>
                    <a:pt x="5400" y="7931"/>
                  </a:cubicBezTo>
                  <a:cubicBezTo>
                    <a:pt x="5400" y="7762"/>
                    <a:pt x="4860" y="7594"/>
                    <a:pt x="4860" y="7425"/>
                  </a:cubicBezTo>
                  <a:cubicBezTo>
                    <a:pt x="4860" y="7425"/>
                    <a:pt x="4860" y="7425"/>
                    <a:pt x="4860" y="7256"/>
                  </a:cubicBezTo>
                  <a:cubicBezTo>
                    <a:pt x="4320" y="7088"/>
                    <a:pt x="4320" y="6919"/>
                    <a:pt x="4320" y="6750"/>
                  </a:cubicBezTo>
                  <a:cubicBezTo>
                    <a:pt x="4320" y="6581"/>
                    <a:pt x="4320" y="6412"/>
                    <a:pt x="4860" y="6244"/>
                  </a:cubicBezTo>
                  <a:cubicBezTo>
                    <a:pt x="4860" y="6075"/>
                    <a:pt x="4860" y="6075"/>
                    <a:pt x="4860" y="6075"/>
                  </a:cubicBezTo>
                  <a:cubicBezTo>
                    <a:pt x="4860" y="5906"/>
                    <a:pt x="5400" y="5738"/>
                    <a:pt x="5400" y="5569"/>
                  </a:cubicBezTo>
                  <a:cubicBezTo>
                    <a:pt x="5400" y="5569"/>
                    <a:pt x="5400" y="5569"/>
                    <a:pt x="5400" y="5569"/>
                  </a:cubicBezTo>
                  <a:cubicBezTo>
                    <a:pt x="5940" y="5400"/>
                    <a:pt x="6480" y="5231"/>
                    <a:pt x="7020" y="5062"/>
                  </a:cubicBezTo>
                  <a:cubicBezTo>
                    <a:pt x="7020" y="5062"/>
                    <a:pt x="7020" y="5062"/>
                    <a:pt x="7020" y="5062"/>
                  </a:cubicBezTo>
                  <a:cubicBezTo>
                    <a:pt x="7560" y="5062"/>
                    <a:pt x="8100" y="4894"/>
                    <a:pt x="8640" y="4894"/>
                  </a:cubicBezTo>
                  <a:cubicBezTo>
                    <a:pt x="9180" y="4725"/>
                    <a:pt x="10260" y="4725"/>
                    <a:pt x="10800" y="4725"/>
                  </a:cubicBezTo>
                  <a:cubicBezTo>
                    <a:pt x="11340" y="4725"/>
                    <a:pt x="12420" y="4725"/>
                    <a:pt x="12960" y="4894"/>
                  </a:cubicBezTo>
                  <a:cubicBezTo>
                    <a:pt x="13500" y="4894"/>
                    <a:pt x="14040" y="5062"/>
                    <a:pt x="14580" y="5062"/>
                  </a:cubicBezTo>
                  <a:cubicBezTo>
                    <a:pt x="14580" y="5062"/>
                    <a:pt x="14580" y="5062"/>
                    <a:pt x="14580" y="5062"/>
                  </a:cubicBezTo>
                  <a:cubicBezTo>
                    <a:pt x="15120" y="5231"/>
                    <a:pt x="15660" y="5400"/>
                    <a:pt x="16200" y="5569"/>
                  </a:cubicBezTo>
                  <a:cubicBezTo>
                    <a:pt x="16200" y="5569"/>
                    <a:pt x="16200" y="5569"/>
                    <a:pt x="16200" y="5569"/>
                  </a:cubicBezTo>
                  <a:cubicBezTo>
                    <a:pt x="16200" y="5738"/>
                    <a:pt x="16740" y="5906"/>
                    <a:pt x="16740" y="6075"/>
                  </a:cubicBezTo>
                  <a:cubicBezTo>
                    <a:pt x="16740" y="6075"/>
                    <a:pt x="16740" y="6075"/>
                    <a:pt x="16740" y="6244"/>
                  </a:cubicBezTo>
                  <a:cubicBezTo>
                    <a:pt x="17280" y="6412"/>
                    <a:pt x="17280" y="6581"/>
                    <a:pt x="17280" y="6750"/>
                  </a:cubicBezTo>
                  <a:cubicBezTo>
                    <a:pt x="17280" y="6919"/>
                    <a:pt x="17280" y="7088"/>
                    <a:pt x="16740" y="7256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  <p:sp>
          <p:nvSpPr>
            <p:cNvPr id="154" name="Freeform 59"/>
            <p:cNvSpPr/>
            <p:nvPr/>
          </p:nvSpPr>
          <p:spPr>
            <a:xfrm>
              <a:off x="196780" y="-1"/>
              <a:ext cx="179753" cy="57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12150"/>
                  </a:moveTo>
                  <a:cubicBezTo>
                    <a:pt x="17280" y="2025"/>
                    <a:pt x="17280" y="2025"/>
                    <a:pt x="17280" y="2025"/>
                  </a:cubicBezTo>
                  <a:cubicBezTo>
                    <a:pt x="17280" y="844"/>
                    <a:pt x="14580" y="0"/>
                    <a:pt x="10800" y="0"/>
                  </a:cubicBezTo>
                  <a:cubicBezTo>
                    <a:pt x="7020" y="0"/>
                    <a:pt x="4320" y="844"/>
                    <a:pt x="4320" y="2025"/>
                  </a:cubicBezTo>
                  <a:cubicBezTo>
                    <a:pt x="4320" y="12150"/>
                    <a:pt x="4320" y="12150"/>
                    <a:pt x="4320" y="12150"/>
                  </a:cubicBezTo>
                  <a:cubicBezTo>
                    <a:pt x="1620" y="12825"/>
                    <a:pt x="0" y="13669"/>
                    <a:pt x="0" y="14850"/>
                  </a:cubicBezTo>
                  <a:cubicBezTo>
                    <a:pt x="0" y="16031"/>
                    <a:pt x="1620" y="16875"/>
                    <a:pt x="4320" y="17550"/>
                  </a:cubicBezTo>
                  <a:cubicBezTo>
                    <a:pt x="4320" y="19575"/>
                    <a:pt x="4320" y="19575"/>
                    <a:pt x="4320" y="19575"/>
                  </a:cubicBezTo>
                  <a:cubicBezTo>
                    <a:pt x="4320" y="20756"/>
                    <a:pt x="7020" y="21600"/>
                    <a:pt x="10800" y="21600"/>
                  </a:cubicBezTo>
                  <a:cubicBezTo>
                    <a:pt x="14580" y="21600"/>
                    <a:pt x="17280" y="20756"/>
                    <a:pt x="17280" y="19575"/>
                  </a:cubicBezTo>
                  <a:cubicBezTo>
                    <a:pt x="17280" y="17550"/>
                    <a:pt x="17280" y="17550"/>
                    <a:pt x="17280" y="17550"/>
                  </a:cubicBezTo>
                  <a:cubicBezTo>
                    <a:pt x="19980" y="16875"/>
                    <a:pt x="21600" y="16031"/>
                    <a:pt x="21600" y="14850"/>
                  </a:cubicBezTo>
                  <a:cubicBezTo>
                    <a:pt x="21600" y="13669"/>
                    <a:pt x="19980" y="12825"/>
                    <a:pt x="17280" y="12150"/>
                  </a:cubicBezTo>
                  <a:close/>
                  <a:moveTo>
                    <a:pt x="8640" y="2025"/>
                  </a:moveTo>
                  <a:cubicBezTo>
                    <a:pt x="8640" y="1687"/>
                    <a:pt x="9720" y="1350"/>
                    <a:pt x="10800" y="1350"/>
                  </a:cubicBezTo>
                  <a:cubicBezTo>
                    <a:pt x="11880" y="1350"/>
                    <a:pt x="12960" y="1687"/>
                    <a:pt x="12960" y="2025"/>
                  </a:cubicBezTo>
                  <a:cubicBezTo>
                    <a:pt x="12960" y="11475"/>
                    <a:pt x="12960" y="11475"/>
                    <a:pt x="12960" y="11475"/>
                  </a:cubicBezTo>
                  <a:cubicBezTo>
                    <a:pt x="12420" y="11475"/>
                    <a:pt x="11340" y="11475"/>
                    <a:pt x="10800" y="11475"/>
                  </a:cubicBezTo>
                  <a:cubicBezTo>
                    <a:pt x="10260" y="11475"/>
                    <a:pt x="9180" y="11475"/>
                    <a:pt x="8640" y="11475"/>
                  </a:cubicBezTo>
                  <a:lnTo>
                    <a:pt x="8640" y="2025"/>
                  </a:lnTo>
                  <a:close/>
                  <a:moveTo>
                    <a:pt x="12960" y="19575"/>
                  </a:moveTo>
                  <a:cubicBezTo>
                    <a:pt x="12960" y="19912"/>
                    <a:pt x="11880" y="20250"/>
                    <a:pt x="10800" y="20250"/>
                  </a:cubicBezTo>
                  <a:cubicBezTo>
                    <a:pt x="9720" y="20250"/>
                    <a:pt x="8640" y="19912"/>
                    <a:pt x="8640" y="19575"/>
                  </a:cubicBezTo>
                  <a:cubicBezTo>
                    <a:pt x="8640" y="18225"/>
                    <a:pt x="8640" y="18225"/>
                    <a:pt x="8640" y="18225"/>
                  </a:cubicBezTo>
                  <a:cubicBezTo>
                    <a:pt x="9180" y="18225"/>
                    <a:pt x="10260" y="18225"/>
                    <a:pt x="10800" y="18225"/>
                  </a:cubicBezTo>
                  <a:cubicBezTo>
                    <a:pt x="11340" y="18225"/>
                    <a:pt x="12420" y="18225"/>
                    <a:pt x="12960" y="18225"/>
                  </a:cubicBezTo>
                  <a:lnTo>
                    <a:pt x="12960" y="19575"/>
                  </a:lnTo>
                  <a:close/>
                  <a:moveTo>
                    <a:pt x="16740" y="15356"/>
                  </a:moveTo>
                  <a:cubicBezTo>
                    <a:pt x="16740" y="15525"/>
                    <a:pt x="16740" y="15525"/>
                    <a:pt x="16740" y="15525"/>
                  </a:cubicBezTo>
                  <a:cubicBezTo>
                    <a:pt x="16740" y="15694"/>
                    <a:pt x="16200" y="15862"/>
                    <a:pt x="16200" y="16031"/>
                  </a:cubicBezTo>
                  <a:cubicBezTo>
                    <a:pt x="16200" y="16031"/>
                    <a:pt x="16200" y="16031"/>
                    <a:pt x="16200" y="16031"/>
                  </a:cubicBezTo>
                  <a:cubicBezTo>
                    <a:pt x="15660" y="16200"/>
                    <a:pt x="15120" y="16369"/>
                    <a:pt x="14580" y="16538"/>
                  </a:cubicBezTo>
                  <a:cubicBezTo>
                    <a:pt x="14580" y="16538"/>
                    <a:pt x="14580" y="16538"/>
                    <a:pt x="14580" y="16538"/>
                  </a:cubicBezTo>
                  <a:cubicBezTo>
                    <a:pt x="14040" y="16538"/>
                    <a:pt x="13500" y="16706"/>
                    <a:pt x="12960" y="16706"/>
                  </a:cubicBezTo>
                  <a:cubicBezTo>
                    <a:pt x="12420" y="16875"/>
                    <a:pt x="11340" y="16875"/>
                    <a:pt x="10800" y="16875"/>
                  </a:cubicBezTo>
                  <a:cubicBezTo>
                    <a:pt x="10260" y="16875"/>
                    <a:pt x="9180" y="16875"/>
                    <a:pt x="8640" y="16706"/>
                  </a:cubicBezTo>
                  <a:cubicBezTo>
                    <a:pt x="8100" y="16706"/>
                    <a:pt x="7560" y="16538"/>
                    <a:pt x="7020" y="16538"/>
                  </a:cubicBezTo>
                  <a:cubicBezTo>
                    <a:pt x="7020" y="16538"/>
                    <a:pt x="7020" y="16538"/>
                    <a:pt x="7020" y="16538"/>
                  </a:cubicBezTo>
                  <a:cubicBezTo>
                    <a:pt x="6480" y="16369"/>
                    <a:pt x="5940" y="16200"/>
                    <a:pt x="5400" y="16031"/>
                  </a:cubicBezTo>
                  <a:cubicBezTo>
                    <a:pt x="5400" y="16031"/>
                    <a:pt x="5400" y="16031"/>
                    <a:pt x="5400" y="16031"/>
                  </a:cubicBezTo>
                  <a:cubicBezTo>
                    <a:pt x="5400" y="15862"/>
                    <a:pt x="4860" y="15694"/>
                    <a:pt x="4860" y="15525"/>
                  </a:cubicBezTo>
                  <a:cubicBezTo>
                    <a:pt x="4860" y="15525"/>
                    <a:pt x="4860" y="15525"/>
                    <a:pt x="4860" y="15356"/>
                  </a:cubicBezTo>
                  <a:cubicBezTo>
                    <a:pt x="4320" y="15187"/>
                    <a:pt x="4320" y="15019"/>
                    <a:pt x="4320" y="14850"/>
                  </a:cubicBezTo>
                  <a:cubicBezTo>
                    <a:pt x="4320" y="14681"/>
                    <a:pt x="4320" y="14513"/>
                    <a:pt x="4860" y="14344"/>
                  </a:cubicBezTo>
                  <a:cubicBezTo>
                    <a:pt x="4860" y="14175"/>
                    <a:pt x="4860" y="14175"/>
                    <a:pt x="4860" y="14175"/>
                  </a:cubicBezTo>
                  <a:cubicBezTo>
                    <a:pt x="4860" y="14006"/>
                    <a:pt x="5400" y="13838"/>
                    <a:pt x="5400" y="13669"/>
                  </a:cubicBezTo>
                  <a:cubicBezTo>
                    <a:pt x="5400" y="13669"/>
                    <a:pt x="5400" y="13669"/>
                    <a:pt x="5400" y="13669"/>
                  </a:cubicBezTo>
                  <a:cubicBezTo>
                    <a:pt x="5940" y="13500"/>
                    <a:pt x="6480" y="13331"/>
                    <a:pt x="7020" y="13162"/>
                  </a:cubicBezTo>
                  <a:cubicBezTo>
                    <a:pt x="7020" y="13162"/>
                    <a:pt x="7020" y="13162"/>
                    <a:pt x="7020" y="13162"/>
                  </a:cubicBezTo>
                  <a:cubicBezTo>
                    <a:pt x="7560" y="13162"/>
                    <a:pt x="8100" y="12994"/>
                    <a:pt x="8640" y="12994"/>
                  </a:cubicBezTo>
                  <a:cubicBezTo>
                    <a:pt x="9180" y="12825"/>
                    <a:pt x="10260" y="12825"/>
                    <a:pt x="10800" y="12825"/>
                  </a:cubicBezTo>
                  <a:cubicBezTo>
                    <a:pt x="11340" y="12825"/>
                    <a:pt x="12420" y="12825"/>
                    <a:pt x="12960" y="12994"/>
                  </a:cubicBezTo>
                  <a:cubicBezTo>
                    <a:pt x="13500" y="12994"/>
                    <a:pt x="14040" y="13162"/>
                    <a:pt x="14580" y="13162"/>
                  </a:cubicBezTo>
                  <a:cubicBezTo>
                    <a:pt x="14580" y="13162"/>
                    <a:pt x="14580" y="13162"/>
                    <a:pt x="14580" y="13162"/>
                  </a:cubicBezTo>
                  <a:cubicBezTo>
                    <a:pt x="15120" y="13331"/>
                    <a:pt x="15660" y="13500"/>
                    <a:pt x="16200" y="13669"/>
                  </a:cubicBezTo>
                  <a:cubicBezTo>
                    <a:pt x="16200" y="13669"/>
                    <a:pt x="16200" y="13669"/>
                    <a:pt x="16200" y="13669"/>
                  </a:cubicBezTo>
                  <a:cubicBezTo>
                    <a:pt x="16200" y="13838"/>
                    <a:pt x="16740" y="14006"/>
                    <a:pt x="16740" y="14175"/>
                  </a:cubicBezTo>
                  <a:cubicBezTo>
                    <a:pt x="16740" y="14175"/>
                    <a:pt x="16740" y="14175"/>
                    <a:pt x="16740" y="14344"/>
                  </a:cubicBezTo>
                  <a:cubicBezTo>
                    <a:pt x="17280" y="14513"/>
                    <a:pt x="17280" y="14681"/>
                    <a:pt x="17280" y="14850"/>
                  </a:cubicBezTo>
                  <a:cubicBezTo>
                    <a:pt x="17280" y="15019"/>
                    <a:pt x="17280" y="15187"/>
                    <a:pt x="16740" y="15356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</p:grpSp>
      <p:grpSp>
        <p:nvGrpSpPr>
          <p:cNvPr id="158" name="Group 46"/>
          <p:cNvGrpSpPr/>
          <p:nvPr/>
        </p:nvGrpSpPr>
        <p:grpSpPr>
          <a:xfrm>
            <a:off x="1843569" y="3891098"/>
            <a:ext cx="392704" cy="573316"/>
            <a:chOff x="0" y="0"/>
            <a:chExt cx="392703" cy="573315"/>
          </a:xfrm>
        </p:grpSpPr>
        <p:sp>
          <p:nvSpPr>
            <p:cNvPr id="156" name="Freeform 31"/>
            <p:cNvSpPr/>
            <p:nvPr/>
          </p:nvSpPr>
          <p:spPr>
            <a:xfrm>
              <a:off x="0" y="0"/>
              <a:ext cx="392704" cy="57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600" fill="norm" stroke="1" extrusionOk="0">
                  <a:moveTo>
                    <a:pt x="15965" y="6075"/>
                  </a:moveTo>
                  <a:cubicBezTo>
                    <a:pt x="15965" y="7931"/>
                    <a:pt x="14087" y="9450"/>
                    <a:pt x="14087" y="9450"/>
                  </a:cubicBezTo>
                  <a:cubicBezTo>
                    <a:pt x="14087" y="6075"/>
                    <a:pt x="10330" y="3375"/>
                    <a:pt x="10330" y="3375"/>
                  </a:cubicBezTo>
                  <a:cubicBezTo>
                    <a:pt x="10330" y="3375"/>
                    <a:pt x="10330" y="5400"/>
                    <a:pt x="8452" y="7425"/>
                  </a:cubicBezTo>
                  <a:cubicBezTo>
                    <a:pt x="6574" y="2700"/>
                    <a:pt x="939" y="0"/>
                    <a:pt x="939" y="0"/>
                  </a:cubicBezTo>
                  <a:cubicBezTo>
                    <a:pt x="3757" y="7425"/>
                    <a:pt x="0" y="10125"/>
                    <a:pt x="0" y="15525"/>
                  </a:cubicBezTo>
                  <a:cubicBezTo>
                    <a:pt x="0" y="18563"/>
                    <a:pt x="3757" y="21600"/>
                    <a:pt x="9391" y="21600"/>
                  </a:cubicBezTo>
                  <a:cubicBezTo>
                    <a:pt x="17843" y="21600"/>
                    <a:pt x="19487" y="19406"/>
                    <a:pt x="20191" y="16875"/>
                  </a:cubicBezTo>
                  <a:cubicBezTo>
                    <a:pt x="21600" y="13500"/>
                    <a:pt x="19722" y="9450"/>
                    <a:pt x="15965" y="6075"/>
                  </a:cubicBezTo>
                  <a:close/>
                  <a:moveTo>
                    <a:pt x="18548" y="16537"/>
                  </a:moveTo>
                  <a:cubicBezTo>
                    <a:pt x="17843" y="18225"/>
                    <a:pt x="17139" y="20250"/>
                    <a:pt x="9391" y="20250"/>
                  </a:cubicBezTo>
                  <a:cubicBezTo>
                    <a:pt x="4696" y="20250"/>
                    <a:pt x="1878" y="17888"/>
                    <a:pt x="1878" y="15525"/>
                  </a:cubicBezTo>
                  <a:cubicBezTo>
                    <a:pt x="1878" y="13669"/>
                    <a:pt x="2348" y="12150"/>
                    <a:pt x="2817" y="10631"/>
                  </a:cubicBezTo>
                  <a:cubicBezTo>
                    <a:pt x="3522" y="8606"/>
                    <a:pt x="3991" y="6581"/>
                    <a:pt x="3757" y="3881"/>
                  </a:cubicBezTo>
                  <a:cubicBezTo>
                    <a:pt x="6809" y="6750"/>
                    <a:pt x="7748" y="10631"/>
                    <a:pt x="7748" y="10631"/>
                  </a:cubicBezTo>
                  <a:cubicBezTo>
                    <a:pt x="7748" y="10631"/>
                    <a:pt x="10330" y="7931"/>
                    <a:pt x="11035" y="6581"/>
                  </a:cubicBezTo>
                  <a:cubicBezTo>
                    <a:pt x="11739" y="7425"/>
                    <a:pt x="12209" y="10125"/>
                    <a:pt x="12209" y="12825"/>
                  </a:cubicBezTo>
                  <a:cubicBezTo>
                    <a:pt x="12209" y="12825"/>
                    <a:pt x="14791" y="11306"/>
                    <a:pt x="16670" y="9112"/>
                  </a:cubicBezTo>
                  <a:cubicBezTo>
                    <a:pt x="18548" y="11644"/>
                    <a:pt x="19252" y="14344"/>
                    <a:pt x="18548" y="16537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  <p:sp>
          <p:nvSpPr>
            <p:cNvPr id="157" name="Freeform 32"/>
            <p:cNvSpPr/>
            <p:nvPr/>
          </p:nvSpPr>
          <p:spPr>
            <a:xfrm>
              <a:off x="66223" y="245976"/>
              <a:ext cx="251137" cy="20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fill="norm" stroke="1" extrusionOk="0">
                  <a:moveTo>
                    <a:pt x="20842" y="5635"/>
                  </a:moveTo>
                  <a:cubicBezTo>
                    <a:pt x="19326" y="7513"/>
                    <a:pt x="19326" y="7513"/>
                    <a:pt x="19326" y="7513"/>
                  </a:cubicBezTo>
                  <a:cubicBezTo>
                    <a:pt x="17811" y="9861"/>
                    <a:pt x="16295" y="12209"/>
                    <a:pt x="12126" y="14557"/>
                  </a:cubicBezTo>
                  <a:cubicBezTo>
                    <a:pt x="11747" y="12209"/>
                    <a:pt x="11368" y="9861"/>
                    <a:pt x="11368" y="6574"/>
                  </a:cubicBezTo>
                  <a:cubicBezTo>
                    <a:pt x="11368" y="3287"/>
                    <a:pt x="11368" y="3287"/>
                    <a:pt x="11368" y="3287"/>
                  </a:cubicBezTo>
                  <a:cubicBezTo>
                    <a:pt x="9095" y="7513"/>
                    <a:pt x="9095" y="7513"/>
                    <a:pt x="9095" y="7513"/>
                  </a:cubicBezTo>
                  <a:cubicBezTo>
                    <a:pt x="7958" y="9391"/>
                    <a:pt x="7579" y="10330"/>
                    <a:pt x="6442" y="12209"/>
                  </a:cubicBezTo>
                  <a:cubicBezTo>
                    <a:pt x="4926" y="7983"/>
                    <a:pt x="4168" y="5165"/>
                    <a:pt x="3411" y="2348"/>
                  </a:cubicBezTo>
                  <a:cubicBezTo>
                    <a:pt x="2653" y="0"/>
                    <a:pt x="2653" y="0"/>
                    <a:pt x="2653" y="0"/>
                  </a:cubicBezTo>
                  <a:cubicBezTo>
                    <a:pt x="1895" y="2817"/>
                    <a:pt x="1895" y="2817"/>
                    <a:pt x="1895" y="2817"/>
                  </a:cubicBezTo>
                  <a:cubicBezTo>
                    <a:pt x="758" y="6104"/>
                    <a:pt x="0" y="9861"/>
                    <a:pt x="0" y="18783"/>
                  </a:cubicBezTo>
                  <a:cubicBezTo>
                    <a:pt x="0" y="19252"/>
                    <a:pt x="0" y="19722"/>
                    <a:pt x="758" y="19722"/>
                  </a:cubicBezTo>
                  <a:cubicBezTo>
                    <a:pt x="1137" y="19722"/>
                    <a:pt x="1516" y="19252"/>
                    <a:pt x="1516" y="18783"/>
                  </a:cubicBezTo>
                  <a:cubicBezTo>
                    <a:pt x="1516" y="11739"/>
                    <a:pt x="1895" y="8452"/>
                    <a:pt x="2653" y="5635"/>
                  </a:cubicBezTo>
                  <a:cubicBezTo>
                    <a:pt x="3411" y="7983"/>
                    <a:pt x="4547" y="10800"/>
                    <a:pt x="5684" y="14557"/>
                  </a:cubicBezTo>
                  <a:cubicBezTo>
                    <a:pt x="6063" y="15965"/>
                    <a:pt x="6063" y="15965"/>
                    <a:pt x="6063" y="15965"/>
                  </a:cubicBezTo>
                  <a:cubicBezTo>
                    <a:pt x="6821" y="14557"/>
                    <a:pt x="6821" y="14557"/>
                    <a:pt x="6821" y="14557"/>
                  </a:cubicBezTo>
                  <a:cubicBezTo>
                    <a:pt x="8337" y="12678"/>
                    <a:pt x="9095" y="11270"/>
                    <a:pt x="9853" y="9391"/>
                  </a:cubicBezTo>
                  <a:cubicBezTo>
                    <a:pt x="10232" y="12209"/>
                    <a:pt x="10611" y="14087"/>
                    <a:pt x="10989" y="15965"/>
                  </a:cubicBezTo>
                  <a:cubicBezTo>
                    <a:pt x="11368" y="17374"/>
                    <a:pt x="11368" y="17374"/>
                    <a:pt x="11368" y="17374"/>
                  </a:cubicBezTo>
                  <a:cubicBezTo>
                    <a:pt x="12126" y="16904"/>
                    <a:pt x="12126" y="16904"/>
                    <a:pt x="12126" y="16904"/>
                  </a:cubicBezTo>
                  <a:cubicBezTo>
                    <a:pt x="16295" y="14557"/>
                    <a:pt x="18189" y="12209"/>
                    <a:pt x="19705" y="9861"/>
                  </a:cubicBezTo>
                  <a:cubicBezTo>
                    <a:pt x="20084" y="13617"/>
                    <a:pt x="19705" y="17374"/>
                    <a:pt x="18568" y="20191"/>
                  </a:cubicBezTo>
                  <a:cubicBezTo>
                    <a:pt x="18568" y="20661"/>
                    <a:pt x="18568" y="21130"/>
                    <a:pt x="19326" y="21130"/>
                  </a:cubicBezTo>
                  <a:cubicBezTo>
                    <a:pt x="19326" y="21130"/>
                    <a:pt x="19326" y="21600"/>
                    <a:pt x="19326" y="21600"/>
                  </a:cubicBezTo>
                  <a:cubicBezTo>
                    <a:pt x="19705" y="21600"/>
                    <a:pt x="20084" y="21130"/>
                    <a:pt x="20084" y="20661"/>
                  </a:cubicBezTo>
                  <a:cubicBezTo>
                    <a:pt x="21221" y="17374"/>
                    <a:pt x="21600" y="12209"/>
                    <a:pt x="20842" y="7513"/>
                  </a:cubicBezTo>
                  <a:lnTo>
                    <a:pt x="20842" y="5635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Poppins Light"/>
                  <a:ea typeface="Poppins Light"/>
                  <a:cs typeface="Poppins Light"/>
                  <a:sym typeface="Poppins Light"/>
                </a:defRPr>
              </a:pPr>
            </a:p>
          </p:txBody>
        </p:sp>
      </p:grpSp>
      <p:sp>
        <p:nvSpPr>
          <p:cNvPr id="159" name="Freeform 60"/>
          <p:cNvSpPr/>
          <p:nvPr/>
        </p:nvSpPr>
        <p:spPr>
          <a:xfrm>
            <a:off x="1843569" y="1660181"/>
            <a:ext cx="573314" cy="575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262" y="169"/>
                </a:moveTo>
                <a:cubicBezTo>
                  <a:pt x="21262" y="0"/>
                  <a:pt x="21094" y="0"/>
                  <a:pt x="20925" y="0"/>
                </a:cubicBezTo>
                <a:cubicBezTo>
                  <a:pt x="20756" y="0"/>
                  <a:pt x="20588" y="0"/>
                  <a:pt x="20588" y="169"/>
                </a:cubicBezTo>
                <a:cubicBezTo>
                  <a:pt x="338" y="13669"/>
                  <a:pt x="338" y="13669"/>
                  <a:pt x="338" y="13669"/>
                </a:cubicBezTo>
                <a:cubicBezTo>
                  <a:pt x="169" y="13669"/>
                  <a:pt x="0" y="14006"/>
                  <a:pt x="0" y="14175"/>
                </a:cubicBezTo>
                <a:cubicBezTo>
                  <a:pt x="0" y="14513"/>
                  <a:pt x="169" y="14681"/>
                  <a:pt x="506" y="14850"/>
                </a:cubicBezTo>
                <a:cubicBezTo>
                  <a:pt x="5738" y="16875"/>
                  <a:pt x="5738" y="16875"/>
                  <a:pt x="5738" y="16875"/>
                </a:cubicBezTo>
                <a:cubicBezTo>
                  <a:pt x="8269" y="21263"/>
                  <a:pt x="8269" y="21263"/>
                  <a:pt x="8269" y="21263"/>
                </a:cubicBezTo>
                <a:cubicBezTo>
                  <a:pt x="8269" y="21431"/>
                  <a:pt x="8606" y="21600"/>
                  <a:pt x="8775" y="21600"/>
                </a:cubicBezTo>
                <a:cubicBezTo>
                  <a:pt x="8775" y="21600"/>
                  <a:pt x="8775" y="21600"/>
                  <a:pt x="8775" y="21600"/>
                </a:cubicBezTo>
                <a:cubicBezTo>
                  <a:pt x="8944" y="21600"/>
                  <a:pt x="9281" y="21431"/>
                  <a:pt x="9281" y="21263"/>
                </a:cubicBezTo>
                <a:cubicBezTo>
                  <a:pt x="10800" y="18900"/>
                  <a:pt x="10800" y="18900"/>
                  <a:pt x="10800" y="18900"/>
                </a:cubicBezTo>
                <a:cubicBezTo>
                  <a:pt x="17381" y="21600"/>
                  <a:pt x="17381" y="21600"/>
                  <a:pt x="17381" y="21600"/>
                </a:cubicBezTo>
                <a:cubicBezTo>
                  <a:pt x="17381" y="21600"/>
                  <a:pt x="17381" y="21600"/>
                  <a:pt x="17550" y="21600"/>
                </a:cubicBezTo>
                <a:cubicBezTo>
                  <a:pt x="17719" y="21600"/>
                  <a:pt x="17719" y="21600"/>
                  <a:pt x="17887" y="21431"/>
                </a:cubicBezTo>
                <a:cubicBezTo>
                  <a:pt x="18056" y="21431"/>
                  <a:pt x="18225" y="21263"/>
                  <a:pt x="18225" y="21094"/>
                </a:cubicBezTo>
                <a:cubicBezTo>
                  <a:pt x="21600" y="844"/>
                  <a:pt x="21600" y="844"/>
                  <a:pt x="21600" y="844"/>
                </a:cubicBezTo>
                <a:cubicBezTo>
                  <a:pt x="21600" y="506"/>
                  <a:pt x="21600" y="337"/>
                  <a:pt x="21262" y="169"/>
                </a:cubicBezTo>
                <a:close/>
                <a:moveTo>
                  <a:pt x="2194" y="14006"/>
                </a:moveTo>
                <a:cubicBezTo>
                  <a:pt x="17719" y="3544"/>
                  <a:pt x="17719" y="3544"/>
                  <a:pt x="17719" y="3544"/>
                </a:cubicBezTo>
                <a:cubicBezTo>
                  <a:pt x="6413" y="15694"/>
                  <a:pt x="6413" y="15694"/>
                  <a:pt x="6413" y="15694"/>
                </a:cubicBezTo>
                <a:cubicBezTo>
                  <a:pt x="6244" y="15694"/>
                  <a:pt x="6244" y="15694"/>
                  <a:pt x="6244" y="15694"/>
                </a:cubicBezTo>
                <a:lnTo>
                  <a:pt x="2194" y="14006"/>
                </a:lnTo>
                <a:close/>
                <a:moveTo>
                  <a:pt x="6919" y="16200"/>
                </a:moveTo>
                <a:cubicBezTo>
                  <a:pt x="6919" y="16200"/>
                  <a:pt x="6919" y="16200"/>
                  <a:pt x="6919" y="16200"/>
                </a:cubicBezTo>
                <a:cubicBezTo>
                  <a:pt x="19744" y="2531"/>
                  <a:pt x="19744" y="2531"/>
                  <a:pt x="19744" y="2531"/>
                </a:cubicBezTo>
                <a:cubicBezTo>
                  <a:pt x="8775" y="19575"/>
                  <a:pt x="8775" y="19575"/>
                  <a:pt x="8775" y="19575"/>
                </a:cubicBezTo>
                <a:lnTo>
                  <a:pt x="6919" y="16200"/>
                </a:lnTo>
                <a:close/>
                <a:moveTo>
                  <a:pt x="17044" y="19912"/>
                </a:moveTo>
                <a:cubicBezTo>
                  <a:pt x="11306" y="17719"/>
                  <a:pt x="11306" y="17719"/>
                  <a:pt x="11306" y="17719"/>
                </a:cubicBezTo>
                <a:cubicBezTo>
                  <a:pt x="11137" y="17550"/>
                  <a:pt x="10969" y="17550"/>
                  <a:pt x="10800" y="17550"/>
                </a:cubicBezTo>
                <a:cubicBezTo>
                  <a:pt x="19744" y="3881"/>
                  <a:pt x="19744" y="3881"/>
                  <a:pt x="19744" y="3881"/>
                </a:cubicBezTo>
                <a:lnTo>
                  <a:pt x="17044" y="19912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300">
                <a:latin typeface="Poppins Light"/>
                <a:ea typeface="Poppins Light"/>
                <a:cs typeface="Poppins Light"/>
                <a:sym typeface="Poppins Light"/>
              </a:defRPr>
            </a:pPr>
          </a:p>
        </p:txBody>
      </p:sp>
      <p:sp>
        <p:nvSpPr>
          <p:cNvPr id="160" name="Provide new investment products"/>
          <p:cNvSpPr txBox="1"/>
          <p:nvPr/>
        </p:nvSpPr>
        <p:spPr>
          <a:xfrm>
            <a:off x="2887689" y="1720954"/>
            <a:ext cx="48763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600"/>
            </a:lvl1pPr>
          </a:lstStyle>
          <a:p>
            <a:pPr/>
            <a:r>
              <a:t>Provide new investment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/>
          <p:nvPr>
            <p:ph type="title"/>
          </p:nvPr>
        </p:nvSpPr>
        <p:spPr>
          <a:xfrm>
            <a:off x="653546" y="-2354316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Hertz</a:t>
            </a:r>
          </a:p>
        </p:txBody>
      </p:sp>
      <p:sp>
        <p:nvSpPr>
          <p:cNvPr id="163" name="内容占位符 2"/>
          <p:cNvSpPr txBox="1"/>
          <p:nvPr>
            <p:ph type="body" idx="1"/>
          </p:nvPr>
        </p:nvSpPr>
        <p:spPr>
          <a:xfrm>
            <a:off x="4730473" y="-4780606"/>
            <a:ext cx="10515601" cy="4351339"/>
          </a:xfrm>
          <a:prstGeom prst="rect">
            <a:avLst/>
          </a:prstGeom>
        </p:spPr>
        <p:txBody>
          <a:bodyPr/>
          <a:lstStyle/>
          <a:p>
            <a:pPr marL="205738" indent="-205738" defTabSz="822958">
              <a:spcBef>
                <a:spcPts val="9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1.The l2 </a:t>
            </a:r>
            <a:r>
              <a:t>asset</a:t>
            </a:r>
            <a:r>
              <a:t> management platform deployed on MATIC</a:t>
            </a:r>
          </a:p>
          <a:p>
            <a:pPr marL="205738" indent="-205738" defTabSz="822958">
              <a:spcBef>
                <a:spcPts val="9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2.</a:t>
            </a:r>
            <a:r>
              <a:t>C</a:t>
            </a:r>
            <a:r>
              <a:t>omposite assets </a:t>
            </a:r>
            <a:r>
              <a:t>in</a:t>
            </a:r>
            <a:r>
              <a:t> sushi100 and </a:t>
            </a:r>
            <a:r>
              <a:t>S</a:t>
            </a:r>
            <a:r>
              <a:t>ynthetix</a:t>
            </a:r>
            <a:r>
              <a:t> is acceptable</a:t>
            </a:r>
          </a:p>
          <a:p>
            <a:pPr marL="205738" indent="-205738" defTabSz="822958">
              <a:spcBef>
                <a:spcPts val="9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3.No entry barrier, but large investments</a:t>
            </a:r>
            <a:r>
              <a:t> </a:t>
            </a:r>
            <a:r>
              <a:t>need to be examined </a:t>
            </a:r>
          </a:p>
          <a:p>
            <a:pPr marL="205738" indent="-205738" defTabSz="822958">
              <a:spcBef>
                <a:spcPts val="9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4.Secure, </a:t>
            </a:r>
            <a:r>
              <a:t>price quoted using Chainlink </a:t>
            </a:r>
            <a:r>
              <a:t>and all assets </a:t>
            </a:r>
            <a:r>
              <a:t>are</a:t>
            </a:r>
            <a:r>
              <a:t> </a:t>
            </a:r>
            <a:r>
              <a:t>in trust</a:t>
            </a:r>
            <a:r>
              <a:t> </a:t>
            </a:r>
            <a:r>
              <a:t>to</a:t>
            </a:r>
            <a:r>
              <a:t> smart contracts</a:t>
            </a:r>
          </a:p>
          <a:p>
            <a:pPr marL="205738" indent="-205738" defTabSz="822958">
              <a:spcBef>
                <a:spcPts val="9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5.</a:t>
            </a:r>
            <a:r>
              <a:t> </a:t>
            </a:r>
            <a:r>
              <a:t>Multiple play</a:t>
            </a:r>
            <a:r>
              <a:t>ing methods</a:t>
            </a:r>
            <a:r>
              <a:t>, </a:t>
            </a:r>
            <a:r>
              <a:rPr>
                <a:solidFill>
                  <a:srgbClr val="FF0000"/>
                </a:solidFill>
              </a:rPr>
              <a:t>pledges, airdrops, IDO, governance voting, lottery</a:t>
            </a:r>
          </a:p>
          <a:p>
            <a:pPr marL="205738" indent="-205738" defTabSz="822958">
              <a:spcBef>
                <a:spcPts val="9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05738" indent="-205738" defTabSz="822958">
              <a:spcBef>
                <a:spcPts val="900"/>
              </a:spcBef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网页超链接</a:t>
            </a:r>
          </a:p>
        </p:txBody>
      </p:sp>
      <p:sp>
        <p:nvSpPr>
          <p:cNvPr id="164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65" name="正方形"/>
          <p:cNvSpPr/>
          <p:nvPr/>
        </p:nvSpPr>
        <p:spPr>
          <a:xfrm>
            <a:off x="3669978" y="-1501283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The l2 asset management platform deployed on MATIC"/>
          <p:cNvSpPr/>
          <p:nvPr/>
        </p:nvSpPr>
        <p:spPr>
          <a:xfrm>
            <a:off x="1824970" y="3281209"/>
            <a:ext cx="2617415" cy="2242656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The l2 asset management platform deployed on MATIC</a:t>
            </a:r>
          </a:p>
        </p:txBody>
      </p:sp>
      <p:sp>
        <p:nvSpPr>
          <p:cNvPr id="167" name="Composite assets in sushi100 and Synthetix is acceptable"/>
          <p:cNvSpPr/>
          <p:nvPr/>
        </p:nvSpPr>
        <p:spPr>
          <a:xfrm>
            <a:off x="4556683" y="876665"/>
            <a:ext cx="2606304" cy="2242655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C</a:t>
            </a:r>
            <a:r>
              <a:t>omposite assets </a:t>
            </a:r>
            <a:r>
              <a:t>in</a:t>
            </a:r>
            <a:r>
              <a:t> sushi100 and </a:t>
            </a:r>
            <a:r>
              <a:t>S</a:t>
            </a:r>
            <a:r>
              <a:t>ynthetix</a:t>
            </a:r>
            <a:r>
              <a:t> is acceptable</a:t>
            </a:r>
          </a:p>
        </p:txBody>
      </p:sp>
      <p:sp>
        <p:nvSpPr>
          <p:cNvPr id="168" name="No entry barrier, but large investments need to be examined"/>
          <p:cNvSpPr/>
          <p:nvPr/>
        </p:nvSpPr>
        <p:spPr>
          <a:xfrm>
            <a:off x="7271729" y="876665"/>
            <a:ext cx="2720438" cy="2242655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No entry barrier, but large investments</a:t>
            </a:r>
            <a:r>
              <a:t> </a:t>
            </a:r>
            <a:r>
              <a:t>need to be examined </a:t>
            </a:r>
          </a:p>
        </p:txBody>
      </p:sp>
      <p:sp>
        <p:nvSpPr>
          <p:cNvPr id="169" name="Secure, price quoted using Chainlink and all assets are in trust to smart contracts"/>
          <p:cNvSpPr/>
          <p:nvPr/>
        </p:nvSpPr>
        <p:spPr>
          <a:xfrm>
            <a:off x="4551127" y="3281209"/>
            <a:ext cx="2617416" cy="2242656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 </a:t>
            </a:r>
            <a:r>
              <a:t>Secure, </a:t>
            </a:r>
            <a:r>
              <a:t>price quoted using Chainlink </a:t>
            </a:r>
            <a:r>
              <a:t>and all assets </a:t>
            </a:r>
            <a:r>
              <a:t>are</a:t>
            </a:r>
            <a:r>
              <a:t> </a:t>
            </a:r>
            <a:r>
              <a:t>in trust</a:t>
            </a:r>
            <a:r>
              <a:t> </a:t>
            </a:r>
            <a:r>
              <a:t>to</a:t>
            </a:r>
            <a:r>
              <a:t> smart contracts</a:t>
            </a:r>
          </a:p>
        </p:txBody>
      </p:sp>
      <p:sp>
        <p:nvSpPr>
          <p:cNvPr id="170" name="Multiple playing methods, pledges, airdrops, IDO, governance voting, lottery"/>
          <p:cNvSpPr/>
          <p:nvPr/>
        </p:nvSpPr>
        <p:spPr>
          <a:xfrm>
            <a:off x="7277284" y="3281209"/>
            <a:ext cx="2720439" cy="2242656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  <a:p>
            <a:pPr algn="ctr">
              <a:defRPr b="1"/>
            </a:pPr>
            <a:r>
              <a:t> </a:t>
            </a:r>
            <a:r>
              <a:t>Multiple play</a:t>
            </a:r>
            <a:r>
              <a:t>ing methods</a:t>
            </a:r>
            <a:r>
              <a:t>, pledges, airdrops, IDO, governance voting, lottery</a:t>
            </a:r>
          </a:p>
        </p:txBody>
      </p:sp>
      <p:pic>
        <p:nvPicPr>
          <p:cNvPr id="171" name="coin-04.png" descr="coin-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4970" y="1586750"/>
            <a:ext cx="2617415" cy="82248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https://hertzfinance.github.io/hertz-dapp/#/"/>
          <p:cNvSpPr txBox="1"/>
          <p:nvPr/>
        </p:nvSpPr>
        <p:spPr>
          <a:xfrm>
            <a:off x="7576497" y="6352658"/>
            <a:ext cx="428254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https://hertzfinance.github.io/hertz-dapp/#/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"/>
          <p:cNvSpPr/>
          <p:nvPr/>
        </p:nvSpPr>
        <p:spPr>
          <a:xfrm>
            <a:off x="7225588" y="7324802"/>
            <a:ext cx="4634744" cy="2242655"/>
          </a:xfrm>
          <a:prstGeom prst="rect">
            <a:avLst/>
          </a:prstGeom>
          <a:solidFill>
            <a:srgbClr val="27E5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</p:txBody>
      </p:sp>
      <p:sp>
        <p:nvSpPr>
          <p:cNvPr id="175" name="矩形"/>
          <p:cNvSpPr/>
          <p:nvPr/>
        </p:nvSpPr>
        <p:spPr>
          <a:xfrm>
            <a:off x="1616282" y="7324802"/>
            <a:ext cx="4634744" cy="2242655"/>
          </a:xfrm>
          <a:prstGeom prst="rect">
            <a:avLst/>
          </a:prstGeom>
          <a:solidFill>
            <a:srgbClr val="7B84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/>
          </a:p>
          <a:p>
            <a:pPr algn="ctr">
              <a:defRPr b="1"/>
            </a:pPr>
          </a:p>
        </p:txBody>
      </p:sp>
      <p:sp>
        <p:nvSpPr>
          <p:cNvPr id="176" name="内容占位符 2"/>
          <p:cNvSpPr txBox="1"/>
          <p:nvPr>
            <p:ph type="body" idx="1"/>
          </p:nvPr>
        </p:nvSpPr>
        <p:spPr>
          <a:xfrm>
            <a:off x="3777599" y="-4803919"/>
            <a:ext cx="10515601" cy="4351339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Rosonance is a portfolio created by the investment manager on the platform. There will be two divisions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：</a:t>
            </a:r>
          </a:p>
          <a:p>
            <a:pPr marL="226313" indent="-226313" defTabSz="905255">
              <a:spcBef>
                <a:spcPts val="900"/>
              </a:spcBef>
              <a:defRPr sz="27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26313" indent="-226313" defTabSz="905255">
              <a:spcBef>
                <a:spcPts val="900"/>
              </a:spcBef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The first division is a no-threshold portfolio with a maximum of $300,000</a:t>
            </a:r>
            <a:r>
              <a:t> </a:t>
            </a:r>
            <a:r>
              <a:t>to invest. </a:t>
            </a:r>
          </a:p>
          <a:p>
            <a:pPr marL="226313" indent="-226313" defTabSz="905255">
              <a:spcBef>
                <a:spcPts val="900"/>
              </a:spcBef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The second </a:t>
            </a:r>
            <a:r>
              <a:t>division</a:t>
            </a:r>
            <a:r>
              <a:t> is a Gold zone </a:t>
            </a:r>
            <a:r>
              <a:t>verified by Hertz-team, </a:t>
            </a:r>
            <a:r>
              <a:t>with</a:t>
            </a:r>
            <a:r>
              <a:t>out</a:t>
            </a:r>
            <a:r>
              <a:t> investment cap</a:t>
            </a:r>
          </a:p>
          <a:p>
            <a:pPr marL="226313" indent="-226313" defTabSz="905255">
              <a:spcBef>
                <a:spcPts val="900"/>
              </a:spcBef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Each Rosonance has a posting board where investors can communicate with each other and meet</a:t>
            </a:r>
            <a:r>
              <a:t> the same-class investors</a:t>
            </a:r>
          </a:p>
        </p:txBody>
      </p:sp>
      <p:sp>
        <p:nvSpPr>
          <p:cNvPr id="177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78" name="正方形"/>
          <p:cNvSpPr/>
          <p:nvPr/>
        </p:nvSpPr>
        <p:spPr>
          <a:xfrm>
            <a:off x="2229962" y="7811129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9" name="Rosonance is a portfolio created by the investment manager on the platform."/>
          <p:cNvSpPr txBox="1"/>
          <p:nvPr/>
        </p:nvSpPr>
        <p:spPr>
          <a:xfrm>
            <a:off x="624926" y="2093314"/>
            <a:ext cx="490719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/>
            </a:pPr>
            <a:r>
              <a:rPr b="1" sz="3000"/>
              <a:t>Rosonance is a portfolio created by the investment manager on the platform.</a:t>
            </a:r>
            <a:r>
              <a:t> </a:t>
            </a:r>
          </a:p>
        </p:txBody>
      </p:sp>
      <p:sp>
        <p:nvSpPr>
          <p:cNvPr id="180" name="The first division is a no-threshold portfolio with a maximum of $300,000 to invest."/>
          <p:cNvSpPr txBox="1"/>
          <p:nvPr/>
        </p:nvSpPr>
        <p:spPr>
          <a:xfrm>
            <a:off x="6581805" y="1885318"/>
            <a:ext cx="490718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The first division is a no-threshold portfolio with a maximum of $300,000 to invest. </a:t>
            </a:r>
          </a:p>
        </p:txBody>
      </p:sp>
      <p:sp>
        <p:nvSpPr>
          <p:cNvPr id="181" name="The second division is a Gold zone verified by Hertz-team, without investment cap"/>
          <p:cNvSpPr txBox="1"/>
          <p:nvPr/>
        </p:nvSpPr>
        <p:spPr>
          <a:xfrm>
            <a:off x="6592700" y="3965103"/>
            <a:ext cx="488539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The second division is a Gold zone verified by Hertz-team, without investment cap</a:t>
            </a:r>
          </a:p>
        </p:txBody>
      </p:sp>
      <p:sp>
        <p:nvSpPr>
          <p:cNvPr id="182" name="Each Rosonance has a posting board where investors can communicate with each other and meet the same-class investors"/>
          <p:cNvSpPr txBox="1"/>
          <p:nvPr/>
        </p:nvSpPr>
        <p:spPr>
          <a:xfrm>
            <a:off x="618578" y="3672407"/>
            <a:ext cx="46347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500"/>
            </a:lvl1pPr>
          </a:lstStyle>
          <a:p>
            <a:pPr/>
            <a:r>
              <a:t>Each Rosonance has a posting board where investors can communicate with each other and meet the same-class investors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内容占位符 2"/>
          <p:cNvSpPr txBox="1"/>
          <p:nvPr>
            <p:ph type="body" idx="1"/>
          </p:nvPr>
        </p:nvSpPr>
        <p:spPr>
          <a:xfrm>
            <a:off x="4037190" y="1728663"/>
            <a:ext cx="7862900" cy="43513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Users are free to create a portfolio without any </a:t>
            </a:r>
            <a:r>
              <a:t>threshold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Select a maximum of 10 investments </a:t>
            </a:r>
            <a:r>
              <a:t>and set the ratio </a:t>
            </a:r>
            <a:r>
              <a:t>randomly </a:t>
            </a:r>
          </a:p>
          <a:p>
            <a:pPr>
              <a:lnSpc>
                <a:spcPct val="12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The investment manager needs to link his/her personal Twitter </a:t>
            </a:r>
            <a:r>
              <a:rPr b="1"/>
              <a:t>and supplement your social watchlist</a:t>
            </a:r>
            <a:endParaRPr b="1"/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Customi</a:t>
            </a:r>
            <a:r>
              <a:t>z</a:t>
            </a:r>
            <a:r>
              <a:t>ed charg</a:t>
            </a:r>
            <a:r>
              <a:t>e</a:t>
            </a:r>
            <a:r>
              <a:t> f</a:t>
            </a:r>
            <a:r>
              <a:t>or</a:t>
            </a:r>
            <a:r>
              <a:t> management fees, profit fees, access fees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Lottery available for portfolios under management up to $100,000</a:t>
            </a:r>
          </a:p>
        </p:txBody>
      </p:sp>
      <p:sp>
        <p:nvSpPr>
          <p:cNvPr id="185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sp>
        <p:nvSpPr>
          <p:cNvPr id="186" name="Investment Manager"/>
          <p:cNvSpPr txBox="1"/>
          <p:nvPr/>
        </p:nvSpPr>
        <p:spPr>
          <a:xfrm>
            <a:off x="367599" y="4177852"/>
            <a:ext cx="305710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2400"/>
            </a:lvl1pPr>
          </a:lstStyle>
          <a:p>
            <a:pPr/>
            <a:r>
              <a:t>Investment Manager</a:t>
            </a:r>
          </a:p>
        </p:txBody>
      </p:sp>
      <p:pic>
        <p:nvPicPr>
          <p:cNvPr id="187" name="management.png" descr="manage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75" y="1598886"/>
            <a:ext cx="2412356" cy="2412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内容占位符 2"/>
          <p:cNvSpPr txBox="1"/>
          <p:nvPr>
            <p:ph type="body" sz="half" idx="1"/>
          </p:nvPr>
        </p:nvSpPr>
        <p:spPr>
          <a:xfrm>
            <a:off x="4049730" y="1715935"/>
            <a:ext cx="8292822" cy="31146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Able to see the historical performance of the </a:t>
            </a:r>
            <a:r>
              <a:t>investment manager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Invest in any portfolio arbitrarily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Charge fees of fund managers and a 2% </a:t>
            </a:r>
            <a:r>
              <a:t>serv</a:t>
            </a:r>
            <a:r>
              <a:t>i</a:t>
            </a:r>
            <a:r>
              <a:t>ce</a:t>
            </a:r>
            <a:r>
              <a:t> fee</a:t>
            </a:r>
          </a:p>
          <a:p>
            <a:pPr>
              <a:lnSpc>
                <a:spcPct val="12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Can leave messages to investment managers or investors under the message board to communicate</a:t>
            </a:r>
          </a:p>
          <a:p>
            <a:pPr>
              <a:lnSpc>
                <a:spcPct val="150000"/>
              </a:lnSpc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t>A lottery ticket will be given when invest over $3000</a:t>
            </a:r>
          </a:p>
        </p:txBody>
      </p:sp>
      <p:sp>
        <p:nvSpPr>
          <p:cNvPr id="190" name="Investors"/>
          <p:cNvSpPr txBox="1"/>
          <p:nvPr/>
        </p:nvSpPr>
        <p:spPr>
          <a:xfrm>
            <a:off x="1274982" y="4193103"/>
            <a:ext cx="167553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68680">
              <a:lnSpc>
                <a:spcPct val="90000"/>
              </a:lnSpc>
              <a:defRPr b="1" sz="2400"/>
            </a:lvl1pPr>
          </a:lstStyle>
          <a:p>
            <a:pPr/>
            <a:r>
              <a:t>Investors</a:t>
            </a:r>
          </a:p>
        </p:txBody>
      </p:sp>
      <p:sp>
        <p:nvSpPr>
          <p:cNvPr id="191" name="Hertz"/>
          <p:cNvSpPr txBox="1"/>
          <p:nvPr/>
        </p:nvSpPr>
        <p:spPr>
          <a:xfrm>
            <a:off x="2694" y="6311383"/>
            <a:ext cx="1309186" cy="3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defRPr sz="1400">
                <a:solidFill>
                  <a:schemeClr val="accent2">
                    <a:satOff val="-18194"/>
                    <a:lumOff val="-11215"/>
                  </a:schemeClr>
                </a:solidFill>
                <a:latin typeface="Clinton Bold"/>
                <a:ea typeface="Clinton Bold"/>
                <a:cs typeface="Clinton Bold"/>
                <a:sym typeface="Clinton Bold"/>
              </a:defRPr>
            </a:pPr>
          </a:p>
          <a:p>
            <a:pPr algn="ctr">
              <a:lnSpc>
                <a:spcPct val="90000"/>
              </a:lnSpc>
              <a:defRPr sz="1400">
                <a:latin typeface="Clinton Bold"/>
                <a:ea typeface="Clinton Bold"/>
                <a:cs typeface="Clinton Bold"/>
                <a:sym typeface="Clinton Bold"/>
              </a:defRPr>
            </a:pPr>
            <a:r>
              <a:t>Hertz</a:t>
            </a:r>
          </a:p>
        </p:txBody>
      </p:sp>
      <p:pic>
        <p:nvPicPr>
          <p:cNvPr id="192" name="user (1).png" descr="user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733" y="1985099"/>
            <a:ext cx="2051236" cy="205123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内容占位符 2"/>
          <p:cNvSpPr txBox="1"/>
          <p:nvPr/>
        </p:nvSpPr>
        <p:spPr>
          <a:xfrm>
            <a:off x="2849975" y="-2806616"/>
            <a:ext cx="8292822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900"/>
            </a:pPr>
            <a:r>
              <a:t>Users are free to create a portfolio without any </a:t>
            </a:r>
            <a:r>
              <a:t>threshold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900"/>
            </a:pPr>
            <a:r>
              <a:t>Select a maximum of 10 investments </a:t>
            </a:r>
            <a:r>
              <a:t>and set the ratio </a:t>
            </a:r>
            <a:r>
              <a:t>randomly 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00000"/>
              <a:buFont typeface="Arial"/>
              <a:buChar char="•"/>
              <a:defRPr sz="1900"/>
            </a:pPr>
            <a:r>
              <a:t>The investment manager needs to link his/her personal Twitter </a:t>
            </a:r>
            <a:r>
              <a:rPr b="1"/>
              <a:t>and supplement your social watchlist</a:t>
            </a:r>
            <a:endParaRPr b="1"/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900"/>
            </a:pPr>
            <a:r>
              <a:t>Customi</a:t>
            </a:r>
            <a:r>
              <a:t>z</a:t>
            </a:r>
            <a:r>
              <a:t>ed charg</a:t>
            </a:r>
            <a:r>
              <a:t>e</a:t>
            </a:r>
            <a:r>
              <a:t> f</a:t>
            </a:r>
            <a:r>
              <a:t>or</a:t>
            </a:r>
            <a:r>
              <a:t> management fees, profit fees, access fees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SzPct val="100000"/>
              <a:buFont typeface="Arial"/>
              <a:buChar char="•"/>
              <a:defRPr sz="1900"/>
            </a:pPr>
            <a:r>
              <a:t>Lottery available for portfolios under management up to $100,000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