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51db39ce3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51db39ce3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7281d10c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7281d10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7281d10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7281d10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7281d10c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7281d10c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7281d10c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7281d10c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7281d10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7281d10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7281d10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7281d10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7281d10c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7281d10c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7281d10c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7281d10c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7281d10c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7281d10c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51db39ce3_1_2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51db39ce3_1_2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740792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740792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7281d10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7281d10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281d10c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7281d10c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7281d10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7281d10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7281d10c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7281d10c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7281d10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7281d10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7281d10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7281d10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43" name="Google Shape;43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lXZnjveEo0auYCogztoEqjKRZnxsyqEQE9CaevpH6O4/edit?usp=sharing" TargetMode="External"/><Relationship Id="rId4" Type="http://schemas.openxmlformats.org/officeDocument/2006/relationships/hyperlink" Target="https://docs.google.com/presentation/d/1dK8rBgWmJkh5w2fzypOWWTOcGu6gPXXzElGZZADZFxw/edit?usp=sharing" TargetMode="External"/><Relationship Id="rId5" Type="http://schemas.openxmlformats.org/officeDocument/2006/relationships/hyperlink" Target="https://github.com/Treasury-research/TR-theGraph-Chainlink-EA" TargetMode="External"/><Relationship Id="rId6" Type="http://schemas.openxmlformats.org/officeDocument/2006/relationships/hyperlink" Target="https://twitter.com/wenqingyu" TargetMode="Externa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mcdexio/documents/blob/master/en/perpetual-interfaces.md" TargetMode="External"/><Relationship Id="rId10" Type="http://schemas.openxmlformats.org/officeDocument/2006/relationships/hyperlink" Target="https://app.mcdex.io/trade/00009" TargetMode="External"/><Relationship Id="rId13" Type="http://schemas.openxmlformats.org/officeDocument/2006/relationships/hyperlink" Target="https://linkfaucet.protofire.io/rinkebyarbitrum" TargetMode="External"/><Relationship Id="rId12" Type="http://schemas.openxmlformats.org/officeDocument/2006/relationships/hyperlink" Target="https://docs.chain.link/docs/link-token-contract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hegraph.com/explorer" TargetMode="External"/><Relationship Id="rId4" Type="http://schemas.openxmlformats.org/officeDocument/2006/relationships/hyperlink" Target="https://thegraph.com/explorer/subgraph?id=0x9bde7bf4d5b13ef94373ced7c8ee0be59735a298-2&amp;version=0x9bde7bf4d5b13ef94373ced7c8ee0be59735a298-2-0&amp;view=Playground" TargetMode="External"/><Relationship Id="rId9" Type="http://schemas.openxmlformats.org/officeDocument/2006/relationships/hyperlink" Target="https://github.com/mcdexio" TargetMode="External"/><Relationship Id="rId5" Type="http://schemas.openxmlformats.org/officeDocument/2006/relationships/hyperlink" Target="https://duneanalytics.com/queries/93593" TargetMode="External"/><Relationship Id="rId6" Type="http://schemas.openxmlformats.org/officeDocument/2006/relationships/hyperlink" Target="https://duneanalytics.com/queries/93645" TargetMode="External"/><Relationship Id="rId7" Type="http://schemas.openxmlformats.org/officeDocument/2006/relationships/hyperlink" Target="https://duneanalytics.com/msilb7/Uniswap-v3-Ethereum-vs-Optimism" TargetMode="External"/><Relationship Id="rId8" Type="http://schemas.openxmlformats.org/officeDocument/2006/relationships/hyperlink" Target="https://developer.offchainlabs.com/docs/public_testn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Treasury research</a:t>
            </a:r>
            <a:endParaRPr sz="4800"/>
          </a:p>
        </p:txBody>
      </p:sp>
      <p:sp>
        <p:nvSpPr>
          <p:cNvPr id="60" name="Google Shape;60;p14"/>
          <p:cNvSpPr/>
          <p:nvPr/>
        </p:nvSpPr>
        <p:spPr>
          <a:xfrm>
            <a:off x="965550" y="33913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4294967295" type="subTitle"/>
          </p:nvPr>
        </p:nvSpPr>
        <p:spPr>
          <a:xfrm>
            <a:off x="833000" y="3396475"/>
            <a:ext cx="42153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600">
                <a:solidFill>
                  <a:schemeClr val="accent2"/>
                </a:solidFill>
              </a:rPr>
              <a:t>A decentralized quant trading platform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897934" y="1859606"/>
            <a:ext cx="2183400" cy="1820400"/>
          </a:xfrm>
          <a:prstGeom prst="roundRect">
            <a:avLst>
              <a:gd fmla="val 147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569603" y="1860658"/>
            <a:ext cx="894822" cy="267404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4812336" y="2868949"/>
            <a:ext cx="927654" cy="300670"/>
            <a:chOff x="3551493" y="2562740"/>
            <a:chExt cx="1286978" cy="391497"/>
          </a:xfrm>
        </p:grpSpPr>
        <p:sp>
          <p:nvSpPr>
            <p:cNvPr id="65" name="Google Shape;65;p14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5427743" y="2567069"/>
            <a:ext cx="146376" cy="316556"/>
            <a:chOff x="7764635" y="2404362"/>
            <a:chExt cx="353565" cy="717489"/>
          </a:xfrm>
        </p:grpSpPr>
        <p:sp>
          <p:nvSpPr>
            <p:cNvPr id="72" name="Google Shape;72;p14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/>
          <p:nvPr/>
        </p:nvSpPr>
        <p:spPr>
          <a:xfrm>
            <a:off x="6751139" y="2331079"/>
            <a:ext cx="15495" cy="16376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374067" y="2583451"/>
            <a:ext cx="15527" cy="16544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7260770" y="3784125"/>
            <a:ext cx="49774" cy="11995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7434051" y="3784125"/>
            <a:ext cx="49900" cy="11995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607459" y="3784125"/>
            <a:ext cx="49932" cy="11995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4"/>
          <p:cNvGrpSpPr/>
          <p:nvPr/>
        </p:nvGrpSpPr>
        <p:grpSpPr>
          <a:xfrm>
            <a:off x="5834478" y="1658282"/>
            <a:ext cx="2183567" cy="1956200"/>
            <a:chOff x="4741999" y="986350"/>
            <a:chExt cx="3029365" cy="2547136"/>
          </a:xfrm>
        </p:grpSpPr>
        <p:sp>
          <p:nvSpPr>
            <p:cNvPr id="80" name="Google Shape;80;p14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/>
          <p:nvPr/>
        </p:nvSpPr>
        <p:spPr>
          <a:xfrm>
            <a:off x="7780899" y="3784125"/>
            <a:ext cx="49932" cy="11995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7371980" y="3225064"/>
            <a:ext cx="17614" cy="17959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776099" y="2945497"/>
            <a:ext cx="1162825" cy="1122749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7577767" y="3185574"/>
            <a:ext cx="17582" cy="18128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>
            <a:off x="6826051" y="3014539"/>
            <a:ext cx="1014663" cy="987761"/>
            <a:chOff x="6117656" y="2752309"/>
            <a:chExt cx="1407691" cy="1286147"/>
          </a:xfrm>
        </p:grpSpPr>
        <p:sp>
          <p:nvSpPr>
            <p:cNvPr id="100" name="Google Shape;100;p14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5092439" y="2186039"/>
            <a:ext cx="933122" cy="452792"/>
            <a:chOff x="3940094" y="1807838"/>
            <a:chExt cx="1294564" cy="589573"/>
          </a:xfrm>
        </p:grpSpPr>
        <p:grpSp>
          <p:nvGrpSpPr>
            <p:cNvPr id="119" name="Google Shape;119;p14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" name="Google Shape;122;p14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14"/>
          <p:cNvGrpSpPr/>
          <p:nvPr/>
        </p:nvGrpSpPr>
        <p:grpSpPr>
          <a:xfrm>
            <a:off x="6716984" y="1918443"/>
            <a:ext cx="653050" cy="104957"/>
            <a:chOff x="5966342" y="1378202"/>
            <a:chExt cx="906007" cy="136663"/>
          </a:xfrm>
        </p:grpSpPr>
        <p:sp>
          <p:nvSpPr>
            <p:cNvPr id="129" name="Google Shape;129;p14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4"/>
          <p:cNvGrpSpPr/>
          <p:nvPr/>
        </p:nvGrpSpPr>
        <p:grpSpPr>
          <a:xfrm>
            <a:off x="7831195" y="1959219"/>
            <a:ext cx="799892" cy="770172"/>
            <a:chOff x="7739700" y="1512500"/>
            <a:chExt cx="1109728" cy="1002828"/>
          </a:xfrm>
        </p:grpSpPr>
        <p:sp>
          <p:nvSpPr>
            <p:cNvPr id="134" name="Google Shape;134;p14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4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" name="Google Shape;152;p14"/>
          <p:cNvGrpSpPr/>
          <p:nvPr/>
        </p:nvGrpSpPr>
        <p:grpSpPr>
          <a:xfrm>
            <a:off x="5416149" y="3251472"/>
            <a:ext cx="1138375" cy="515553"/>
            <a:chOff x="4161633" y="3060816"/>
            <a:chExt cx="1579322" cy="671293"/>
          </a:xfrm>
        </p:grpSpPr>
        <p:sp>
          <p:nvSpPr>
            <p:cNvPr id="153" name="Google Shape;153;p14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4"/>
          <p:cNvSpPr/>
          <p:nvPr/>
        </p:nvSpPr>
        <p:spPr>
          <a:xfrm rot="-5400000">
            <a:off x="7477066" y="2417449"/>
            <a:ext cx="53100" cy="114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6428548" y="2567074"/>
            <a:ext cx="15495" cy="16376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7746282" y="2331079"/>
            <a:ext cx="15495" cy="16376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5368089" y="3313324"/>
            <a:ext cx="1138318" cy="494671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4922011" y="3019335"/>
            <a:ext cx="894822" cy="267404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6542264" y="1837255"/>
            <a:ext cx="894822" cy="267404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 De-quant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9900FF"/>
                </a:solidFill>
              </a:rPr>
              <a:t>off-chain computation environment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4975400" y="1517150"/>
            <a:ext cx="392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 empowering of Chainlink off-chain computation and task scheduler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→ de-quants can implement their strategy into oracle to master its data flow and execution.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7150"/>
            <a:ext cx="4664452" cy="400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iV</a:t>
            </a:r>
            <a:r>
              <a:rPr lang="en">
                <a:solidFill>
                  <a:srgbClr val="00FF00"/>
                </a:solidFill>
              </a:rPr>
              <a:t>. Execution fulfillment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370350" y="1201775"/>
            <a:ext cx="304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highlight>
                  <a:srgbClr val="4A86E8"/>
                </a:highlight>
                <a:latin typeface="Montserrat"/>
                <a:ea typeface="Montserrat"/>
                <a:cs typeface="Montserrat"/>
                <a:sym typeface="Montserrat"/>
              </a:rPr>
              <a:t>/contract/theGraphDataEA.sol</a:t>
            </a:r>
            <a:endParaRPr i="1" sz="1100">
              <a:solidFill>
                <a:schemeClr val="lt1"/>
              </a:solidFill>
              <a:highlight>
                <a:srgbClr val="4A86E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75" y="3420162"/>
            <a:ext cx="2888248" cy="172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75" y="1475152"/>
            <a:ext cx="2888262" cy="1627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/>
        </p:nvSpPr>
        <p:spPr>
          <a:xfrm>
            <a:off x="371175" y="3178475"/>
            <a:ext cx="304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highlight>
                  <a:srgbClr val="4A86E8"/>
                </a:highlight>
                <a:latin typeface="Montserrat"/>
                <a:ea typeface="Montserrat"/>
                <a:cs typeface="Montserrat"/>
                <a:sym typeface="Montserrat"/>
              </a:rPr>
              <a:t>/contract/mcdex-mai/mcdex..sol</a:t>
            </a:r>
            <a:endParaRPr i="1" sz="1100">
              <a:solidFill>
                <a:schemeClr val="lt1"/>
              </a:solidFill>
              <a:highlight>
                <a:srgbClr val="4A86E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4203" y="1475150"/>
            <a:ext cx="671425" cy="2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6946" y="3420150"/>
            <a:ext cx="558679" cy="2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4219025" y="1475150"/>
            <a:ext cx="348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IF </a:t>
            </a:r>
            <a:r>
              <a:rPr b="1" lang="en">
                <a:solidFill>
                  <a:srgbClr val="4A86E8"/>
                </a:solidFill>
              </a:rPr>
              <a:t>predict price</a:t>
            </a:r>
            <a:r>
              <a:rPr b="1" lang="en"/>
              <a:t> &gt; </a:t>
            </a:r>
            <a:r>
              <a:rPr b="1" lang="en">
                <a:solidFill>
                  <a:srgbClr val="FF9900"/>
                </a:solidFill>
              </a:rPr>
              <a:t>current price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→</a:t>
            </a:r>
            <a:r>
              <a:rPr b="1" lang="en">
                <a:solidFill>
                  <a:srgbClr val="00FF00"/>
                </a:solidFill>
              </a:rPr>
              <a:t> Buy in / keep buy position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ELSE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→ </a:t>
            </a:r>
            <a:r>
              <a:rPr b="1" lang="en">
                <a:solidFill>
                  <a:srgbClr val="FF0000"/>
                </a:solidFill>
              </a:rPr>
              <a:t>Sell out / keep empty position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 De-quant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00FF00"/>
                </a:solidFill>
              </a:rPr>
              <a:t>de-quants trading portals hub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4975400" y="1517150"/>
            <a:ext cx="392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 empowering of on-chain trading derivatives / DEXs like MCDEX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→ de-quants can access to the best liquidity seamlessly with no development cost.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250"/>
            <a:ext cx="4443923" cy="36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Whole picture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56" name="Google Shape;256;p26"/>
          <p:cNvSpPr txBox="1"/>
          <p:nvPr>
            <p:ph idx="1" type="body"/>
          </p:nvPr>
        </p:nvSpPr>
        <p:spPr>
          <a:xfrm>
            <a:off x="4975400" y="1517150"/>
            <a:ext cx="392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257" name="Google Shape;2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4975400" y="1517150"/>
            <a:ext cx="392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027" y="310950"/>
            <a:ext cx="64779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Extensibility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4975400" y="1517150"/>
            <a:ext cx="392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9242"/>
            <a:ext cx="9144003" cy="4094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infos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Team#16: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Treasury research (de-quant platform)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1297350" y="1445550"/>
            <a:ext cx="7038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Yu Wenqing - Team leader &amp; product manager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previously worked for BTCChina and Fundamental labs, He is also worked for Chainlink as a Developer advocate and solution architect.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Wei Yang - Smart contract developer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previously worked for multiple internet startups, Wei has strong development experience on Python, Node.js, and Solidity.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Harry Hong - Data engineering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previously worked for Web3 foundation and multiple blockchain startups, Harry has plenty of blockchain technology experience, he is also a crypto enthusiast.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Jamie Cheng - Solution architect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previously worked for BTCChina, Jamie also found a blockchain startup in 2018, he also worked for some famous blockchain projects as architect and technology advisors.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Ms. X - Financial product manager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Ms. X requires to stay anonymous, she worked for a topped crypto corporate institution as a research analyst, she has strong capability in financial data analysis and solid experience on on-chain DeFi data analysis.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info &amp; reference</a:t>
            </a:r>
            <a:endParaRPr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1052550" y="1307850"/>
            <a:ext cx="7038900" cy="32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Tech spec: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https://docs.google.com/document/d/1lXZnjveEo0auYCogztoEqjKRZnxsyqEQE9CaevpH6O4/edit?usp=sharing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Pitch deck: 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https://docs.google.com/presentation/d/1dK8rBgWmJkh5w2fzypOWWTOcGu6gPXXzElGZZADZFxw/edit?usp=sharing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GitHub: </a:t>
            </a:r>
            <a:r>
              <a:rPr lang="en" sz="1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https://github.com/Treasury-research/TR-theGraph-Chainlink-EA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Twitter handle: </a:t>
            </a:r>
            <a:r>
              <a:rPr lang="en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https://twitter.com/wenqingyu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Email: yuwenqingisu@gmail.com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1297500" y="1050550"/>
            <a:ext cx="67941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theGraph explorer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3"/>
              </a:rPr>
              <a:t>https://thegraph.com/explorer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theGraph Uniswap V3 Official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4"/>
              </a:rPr>
              <a:t>https://thegraph.com/explorer/subgraph?id=0x9bde7bf4d5b13ef94373ced7c8ee0be59735a298-2&amp;version=0x9bde7bf4d5b13ef94373ced7c8ee0be59735a298-2-0&amp;view=Playground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Dune Analytics - UNI borrow interest rate on AAVE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5"/>
              </a:rPr>
              <a:t>https://duneanalytics.com/queries/93593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Dune Analytics - Price in UNI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6"/>
              </a:rPr>
              <a:t>https://duneanalytics.com/queries/93645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Dune Analytics - Uniswap Ethereum vs. Optimism comparison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7"/>
              </a:rPr>
              <a:t>https://duneanalytics.com/msilb7/Uniswap-v3-Ethereum-vs-Optimism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Arbitrum Developer Page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8"/>
              </a:rPr>
              <a:t>https://developer.offchainlabs.com/docs/public_testnet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MCDEX technical documents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9"/>
              </a:rPr>
              <a:t>https://github.com/mcdexio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Test trading page: UNI-USD on Arbitrum Rinkeby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10"/>
              </a:rPr>
              <a:t>https://app.mcdex.io/trade/00009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MCDEX Perpetual-interface document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11"/>
              </a:rPr>
              <a:t>https://github.com/mcdexio/documents/blob/master/en/perpetual-interfaces.md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LINK token contract list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12"/>
              </a:rPr>
              <a:t>https://docs.chain.link/docs/link-token-contracts/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Faucet website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13"/>
              </a:rPr>
              <a:t>https://linkfaucet.protofire.io/rinkebyarbitrum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your </a:t>
            </a:r>
            <a:r>
              <a:rPr lang="en">
                <a:solidFill>
                  <a:srgbClr val="4A86E8"/>
                </a:solidFill>
              </a:rPr>
              <a:t>quant strategy</a:t>
            </a:r>
            <a:r>
              <a:rPr lang="en"/>
              <a:t> on blockchain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closer to </a:t>
            </a:r>
            <a:r>
              <a:rPr lang="en">
                <a:solidFill>
                  <a:srgbClr val="FFFF00"/>
                </a:solidFill>
              </a:rPr>
              <a:t>data</a:t>
            </a:r>
            <a:r>
              <a:rPr lang="en"/>
              <a:t> and </a:t>
            </a:r>
            <a:r>
              <a:rPr lang="en">
                <a:solidFill>
                  <a:srgbClr val="FF9900"/>
                </a:solidFill>
              </a:rPr>
              <a:t>trading desk</a:t>
            </a:r>
            <a:endParaRPr sz="16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On-chain </a:t>
            </a:r>
            <a:r>
              <a:rPr b="1" lang="en">
                <a:solidFill>
                  <a:srgbClr val="FFFF00"/>
                </a:solidFill>
              </a:rPr>
              <a:t>DATA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blockchain activity booming, variety of on-chain data generate significant alpha opportunity for professional traders to exploit.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→ Put your strategy on blockchain to get instant access to on-chain data.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Decentralized TRADING DESK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fasting-growing number of on-chain trading portals, such as DEXs, aggregators and derivatives, etc. Always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→ Put your strategy on blockchain to get connected with variety of on-chain trading portals.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1297500" y="447874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>
                <a:solidFill>
                  <a:srgbClr val="FF0000"/>
                </a:solidFill>
              </a:rPr>
              <a:t>stop de-quants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lang="en"/>
              <a:t>put</a:t>
            </a:r>
            <a:r>
              <a:rPr lang="en">
                <a:solidFill>
                  <a:srgbClr val="FFFF00"/>
                </a:solidFill>
              </a:rPr>
              <a:t> </a:t>
            </a:r>
            <a:r>
              <a:rPr lang="en"/>
              <a:t>their </a:t>
            </a:r>
            <a:r>
              <a:rPr lang="en">
                <a:solidFill>
                  <a:srgbClr val="FFFF00"/>
                </a:solidFill>
              </a:rPr>
              <a:t>strategies </a:t>
            </a:r>
            <a:r>
              <a:rPr lang="en"/>
              <a:t>on </a:t>
            </a:r>
            <a:r>
              <a:rPr lang="en">
                <a:solidFill>
                  <a:srgbClr val="FF9900"/>
                </a:solidFill>
              </a:rPr>
              <a:t>DEFis trading</a:t>
            </a:r>
            <a:r>
              <a:rPr lang="en"/>
              <a:t>?</a:t>
            </a:r>
            <a:endParaRPr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200" u="sng"/>
              <a:t>Hard to </a:t>
            </a:r>
            <a:r>
              <a:rPr b="1" i="1" lang="en" sz="1200" u="sng">
                <a:solidFill>
                  <a:srgbClr val="4A86E8"/>
                </a:solidFill>
              </a:rPr>
              <a:t>access &amp; index</a:t>
            </a:r>
            <a:r>
              <a:rPr b="1" i="1" lang="en" sz="1200" u="sng"/>
              <a:t> on-chain signals (on multi-chains) seamlessly</a:t>
            </a:r>
            <a:r>
              <a:rPr i="1" lang="en" sz="1200"/>
              <a:t>. </a:t>
            </a:r>
            <a:endParaRPr i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 sz="1200"/>
              <a:t>Indexing &amp; querying</a:t>
            </a:r>
            <a:endParaRPr i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 sz="1200"/>
              <a:t>Multi-chains aggregation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200" u="sng"/>
              <a:t>hard to </a:t>
            </a:r>
            <a:r>
              <a:rPr b="1" i="1" lang="en" sz="1200" u="sng">
                <a:solidFill>
                  <a:srgbClr val="FF9900"/>
                </a:solidFill>
              </a:rPr>
              <a:t>implement &amp; execute</a:t>
            </a:r>
            <a:r>
              <a:rPr b="1" i="1" lang="en" sz="1200" u="sng"/>
              <a:t> trading strategies in a trustworthy manner.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Trusted execution environment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Accessibility to trading portals on multi-chains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 sz="1200" u="sng"/>
              <a:t>Lacking of mechanism to allow de-quants to </a:t>
            </a:r>
            <a:r>
              <a:rPr b="1" i="1" lang="en" sz="1200" u="sng">
                <a:solidFill>
                  <a:srgbClr val="FFFF00"/>
                </a:solidFill>
              </a:rPr>
              <a:t>monetize </a:t>
            </a:r>
            <a:r>
              <a:rPr b="1" i="1" lang="en" sz="1200" u="sng"/>
              <a:t>their strategies. </a:t>
            </a:r>
            <a:endParaRPr b="1" i="1" sz="1200" u="sng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 development-friendly for algorithm engineers.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Always great to reward best strategies higher fund leverage !</a:t>
            </a:r>
            <a:endParaRPr sz="1200"/>
          </a:p>
        </p:txBody>
      </p:sp>
      <p:sp>
        <p:nvSpPr>
          <p:cNvPr id="179" name="Google Shape;179;p16"/>
          <p:cNvSpPr/>
          <p:nvPr/>
        </p:nvSpPr>
        <p:spPr>
          <a:xfrm>
            <a:off x="1297500" y="447874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Treasury research </a:t>
            </a:r>
            <a:r>
              <a:rPr lang="en">
                <a:solidFill>
                  <a:srgbClr val="FF9900"/>
                </a:solidFill>
              </a:rPr>
              <a:t>de-quant platform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5752"/>
            <a:ext cx="9144003" cy="3397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</a:t>
            </a:r>
            <a:r>
              <a:rPr lang="en">
                <a:solidFill>
                  <a:srgbClr val="4A86E8"/>
                </a:solidFill>
              </a:rPr>
              <a:t>simple linear regression</a:t>
            </a:r>
            <a:r>
              <a:rPr lang="en"/>
              <a:t> algo. On </a:t>
            </a:r>
            <a:r>
              <a:rPr lang="en">
                <a:solidFill>
                  <a:srgbClr val="FFFF00"/>
                </a:solidFill>
              </a:rPr>
              <a:t>TR de-quant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966500" y="1567550"/>
            <a:ext cx="713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What is the correlation between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UNI’s TVL</a:t>
            </a:r>
            <a:r>
              <a:rPr b="1" lang="en"/>
              <a:t>, </a:t>
            </a:r>
            <a:r>
              <a:rPr b="1" lang="en">
                <a:solidFill>
                  <a:srgbClr val="FF9900"/>
                </a:solidFill>
              </a:rPr>
              <a:t>daily MV trading Vol. 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→ </a:t>
            </a:r>
            <a:r>
              <a:rPr b="1" lang="en">
                <a:solidFill>
                  <a:srgbClr val="00FF00"/>
                </a:solidFill>
              </a:rPr>
              <a:t>UNI’s price</a:t>
            </a:r>
            <a:r>
              <a:rPr b="1" lang="en"/>
              <a:t>?</a:t>
            </a:r>
            <a:endParaRPr b="1"/>
          </a:p>
        </p:txBody>
      </p:sp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500" y="1707700"/>
            <a:ext cx="3973876" cy="21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implementation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AutoNum type="romanUcPeriod"/>
            </a:pPr>
            <a:r>
              <a:rPr lang="en">
                <a:solidFill>
                  <a:srgbClr val="FFFF00"/>
                </a:solidFill>
              </a:rPr>
              <a:t>Modeling &amp; backtest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966500" y="1567550"/>
            <a:ext cx="336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Simulation results is not that good, but </a:t>
            </a:r>
            <a:r>
              <a:rPr b="1" lang="en">
                <a:solidFill>
                  <a:srgbClr val="00FF00"/>
                </a:solidFill>
              </a:rPr>
              <a:t>let’s implement this strategy in TR de-Quant platform anyway.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924" y="3917551"/>
            <a:ext cx="5953674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525" y="1754350"/>
            <a:ext cx="3664474" cy="20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II. </a:t>
            </a:r>
            <a:r>
              <a:rPr lang="en">
                <a:solidFill>
                  <a:srgbClr val="FF9900"/>
                </a:solidFill>
              </a:rPr>
              <a:t>Signals</a:t>
            </a:r>
            <a:r>
              <a:rPr lang="en">
                <a:solidFill>
                  <a:srgbClr val="FF9900"/>
                </a:solidFill>
              </a:rPr>
              <a:t> collecting and consolidation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529475" y="1567550"/>
            <a:ext cx="394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Querying UNI’s real-time indexed TVL and MV trading vol. from both Ethereum L1 &amp; Optimism.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Consolidating them into global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450" y="1888050"/>
            <a:ext cx="4487950" cy="21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 De-quant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FF9900"/>
                </a:solidFill>
              </a:rPr>
              <a:t>decentralized financial data market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4975400" y="1517150"/>
            <a:ext cx="392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With </a:t>
            </a:r>
            <a:r>
              <a:rPr b="1" lang="en"/>
              <a:t>empowering</a:t>
            </a:r>
            <a:r>
              <a:rPr b="1" lang="en"/>
              <a:t> of theGraph and Chainlink, we can build a decentralized financial data market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→ de-quants can use it to cook their own on-chain strategies.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7150"/>
            <a:ext cx="4708601" cy="36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III. strategy implementation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975" y="1916376"/>
            <a:ext cx="5235948" cy="29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924" y="1384051"/>
            <a:ext cx="5953674" cy="4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/>
        </p:nvSpPr>
        <p:spPr>
          <a:xfrm>
            <a:off x="2125750" y="1833225"/>
            <a:ext cx="304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highlight>
                  <a:srgbClr val="4A86E8"/>
                </a:highlight>
                <a:latin typeface="Montserrat"/>
                <a:ea typeface="Montserrat"/>
                <a:cs typeface="Montserrat"/>
                <a:sym typeface="Montserrat"/>
              </a:rPr>
              <a:t>/contract/theGraphDataEA.sol</a:t>
            </a:r>
            <a:endParaRPr i="1" sz="1100">
              <a:solidFill>
                <a:schemeClr val="lt1"/>
              </a:solidFill>
              <a:highlight>
                <a:srgbClr val="4A86E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9200" y="1909425"/>
            <a:ext cx="915737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