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1186773" y="1778436"/>
            <a:ext cx="4873576" cy="82391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256936" y="1778436"/>
            <a:ext cx="4897580" cy="823914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416535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图片占位符 2"/>
          <p:cNvSpPr/>
          <p:nvPr>
            <p:ph type="pic" sz="half" idx="13"/>
          </p:nvPr>
        </p:nvSpPr>
        <p:spPr>
          <a:xfrm>
            <a:off x="5183187" y="457201"/>
            <a:ext cx="6172202" cy="5403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4165351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0">
              <a:buSzTx/>
              <a:buFontTx/>
              <a:buNone/>
              <a:defRPr sz="2000"/>
            </a:lvl2pPr>
            <a:lvl3pPr marL="0" indent="0">
              <a:buSzTx/>
              <a:buFontTx/>
              <a:buNone/>
              <a:defRPr sz="2000"/>
            </a:lvl3pPr>
            <a:lvl4pPr marL="0" indent="0">
              <a:buSzTx/>
              <a:buFontTx/>
              <a:buNone/>
              <a:defRPr sz="2000"/>
            </a:lvl4pPr>
            <a:lvl5pPr marL="0" indent="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 hasCustomPrompt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20" y="6404293"/>
            <a:ext cx="263981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in-03.png" descr="coin-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506" y="2504992"/>
            <a:ext cx="5880988" cy="18480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etf-investment-guide-theme-ethereum.jpeg" descr="etf-investment-guide-theme-ethereum.jpeg"/>
          <p:cNvPicPr>
            <a:picLocks noChangeAspect="1"/>
          </p:cNvPicPr>
          <p:nvPr/>
        </p:nvPicPr>
        <p:blipFill>
          <a:blip r:embed="rId1"/>
          <a:srcRect t="35605"/>
          <a:stretch>
            <a:fillRect/>
          </a:stretch>
        </p:blipFill>
        <p:spPr>
          <a:xfrm>
            <a:off x="-283806" y="5208220"/>
            <a:ext cx="12573030" cy="52176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矩形"/>
          <p:cNvSpPr/>
          <p:nvPr/>
        </p:nvSpPr>
        <p:spPr>
          <a:xfrm>
            <a:off x="-534544" y="5177999"/>
            <a:ext cx="12803485" cy="3847010"/>
          </a:xfrm>
          <a:prstGeom prst="rect">
            <a:avLst/>
          </a:prstGeom>
          <a:solidFill>
            <a:srgbClr val="000000">
              <a:alpha val="53189"/>
            </a:srgbClr>
          </a:solidFill>
          <a:ln w="12700">
            <a:miter lim="400000"/>
          </a:ln>
        </p:spPr>
        <p:txBody>
          <a:bodyPr lIns="0" tIns="0" rIns="0" bIns="0"/>
          <a:lstStyle/>
          <a:p/>
        </p:txBody>
      </p:sp>
      <p:sp>
        <p:nvSpPr>
          <p:cNvPr id="172" name="Hertz Index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sz="1900" b="1"/>
            </a:lvl1pPr>
          </a:lstStyle>
          <a:p>
            <a:r>
              <a:t>Hertz Index</a:t>
            </a:r>
          </a:p>
        </p:txBody>
      </p:sp>
      <p:sp>
        <p:nvSpPr>
          <p:cNvPr id="173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solidFill>
                  <a:srgbClr val="FFFFFF"/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74" name="The Hertz Index is an active ETF which will track the best-performing investment manager on the platform to generate more profits for investors."/>
          <p:cNvSpPr txBox="1"/>
          <p:nvPr/>
        </p:nvSpPr>
        <p:spPr>
          <a:xfrm>
            <a:off x="431842" y="2043931"/>
            <a:ext cx="5130173" cy="1219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2000" b="1"/>
            </a:lvl1pPr>
          </a:lstStyle>
          <a:p>
            <a:r>
              <a:t>The Hertz Index is an active ETF which will track the best-performing investment manager on the platform to generate more profits for investors.</a:t>
            </a:r>
          </a:p>
        </p:txBody>
      </p:sp>
      <p:sp>
        <p:nvSpPr>
          <p:cNvPr id="175" name="The Hertz Index is a collection of the top 20 profitable portfolios on the Hertz platform…"/>
          <p:cNvSpPr txBox="1"/>
          <p:nvPr/>
        </p:nvSpPr>
        <p:spPr>
          <a:xfrm>
            <a:off x="6682629" y="1214727"/>
            <a:ext cx="4921821" cy="3352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r>
              <a:t>The Hertz Index is a collection of the top 20 profitable portfolios on the Hertz platform</a:t>
            </a:r>
          </a:p>
          <a:p/>
          <a:p>
            <a:r>
              <a:t>The Hertz Index snapshot of the underlying portfolio will be taken every Sunday</a:t>
            </a:r>
          </a:p>
          <a:p/>
          <a:p>
            <a:r>
              <a:t>The Hertz Index is managed by a robot which will track all the portfolios on the platform automatically </a:t>
            </a:r>
          </a:p>
          <a:p/>
          <a:p>
            <a:r>
              <a:t>Score = Sortino Ratio * SQRT (7-day average pool value)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ertz Fixed Income Portfolio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sz="1900" b="1"/>
            </a:lvl1pPr>
          </a:lstStyle>
          <a:p>
            <a:r>
              <a:t>Hertz Fixed Income Portfolio</a:t>
            </a:r>
          </a:p>
        </p:txBody>
      </p:sp>
      <p:sp>
        <p:nvSpPr>
          <p:cNvPr id="178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79" name="Robust low-risk portfolios published on the Hertz platform"/>
          <p:cNvSpPr txBox="1"/>
          <p:nvPr/>
        </p:nvSpPr>
        <p:spPr>
          <a:xfrm>
            <a:off x="1750005" y="1602263"/>
            <a:ext cx="3458517" cy="103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400" b="1"/>
            </a:lvl1pPr>
          </a:lstStyle>
          <a:p>
            <a:r>
              <a:t>Robust low-risk portfolios published on the Hertz platform</a:t>
            </a:r>
          </a:p>
        </p:txBody>
      </p:sp>
      <p:sp>
        <p:nvSpPr>
          <p:cNvPr id="180" name="Using the Hertz smart contract sdk, the algorithm was developed by the Hertz development team"/>
          <p:cNvSpPr txBox="1"/>
          <p:nvPr/>
        </p:nvSpPr>
        <p:spPr>
          <a:xfrm>
            <a:off x="6004274" y="1494060"/>
            <a:ext cx="4546396" cy="13627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400" b="1"/>
            </a:lvl1pPr>
          </a:lstStyle>
          <a:p>
            <a:r>
              <a:t>Using the Hertz smart contract sdk, the algorithm was developed by the Hertz development team</a:t>
            </a:r>
          </a:p>
        </p:txBody>
      </p:sp>
      <p:sp>
        <p:nvSpPr>
          <p:cNvPr id="181" name="Invest by seeking external investment portfolios which are break-even"/>
          <p:cNvSpPr txBox="1"/>
          <p:nvPr/>
        </p:nvSpPr>
        <p:spPr>
          <a:xfrm>
            <a:off x="1750005" y="4001229"/>
            <a:ext cx="3458517" cy="13627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400" b="1"/>
            </a:lvl1pPr>
          </a:lstStyle>
          <a:p>
            <a:r>
              <a:t>Invest by seeking external investment portfolios which are break-even</a:t>
            </a:r>
          </a:p>
        </p:txBody>
      </p:sp>
      <p:sp>
        <p:nvSpPr>
          <p:cNvPr id="182" name="Operated by robots, looking for arbitrage opportunities in the chain"/>
          <p:cNvSpPr txBox="1"/>
          <p:nvPr/>
        </p:nvSpPr>
        <p:spPr>
          <a:xfrm>
            <a:off x="6177692" y="3986281"/>
            <a:ext cx="4025785" cy="103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400" b="1"/>
            </a:lvl1pPr>
          </a:lstStyle>
          <a:p>
            <a:r>
              <a:t>Operated by robots, looking for arbitrage opportunities in the chain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man-76196_1920.jpg" descr="man-76196_1920.jpg"/>
          <p:cNvPicPr>
            <a:picLocks noChangeAspect="1"/>
          </p:cNvPicPr>
          <p:nvPr/>
        </p:nvPicPr>
        <p:blipFill>
          <a:blip r:embed="rId1"/>
          <a:srcRect l="22038"/>
          <a:stretch>
            <a:fillRect/>
          </a:stretch>
        </p:blipFill>
        <p:spPr>
          <a:xfrm>
            <a:off x="6392681" y="-337002"/>
            <a:ext cx="8808088" cy="7532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5" name="Platform Profit Model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sz="1900" b="1"/>
            </a:lvl1pPr>
          </a:lstStyle>
          <a:p>
            <a:r>
              <a:t>Platform Profit Model</a:t>
            </a:r>
          </a:p>
        </p:txBody>
      </p:sp>
      <p:sp>
        <p:nvSpPr>
          <p:cNvPr id="186" name="Various portfolios: 2% commission fees are charged by the platform (1% can be deducted for payments with governance tokens)"/>
          <p:cNvSpPr txBox="1"/>
          <p:nvPr/>
        </p:nvSpPr>
        <p:spPr>
          <a:xfrm>
            <a:off x="1086508" y="3716736"/>
            <a:ext cx="4069951" cy="1219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r>
              <a:t>Various portfolios: 2% commission fees are charged by the platform (1% can be deducted for payments with governance tokens)</a:t>
            </a:r>
          </a:p>
        </p:txBody>
      </p:sp>
      <p:sp>
        <p:nvSpPr>
          <p:cNvPr id="187" name="Hertz Index: the platform charges a 1% commission fees and 10% profit (5% profit can be deducted for using governance tokens)"/>
          <p:cNvSpPr txBox="1"/>
          <p:nvPr/>
        </p:nvSpPr>
        <p:spPr>
          <a:xfrm>
            <a:off x="1086508" y="1550895"/>
            <a:ext cx="4069951" cy="1219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r>
              <a:t>Hertz Index: the platform charges a 1% commission fees and 10% profit (5% profit can be deducted for using governance tokens)</a:t>
            </a:r>
          </a:p>
        </p:txBody>
      </p:sp>
      <p:sp>
        <p:nvSpPr>
          <p:cNvPr id="188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成组"/>
          <p:cNvGrpSpPr/>
          <p:nvPr/>
        </p:nvGrpSpPr>
        <p:grpSpPr>
          <a:xfrm>
            <a:off x="1784826" y="1662505"/>
            <a:ext cx="8622348" cy="3532990"/>
            <a:chOff x="0" y="0"/>
            <a:chExt cx="8622347" cy="3532989"/>
          </a:xfrm>
        </p:grpSpPr>
        <p:sp>
          <p:nvSpPr>
            <p:cNvPr id="190" name="矩形"/>
            <p:cNvSpPr/>
            <p:nvPr/>
          </p:nvSpPr>
          <p:spPr>
            <a:xfrm>
              <a:off x="14652" y="0"/>
              <a:ext cx="8593045" cy="35329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191" name="Hertz Lottery"/>
            <p:cNvSpPr txBox="1"/>
            <p:nvPr/>
          </p:nvSpPr>
          <p:spPr>
            <a:xfrm>
              <a:off x="366496" y="624673"/>
              <a:ext cx="4491197" cy="498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defTabSz="868680">
                <a:lnSpc>
                  <a:spcPct val="90000"/>
                </a:lnSpc>
                <a:defRPr sz="3200" b="1"/>
              </a:lvl1pPr>
            </a:lstStyle>
            <a:p>
              <a:r>
                <a:t>Hertz Lottery</a:t>
              </a:r>
            </a:p>
          </p:txBody>
        </p:sp>
        <p:sp>
          <p:nvSpPr>
            <p:cNvPr id="192" name="Bonus from: 20% of platform commission income"/>
            <p:cNvSpPr txBox="1"/>
            <p:nvPr/>
          </p:nvSpPr>
          <p:spPr>
            <a:xfrm>
              <a:off x="327304" y="2709230"/>
              <a:ext cx="6700920" cy="36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2300"/>
              </a:pPr>
              <a:r>
                <a:t>Bonus from: 20% of platform commission income</a:t>
              </a:r>
            </a:p>
          </p:txBody>
        </p:sp>
        <p:sp>
          <p:nvSpPr>
            <p:cNvPr id="193" name="Investment Manager Lottery Pool and Investor Lottery Pool"/>
            <p:cNvSpPr txBox="1"/>
            <p:nvPr/>
          </p:nvSpPr>
          <p:spPr>
            <a:xfrm>
              <a:off x="327304" y="1893023"/>
              <a:ext cx="8053227" cy="36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>
                <a:defRPr sz="2300"/>
              </a:lvl1pPr>
            </a:lstStyle>
            <a:p>
              <a:r>
                <a:t>Investment Manager Lottery Pool and Investor Lottery Pool</a:t>
              </a:r>
            </a:p>
          </p:txBody>
        </p:sp>
        <p:sp>
          <p:nvSpPr>
            <p:cNvPr id="194" name="线条"/>
            <p:cNvSpPr/>
            <p:nvPr/>
          </p:nvSpPr>
          <p:spPr>
            <a:xfrm>
              <a:off x="0" y="1507931"/>
              <a:ext cx="862234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成组"/>
          <p:cNvGrpSpPr/>
          <p:nvPr/>
        </p:nvGrpSpPr>
        <p:grpSpPr>
          <a:xfrm>
            <a:off x="1432133" y="1559566"/>
            <a:ext cx="9327734" cy="3738868"/>
            <a:chOff x="0" y="0"/>
            <a:chExt cx="9327733" cy="3738866"/>
          </a:xfrm>
        </p:grpSpPr>
        <p:sp>
          <p:nvSpPr>
            <p:cNvPr id="197" name="矩形"/>
            <p:cNvSpPr/>
            <p:nvPr/>
          </p:nvSpPr>
          <p:spPr>
            <a:xfrm>
              <a:off x="12699" y="0"/>
              <a:ext cx="4313704" cy="373886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198" name="Investment Manager Lottery Pool"/>
            <p:cNvSpPr txBox="1"/>
            <p:nvPr/>
          </p:nvSpPr>
          <p:spPr>
            <a:xfrm>
              <a:off x="283700" y="281770"/>
              <a:ext cx="3892875" cy="8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868680">
                <a:lnSpc>
                  <a:spcPct val="90000"/>
                </a:lnSpc>
                <a:defRPr sz="2800" b="1"/>
              </a:lvl1pPr>
            </a:lstStyle>
            <a:p>
              <a:r>
                <a:t>Investment Manager Lottery Pool</a:t>
              </a:r>
            </a:p>
          </p:txBody>
        </p:sp>
        <p:sp>
          <p:nvSpPr>
            <p:cNvPr id="199" name="Weekly run"/>
            <p:cNvSpPr txBox="1"/>
            <p:nvPr/>
          </p:nvSpPr>
          <p:spPr>
            <a:xfrm>
              <a:off x="283700" y="2348304"/>
              <a:ext cx="1341904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 sz="2100"/>
              </a:lvl1pPr>
            </a:lstStyle>
            <a:p>
              <a:r>
                <a:t>Weekly run</a:t>
              </a:r>
            </a:p>
          </p:txBody>
        </p:sp>
        <p:sp>
          <p:nvSpPr>
            <p:cNvPr id="200" name="The price is 25% of the pool"/>
            <p:cNvSpPr txBox="1"/>
            <p:nvPr/>
          </p:nvSpPr>
          <p:spPr>
            <a:xfrm>
              <a:off x="283700" y="1640833"/>
              <a:ext cx="354748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2100"/>
              </a:pPr>
              <a:r>
                <a:t>The price is </a:t>
              </a:r>
              <a:r>
                <a:rPr sz="3000"/>
                <a:t>25%</a:t>
              </a:r>
              <a:r>
                <a:t> of the pool</a:t>
              </a:r>
            </a:p>
          </p:txBody>
        </p:sp>
        <p:sp>
          <p:nvSpPr>
            <p:cNvPr id="201" name="Specific awards"/>
            <p:cNvSpPr txBox="1"/>
            <p:nvPr/>
          </p:nvSpPr>
          <p:spPr>
            <a:xfrm>
              <a:off x="283700" y="2916075"/>
              <a:ext cx="1880382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 sz="2100"/>
              </a:lvl1pPr>
            </a:lstStyle>
            <a:p>
              <a:r>
                <a:t>Specific awards</a:t>
              </a:r>
            </a:p>
          </p:txBody>
        </p:sp>
        <p:sp>
          <p:nvSpPr>
            <p:cNvPr id="202" name="线条"/>
            <p:cNvSpPr/>
            <p:nvPr/>
          </p:nvSpPr>
          <p:spPr>
            <a:xfrm>
              <a:off x="0" y="1307043"/>
              <a:ext cx="433910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03" name="矩形"/>
            <p:cNvSpPr/>
            <p:nvPr/>
          </p:nvSpPr>
          <p:spPr>
            <a:xfrm>
              <a:off x="5001331" y="0"/>
              <a:ext cx="4313703" cy="373886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204" name="Investor Lottery"/>
            <p:cNvSpPr txBox="1"/>
            <p:nvPr/>
          </p:nvSpPr>
          <p:spPr>
            <a:xfrm>
              <a:off x="5272331" y="281770"/>
              <a:ext cx="3892876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868680">
                <a:lnSpc>
                  <a:spcPct val="90000"/>
                </a:lnSpc>
                <a:defRPr sz="2800" b="1"/>
              </a:lvl1pPr>
            </a:lstStyle>
            <a:p>
              <a:r>
                <a:t>Investor Lottery</a:t>
              </a:r>
            </a:p>
          </p:txBody>
        </p:sp>
        <p:sp>
          <p:nvSpPr>
            <p:cNvPr id="205" name="Weekly run"/>
            <p:cNvSpPr txBox="1"/>
            <p:nvPr/>
          </p:nvSpPr>
          <p:spPr>
            <a:xfrm>
              <a:off x="5272331" y="2348304"/>
              <a:ext cx="1341904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 sz="2100"/>
              </a:lvl1pPr>
            </a:lstStyle>
            <a:p>
              <a:r>
                <a:t>Weekly run</a:t>
              </a:r>
            </a:p>
          </p:txBody>
        </p:sp>
        <p:sp>
          <p:nvSpPr>
            <p:cNvPr id="206" name="The price is 75% of the pool"/>
            <p:cNvSpPr txBox="1"/>
            <p:nvPr/>
          </p:nvSpPr>
          <p:spPr>
            <a:xfrm>
              <a:off x="5272331" y="1640833"/>
              <a:ext cx="354748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2100"/>
              </a:pPr>
              <a:r>
                <a:t>The price is </a:t>
              </a:r>
              <a:r>
                <a:rPr sz="3000"/>
                <a:t>75%</a:t>
              </a:r>
              <a:r>
                <a:t> of the pool</a:t>
              </a:r>
            </a:p>
          </p:txBody>
        </p:sp>
        <p:sp>
          <p:nvSpPr>
            <p:cNvPr id="207" name="Specific awards"/>
            <p:cNvSpPr txBox="1"/>
            <p:nvPr/>
          </p:nvSpPr>
          <p:spPr>
            <a:xfrm>
              <a:off x="5272331" y="2916075"/>
              <a:ext cx="1880383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 sz="2100"/>
              </a:lvl1pPr>
            </a:lstStyle>
            <a:p>
              <a:r>
                <a:t>Specific awards</a:t>
              </a:r>
            </a:p>
          </p:txBody>
        </p:sp>
        <p:sp>
          <p:nvSpPr>
            <p:cNvPr id="208" name="线条"/>
            <p:cNvSpPr/>
            <p:nvPr/>
          </p:nvSpPr>
          <p:spPr>
            <a:xfrm>
              <a:off x="4988631" y="1307043"/>
              <a:ext cx="433910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DO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sz="1900" b="1"/>
            </a:lvl1pPr>
          </a:lstStyle>
          <a:p>
            <a:r>
              <a:t>IDO</a:t>
            </a:r>
          </a:p>
        </p:txBody>
      </p:sp>
      <p:sp>
        <p:nvSpPr>
          <p:cNvPr id="212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213" name="Based upon the traffic and users on the Hertz platform"/>
          <p:cNvSpPr txBox="1"/>
          <p:nvPr/>
        </p:nvSpPr>
        <p:spPr>
          <a:xfrm>
            <a:off x="812674" y="2482760"/>
            <a:ext cx="4200370" cy="1447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3200" b="1"/>
            </a:lvl1pPr>
          </a:lstStyle>
          <a:p>
            <a:r>
              <a:t>Based upon the traffic and users on the Hertz platform</a:t>
            </a:r>
          </a:p>
        </p:txBody>
      </p:sp>
      <p:sp>
        <p:nvSpPr>
          <p:cNvPr id="214" name="Provide high-quality project research, market analysis, and the opportunity to invest in early-stage private sales."/>
          <p:cNvSpPr txBox="1"/>
          <p:nvPr/>
        </p:nvSpPr>
        <p:spPr>
          <a:xfrm>
            <a:off x="5643583" y="2927260"/>
            <a:ext cx="5818971" cy="558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r>
              <a:t>Provide high-quality project research, market analysis, and the opportunity to invest in early-stage private sales.</a:t>
            </a:r>
          </a:p>
        </p:txBody>
      </p:sp>
      <p:sp>
        <p:nvSpPr>
          <p:cNvPr id="215" name="Title 1"/>
          <p:cNvSpPr txBox="1"/>
          <p:nvPr/>
        </p:nvSpPr>
        <p:spPr>
          <a:xfrm>
            <a:off x="255609" y="1505956"/>
            <a:ext cx="1053272" cy="165877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defTabSz="795020">
              <a:lnSpc>
                <a:spcPct val="81000"/>
              </a:lnSpc>
              <a:defRPr sz="10265" b="1">
                <a:latin typeface="Pier Sans"/>
                <a:ea typeface="Pier Sans"/>
                <a:cs typeface="Pier Sans"/>
                <a:sym typeface="Pier Sans"/>
              </a:defRPr>
            </a:lvl1pPr>
          </a:lstStyle>
          <a:p>
            <a:r>
              <a:t>“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HANK YOU"/>
          <p:cNvSpPr txBox="1"/>
          <p:nvPr/>
        </p:nvSpPr>
        <p:spPr>
          <a:xfrm>
            <a:off x="1301839" y="2826400"/>
            <a:ext cx="2948224" cy="5969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3900" b="1"/>
            </a:lvl1pPr>
          </a:lstStyle>
          <a:p>
            <a:r>
              <a:t>THANK YOU</a:t>
            </a:r>
          </a:p>
        </p:txBody>
      </p:sp>
      <p:pic>
        <p:nvPicPr>
          <p:cNvPr id="218" name="IMG_2183.JPG" descr="IMG_218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136" y="1982216"/>
            <a:ext cx="2893567" cy="289356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tock-1863880_1920.jpg" descr="stock-1863880_1920.jpg"/>
          <p:cNvPicPr>
            <a:picLocks noChangeAspect="1"/>
          </p:cNvPicPr>
          <p:nvPr/>
        </p:nvPicPr>
        <p:blipFill>
          <a:blip r:embed="rId1">
            <a:alphaModFix amt="34261"/>
          </a:blip>
          <a:stretch>
            <a:fillRect/>
          </a:stretch>
        </p:blipFill>
        <p:spPr>
          <a:xfrm>
            <a:off x="-70436" y="-848110"/>
            <a:ext cx="12831329" cy="85542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副标题 2"/>
          <p:cNvSpPr txBox="1"/>
          <p:nvPr>
            <p:ph type="subTitle" sz="quarter" idx="1"/>
          </p:nvPr>
        </p:nvSpPr>
        <p:spPr>
          <a:xfrm>
            <a:off x="1523999" y="2724117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defRPr sz="2800" b="1"/>
            </a:pPr>
            <a:r>
              <a:t>Everyone can be a fund manager </a:t>
            </a:r>
          </a:p>
          <a:p>
            <a:pPr>
              <a:defRPr sz="2800" b="1"/>
            </a:pPr>
            <a:r>
              <a:t>Invest with same-class of investors</a:t>
            </a:r>
          </a:p>
        </p:txBody>
      </p:sp>
      <p:sp>
        <p:nvSpPr>
          <p:cNvPr id="96" name="Hertz"/>
          <p:cNvSpPr txBox="1"/>
          <p:nvPr/>
        </p:nvSpPr>
        <p:spPr>
          <a:xfrm>
            <a:off x="138951" y="6124031"/>
            <a:ext cx="1309186" cy="482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20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20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raditional Asset Management Platforms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868680">
              <a:lnSpc>
                <a:spcPct val="90000"/>
              </a:lnSpc>
              <a:defRPr sz="1900" b="1"/>
            </a:pPr>
            <a:r>
              <a:t>Traditional Asset Management Platforms</a:t>
            </a:r>
          </a:p>
        </p:txBody>
      </p:sp>
      <p:sp>
        <p:nvSpPr>
          <p:cNvPr id="99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00" name="Rectangle 31"/>
          <p:cNvSpPr txBox="1"/>
          <p:nvPr/>
        </p:nvSpPr>
        <p:spPr>
          <a:xfrm>
            <a:off x="11248468" y="13981233"/>
            <a:ext cx="3740728" cy="574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3200" b="1">
                <a:latin typeface="Pier Sans"/>
                <a:ea typeface="Pier Sans"/>
                <a:cs typeface="Pier Sans"/>
                <a:sym typeface="Pier Sans"/>
              </a:defRPr>
            </a:lvl1pPr>
          </a:lstStyle>
          <a:p>
            <a:r>
              <a:t>Hazima nail</a:t>
            </a:r>
          </a:p>
        </p:txBody>
      </p:sp>
      <p:sp>
        <p:nvSpPr>
          <p:cNvPr id="101" name="Rectangle 32"/>
          <p:cNvSpPr txBox="1"/>
          <p:nvPr/>
        </p:nvSpPr>
        <p:spPr>
          <a:xfrm>
            <a:off x="11283969" y="14631135"/>
            <a:ext cx="4163261" cy="3752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20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Designer.</a:t>
            </a:r>
          </a:p>
        </p:txBody>
      </p:sp>
      <p:sp>
        <p:nvSpPr>
          <p:cNvPr id="102" name="Rectangle 33"/>
          <p:cNvSpPr txBox="1"/>
          <p:nvPr/>
        </p:nvSpPr>
        <p:spPr>
          <a:xfrm>
            <a:off x="7712179" y="12983211"/>
            <a:ext cx="3740730" cy="74697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lnSpc>
                <a:spcPct val="150000"/>
              </a:lnSpc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The project encompasses every design interior</a:t>
            </a:r>
          </a:p>
        </p:txBody>
      </p:sp>
      <p:sp>
        <p:nvSpPr>
          <p:cNvPr id="103" name="Straight Connector 34"/>
          <p:cNvSpPr/>
          <p:nvPr/>
        </p:nvSpPr>
        <p:spPr>
          <a:xfrm flipH="1">
            <a:off x="7798941" y="12837847"/>
            <a:ext cx="921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4" name="Rectangle 35"/>
          <p:cNvSpPr txBox="1"/>
          <p:nvPr/>
        </p:nvSpPr>
        <p:spPr>
          <a:xfrm>
            <a:off x="15701737" y="7242325"/>
            <a:ext cx="3740728" cy="574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3200" b="1">
                <a:latin typeface="Pier Sans"/>
                <a:ea typeface="Pier Sans"/>
                <a:cs typeface="Pier Sans"/>
                <a:sym typeface="Pier Sans"/>
              </a:defRPr>
            </a:lvl1pPr>
          </a:lstStyle>
          <a:p>
            <a:r>
              <a:t>Hazima nail</a:t>
            </a:r>
          </a:p>
        </p:txBody>
      </p:sp>
      <p:sp>
        <p:nvSpPr>
          <p:cNvPr id="105" name="Rectangle 36"/>
          <p:cNvSpPr txBox="1"/>
          <p:nvPr/>
        </p:nvSpPr>
        <p:spPr>
          <a:xfrm>
            <a:off x="15737239" y="7892226"/>
            <a:ext cx="4163260" cy="3752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20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Designer.</a:t>
            </a:r>
          </a:p>
        </p:txBody>
      </p:sp>
      <p:sp>
        <p:nvSpPr>
          <p:cNvPr id="106" name="Rectangle 37"/>
          <p:cNvSpPr txBox="1"/>
          <p:nvPr/>
        </p:nvSpPr>
        <p:spPr>
          <a:xfrm>
            <a:off x="15618609" y="12569033"/>
            <a:ext cx="3740730" cy="74697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lnSpc>
                <a:spcPct val="150000"/>
              </a:lnSpc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The project encompasses every design interior</a:t>
            </a:r>
          </a:p>
        </p:txBody>
      </p:sp>
      <p:sp>
        <p:nvSpPr>
          <p:cNvPr id="107" name="Straight Connector 38"/>
          <p:cNvSpPr/>
          <p:nvPr/>
        </p:nvSpPr>
        <p:spPr>
          <a:xfrm flipH="1">
            <a:off x="15737239" y="12464656"/>
            <a:ext cx="921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08" name="图片占位符 9" descr="图片占位符 9"/>
          <p:cNvPicPr>
            <a:picLocks noChangeAspect="1"/>
          </p:cNvPicPr>
          <p:nvPr/>
        </p:nvPicPr>
        <p:blipFill>
          <a:blip r:embed="rId1"/>
          <a:srcRect t="24239" b="24239"/>
          <a:stretch>
            <a:fillRect/>
          </a:stretch>
        </p:blipFill>
        <p:spPr>
          <a:xfrm>
            <a:off x="15408887" y="8368318"/>
            <a:ext cx="4141575" cy="37942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9" name="Is-Your-Investment-Manager-.jpeg" descr="Is-Your-Investment-Manager-.jpeg"/>
          <p:cNvPicPr>
            <a:picLocks noChangeAspect="1"/>
          </p:cNvPicPr>
          <p:nvPr/>
        </p:nvPicPr>
        <p:blipFill>
          <a:blip r:embed="rId2"/>
          <a:srcRect l="15953" r="15953"/>
          <a:stretch>
            <a:fillRect/>
          </a:stretch>
        </p:blipFill>
        <p:spPr>
          <a:xfrm>
            <a:off x="583700" y="2043384"/>
            <a:ext cx="2470186" cy="22088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0" name="屏幕快照 2021-07-30 下午10.32.33.png" descr="屏幕快照 2021-07-30 下午10.32.33.png"/>
          <p:cNvPicPr>
            <a:picLocks noChangeAspect="1"/>
          </p:cNvPicPr>
          <p:nvPr/>
        </p:nvPicPr>
        <p:blipFill>
          <a:blip r:embed="rId3"/>
          <a:srcRect l="8993" r="16389"/>
          <a:stretch>
            <a:fillRect/>
          </a:stretch>
        </p:blipFill>
        <p:spPr>
          <a:xfrm>
            <a:off x="3357975" y="2042987"/>
            <a:ext cx="2455075" cy="2208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1" name="屏幕快照 2021-07-30 下午10.30.50.png" descr="屏幕快照 2021-07-30 下午10.30.50.png"/>
          <p:cNvPicPr>
            <a:picLocks noChangeAspect="1"/>
          </p:cNvPicPr>
          <p:nvPr/>
        </p:nvPicPr>
        <p:blipFill>
          <a:blip r:embed="rId4"/>
          <a:srcRect r="33042"/>
          <a:stretch>
            <a:fillRect/>
          </a:stretch>
        </p:blipFill>
        <p:spPr>
          <a:xfrm>
            <a:off x="6137806" y="2278334"/>
            <a:ext cx="2428962" cy="19738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2" name="屏幕快照 2021-07-30 下午10.31.35.png" descr="屏幕快照 2021-07-30 下午10.31.35.png"/>
          <p:cNvPicPr>
            <a:picLocks noChangeAspect="1"/>
          </p:cNvPicPr>
          <p:nvPr/>
        </p:nvPicPr>
        <p:blipFill>
          <a:blip r:embed="rId5"/>
          <a:srcRect l="16692" r="9329"/>
          <a:stretch>
            <a:fillRect/>
          </a:stretch>
        </p:blipFill>
        <p:spPr>
          <a:xfrm>
            <a:off x="8845208" y="2052909"/>
            <a:ext cx="2547623" cy="21991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High standard of being an investment manager"/>
          <p:cNvSpPr txBox="1"/>
          <p:nvPr/>
        </p:nvSpPr>
        <p:spPr>
          <a:xfrm>
            <a:off x="440943" y="4459705"/>
            <a:ext cx="2612908" cy="533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96215" indent="-196215">
              <a:buSzPct val="100000"/>
              <a:buFont typeface="Arial" panose="020B0604020202090204"/>
              <a:buChar char="•"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High standard of being an investment manager</a:t>
            </a:r>
          </a:p>
        </p:txBody>
      </p:sp>
      <p:sp>
        <p:nvSpPr>
          <p:cNvPr id="114" name="Complicated vetting is needed for investors"/>
          <p:cNvSpPr txBox="1"/>
          <p:nvPr/>
        </p:nvSpPr>
        <p:spPr>
          <a:xfrm>
            <a:off x="3322058" y="4459705"/>
            <a:ext cx="2547542" cy="533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96215" indent="-196215">
              <a:buSzPct val="100000"/>
              <a:buFont typeface="Arial" panose="020B0604020202090204"/>
              <a:buChar char="•"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Complicated vetting is needed for investors</a:t>
            </a:r>
          </a:p>
        </p:txBody>
      </p:sp>
      <p:sp>
        <p:nvSpPr>
          <p:cNvPr id="115" name="Investors' money is in the hands of the investment company, so there is risk involved"/>
          <p:cNvSpPr txBox="1"/>
          <p:nvPr/>
        </p:nvSpPr>
        <p:spPr>
          <a:xfrm>
            <a:off x="6060664" y="4459705"/>
            <a:ext cx="2612908" cy="13335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96215" indent="-196215">
              <a:buSzPct val="100000"/>
              <a:buFont typeface="Arial" panose="020B0604020202090204"/>
              <a:buChar char="•"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Investors' money is in the hands of the investment company, so there is risk involved</a:t>
            </a:r>
          </a:p>
        </p:txBody>
      </p:sp>
      <p:sp>
        <p:nvSpPr>
          <p:cNvPr id="116" name="The products in the portfolio are unknown"/>
          <p:cNvSpPr txBox="1"/>
          <p:nvPr/>
        </p:nvSpPr>
        <p:spPr>
          <a:xfrm>
            <a:off x="8864637" y="4459705"/>
            <a:ext cx="2547541" cy="533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96215" indent="-196215">
              <a:buSzPct val="100000"/>
              <a:buFont typeface="Arial" panose="020B0604020202090204"/>
              <a:buChar char="•"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The products in the portfolio are unknown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19" name="Asset Management Platforms in Blockchain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sz="1900" b="1"/>
            </a:lvl1pPr>
          </a:lstStyle>
          <a:p>
            <a:r>
              <a:t>Asset Management Platforms in Blockchain</a:t>
            </a:r>
          </a:p>
        </p:txBody>
      </p:sp>
      <p:pic>
        <p:nvPicPr>
          <p:cNvPr id="12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522" y="1563240"/>
            <a:ext cx="2766498" cy="27664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1" name="图像" descr="图像"/>
          <p:cNvPicPr>
            <a:picLocks noChangeAspect="1"/>
          </p:cNvPicPr>
          <p:nvPr/>
        </p:nvPicPr>
        <p:blipFill>
          <a:blip r:embed="rId2"/>
          <a:srcRect r="81872"/>
          <a:stretch>
            <a:fillRect/>
          </a:stretch>
        </p:blipFill>
        <p:spPr>
          <a:xfrm>
            <a:off x="2024213" y="2186242"/>
            <a:ext cx="1309351" cy="1445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62" y="2291896"/>
            <a:ext cx="1309186" cy="13091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[Enzyme、Dhedge、TokenSets]"/>
          <p:cNvSpPr txBox="1"/>
          <p:nvPr/>
        </p:nvSpPr>
        <p:spPr>
          <a:xfrm>
            <a:off x="638072" y="4256868"/>
            <a:ext cx="3463578" cy="3175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t>[Enzyme、Dhedge、TokenSets]</a:t>
            </a:r>
          </a:p>
        </p:txBody>
      </p:sp>
      <p:sp>
        <p:nvSpPr>
          <p:cNvPr id="124" name="Straight Connector 9"/>
          <p:cNvSpPr/>
          <p:nvPr/>
        </p:nvSpPr>
        <p:spPr>
          <a:xfrm>
            <a:off x="580350" y="3928975"/>
            <a:ext cx="382071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5" name="Homogeneous kinds of investments"/>
          <p:cNvSpPr txBox="1"/>
          <p:nvPr/>
        </p:nvSpPr>
        <p:spPr>
          <a:xfrm>
            <a:off x="5187321" y="2805346"/>
            <a:ext cx="4036517" cy="2837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lnSpc>
                <a:spcPct val="150000"/>
              </a:lnSpc>
              <a:defRPr sz="20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Homogeneous kinds of investments</a:t>
            </a:r>
          </a:p>
        </p:txBody>
      </p:sp>
      <p:sp>
        <p:nvSpPr>
          <p:cNvPr id="126" name="Lack of interaction and social intercourse between users"/>
          <p:cNvSpPr txBox="1"/>
          <p:nvPr/>
        </p:nvSpPr>
        <p:spPr>
          <a:xfrm>
            <a:off x="5187321" y="3632933"/>
            <a:ext cx="6338020" cy="2837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ct val="150000"/>
              </a:lnSpc>
              <a:defRPr sz="20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Lack of interaction and social intercourse between users</a:t>
            </a:r>
          </a:p>
        </p:txBody>
      </p:sp>
      <p:sp>
        <p:nvSpPr>
          <p:cNvPr id="127" name="Low Total Value Locked"/>
          <p:cNvSpPr txBox="1"/>
          <p:nvPr/>
        </p:nvSpPr>
        <p:spPr>
          <a:xfrm>
            <a:off x="5187321" y="4460519"/>
            <a:ext cx="2672135" cy="2837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lnSpc>
                <a:spcPct val="150000"/>
              </a:lnSpc>
              <a:defRPr sz="20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Low Total Value Locked</a:t>
            </a:r>
          </a:p>
        </p:txBody>
      </p:sp>
      <p:sp>
        <p:nvSpPr>
          <p:cNvPr id="128" name="Extremely high gas costs with poor using experience"/>
          <p:cNvSpPr txBox="1"/>
          <p:nvPr/>
        </p:nvSpPr>
        <p:spPr>
          <a:xfrm>
            <a:off x="5187321" y="1977760"/>
            <a:ext cx="5739130" cy="46164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ct val="150000"/>
              </a:lnSpc>
              <a:defRPr sz="20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Extremely high gas </a:t>
            </a:r>
            <a:r>
              <a:rPr lang="en-US"/>
              <a:t>fee</a:t>
            </a:r>
            <a:r>
              <a:t> with poor using experience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31" name="矩形"/>
          <p:cNvSpPr/>
          <p:nvPr/>
        </p:nvSpPr>
        <p:spPr>
          <a:xfrm>
            <a:off x="1998857" y="8226366"/>
            <a:ext cx="5941517" cy="700603"/>
          </a:xfrm>
          <a:prstGeom prst="rect">
            <a:avLst/>
          </a:prstGeom>
          <a:solidFill>
            <a:srgbClr val="6AF6C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AF6C1"/>
                </a:solidFill>
              </a:defRPr>
            </a:pPr>
          </a:p>
        </p:txBody>
      </p:sp>
      <p:sp>
        <p:nvSpPr>
          <p:cNvPr id="132" name="Issues need to be addressed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sz="1900" b="1"/>
            </a:lvl1pPr>
          </a:lstStyle>
          <a:p>
            <a:r>
              <a:t>Issues need to be addressed</a:t>
            </a:r>
          </a:p>
        </p:txBody>
      </p:sp>
      <p:sp>
        <p:nvSpPr>
          <p:cNvPr id="133" name="Reduce gas costs and enhance using experience"/>
          <p:cNvSpPr txBox="1"/>
          <p:nvPr/>
        </p:nvSpPr>
        <p:spPr>
          <a:xfrm>
            <a:off x="3052165" y="2821226"/>
            <a:ext cx="6898005" cy="4000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2600"/>
            </a:lvl1pPr>
          </a:lstStyle>
          <a:p>
            <a:r>
              <a:t>Reduce gas </a:t>
            </a:r>
            <a:r>
              <a:rPr lang="en-US"/>
              <a:t>fee</a:t>
            </a:r>
            <a:r>
              <a:t> and enhance using experience</a:t>
            </a:r>
          </a:p>
        </p:txBody>
      </p:sp>
      <p:sp>
        <p:nvSpPr>
          <p:cNvPr id="134" name="Found more playing methods, attract more users and highlight the social intercourse"/>
          <p:cNvSpPr txBox="1"/>
          <p:nvPr/>
        </p:nvSpPr>
        <p:spPr>
          <a:xfrm>
            <a:off x="2887689" y="3925368"/>
            <a:ext cx="7226958" cy="787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2600"/>
            </a:lvl1pPr>
          </a:lstStyle>
          <a:p>
            <a:r>
              <a:t>Found more playing methods, attract more users and highlight the social intercourse </a:t>
            </a:r>
          </a:p>
        </p:txBody>
      </p:sp>
      <p:grpSp>
        <p:nvGrpSpPr>
          <p:cNvPr id="138" name="Group 39"/>
          <p:cNvGrpSpPr/>
          <p:nvPr/>
        </p:nvGrpSpPr>
        <p:grpSpPr>
          <a:xfrm>
            <a:off x="1843569" y="2775640"/>
            <a:ext cx="573314" cy="575206"/>
            <a:chOff x="0" y="0"/>
            <a:chExt cx="573313" cy="575205"/>
          </a:xfrm>
        </p:grpSpPr>
        <p:sp>
          <p:nvSpPr>
            <p:cNvPr id="135" name="Freeform 57"/>
            <p:cNvSpPr/>
            <p:nvPr/>
          </p:nvSpPr>
          <p:spPr>
            <a:xfrm>
              <a:off x="0" y="-1"/>
              <a:ext cx="179752" cy="57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4050"/>
                  </a:moveTo>
                  <a:cubicBezTo>
                    <a:pt x="17280" y="2025"/>
                    <a:pt x="17280" y="2025"/>
                    <a:pt x="17280" y="2025"/>
                  </a:cubicBezTo>
                  <a:cubicBezTo>
                    <a:pt x="17280" y="844"/>
                    <a:pt x="14580" y="0"/>
                    <a:pt x="10800" y="0"/>
                  </a:cubicBezTo>
                  <a:cubicBezTo>
                    <a:pt x="7020" y="0"/>
                    <a:pt x="4320" y="844"/>
                    <a:pt x="4320" y="2025"/>
                  </a:cubicBezTo>
                  <a:cubicBezTo>
                    <a:pt x="4320" y="4050"/>
                    <a:pt x="4320" y="4050"/>
                    <a:pt x="4320" y="4050"/>
                  </a:cubicBezTo>
                  <a:cubicBezTo>
                    <a:pt x="1620" y="4725"/>
                    <a:pt x="0" y="5569"/>
                    <a:pt x="0" y="6750"/>
                  </a:cubicBezTo>
                  <a:cubicBezTo>
                    <a:pt x="0" y="7931"/>
                    <a:pt x="1620" y="8775"/>
                    <a:pt x="4320" y="9450"/>
                  </a:cubicBezTo>
                  <a:cubicBezTo>
                    <a:pt x="4320" y="19575"/>
                    <a:pt x="4320" y="19575"/>
                    <a:pt x="4320" y="19575"/>
                  </a:cubicBezTo>
                  <a:cubicBezTo>
                    <a:pt x="4320" y="20756"/>
                    <a:pt x="7020" y="21600"/>
                    <a:pt x="10800" y="21600"/>
                  </a:cubicBezTo>
                  <a:cubicBezTo>
                    <a:pt x="14580" y="21600"/>
                    <a:pt x="17280" y="20756"/>
                    <a:pt x="17280" y="19575"/>
                  </a:cubicBezTo>
                  <a:cubicBezTo>
                    <a:pt x="17280" y="9450"/>
                    <a:pt x="17280" y="9450"/>
                    <a:pt x="17280" y="9450"/>
                  </a:cubicBezTo>
                  <a:cubicBezTo>
                    <a:pt x="19980" y="8775"/>
                    <a:pt x="21600" y="7931"/>
                    <a:pt x="21600" y="6750"/>
                  </a:cubicBezTo>
                  <a:cubicBezTo>
                    <a:pt x="21600" y="5569"/>
                    <a:pt x="19980" y="4725"/>
                    <a:pt x="17280" y="4050"/>
                  </a:cubicBezTo>
                  <a:close/>
                  <a:moveTo>
                    <a:pt x="8640" y="2025"/>
                  </a:moveTo>
                  <a:cubicBezTo>
                    <a:pt x="8640" y="1687"/>
                    <a:pt x="9720" y="1350"/>
                    <a:pt x="10800" y="1350"/>
                  </a:cubicBezTo>
                  <a:cubicBezTo>
                    <a:pt x="11880" y="1350"/>
                    <a:pt x="12960" y="1687"/>
                    <a:pt x="12960" y="2025"/>
                  </a:cubicBezTo>
                  <a:cubicBezTo>
                    <a:pt x="12960" y="3375"/>
                    <a:pt x="12960" y="3375"/>
                    <a:pt x="12960" y="3375"/>
                  </a:cubicBezTo>
                  <a:cubicBezTo>
                    <a:pt x="12420" y="3375"/>
                    <a:pt x="11340" y="3375"/>
                    <a:pt x="10800" y="3375"/>
                  </a:cubicBezTo>
                  <a:cubicBezTo>
                    <a:pt x="10260" y="3375"/>
                    <a:pt x="9180" y="3375"/>
                    <a:pt x="8640" y="3375"/>
                  </a:cubicBezTo>
                  <a:lnTo>
                    <a:pt x="8640" y="2025"/>
                  </a:lnTo>
                  <a:close/>
                  <a:moveTo>
                    <a:pt x="12960" y="19575"/>
                  </a:moveTo>
                  <a:cubicBezTo>
                    <a:pt x="12960" y="19912"/>
                    <a:pt x="11880" y="20250"/>
                    <a:pt x="10800" y="20250"/>
                  </a:cubicBezTo>
                  <a:cubicBezTo>
                    <a:pt x="9720" y="20250"/>
                    <a:pt x="8640" y="19912"/>
                    <a:pt x="8640" y="19575"/>
                  </a:cubicBezTo>
                  <a:cubicBezTo>
                    <a:pt x="8640" y="10125"/>
                    <a:pt x="8640" y="10125"/>
                    <a:pt x="8640" y="10125"/>
                  </a:cubicBezTo>
                  <a:cubicBezTo>
                    <a:pt x="9180" y="10125"/>
                    <a:pt x="10260" y="10125"/>
                    <a:pt x="10800" y="10125"/>
                  </a:cubicBezTo>
                  <a:cubicBezTo>
                    <a:pt x="11340" y="10125"/>
                    <a:pt x="12420" y="10125"/>
                    <a:pt x="12960" y="10125"/>
                  </a:cubicBezTo>
                  <a:lnTo>
                    <a:pt x="12960" y="19575"/>
                  </a:lnTo>
                  <a:close/>
                  <a:moveTo>
                    <a:pt x="16740" y="7256"/>
                  </a:moveTo>
                  <a:cubicBezTo>
                    <a:pt x="16740" y="7425"/>
                    <a:pt x="16740" y="7425"/>
                    <a:pt x="16740" y="7425"/>
                  </a:cubicBezTo>
                  <a:cubicBezTo>
                    <a:pt x="16740" y="7594"/>
                    <a:pt x="16200" y="7762"/>
                    <a:pt x="16200" y="7931"/>
                  </a:cubicBezTo>
                  <a:cubicBezTo>
                    <a:pt x="16200" y="7931"/>
                    <a:pt x="16200" y="7931"/>
                    <a:pt x="16200" y="7931"/>
                  </a:cubicBezTo>
                  <a:cubicBezTo>
                    <a:pt x="15660" y="8100"/>
                    <a:pt x="15120" y="8269"/>
                    <a:pt x="14580" y="8438"/>
                  </a:cubicBezTo>
                  <a:cubicBezTo>
                    <a:pt x="14580" y="8438"/>
                    <a:pt x="14580" y="8438"/>
                    <a:pt x="14580" y="8438"/>
                  </a:cubicBezTo>
                  <a:cubicBezTo>
                    <a:pt x="14040" y="8438"/>
                    <a:pt x="13500" y="8606"/>
                    <a:pt x="12960" y="8606"/>
                  </a:cubicBezTo>
                  <a:cubicBezTo>
                    <a:pt x="12420" y="8775"/>
                    <a:pt x="11340" y="8775"/>
                    <a:pt x="10800" y="8775"/>
                  </a:cubicBezTo>
                  <a:cubicBezTo>
                    <a:pt x="10260" y="8775"/>
                    <a:pt x="9180" y="8775"/>
                    <a:pt x="8640" y="8606"/>
                  </a:cubicBezTo>
                  <a:cubicBezTo>
                    <a:pt x="8100" y="8606"/>
                    <a:pt x="7560" y="8438"/>
                    <a:pt x="7020" y="8438"/>
                  </a:cubicBezTo>
                  <a:cubicBezTo>
                    <a:pt x="7020" y="8438"/>
                    <a:pt x="7020" y="8438"/>
                    <a:pt x="7020" y="8438"/>
                  </a:cubicBezTo>
                  <a:cubicBezTo>
                    <a:pt x="6480" y="8269"/>
                    <a:pt x="5940" y="8100"/>
                    <a:pt x="5400" y="7931"/>
                  </a:cubicBezTo>
                  <a:cubicBezTo>
                    <a:pt x="5400" y="7931"/>
                    <a:pt x="5400" y="7931"/>
                    <a:pt x="5400" y="7931"/>
                  </a:cubicBezTo>
                  <a:cubicBezTo>
                    <a:pt x="5400" y="7762"/>
                    <a:pt x="4860" y="7594"/>
                    <a:pt x="4860" y="7425"/>
                  </a:cubicBezTo>
                  <a:cubicBezTo>
                    <a:pt x="4860" y="7425"/>
                    <a:pt x="4860" y="7425"/>
                    <a:pt x="4860" y="7256"/>
                  </a:cubicBezTo>
                  <a:cubicBezTo>
                    <a:pt x="4320" y="7088"/>
                    <a:pt x="4320" y="6919"/>
                    <a:pt x="4320" y="6750"/>
                  </a:cubicBezTo>
                  <a:cubicBezTo>
                    <a:pt x="4320" y="6581"/>
                    <a:pt x="4320" y="6412"/>
                    <a:pt x="4860" y="6244"/>
                  </a:cubicBezTo>
                  <a:cubicBezTo>
                    <a:pt x="4860" y="6075"/>
                    <a:pt x="4860" y="6075"/>
                    <a:pt x="4860" y="6075"/>
                  </a:cubicBezTo>
                  <a:cubicBezTo>
                    <a:pt x="4860" y="5906"/>
                    <a:pt x="5400" y="5738"/>
                    <a:pt x="5400" y="5569"/>
                  </a:cubicBezTo>
                  <a:cubicBezTo>
                    <a:pt x="5400" y="5569"/>
                    <a:pt x="5400" y="5569"/>
                    <a:pt x="5400" y="5569"/>
                  </a:cubicBezTo>
                  <a:cubicBezTo>
                    <a:pt x="5940" y="5400"/>
                    <a:pt x="6480" y="5231"/>
                    <a:pt x="7020" y="5062"/>
                  </a:cubicBezTo>
                  <a:cubicBezTo>
                    <a:pt x="7020" y="5062"/>
                    <a:pt x="7020" y="5062"/>
                    <a:pt x="7020" y="5062"/>
                  </a:cubicBezTo>
                  <a:cubicBezTo>
                    <a:pt x="7560" y="5062"/>
                    <a:pt x="8100" y="4894"/>
                    <a:pt x="8640" y="4894"/>
                  </a:cubicBezTo>
                  <a:cubicBezTo>
                    <a:pt x="9180" y="4725"/>
                    <a:pt x="10260" y="4725"/>
                    <a:pt x="10800" y="4725"/>
                  </a:cubicBezTo>
                  <a:cubicBezTo>
                    <a:pt x="11340" y="4725"/>
                    <a:pt x="12420" y="4725"/>
                    <a:pt x="12960" y="4894"/>
                  </a:cubicBezTo>
                  <a:cubicBezTo>
                    <a:pt x="13500" y="4894"/>
                    <a:pt x="14040" y="5062"/>
                    <a:pt x="14580" y="5062"/>
                  </a:cubicBezTo>
                  <a:cubicBezTo>
                    <a:pt x="14580" y="5062"/>
                    <a:pt x="14580" y="5062"/>
                    <a:pt x="14580" y="5062"/>
                  </a:cubicBezTo>
                  <a:cubicBezTo>
                    <a:pt x="15120" y="5231"/>
                    <a:pt x="15660" y="5400"/>
                    <a:pt x="16200" y="5569"/>
                  </a:cubicBezTo>
                  <a:cubicBezTo>
                    <a:pt x="16200" y="5569"/>
                    <a:pt x="16200" y="5569"/>
                    <a:pt x="16200" y="5569"/>
                  </a:cubicBezTo>
                  <a:cubicBezTo>
                    <a:pt x="16200" y="5738"/>
                    <a:pt x="16740" y="5906"/>
                    <a:pt x="16740" y="6075"/>
                  </a:cubicBezTo>
                  <a:cubicBezTo>
                    <a:pt x="16740" y="6075"/>
                    <a:pt x="16740" y="6075"/>
                    <a:pt x="16740" y="6244"/>
                  </a:cubicBezTo>
                  <a:cubicBezTo>
                    <a:pt x="17280" y="6412"/>
                    <a:pt x="17280" y="6581"/>
                    <a:pt x="17280" y="6750"/>
                  </a:cubicBezTo>
                  <a:cubicBezTo>
                    <a:pt x="17280" y="6919"/>
                    <a:pt x="17280" y="7088"/>
                    <a:pt x="16740" y="7256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  <p:sp>
          <p:nvSpPr>
            <p:cNvPr id="136" name="Freeform 58"/>
            <p:cNvSpPr/>
            <p:nvPr/>
          </p:nvSpPr>
          <p:spPr>
            <a:xfrm>
              <a:off x="393561" y="-1"/>
              <a:ext cx="179753" cy="57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4050"/>
                  </a:moveTo>
                  <a:cubicBezTo>
                    <a:pt x="17280" y="2025"/>
                    <a:pt x="17280" y="2025"/>
                    <a:pt x="17280" y="2025"/>
                  </a:cubicBezTo>
                  <a:cubicBezTo>
                    <a:pt x="17280" y="844"/>
                    <a:pt x="14580" y="0"/>
                    <a:pt x="10800" y="0"/>
                  </a:cubicBezTo>
                  <a:cubicBezTo>
                    <a:pt x="7020" y="0"/>
                    <a:pt x="4320" y="844"/>
                    <a:pt x="4320" y="2025"/>
                  </a:cubicBezTo>
                  <a:cubicBezTo>
                    <a:pt x="4320" y="4050"/>
                    <a:pt x="4320" y="4050"/>
                    <a:pt x="4320" y="4050"/>
                  </a:cubicBezTo>
                  <a:cubicBezTo>
                    <a:pt x="1620" y="4725"/>
                    <a:pt x="0" y="5569"/>
                    <a:pt x="0" y="6750"/>
                  </a:cubicBezTo>
                  <a:cubicBezTo>
                    <a:pt x="0" y="7931"/>
                    <a:pt x="1620" y="8775"/>
                    <a:pt x="4320" y="9450"/>
                  </a:cubicBezTo>
                  <a:cubicBezTo>
                    <a:pt x="4320" y="19575"/>
                    <a:pt x="4320" y="19575"/>
                    <a:pt x="4320" y="19575"/>
                  </a:cubicBezTo>
                  <a:cubicBezTo>
                    <a:pt x="4320" y="20756"/>
                    <a:pt x="7020" y="21600"/>
                    <a:pt x="10800" y="21600"/>
                  </a:cubicBezTo>
                  <a:cubicBezTo>
                    <a:pt x="14580" y="21600"/>
                    <a:pt x="17280" y="20756"/>
                    <a:pt x="17280" y="19575"/>
                  </a:cubicBezTo>
                  <a:cubicBezTo>
                    <a:pt x="17280" y="9450"/>
                    <a:pt x="17280" y="9450"/>
                    <a:pt x="17280" y="9450"/>
                  </a:cubicBezTo>
                  <a:cubicBezTo>
                    <a:pt x="19980" y="8775"/>
                    <a:pt x="21600" y="7931"/>
                    <a:pt x="21600" y="6750"/>
                  </a:cubicBezTo>
                  <a:cubicBezTo>
                    <a:pt x="21600" y="5569"/>
                    <a:pt x="19980" y="4725"/>
                    <a:pt x="17280" y="4050"/>
                  </a:cubicBezTo>
                  <a:close/>
                  <a:moveTo>
                    <a:pt x="8640" y="2025"/>
                  </a:moveTo>
                  <a:cubicBezTo>
                    <a:pt x="8640" y="1687"/>
                    <a:pt x="9720" y="1350"/>
                    <a:pt x="10800" y="1350"/>
                  </a:cubicBezTo>
                  <a:cubicBezTo>
                    <a:pt x="11880" y="1350"/>
                    <a:pt x="12960" y="1687"/>
                    <a:pt x="12960" y="2025"/>
                  </a:cubicBezTo>
                  <a:cubicBezTo>
                    <a:pt x="12960" y="3375"/>
                    <a:pt x="12960" y="3375"/>
                    <a:pt x="12960" y="3375"/>
                  </a:cubicBezTo>
                  <a:cubicBezTo>
                    <a:pt x="12420" y="3375"/>
                    <a:pt x="11340" y="3375"/>
                    <a:pt x="10800" y="3375"/>
                  </a:cubicBezTo>
                  <a:cubicBezTo>
                    <a:pt x="10260" y="3375"/>
                    <a:pt x="9180" y="3375"/>
                    <a:pt x="8640" y="3375"/>
                  </a:cubicBezTo>
                  <a:lnTo>
                    <a:pt x="8640" y="2025"/>
                  </a:lnTo>
                  <a:close/>
                  <a:moveTo>
                    <a:pt x="12960" y="19575"/>
                  </a:moveTo>
                  <a:cubicBezTo>
                    <a:pt x="12960" y="19912"/>
                    <a:pt x="11880" y="20250"/>
                    <a:pt x="10800" y="20250"/>
                  </a:cubicBezTo>
                  <a:cubicBezTo>
                    <a:pt x="9720" y="20250"/>
                    <a:pt x="8640" y="19912"/>
                    <a:pt x="8640" y="19575"/>
                  </a:cubicBezTo>
                  <a:cubicBezTo>
                    <a:pt x="8640" y="10125"/>
                    <a:pt x="8640" y="10125"/>
                    <a:pt x="8640" y="10125"/>
                  </a:cubicBezTo>
                  <a:cubicBezTo>
                    <a:pt x="9180" y="10125"/>
                    <a:pt x="10260" y="10125"/>
                    <a:pt x="10800" y="10125"/>
                  </a:cubicBezTo>
                  <a:cubicBezTo>
                    <a:pt x="11340" y="10125"/>
                    <a:pt x="12420" y="10125"/>
                    <a:pt x="12960" y="10125"/>
                  </a:cubicBezTo>
                  <a:lnTo>
                    <a:pt x="12960" y="19575"/>
                  </a:lnTo>
                  <a:close/>
                  <a:moveTo>
                    <a:pt x="16740" y="7256"/>
                  </a:moveTo>
                  <a:cubicBezTo>
                    <a:pt x="16740" y="7425"/>
                    <a:pt x="16740" y="7425"/>
                    <a:pt x="16740" y="7425"/>
                  </a:cubicBezTo>
                  <a:cubicBezTo>
                    <a:pt x="16740" y="7594"/>
                    <a:pt x="16200" y="7762"/>
                    <a:pt x="16200" y="7931"/>
                  </a:cubicBezTo>
                  <a:cubicBezTo>
                    <a:pt x="16200" y="7931"/>
                    <a:pt x="16200" y="7931"/>
                    <a:pt x="16200" y="7931"/>
                  </a:cubicBezTo>
                  <a:cubicBezTo>
                    <a:pt x="15660" y="8100"/>
                    <a:pt x="15120" y="8269"/>
                    <a:pt x="14580" y="8438"/>
                  </a:cubicBezTo>
                  <a:cubicBezTo>
                    <a:pt x="14580" y="8438"/>
                    <a:pt x="14580" y="8438"/>
                    <a:pt x="14580" y="8438"/>
                  </a:cubicBezTo>
                  <a:cubicBezTo>
                    <a:pt x="14040" y="8438"/>
                    <a:pt x="13500" y="8606"/>
                    <a:pt x="12960" y="8606"/>
                  </a:cubicBezTo>
                  <a:cubicBezTo>
                    <a:pt x="12420" y="8775"/>
                    <a:pt x="11340" y="8775"/>
                    <a:pt x="10800" y="8775"/>
                  </a:cubicBezTo>
                  <a:cubicBezTo>
                    <a:pt x="10260" y="8775"/>
                    <a:pt x="9180" y="8775"/>
                    <a:pt x="8640" y="8606"/>
                  </a:cubicBezTo>
                  <a:cubicBezTo>
                    <a:pt x="8100" y="8606"/>
                    <a:pt x="7560" y="8438"/>
                    <a:pt x="7020" y="8438"/>
                  </a:cubicBezTo>
                  <a:cubicBezTo>
                    <a:pt x="7020" y="8438"/>
                    <a:pt x="7020" y="8438"/>
                    <a:pt x="7020" y="8438"/>
                  </a:cubicBezTo>
                  <a:cubicBezTo>
                    <a:pt x="6480" y="8269"/>
                    <a:pt x="5940" y="8100"/>
                    <a:pt x="5400" y="7931"/>
                  </a:cubicBezTo>
                  <a:cubicBezTo>
                    <a:pt x="5400" y="7931"/>
                    <a:pt x="5400" y="7931"/>
                    <a:pt x="5400" y="7931"/>
                  </a:cubicBezTo>
                  <a:cubicBezTo>
                    <a:pt x="5400" y="7762"/>
                    <a:pt x="4860" y="7594"/>
                    <a:pt x="4860" y="7425"/>
                  </a:cubicBezTo>
                  <a:cubicBezTo>
                    <a:pt x="4860" y="7425"/>
                    <a:pt x="4860" y="7425"/>
                    <a:pt x="4860" y="7256"/>
                  </a:cubicBezTo>
                  <a:cubicBezTo>
                    <a:pt x="4320" y="7088"/>
                    <a:pt x="4320" y="6919"/>
                    <a:pt x="4320" y="6750"/>
                  </a:cubicBezTo>
                  <a:cubicBezTo>
                    <a:pt x="4320" y="6581"/>
                    <a:pt x="4320" y="6412"/>
                    <a:pt x="4860" y="6244"/>
                  </a:cubicBezTo>
                  <a:cubicBezTo>
                    <a:pt x="4860" y="6075"/>
                    <a:pt x="4860" y="6075"/>
                    <a:pt x="4860" y="6075"/>
                  </a:cubicBezTo>
                  <a:cubicBezTo>
                    <a:pt x="4860" y="5906"/>
                    <a:pt x="5400" y="5738"/>
                    <a:pt x="5400" y="5569"/>
                  </a:cubicBezTo>
                  <a:cubicBezTo>
                    <a:pt x="5400" y="5569"/>
                    <a:pt x="5400" y="5569"/>
                    <a:pt x="5400" y="5569"/>
                  </a:cubicBezTo>
                  <a:cubicBezTo>
                    <a:pt x="5940" y="5400"/>
                    <a:pt x="6480" y="5231"/>
                    <a:pt x="7020" y="5062"/>
                  </a:cubicBezTo>
                  <a:cubicBezTo>
                    <a:pt x="7020" y="5062"/>
                    <a:pt x="7020" y="5062"/>
                    <a:pt x="7020" y="5062"/>
                  </a:cubicBezTo>
                  <a:cubicBezTo>
                    <a:pt x="7560" y="5062"/>
                    <a:pt x="8100" y="4894"/>
                    <a:pt x="8640" y="4894"/>
                  </a:cubicBezTo>
                  <a:cubicBezTo>
                    <a:pt x="9180" y="4725"/>
                    <a:pt x="10260" y="4725"/>
                    <a:pt x="10800" y="4725"/>
                  </a:cubicBezTo>
                  <a:cubicBezTo>
                    <a:pt x="11340" y="4725"/>
                    <a:pt x="12420" y="4725"/>
                    <a:pt x="12960" y="4894"/>
                  </a:cubicBezTo>
                  <a:cubicBezTo>
                    <a:pt x="13500" y="4894"/>
                    <a:pt x="14040" y="5062"/>
                    <a:pt x="14580" y="5062"/>
                  </a:cubicBezTo>
                  <a:cubicBezTo>
                    <a:pt x="14580" y="5062"/>
                    <a:pt x="14580" y="5062"/>
                    <a:pt x="14580" y="5062"/>
                  </a:cubicBezTo>
                  <a:cubicBezTo>
                    <a:pt x="15120" y="5231"/>
                    <a:pt x="15660" y="5400"/>
                    <a:pt x="16200" y="5569"/>
                  </a:cubicBezTo>
                  <a:cubicBezTo>
                    <a:pt x="16200" y="5569"/>
                    <a:pt x="16200" y="5569"/>
                    <a:pt x="16200" y="5569"/>
                  </a:cubicBezTo>
                  <a:cubicBezTo>
                    <a:pt x="16200" y="5738"/>
                    <a:pt x="16740" y="5906"/>
                    <a:pt x="16740" y="6075"/>
                  </a:cubicBezTo>
                  <a:cubicBezTo>
                    <a:pt x="16740" y="6075"/>
                    <a:pt x="16740" y="6075"/>
                    <a:pt x="16740" y="6244"/>
                  </a:cubicBezTo>
                  <a:cubicBezTo>
                    <a:pt x="17280" y="6412"/>
                    <a:pt x="17280" y="6581"/>
                    <a:pt x="17280" y="6750"/>
                  </a:cubicBezTo>
                  <a:cubicBezTo>
                    <a:pt x="17280" y="6919"/>
                    <a:pt x="17280" y="7088"/>
                    <a:pt x="16740" y="7256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  <p:sp>
          <p:nvSpPr>
            <p:cNvPr id="137" name="Freeform 59"/>
            <p:cNvSpPr/>
            <p:nvPr/>
          </p:nvSpPr>
          <p:spPr>
            <a:xfrm>
              <a:off x="196780" y="-1"/>
              <a:ext cx="179753" cy="57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2150"/>
                  </a:moveTo>
                  <a:cubicBezTo>
                    <a:pt x="17280" y="2025"/>
                    <a:pt x="17280" y="2025"/>
                    <a:pt x="17280" y="2025"/>
                  </a:cubicBezTo>
                  <a:cubicBezTo>
                    <a:pt x="17280" y="844"/>
                    <a:pt x="14580" y="0"/>
                    <a:pt x="10800" y="0"/>
                  </a:cubicBezTo>
                  <a:cubicBezTo>
                    <a:pt x="7020" y="0"/>
                    <a:pt x="4320" y="844"/>
                    <a:pt x="4320" y="2025"/>
                  </a:cubicBezTo>
                  <a:cubicBezTo>
                    <a:pt x="4320" y="12150"/>
                    <a:pt x="4320" y="12150"/>
                    <a:pt x="4320" y="12150"/>
                  </a:cubicBezTo>
                  <a:cubicBezTo>
                    <a:pt x="1620" y="12825"/>
                    <a:pt x="0" y="13669"/>
                    <a:pt x="0" y="14850"/>
                  </a:cubicBezTo>
                  <a:cubicBezTo>
                    <a:pt x="0" y="16031"/>
                    <a:pt x="1620" y="16875"/>
                    <a:pt x="4320" y="17550"/>
                  </a:cubicBezTo>
                  <a:cubicBezTo>
                    <a:pt x="4320" y="19575"/>
                    <a:pt x="4320" y="19575"/>
                    <a:pt x="4320" y="19575"/>
                  </a:cubicBezTo>
                  <a:cubicBezTo>
                    <a:pt x="4320" y="20756"/>
                    <a:pt x="7020" y="21600"/>
                    <a:pt x="10800" y="21600"/>
                  </a:cubicBezTo>
                  <a:cubicBezTo>
                    <a:pt x="14580" y="21600"/>
                    <a:pt x="17280" y="20756"/>
                    <a:pt x="17280" y="19575"/>
                  </a:cubicBezTo>
                  <a:cubicBezTo>
                    <a:pt x="17280" y="17550"/>
                    <a:pt x="17280" y="17550"/>
                    <a:pt x="17280" y="17550"/>
                  </a:cubicBezTo>
                  <a:cubicBezTo>
                    <a:pt x="19980" y="16875"/>
                    <a:pt x="21600" y="16031"/>
                    <a:pt x="21600" y="14850"/>
                  </a:cubicBezTo>
                  <a:cubicBezTo>
                    <a:pt x="21600" y="13669"/>
                    <a:pt x="19980" y="12825"/>
                    <a:pt x="17280" y="12150"/>
                  </a:cubicBezTo>
                  <a:close/>
                  <a:moveTo>
                    <a:pt x="8640" y="2025"/>
                  </a:moveTo>
                  <a:cubicBezTo>
                    <a:pt x="8640" y="1687"/>
                    <a:pt x="9720" y="1350"/>
                    <a:pt x="10800" y="1350"/>
                  </a:cubicBezTo>
                  <a:cubicBezTo>
                    <a:pt x="11880" y="1350"/>
                    <a:pt x="12960" y="1687"/>
                    <a:pt x="12960" y="2025"/>
                  </a:cubicBezTo>
                  <a:cubicBezTo>
                    <a:pt x="12960" y="11475"/>
                    <a:pt x="12960" y="11475"/>
                    <a:pt x="12960" y="11475"/>
                  </a:cubicBezTo>
                  <a:cubicBezTo>
                    <a:pt x="12420" y="11475"/>
                    <a:pt x="11340" y="11475"/>
                    <a:pt x="10800" y="11475"/>
                  </a:cubicBezTo>
                  <a:cubicBezTo>
                    <a:pt x="10260" y="11475"/>
                    <a:pt x="9180" y="11475"/>
                    <a:pt x="8640" y="11475"/>
                  </a:cubicBezTo>
                  <a:lnTo>
                    <a:pt x="8640" y="2025"/>
                  </a:lnTo>
                  <a:close/>
                  <a:moveTo>
                    <a:pt x="12960" y="19575"/>
                  </a:moveTo>
                  <a:cubicBezTo>
                    <a:pt x="12960" y="19912"/>
                    <a:pt x="11880" y="20250"/>
                    <a:pt x="10800" y="20250"/>
                  </a:cubicBezTo>
                  <a:cubicBezTo>
                    <a:pt x="9720" y="20250"/>
                    <a:pt x="8640" y="19912"/>
                    <a:pt x="8640" y="19575"/>
                  </a:cubicBezTo>
                  <a:cubicBezTo>
                    <a:pt x="8640" y="18225"/>
                    <a:pt x="8640" y="18225"/>
                    <a:pt x="8640" y="18225"/>
                  </a:cubicBezTo>
                  <a:cubicBezTo>
                    <a:pt x="9180" y="18225"/>
                    <a:pt x="10260" y="18225"/>
                    <a:pt x="10800" y="18225"/>
                  </a:cubicBezTo>
                  <a:cubicBezTo>
                    <a:pt x="11340" y="18225"/>
                    <a:pt x="12420" y="18225"/>
                    <a:pt x="12960" y="18225"/>
                  </a:cubicBezTo>
                  <a:lnTo>
                    <a:pt x="12960" y="19575"/>
                  </a:lnTo>
                  <a:close/>
                  <a:moveTo>
                    <a:pt x="16740" y="15356"/>
                  </a:moveTo>
                  <a:cubicBezTo>
                    <a:pt x="16740" y="15525"/>
                    <a:pt x="16740" y="15525"/>
                    <a:pt x="16740" y="15525"/>
                  </a:cubicBezTo>
                  <a:cubicBezTo>
                    <a:pt x="16740" y="15694"/>
                    <a:pt x="16200" y="15862"/>
                    <a:pt x="16200" y="16031"/>
                  </a:cubicBezTo>
                  <a:cubicBezTo>
                    <a:pt x="16200" y="16031"/>
                    <a:pt x="16200" y="16031"/>
                    <a:pt x="16200" y="16031"/>
                  </a:cubicBezTo>
                  <a:cubicBezTo>
                    <a:pt x="15660" y="16200"/>
                    <a:pt x="15120" y="16369"/>
                    <a:pt x="14580" y="16538"/>
                  </a:cubicBezTo>
                  <a:cubicBezTo>
                    <a:pt x="14580" y="16538"/>
                    <a:pt x="14580" y="16538"/>
                    <a:pt x="14580" y="16538"/>
                  </a:cubicBezTo>
                  <a:cubicBezTo>
                    <a:pt x="14040" y="16538"/>
                    <a:pt x="13500" y="16706"/>
                    <a:pt x="12960" y="16706"/>
                  </a:cubicBezTo>
                  <a:cubicBezTo>
                    <a:pt x="12420" y="16875"/>
                    <a:pt x="11340" y="16875"/>
                    <a:pt x="10800" y="16875"/>
                  </a:cubicBezTo>
                  <a:cubicBezTo>
                    <a:pt x="10260" y="16875"/>
                    <a:pt x="9180" y="16875"/>
                    <a:pt x="8640" y="16706"/>
                  </a:cubicBezTo>
                  <a:cubicBezTo>
                    <a:pt x="8100" y="16706"/>
                    <a:pt x="7560" y="16538"/>
                    <a:pt x="7020" y="16538"/>
                  </a:cubicBezTo>
                  <a:cubicBezTo>
                    <a:pt x="7020" y="16538"/>
                    <a:pt x="7020" y="16538"/>
                    <a:pt x="7020" y="16538"/>
                  </a:cubicBezTo>
                  <a:cubicBezTo>
                    <a:pt x="6480" y="16369"/>
                    <a:pt x="5940" y="16200"/>
                    <a:pt x="5400" y="16031"/>
                  </a:cubicBezTo>
                  <a:cubicBezTo>
                    <a:pt x="5400" y="16031"/>
                    <a:pt x="5400" y="16031"/>
                    <a:pt x="5400" y="16031"/>
                  </a:cubicBezTo>
                  <a:cubicBezTo>
                    <a:pt x="5400" y="15862"/>
                    <a:pt x="4860" y="15694"/>
                    <a:pt x="4860" y="15525"/>
                  </a:cubicBezTo>
                  <a:cubicBezTo>
                    <a:pt x="4860" y="15525"/>
                    <a:pt x="4860" y="15525"/>
                    <a:pt x="4860" y="15356"/>
                  </a:cubicBezTo>
                  <a:cubicBezTo>
                    <a:pt x="4320" y="15187"/>
                    <a:pt x="4320" y="15019"/>
                    <a:pt x="4320" y="14850"/>
                  </a:cubicBezTo>
                  <a:cubicBezTo>
                    <a:pt x="4320" y="14681"/>
                    <a:pt x="4320" y="14513"/>
                    <a:pt x="4860" y="14344"/>
                  </a:cubicBezTo>
                  <a:cubicBezTo>
                    <a:pt x="4860" y="14175"/>
                    <a:pt x="4860" y="14175"/>
                    <a:pt x="4860" y="14175"/>
                  </a:cubicBezTo>
                  <a:cubicBezTo>
                    <a:pt x="4860" y="14006"/>
                    <a:pt x="5400" y="13838"/>
                    <a:pt x="5400" y="13669"/>
                  </a:cubicBezTo>
                  <a:cubicBezTo>
                    <a:pt x="5400" y="13669"/>
                    <a:pt x="5400" y="13669"/>
                    <a:pt x="5400" y="13669"/>
                  </a:cubicBezTo>
                  <a:cubicBezTo>
                    <a:pt x="5940" y="13500"/>
                    <a:pt x="6480" y="13331"/>
                    <a:pt x="7020" y="13162"/>
                  </a:cubicBezTo>
                  <a:cubicBezTo>
                    <a:pt x="7020" y="13162"/>
                    <a:pt x="7020" y="13162"/>
                    <a:pt x="7020" y="13162"/>
                  </a:cubicBezTo>
                  <a:cubicBezTo>
                    <a:pt x="7560" y="13162"/>
                    <a:pt x="8100" y="12994"/>
                    <a:pt x="8640" y="12994"/>
                  </a:cubicBezTo>
                  <a:cubicBezTo>
                    <a:pt x="9180" y="12825"/>
                    <a:pt x="10260" y="12825"/>
                    <a:pt x="10800" y="12825"/>
                  </a:cubicBezTo>
                  <a:cubicBezTo>
                    <a:pt x="11340" y="12825"/>
                    <a:pt x="12420" y="12825"/>
                    <a:pt x="12960" y="12994"/>
                  </a:cubicBezTo>
                  <a:cubicBezTo>
                    <a:pt x="13500" y="12994"/>
                    <a:pt x="14040" y="13162"/>
                    <a:pt x="14580" y="13162"/>
                  </a:cubicBezTo>
                  <a:cubicBezTo>
                    <a:pt x="14580" y="13162"/>
                    <a:pt x="14580" y="13162"/>
                    <a:pt x="14580" y="13162"/>
                  </a:cubicBezTo>
                  <a:cubicBezTo>
                    <a:pt x="15120" y="13331"/>
                    <a:pt x="15660" y="13500"/>
                    <a:pt x="16200" y="13669"/>
                  </a:cubicBezTo>
                  <a:cubicBezTo>
                    <a:pt x="16200" y="13669"/>
                    <a:pt x="16200" y="13669"/>
                    <a:pt x="16200" y="13669"/>
                  </a:cubicBezTo>
                  <a:cubicBezTo>
                    <a:pt x="16200" y="13838"/>
                    <a:pt x="16740" y="14006"/>
                    <a:pt x="16740" y="14175"/>
                  </a:cubicBezTo>
                  <a:cubicBezTo>
                    <a:pt x="16740" y="14175"/>
                    <a:pt x="16740" y="14175"/>
                    <a:pt x="16740" y="14344"/>
                  </a:cubicBezTo>
                  <a:cubicBezTo>
                    <a:pt x="17280" y="14513"/>
                    <a:pt x="17280" y="14681"/>
                    <a:pt x="17280" y="14850"/>
                  </a:cubicBezTo>
                  <a:cubicBezTo>
                    <a:pt x="17280" y="15019"/>
                    <a:pt x="17280" y="15187"/>
                    <a:pt x="16740" y="15356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</p:grpSp>
      <p:grpSp>
        <p:nvGrpSpPr>
          <p:cNvPr id="141" name="Group 46"/>
          <p:cNvGrpSpPr/>
          <p:nvPr/>
        </p:nvGrpSpPr>
        <p:grpSpPr>
          <a:xfrm>
            <a:off x="1843569" y="3891098"/>
            <a:ext cx="392704" cy="573316"/>
            <a:chOff x="0" y="0"/>
            <a:chExt cx="392703" cy="573315"/>
          </a:xfrm>
        </p:grpSpPr>
        <p:sp>
          <p:nvSpPr>
            <p:cNvPr id="139" name="Freeform 31"/>
            <p:cNvSpPr/>
            <p:nvPr/>
          </p:nvSpPr>
          <p:spPr>
            <a:xfrm>
              <a:off x="0" y="0"/>
              <a:ext cx="392704" cy="57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600" extrusionOk="0">
                  <a:moveTo>
                    <a:pt x="15965" y="6075"/>
                  </a:moveTo>
                  <a:cubicBezTo>
                    <a:pt x="15965" y="7931"/>
                    <a:pt x="14087" y="9450"/>
                    <a:pt x="14087" y="9450"/>
                  </a:cubicBezTo>
                  <a:cubicBezTo>
                    <a:pt x="14087" y="6075"/>
                    <a:pt x="10330" y="3375"/>
                    <a:pt x="10330" y="3375"/>
                  </a:cubicBezTo>
                  <a:cubicBezTo>
                    <a:pt x="10330" y="3375"/>
                    <a:pt x="10330" y="5400"/>
                    <a:pt x="8452" y="7425"/>
                  </a:cubicBezTo>
                  <a:cubicBezTo>
                    <a:pt x="6574" y="2700"/>
                    <a:pt x="939" y="0"/>
                    <a:pt x="939" y="0"/>
                  </a:cubicBezTo>
                  <a:cubicBezTo>
                    <a:pt x="3757" y="7425"/>
                    <a:pt x="0" y="10125"/>
                    <a:pt x="0" y="15525"/>
                  </a:cubicBezTo>
                  <a:cubicBezTo>
                    <a:pt x="0" y="18563"/>
                    <a:pt x="3757" y="21600"/>
                    <a:pt x="9391" y="21600"/>
                  </a:cubicBezTo>
                  <a:cubicBezTo>
                    <a:pt x="17843" y="21600"/>
                    <a:pt x="19487" y="19406"/>
                    <a:pt x="20191" y="16875"/>
                  </a:cubicBezTo>
                  <a:cubicBezTo>
                    <a:pt x="21600" y="13500"/>
                    <a:pt x="19722" y="9450"/>
                    <a:pt x="15965" y="6075"/>
                  </a:cubicBezTo>
                  <a:close/>
                  <a:moveTo>
                    <a:pt x="18548" y="16537"/>
                  </a:moveTo>
                  <a:cubicBezTo>
                    <a:pt x="17843" y="18225"/>
                    <a:pt x="17139" y="20250"/>
                    <a:pt x="9391" y="20250"/>
                  </a:cubicBezTo>
                  <a:cubicBezTo>
                    <a:pt x="4696" y="20250"/>
                    <a:pt x="1878" y="17888"/>
                    <a:pt x="1878" y="15525"/>
                  </a:cubicBezTo>
                  <a:cubicBezTo>
                    <a:pt x="1878" y="13669"/>
                    <a:pt x="2348" y="12150"/>
                    <a:pt x="2817" y="10631"/>
                  </a:cubicBezTo>
                  <a:cubicBezTo>
                    <a:pt x="3522" y="8606"/>
                    <a:pt x="3991" y="6581"/>
                    <a:pt x="3757" y="3881"/>
                  </a:cubicBezTo>
                  <a:cubicBezTo>
                    <a:pt x="6809" y="6750"/>
                    <a:pt x="7748" y="10631"/>
                    <a:pt x="7748" y="10631"/>
                  </a:cubicBezTo>
                  <a:cubicBezTo>
                    <a:pt x="7748" y="10631"/>
                    <a:pt x="10330" y="7931"/>
                    <a:pt x="11035" y="6581"/>
                  </a:cubicBezTo>
                  <a:cubicBezTo>
                    <a:pt x="11739" y="7425"/>
                    <a:pt x="12209" y="10125"/>
                    <a:pt x="12209" y="12825"/>
                  </a:cubicBezTo>
                  <a:cubicBezTo>
                    <a:pt x="12209" y="12825"/>
                    <a:pt x="14791" y="11306"/>
                    <a:pt x="16670" y="9112"/>
                  </a:cubicBezTo>
                  <a:cubicBezTo>
                    <a:pt x="18548" y="11644"/>
                    <a:pt x="19252" y="14344"/>
                    <a:pt x="18548" y="16537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  <p:sp>
          <p:nvSpPr>
            <p:cNvPr id="140" name="Freeform 32"/>
            <p:cNvSpPr/>
            <p:nvPr/>
          </p:nvSpPr>
          <p:spPr>
            <a:xfrm>
              <a:off x="66223" y="245976"/>
              <a:ext cx="251137" cy="20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extrusionOk="0">
                  <a:moveTo>
                    <a:pt x="20842" y="5635"/>
                  </a:moveTo>
                  <a:cubicBezTo>
                    <a:pt x="19326" y="7513"/>
                    <a:pt x="19326" y="7513"/>
                    <a:pt x="19326" y="7513"/>
                  </a:cubicBezTo>
                  <a:cubicBezTo>
                    <a:pt x="17811" y="9861"/>
                    <a:pt x="16295" y="12209"/>
                    <a:pt x="12126" y="14557"/>
                  </a:cubicBezTo>
                  <a:cubicBezTo>
                    <a:pt x="11747" y="12209"/>
                    <a:pt x="11368" y="9861"/>
                    <a:pt x="11368" y="6574"/>
                  </a:cubicBezTo>
                  <a:cubicBezTo>
                    <a:pt x="11368" y="3287"/>
                    <a:pt x="11368" y="3287"/>
                    <a:pt x="11368" y="3287"/>
                  </a:cubicBezTo>
                  <a:cubicBezTo>
                    <a:pt x="9095" y="7513"/>
                    <a:pt x="9095" y="7513"/>
                    <a:pt x="9095" y="7513"/>
                  </a:cubicBezTo>
                  <a:cubicBezTo>
                    <a:pt x="7958" y="9391"/>
                    <a:pt x="7579" y="10330"/>
                    <a:pt x="6442" y="12209"/>
                  </a:cubicBezTo>
                  <a:cubicBezTo>
                    <a:pt x="4926" y="7983"/>
                    <a:pt x="4168" y="5165"/>
                    <a:pt x="3411" y="2348"/>
                  </a:cubicBezTo>
                  <a:cubicBezTo>
                    <a:pt x="2653" y="0"/>
                    <a:pt x="2653" y="0"/>
                    <a:pt x="2653" y="0"/>
                  </a:cubicBezTo>
                  <a:cubicBezTo>
                    <a:pt x="1895" y="2817"/>
                    <a:pt x="1895" y="2817"/>
                    <a:pt x="1895" y="2817"/>
                  </a:cubicBezTo>
                  <a:cubicBezTo>
                    <a:pt x="758" y="6104"/>
                    <a:pt x="0" y="9861"/>
                    <a:pt x="0" y="18783"/>
                  </a:cubicBezTo>
                  <a:cubicBezTo>
                    <a:pt x="0" y="19252"/>
                    <a:pt x="0" y="19722"/>
                    <a:pt x="758" y="19722"/>
                  </a:cubicBezTo>
                  <a:cubicBezTo>
                    <a:pt x="1137" y="19722"/>
                    <a:pt x="1516" y="19252"/>
                    <a:pt x="1516" y="18783"/>
                  </a:cubicBezTo>
                  <a:cubicBezTo>
                    <a:pt x="1516" y="11739"/>
                    <a:pt x="1895" y="8452"/>
                    <a:pt x="2653" y="5635"/>
                  </a:cubicBezTo>
                  <a:cubicBezTo>
                    <a:pt x="3411" y="7983"/>
                    <a:pt x="4547" y="10800"/>
                    <a:pt x="5684" y="14557"/>
                  </a:cubicBezTo>
                  <a:cubicBezTo>
                    <a:pt x="6063" y="15965"/>
                    <a:pt x="6063" y="15965"/>
                    <a:pt x="6063" y="15965"/>
                  </a:cubicBezTo>
                  <a:cubicBezTo>
                    <a:pt x="6821" y="14557"/>
                    <a:pt x="6821" y="14557"/>
                    <a:pt x="6821" y="14557"/>
                  </a:cubicBezTo>
                  <a:cubicBezTo>
                    <a:pt x="8337" y="12678"/>
                    <a:pt x="9095" y="11270"/>
                    <a:pt x="9853" y="9391"/>
                  </a:cubicBezTo>
                  <a:cubicBezTo>
                    <a:pt x="10232" y="12209"/>
                    <a:pt x="10611" y="14087"/>
                    <a:pt x="10989" y="15965"/>
                  </a:cubicBezTo>
                  <a:cubicBezTo>
                    <a:pt x="11368" y="17374"/>
                    <a:pt x="11368" y="17374"/>
                    <a:pt x="11368" y="17374"/>
                  </a:cubicBezTo>
                  <a:cubicBezTo>
                    <a:pt x="12126" y="16904"/>
                    <a:pt x="12126" y="16904"/>
                    <a:pt x="12126" y="16904"/>
                  </a:cubicBezTo>
                  <a:cubicBezTo>
                    <a:pt x="16295" y="14557"/>
                    <a:pt x="18189" y="12209"/>
                    <a:pt x="19705" y="9861"/>
                  </a:cubicBezTo>
                  <a:cubicBezTo>
                    <a:pt x="20084" y="13617"/>
                    <a:pt x="19705" y="17374"/>
                    <a:pt x="18568" y="20191"/>
                  </a:cubicBezTo>
                  <a:cubicBezTo>
                    <a:pt x="18568" y="20661"/>
                    <a:pt x="18568" y="21130"/>
                    <a:pt x="19326" y="21130"/>
                  </a:cubicBezTo>
                  <a:cubicBezTo>
                    <a:pt x="19326" y="21130"/>
                    <a:pt x="19326" y="21600"/>
                    <a:pt x="19326" y="21600"/>
                  </a:cubicBezTo>
                  <a:cubicBezTo>
                    <a:pt x="19705" y="21600"/>
                    <a:pt x="20084" y="21130"/>
                    <a:pt x="20084" y="20661"/>
                  </a:cubicBezTo>
                  <a:cubicBezTo>
                    <a:pt x="21221" y="17374"/>
                    <a:pt x="21600" y="12209"/>
                    <a:pt x="20842" y="7513"/>
                  </a:cubicBezTo>
                  <a:lnTo>
                    <a:pt x="20842" y="5635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</p:grpSp>
      <p:sp>
        <p:nvSpPr>
          <p:cNvPr id="142" name="Freeform 60"/>
          <p:cNvSpPr/>
          <p:nvPr/>
        </p:nvSpPr>
        <p:spPr>
          <a:xfrm>
            <a:off x="1843569" y="1660181"/>
            <a:ext cx="573314" cy="575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62" y="169"/>
                </a:moveTo>
                <a:cubicBezTo>
                  <a:pt x="21262" y="0"/>
                  <a:pt x="21094" y="0"/>
                  <a:pt x="20925" y="0"/>
                </a:cubicBezTo>
                <a:cubicBezTo>
                  <a:pt x="20756" y="0"/>
                  <a:pt x="20588" y="0"/>
                  <a:pt x="20588" y="169"/>
                </a:cubicBezTo>
                <a:cubicBezTo>
                  <a:pt x="338" y="13669"/>
                  <a:pt x="338" y="13669"/>
                  <a:pt x="338" y="13669"/>
                </a:cubicBezTo>
                <a:cubicBezTo>
                  <a:pt x="169" y="13669"/>
                  <a:pt x="0" y="14006"/>
                  <a:pt x="0" y="14175"/>
                </a:cubicBezTo>
                <a:cubicBezTo>
                  <a:pt x="0" y="14513"/>
                  <a:pt x="169" y="14681"/>
                  <a:pt x="506" y="14850"/>
                </a:cubicBezTo>
                <a:cubicBezTo>
                  <a:pt x="5738" y="16875"/>
                  <a:pt x="5738" y="16875"/>
                  <a:pt x="5738" y="16875"/>
                </a:cubicBezTo>
                <a:cubicBezTo>
                  <a:pt x="8269" y="21263"/>
                  <a:pt x="8269" y="21263"/>
                  <a:pt x="8269" y="21263"/>
                </a:cubicBezTo>
                <a:cubicBezTo>
                  <a:pt x="8269" y="21431"/>
                  <a:pt x="8606" y="21600"/>
                  <a:pt x="8775" y="21600"/>
                </a:cubicBezTo>
                <a:cubicBezTo>
                  <a:pt x="8775" y="21600"/>
                  <a:pt x="8775" y="21600"/>
                  <a:pt x="8775" y="21600"/>
                </a:cubicBezTo>
                <a:cubicBezTo>
                  <a:pt x="8944" y="21600"/>
                  <a:pt x="9281" y="21431"/>
                  <a:pt x="9281" y="21263"/>
                </a:cubicBezTo>
                <a:cubicBezTo>
                  <a:pt x="10800" y="18900"/>
                  <a:pt x="10800" y="18900"/>
                  <a:pt x="10800" y="18900"/>
                </a:cubicBezTo>
                <a:cubicBezTo>
                  <a:pt x="17381" y="21600"/>
                  <a:pt x="17381" y="21600"/>
                  <a:pt x="17381" y="21600"/>
                </a:cubicBezTo>
                <a:cubicBezTo>
                  <a:pt x="17381" y="21600"/>
                  <a:pt x="17381" y="21600"/>
                  <a:pt x="17550" y="21600"/>
                </a:cubicBezTo>
                <a:cubicBezTo>
                  <a:pt x="17719" y="21600"/>
                  <a:pt x="17719" y="21600"/>
                  <a:pt x="17887" y="21431"/>
                </a:cubicBezTo>
                <a:cubicBezTo>
                  <a:pt x="18056" y="21431"/>
                  <a:pt x="18225" y="21263"/>
                  <a:pt x="18225" y="21094"/>
                </a:cubicBezTo>
                <a:cubicBezTo>
                  <a:pt x="21600" y="844"/>
                  <a:pt x="21600" y="844"/>
                  <a:pt x="21600" y="844"/>
                </a:cubicBezTo>
                <a:cubicBezTo>
                  <a:pt x="21600" y="506"/>
                  <a:pt x="21600" y="337"/>
                  <a:pt x="21262" y="169"/>
                </a:cubicBezTo>
                <a:close/>
                <a:moveTo>
                  <a:pt x="2194" y="14006"/>
                </a:moveTo>
                <a:cubicBezTo>
                  <a:pt x="17719" y="3544"/>
                  <a:pt x="17719" y="3544"/>
                  <a:pt x="17719" y="3544"/>
                </a:cubicBezTo>
                <a:cubicBezTo>
                  <a:pt x="6413" y="15694"/>
                  <a:pt x="6413" y="15694"/>
                  <a:pt x="6413" y="15694"/>
                </a:cubicBezTo>
                <a:cubicBezTo>
                  <a:pt x="6244" y="15694"/>
                  <a:pt x="6244" y="15694"/>
                  <a:pt x="6244" y="15694"/>
                </a:cubicBezTo>
                <a:lnTo>
                  <a:pt x="2194" y="14006"/>
                </a:lnTo>
                <a:close/>
                <a:moveTo>
                  <a:pt x="6919" y="16200"/>
                </a:moveTo>
                <a:cubicBezTo>
                  <a:pt x="6919" y="16200"/>
                  <a:pt x="6919" y="16200"/>
                  <a:pt x="6919" y="16200"/>
                </a:cubicBezTo>
                <a:cubicBezTo>
                  <a:pt x="19744" y="2531"/>
                  <a:pt x="19744" y="2531"/>
                  <a:pt x="19744" y="2531"/>
                </a:cubicBezTo>
                <a:cubicBezTo>
                  <a:pt x="8775" y="19575"/>
                  <a:pt x="8775" y="19575"/>
                  <a:pt x="8775" y="19575"/>
                </a:cubicBezTo>
                <a:lnTo>
                  <a:pt x="6919" y="16200"/>
                </a:lnTo>
                <a:close/>
                <a:moveTo>
                  <a:pt x="17044" y="19912"/>
                </a:moveTo>
                <a:cubicBezTo>
                  <a:pt x="11306" y="17719"/>
                  <a:pt x="11306" y="17719"/>
                  <a:pt x="11306" y="17719"/>
                </a:cubicBezTo>
                <a:cubicBezTo>
                  <a:pt x="11137" y="17550"/>
                  <a:pt x="10969" y="17550"/>
                  <a:pt x="10800" y="17550"/>
                </a:cubicBezTo>
                <a:cubicBezTo>
                  <a:pt x="19744" y="3881"/>
                  <a:pt x="19744" y="3881"/>
                  <a:pt x="19744" y="3881"/>
                </a:cubicBezTo>
                <a:lnTo>
                  <a:pt x="17044" y="19912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latin typeface="Poppins Light"/>
                <a:ea typeface="Poppins Light"/>
                <a:cs typeface="Poppins Light"/>
                <a:sym typeface="Poppins Light"/>
              </a:defRPr>
            </a:pPr>
          </a:p>
        </p:txBody>
      </p:sp>
      <p:sp>
        <p:nvSpPr>
          <p:cNvPr id="143" name="Provide new investment products"/>
          <p:cNvSpPr txBox="1"/>
          <p:nvPr/>
        </p:nvSpPr>
        <p:spPr>
          <a:xfrm>
            <a:off x="2887689" y="1720954"/>
            <a:ext cx="4876379" cy="393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2600"/>
            </a:lvl1pPr>
          </a:lstStyle>
          <a:p>
            <a:r>
              <a:t>Provide new investment products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46" name="The l2 asset management platform deployed on MATIC"/>
          <p:cNvSpPr/>
          <p:nvPr/>
        </p:nvSpPr>
        <p:spPr>
          <a:xfrm>
            <a:off x="1824970" y="3281209"/>
            <a:ext cx="2617415" cy="2242656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The l2 asset management platform deployed on MATIC</a:t>
            </a:r>
          </a:p>
        </p:txBody>
      </p:sp>
      <p:sp>
        <p:nvSpPr>
          <p:cNvPr id="147" name="Composite assets in sushi100 and Synthetix is acceptable"/>
          <p:cNvSpPr/>
          <p:nvPr/>
        </p:nvSpPr>
        <p:spPr>
          <a:xfrm>
            <a:off x="4556683" y="876665"/>
            <a:ext cx="2606304" cy="2242655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Composite assets in sushi100 and Synthetix is acceptable</a:t>
            </a:r>
          </a:p>
        </p:txBody>
      </p:sp>
      <p:sp>
        <p:nvSpPr>
          <p:cNvPr id="148" name="No entry barrier, but large investments need to be examined"/>
          <p:cNvSpPr/>
          <p:nvPr/>
        </p:nvSpPr>
        <p:spPr>
          <a:xfrm>
            <a:off x="7271729" y="876665"/>
            <a:ext cx="2720438" cy="2242655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No entry barrier, but large investments need to be examined </a:t>
            </a:r>
          </a:p>
        </p:txBody>
      </p:sp>
      <p:sp>
        <p:nvSpPr>
          <p:cNvPr id="149" name="Secure, price quoted using Chainlink and all assets are in trust to smart contracts"/>
          <p:cNvSpPr/>
          <p:nvPr/>
        </p:nvSpPr>
        <p:spPr>
          <a:xfrm>
            <a:off x="4551127" y="3281209"/>
            <a:ext cx="2617416" cy="2242656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 Secure, price quoted using Chainlink and all assets are in trust to smart contracts</a:t>
            </a:r>
          </a:p>
        </p:txBody>
      </p:sp>
      <p:sp>
        <p:nvSpPr>
          <p:cNvPr id="150" name="Multiple playing methods, pledges, airdrops, IDO, governance voting, lottery"/>
          <p:cNvSpPr/>
          <p:nvPr/>
        </p:nvSpPr>
        <p:spPr>
          <a:xfrm>
            <a:off x="7277284" y="3281209"/>
            <a:ext cx="2720439" cy="2242656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 Multiple playing methods, pledges, airdrops, IDO, governance voting, lottery</a:t>
            </a:r>
          </a:p>
        </p:txBody>
      </p:sp>
      <p:pic>
        <p:nvPicPr>
          <p:cNvPr id="151" name="coin-04.png" descr="coin-0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970" y="1586750"/>
            <a:ext cx="2617415" cy="822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" name="https://hertzfinance.github.io/hertz-dapp/#/"/>
          <p:cNvSpPr txBox="1"/>
          <p:nvPr/>
        </p:nvSpPr>
        <p:spPr>
          <a:xfrm>
            <a:off x="7576497" y="6352658"/>
            <a:ext cx="4282543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https://hertzfinance.github.io/hertz-dapp/#/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55" name="Resonance is a portfolio created by the investment manager on the platform."/>
          <p:cNvSpPr txBox="1"/>
          <p:nvPr/>
        </p:nvSpPr>
        <p:spPr>
          <a:xfrm>
            <a:off x="624926" y="2093314"/>
            <a:ext cx="4907190" cy="1625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1700"/>
            </a:pPr>
            <a:r>
              <a:rPr sz="3000" b="1"/>
              <a:t>Resonance is a portfolio created by the investment manager on the platform.</a:t>
            </a:r>
            <a:r>
              <a:t> </a:t>
            </a:r>
          </a:p>
        </p:txBody>
      </p:sp>
      <p:sp>
        <p:nvSpPr>
          <p:cNvPr id="156" name="The first division is a no-threshold portfolio with a maximum of $300,000 to invest."/>
          <p:cNvSpPr txBox="1"/>
          <p:nvPr/>
        </p:nvSpPr>
        <p:spPr>
          <a:xfrm>
            <a:off x="6581805" y="1885318"/>
            <a:ext cx="4907189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r>
              <a:t>The first division is a no-threshold portfolio with a maximum of $300,000 to invest. </a:t>
            </a:r>
          </a:p>
        </p:txBody>
      </p:sp>
      <p:sp>
        <p:nvSpPr>
          <p:cNvPr id="157" name="The second division is a Gold zone verified by Hertz-team, without investment cap"/>
          <p:cNvSpPr txBox="1"/>
          <p:nvPr/>
        </p:nvSpPr>
        <p:spPr>
          <a:xfrm>
            <a:off x="6592700" y="3965103"/>
            <a:ext cx="4885399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r>
              <a:t>The second division is a Gold zone verified by Hertz-team, without investment cap</a:t>
            </a:r>
          </a:p>
        </p:txBody>
      </p:sp>
      <p:sp>
        <p:nvSpPr>
          <p:cNvPr id="158" name="Each Rosonance has a posting board where investors can communicate with each other and meet the same-class investors"/>
          <p:cNvSpPr txBox="1"/>
          <p:nvPr/>
        </p:nvSpPr>
        <p:spPr>
          <a:xfrm>
            <a:off x="618578" y="3672407"/>
            <a:ext cx="4634744" cy="685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1500"/>
            </a:lvl1pPr>
          </a:lstStyle>
          <a:p>
            <a:r>
              <a:t>Each Rosonance has a posting board where investors can communicate with each other and meet the same-class investors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内容占位符 2"/>
          <p:cNvSpPr txBox="1"/>
          <p:nvPr>
            <p:ph type="body" idx="1"/>
          </p:nvPr>
        </p:nvSpPr>
        <p:spPr>
          <a:xfrm>
            <a:off x="4037190" y="1728663"/>
            <a:ext cx="7862900" cy="43513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Users are free to create a portfolio without any threshold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Select a maximum of 10 investments and set the ratio randomly </a:t>
            </a:r>
          </a:p>
          <a:p>
            <a:pPr>
              <a:lnSpc>
                <a:spcPct val="12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The investment manager needs to link his/her personal Twitter </a:t>
            </a:r>
            <a:r>
              <a:rPr b="1"/>
              <a:t>and supplement your social watchlist</a:t>
            </a:r>
            <a:endParaRPr b="1"/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Customized charge for management fees, profit fees, access fees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Lottery available for portfolios under management up to $100,000</a:t>
            </a:r>
          </a:p>
        </p:txBody>
      </p:sp>
      <p:sp>
        <p:nvSpPr>
          <p:cNvPr id="161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62" name="Investment Manager"/>
          <p:cNvSpPr txBox="1"/>
          <p:nvPr/>
        </p:nvSpPr>
        <p:spPr>
          <a:xfrm>
            <a:off x="367599" y="4177852"/>
            <a:ext cx="3057108" cy="3683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sz="2400" b="1"/>
            </a:lvl1pPr>
          </a:lstStyle>
          <a:p>
            <a:r>
              <a:t>Investment Manager</a:t>
            </a:r>
          </a:p>
        </p:txBody>
      </p:sp>
      <p:pic>
        <p:nvPicPr>
          <p:cNvPr id="163" name="management.png" descr="managem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975" y="1598886"/>
            <a:ext cx="2412356" cy="241235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内容占位符 2"/>
          <p:cNvSpPr txBox="1"/>
          <p:nvPr>
            <p:ph type="body" sz="half" idx="1"/>
          </p:nvPr>
        </p:nvSpPr>
        <p:spPr>
          <a:xfrm>
            <a:off x="4049730" y="1715935"/>
            <a:ext cx="8292822" cy="31146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Able to see the historical performance of the investment manager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Invest in any portfolio arbitrarily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Charge fees of fund managers and a 2% service fee</a:t>
            </a:r>
          </a:p>
          <a:p>
            <a:pPr>
              <a:lnSpc>
                <a:spcPct val="12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Can leave messages to investment managers or investors under the message board to communicate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A lottery ticket will be given when invest over $3000</a:t>
            </a:r>
          </a:p>
        </p:txBody>
      </p:sp>
      <p:sp>
        <p:nvSpPr>
          <p:cNvPr id="166" name="Investors"/>
          <p:cNvSpPr txBox="1"/>
          <p:nvPr/>
        </p:nvSpPr>
        <p:spPr>
          <a:xfrm>
            <a:off x="1274982" y="4193103"/>
            <a:ext cx="1675531" cy="3683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sz="2400" b="1"/>
            </a:lvl1pPr>
          </a:lstStyle>
          <a:p>
            <a:r>
              <a:t>Investors</a:t>
            </a:r>
          </a:p>
        </p:txBody>
      </p:sp>
      <p:sp>
        <p:nvSpPr>
          <p:cNvPr id="167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3"/>
                    <a:lumOff val="-11214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pic>
        <p:nvPicPr>
          <p:cNvPr id="168" name="user (1).png" descr="user (1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733" y="1985099"/>
            <a:ext cx="2051236" cy="20512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3847</Words>
  <Application>WPS 演示</Application>
  <PresentationFormat/>
  <Paragraphs>170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方正书宋_GBK</vt:lpstr>
      <vt:lpstr>Wingdings</vt:lpstr>
      <vt:lpstr>Helvetica</vt:lpstr>
      <vt:lpstr>Calibri</vt:lpstr>
      <vt:lpstr>Helvetica Neue</vt:lpstr>
      <vt:lpstr>Calibri Light</vt:lpstr>
      <vt:lpstr>Arial</vt:lpstr>
      <vt:lpstr>Clinton Bold</vt:lpstr>
      <vt:lpstr>Thonburi</vt:lpstr>
      <vt:lpstr>Pier Sans</vt:lpstr>
      <vt:lpstr>Poppins Light</vt:lpstr>
      <vt:lpstr>微软雅黑</vt:lpstr>
      <vt:lpstr>汉仪旗黑</vt:lpstr>
      <vt:lpstr>宋体</vt:lpstr>
      <vt:lpstr>Arial Unicode MS</vt:lpstr>
      <vt:lpstr>汉仪书宋二KW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chengrui</cp:lastModifiedBy>
  <cp:revision>1</cp:revision>
  <dcterms:created xsi:type="dcterms:W3CDTF">2021-07-31T14:05:49Z</dcterms:created>
  <dcterms:modified xsi:type="dcterms:W3CDTF">2021-07-31T14:05:49Z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2052-3.6.1.5768</vt:lpwstr>
  </property>
</Properties>
</file>