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Anton" charset="1" panose="00000500000000000000"/>
      <p:regular r:id="rId15"/>
    </p:embeddedFont>
    <p:embeddedFont>
      <p:font typeface="Nunito" charset="1" panose="00000000000000000000"/>
      <p:regular r:id="rId16"/>
    </p:embeddedFont>
    <p:embeddedFont>
      <p:font typeface="Nunito Bold" charset="1" panose="00000000000000000000"/>
      <p:regular r:id="rId17"/>
    </p:embeddedFont>
    <p:embeddedFont>
      <p:font typeface="Open Sans Bold" charset="1" panose="00000000000000000000"/>
      <p:regular r:id="rId18"/>
    </p:embeddedFont>
    <p:embeddedFont>
      <p:font typeface="Open Sans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png" Type="http://schemas.openxmlformats.org/officeDocument/2006/relationships/image"/><Relationship Id="rId4" Target="../media/image3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7.png" Type="http://schemas.openxmlformats.org/officeDocument/2006/relationships/image"/><Relationship Id="rId7" Target="../media/image38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4C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95175" y="-1691979"/>
            <a:ext cx="24078350" cy="11978979"/>
          </a:xfrm>
          <a:custGeom>
            <a:avLst/>
            <a:gdLst/>
            <a:ahLst/>
            <a:cxnLst/>
            <a:rect r="r" b="b" t="t" l="l"/>
            <a:pathLst>
              <a:path h="11978979" w="24078350">
                <a:moveTo>
                  <a:pt x="0" y="0"/>
                </a:moveTo>
                <a:lnTo>
                  <a:pt x="24078350" y="0"/>
                </a:lnTo>
                <a:lnTo>
                  <a:pt x="24078350" y="11978979"/>
                </a:lnTo>
                <a:lnTo>
                  <a:pt x="0" y="119789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92942" y="4201659"/>
            <a:ext cx="10336035" cy="6085341"/>
          </a:xfrm>
          <a:custGeom>
            <a:avLst/>
            <a:gdLst/>
            <a:ahLst/>
            <a:cxnLst/>
            <a:rect r="r" b="b" t="t" l="l"/>
            <a:pathLst>
              <a:path h="6085341" w="10336035">
                <a:moveTo>
                  <a:pt x="0" y="0"/>
                </a:moveTo>
                <a:lnTo>
                  <a:pt x="10336035" y="0"/>
                </a:lnTo>
                <a:lnTo>
                  <a:pt x="10336035" y="6085341"/>
                </a:lnTo>
                <a:lnTo>
                  <a:pt x="0" y="60853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833919" y="0"/>
            <a:ext cx="9454081" cy="10637503"/>
          </a:xfrm>
          <a:custGeom>
            <a:avLst/>
            <a:gdLst/>
            <a:ahLst/>
            <a:cxnLst/>
            <a:rect r="r" b="b" t="t" l="l"/>
            <a:pathLst>
              <a:path h="10637503" w="9454081">
                <a:moveTo>
                  <a:pt x="0" y="0"/>
                </a:moveTo>
                <a:lnTo>
                  <a:pt x="9454081" y="0"/>
                </a:lnTo>
                <a:lnTo>
                  <a:pt x="9454081" y="10637503"/>
                </a:lnTo>
                <a:lnTo>
                  <a:pt x="0" y="106375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06699" y="1570789"/>
            <a:ext cx="6275183" cy="340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00"/>
              </a:lnSpc>
            </a:pPr>
            <a:r>
              <a:rPr lang="en-US" sz="12000">
                <a:solidFill>
                  <a:srgbClr val="FBCD2B"/>
                </a:solidFill>
                <a:latin typeface="Anton"/>
                <a:ea typeface="Anton"/>
                <a:cs typeface="Anton"/>
                <a:sym typeface="Anton"/>
              </a:rPr>
              <a:t>TRASH DETECTOR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906699" y="469633"/>
            <a:ext cx="4493130" cy="832434"/>
            <a:chOff x="0" y="0"/>
            <a:chExt cx="1183376" cy="2192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83376" cy="219242"/>
            </a:xfrm>
            <a:custGeom>
              <a:avLst/>
              <a:gdLst/>
              <a:ahLst/>
              <a:cxnLst/>
              <a:rect r="r" b="b" t="t" l="l"/>
              <a:pathLst>
                <a:path h="219242" w="1183376">
                  <a:moveTo>
                    <a:pt x="109621" y="0"/>
                  </a:moveTo>
                  <a:lnTo>
                    <a:pt x="1073755" y="0"/>
                  </a:lnTo>
                  <a:cubicBezTo>
                    <a:pt x="1102828" y="0"/>
                    <a:pt x="1130711" y="11549"/>
                    <a:pt x="1151269" y="32107"/>
                  </a:cubicBezTo>
                  <a:cubicBezTo>
                    <a:pt x="1171827" y="52665"/>
                    <a:pt x="1183376" y="80548"/>
                    <a:pt x="1183376" y="109621"/>
                  </a:cubicBezTo>
                  <a:lnTo>
                    <a:pt x="1183376" y="109621"/>
                  </a:lnTo>
                  <a:cubicBezTo>
                    <a:pt x="1183376" y="170163"/>
                    <a:pt x="1134297" y="219242"/>
                    <a:pt x="1073755" y="219242"/>
                  </a:cubicBezTo>
                  <a:lnTo>
                    <a:pt x="109621" y="219242"/>
                  </a:lnTo>
                  <a:cubicBezTo>
                    <a:pt x="80548" y="219242"/>
                    <a:pt x="52665" y="207693"/>
                    <a:pt x="32107" y="187135"/>
                  </a:cubicBezTo>
                  <a:cubicBezTo>
                    <a:pt x="11549" y="166577"/>
                    <a:pt x="0" y="138694"/>
                    <a:pt x="0" y="109621"/>
                  </a:cubicBezTo>
                  <a:lnTo>
                    <a:pt x="0" y="109621"/>
                  </a:lnTo>
                  <a:cubicBezTo>
                    <a:pt x="0" y="80548"/>
                    <a:pt x="11549" y="52665"/>
                    <a:pt x="32107" y="32107"/>
                  </a:cubicBezTo>
                  <a:cubicBezTo>
                    <a:pt x="52665" y="11549"/>
                    <a:pt x="80548" y="0"/>
                    <a:pt x="109621" y="0"/>
                  </a:cubicBezTo>
                  <a:close/>
                </a:path>
              </a:pathLst>
            </a:custGeom>
            <a:solidFill>
              <a:srgbClr val="344199"/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83376" cy="2573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735460" y="545808"/>
            <a:ext cx="4835608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Tugas Persentase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7303883" y="937356"/>
            <a:ext cx="1296164" cy="1612873"/>
          </a:xfrm>
          <a:custGeom>
            <a:avLst/>
            <a:gdLst/>
            <a:ahLst/>
            <a:cxnLst/>
            <a:rect r="r" b="b" t="t" l="l"/>
            <a:pathLst>
              <a:path h="1612873" w="1296164">
                <a:moveTo>
                  <a:pt x="0" y="0"/>
                </a:moveTo>
                <a:lnTo>
                  <a:pt x="1296164" y="0"/>
                </a:lnTo>
                <a:lnTo>
                  <a:pt x="1296164" y="1612874"/>
                </a:lnTo>
                <a:lnTo>
                  <a:pt x="0" y="16128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79093" y="5340151"/>
            <a:ext cx="8764907" cy="3255407"/>
            <a:chOff x="0" y="0"/>
            <a:chExt cx="11686543" cy="4340543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11686543" cy="4340543"/>
              <a:chOff x="0" y="0"/>
              <a:chExt cx="1923870" cy="714552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923870" cy="714552"/>
              </a:xfrm>
              <a:custGeom>
                <a:avLst/>
                <a:gdLst/>
                <a:ahLst/>
                <a:cxnLst/>
                <a:rect r="r" b="b" t="t" l="l"/>
                <a:pathLst>
                  <a:path h="714552" w="1923870">
                    <a:moveTo>
                      <a:pt x="105986" y="0"/>
                    </a:moveTo>
                    <a:lnTo>
                      <a:pt x="1817884" y="0"/>
                    </a:lnTo>
                    <a:cubicBezTo>
                      <a:pt x="1845993" y="0"/>
                      <a:pt x="1872951" y="11166"/>
                      <a:pt x="1892827" y="31042"/>
                    </a:cubicBezTo>
                    <a:cubicBezTo>
                      <a:pt x="1912703" y="50919"/>
                      <a:pt x="1923870" y="77876"/>
                      <a:pt x="1923870" y="105986"/>
                    </a:cubicBezTo>
                    <a:lnTo>
                      <a:pt x="1923870" y="608566"/>
                    </a:lnTo>
                    <a:cubicBezTo>
                      <a:pt x="1923870" y="636675"/>
                      <a:pt x="1912703" y="663633"/>
                      <a:pt x="1892827" y="683509"/>
                    </a:cubicBezTo>
                    <a:cubicBezTo>
                      <a:pt x="1872951" y="703385"/>
                      <a:pt x="1845993" y="714552"/>
                      <a:pt x="1817884" y="714552"/>
                    </a:cubicBezTo>
                    <a:lnTo>
                      <a:pt x="105986" y="714552"/>
                    </a:lnTo>
                    <a:cubicBezTo>
                      <a:pt x="47451" y="714552"/>
                      <a:pt x="0" y="667100"/>
                      <a:pt x="0" y="608566"/>
                    </a:cubicBezTo>
                    <a:lnTo>
                      <a:pt x="0" y="105986"/>
                    </a:lnTo>
                    <a:cubicBezTo>
                      <a:pt x="0" y="77876"/>
                      <a:pt x="11166" y="50919"/>
                      <a:pt x="31042" y="31042"/>
                    </a:cubicBezTo>
                    <a:cubicBezTo>
                      <a:pt x="50919" y="11166"/>
                      <a:pt x="77876" y="0"/>
                      <a:pt x="105986" y="0"/>
                    </a:cubicBezTo>
                    <a:close/>
                  </a:path>
                </a:pathLst>
              </a:custGeom>
              <a:solidFill>
                <a:srgbClr val="FBCD2B"/>
              </a:solidFill>
              <a:ln w="38100" cap="rnd">
                <a:solidFill>
                  <a:srgbClr val="302F2F"/>
                </a:solidFill>
                <a:prstDash val="solid"/>
                <a:round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1923870" cy="75265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668776" y="291399"/>
              <a:ext cx="10348991" cy="36910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62"/>
                </a:lnSpc>
              </a:pPr>
              <a:r>
                <a:rPr lang="en-US" sz="3330" b="true">
                  <a:solidFill>
                    <a:srgbClr val="000000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Oleh Kelompok Cinta iot</a:t>
              </a:r>
            </a:p>
            <a:p>
              <a:pPr algn="l" marL="675873" indent="-337937" lvl="1">
                <a:lnSpc>
                  <a:spcPts val="4382"/>
                </a:lnSpc>
                <a:buFont typeface="Arial"/>
                <a:buChar char="•"/>
              </a:pPr>
              <a:r>
                <a:rPr lang="en-US" b="true" sz="3130">
                  <a:solidFill>
                    <a:srgbClr val="000000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Franklyn A Lumbantoruan_11323010</a:t>
              </a:r>
            </a:p>
            <a:p>
              <a:pPr algn="l" marL="675873" indent="-337937" lvl="1">
                <a:lnSpc>
                  <a:spcPts val="4382"/>
                </a:lnSpc>
                <a:buFont typeface="Arial"/>
                <a:buChar char="•"/>
              </a:pPr>
              <a:r>
                <a:rPr lang="en-US" b="true" sz="3130">
                  <a:solidFill>
                    <a:srgbClr val="000000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Rahel N. Pangaribuan_11323049</a:t>
              </a:r>
            </a:p>
            <a:p>
              <a:pPr algn="l" marL="675873" indent="-337937" lvl="1">
                <a:lnSpc>
                  <a:spcPts val="4382"/>
                </a:lnSpc>
                <a:buFont typeface="Arial"/>
                <a:buChar char="•"/>
              </a:pPr>
              <a:r>
                <a:rPr lang="en-US" b="true" sz="3130">
                  <a:solidFill>
                    <a:srgbClr val="000000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Chelsia N. Sianipar_11323058</a:t>
              </a:r>
            </a:p>
            <a:p>
              <a:pPr algn="l" marL="675873" indent="-337937" lvl="1">
                <a:lnSpc>
                  <a:spcPts val="4382"/>
                </a:lnSpc>
                <a:buFont typeface="Arial"/>
                <a:buChar char="•"/>
              </a:pPr>
              <a:r>
                <a:rPr lang="en-US" b="true" sz="3130">
                  <a:solidFill>
                    <a:srgbClr val="000000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Putri G. A. Sihombing_11323009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4C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5134" y="-2662487"/>
            <a:ext cx="18518269" cy="6865545"/>
            <a:chOff x="0" y="0"/>
            <a:chExt cx="24691025" cy="915406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4384000" cy="8317125"/>
              <a:chOff x="0" y="0"/>
              <a:chExt cx="4816593" cy="164288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816592" cy="1642889"/>
              </a:xfrm>
              <a:custGeom>
                <a:avLst/>
                <a:gdLst/>
                <a:ahLst/>
                <a:cxnLst/>
                <a:rect r="r" b="b" t="t" l="l"/>
                <a:pathLst>
                  <a:path h="1642889" w="4816592">
                    <a:moveTo>
                      <a:pt x="42333" y="0"/>
                    </a:moveTo>
                    <a:lnTo>
                      <a:pt x="4774259" y="0"/>
                    </a:lnTo>
                    <a:cubicBezTo>
                      <a:pt x="4785487" y="0"/>
                      <a:pt x="4796254" y="4460"/>
                      <a:pt x="4804193" y="12399"/>
                    </a:cubicBezTo>
                    <a:cubicBezTo>
                      <a:pt x="4812132" y="20338"/>
                      <a:pt x="4816592" y="31106"/>
                      <a:pt x="4816592" y="42333"/>
                    </a:cubicBezTo>
                    <a:lnTo>
                      <a:pt x="4816592" y="1600556"/>
                    </a:lnTo>
                    <a:cubicBezTo>
                      <a:pt x="4816592" y="1611783"/>
                      <a:pt x="4812132" y="1622551"/>
                      <a:pt x="4804193" y="1630490"/>
                    </a:cubicBezTo>
                    <a:cubicBezTo>
                      <a:pt x="4796254" y="1638429"/>
                      <a:pt x="4785487" y="1642889"/>
                      <a:pt x="4774259" y="1642889"/>
                    </a:cubicBezTo>
                    <a:lnTo>
                      <a:pt x="42333" y="1642889"/>
                    </a:lnTo>
                    <a:cubicBezTo>
                      <a:pt x="31106" y="1642889"/>
                      <a:pt x="20338" y="1638429"/>
                      <a:pt x="12399" y="1630490"/>
                    </a:cubicBezTo>
                    <a:cubicBezTo>
                      <a:pt x="4460" y="1622551"/>
                      <a:pt x="0" y="1611783"/>
                      <a:pt x="0" y="1600556"/>
                    </a:cubicBezTo>
                    <a:lnTo>
                      <a:pt x="0" y="42333"/>
                    </a:lnTo>
                    <a:cubicBezTo>
                      <a:pt x="0" y="31106"/>
                      <a:pt x="4460" y="20338"/>
                      <a:pt x="12399" y="12399"/>
                    </a:cubicBezTo>
                    <a:cubicBezTo>
                      <a:pt x="20338" y="4460"/>
                      <a:pt x="31106" y="0"/>
                      <a:pt x="42333" y="0"/>
                    </a:cubicBezTo>
                    <a:close/>
                  </a:path>
                </a:pathLst>
              </a:custGeom>
              <a:solidFill>
                <a:srgbClr val="FBCD2B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4816593" cy="168098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371600" y="836934"/>
              <a:ext cx="23319425" cy="8317125"/>
              <a:chOff x="0" y="0"/>
              <a:chExt cx="4606306" cy="1642889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606306" cy="1642889"/>
              </a:xfrm>
              <a:custGeom>
                <a:avLst/>
                <a:gdLst/>
                <a:ahLst/>
                <a:cxnLst/>
                <a:rect r="r" b="b" t="t" l="l"/>
                <a:pathLst>
                  <a:path h="1642889" w="4606306">
                    <a:moveTo>
                      <a:pt x="44266" y="0"/>
                    </a:moveTo>
                    <a:lnTo>
                      <a:pt x="4562040" y="0"/>
                    </a:lnTo>
                    <a:cubicBezTo>
                      <a:pt x="4573780" y="0"/>
                      <a:pt x="4585040" y="4664"/>
                      <a:pt x="4593341" y="12965"/>
                    </a:cubicBezTo>
                    <a:cubicBezTo>
                      <a:pt x="4601642" y="21267"/>
                      <a:pt x="4606306" y="32526"/>
                      <a:pt x="4606306" y="44266"/>
                    </a:cubicBezTo>
                    <a:lnTo>
                      <a:pt x="4606306" y="1598623"/>
                    </a:lnTo>
                    <a:cubicBezTo>
                      <a:pt x="4606306" y="1610363"/>
                      <a:pt x="4601642" y="1621622"/>
                      <a:pt x="4593341" y="1629924"/>
                    </a:cubicBezTo>
                    <a:cubicBezTo>
                      <a:pt x="4585040" y="1638225"/>
                      <a:pt x="4573780" y="1642889"/>
                      <a:pt x="4562040" y="1642889"/>
                    </a:cubicBezTo>
                    <a:lnTo>
                      <a:pt x="44266" y="1642889"/>
                    </a:lnTo>
                    <a:cubicBezTo>
                      <a:pt x="32526" y="1642889"/>
                      <a:pt x="21267" y="1638225"/>
                      <a:pt x="12965" y="1629924"/>
                    </a:cubicBezTo>
                    <a:cubicBezTo>
                      <a:pt x="4664" y="1621622"/>
                      <a:pt x="0" y="1610363"/>
                      <a:pt x="0" y="1598623"/>
                    </a:cubicBezTo>
                    <a:lnTo>
                      <a:pt x="0" y="44266"/>
                    </a:lnTo>
                    <a:cubicBezTo>
                      <a:pt x="0" y="32526"/>
                      <a:pt x="4664" y="21267"/>
                      <a:pt x="12965" y="12965"/>
                    </a:cubicBezTo>
                    <a:cubicBezTo>
                      <a:pt x="21267" y="4664"/>
                      <a:pt x="32526" y="0"/>
                      <a:pt x="44266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76200" cap="rnd">
                <a:solidFill>
                  <a:srgbClr val="FBCD2B"/>
                </a:solidFill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4606306" cy="168098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9" id="9"/>
          <p:cNvSpPr/>
          <p:nvPr/>
        </p:nvSpPr>
        <p:spPr>
          <a:xfrm flipH="false" flipV="false" rot="0">
            <a:off x="1806264" y="1028700"/>
            <a:ext cx="1743103" cy="1743103"/>
          </a:xfrm>
          <a:custGeom>
            <a:avLst/>
            <a:gdLst/>
            <a:ahLst/>
            <a:cxnLst/>
            <a:rect r="r" b="b" t="t" l="l"/>
            <a:pathLst>
              <a:path h="1743103" w="1743103">
                <a:moveTo>
                  <a:pt x="0" y="0"/>
                </a:moveTo>
                <a:lnTo>
                  <a:pt x="1743103" y="0"/>
                </a:lnTo>
                <a:lnTo>
                  <a:pt x="1743103" y="1743103"/>
                </a:lnTo>
                <a:lnTo>
                  <a:pt x="0" y="17431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106994" y="3003656"/>
            <a:ext cx="1162967" cy="1127021"/>
          </a:xfrm>
          <a:custGeom>
            <a:avLst/>
            <a:gdLst/>
            <a:ahLst/>
            <a:cxnLst/>
            <a:rect r="r" b="b" t="t" l="l"/>
            <a:pathLst>
              <a:path h="1127021" w="1162967">
                <a:moveTo>
                  <a:pt x="0" y="0"/>
                </a:moveTo>
                <a:lnTo>
                  <a:pt x="1162967" y="0"/>
                </a:lnTo>
                <a:lnTo>
                  <a:pt x="1162967" y="1127021"/>
                </a:lnTo>
                <a:lnTo>
                  <a:pt x="0" y="11270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899152" y="1360910"/>
            <a:ext cx="10883637" cy="1642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760"/>
              </a:lnSpc>
              <a:spcBef>
                <a:spcPct val="0"/>
              </a:spcBef>
            </a:pPr>
            <a:r>
              <a:rPr lang="en-US" sz="11600">
                <a:solidFill>
                  <a:srgbClr val="344199"/>
                </a:solidFill>
                <a:latin typeface="Anton"/>
                <a:ea typeface="Anton"/>
                <a:cs typeface="Anton"/>
                <a:sym typeface="Anton"/>
              </a:rPr>
              <a:t>DESKRIPSI PROYEK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96970" y="8375624"/>
            <a:ext cx="18288000" cy="2410970"/>
            <a:chOff x="0" y="0"/>
            <a:chExt cx="24384000" cy="321462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202572" cy="3214627"/>
            </a:xfrm>
            <a:custGeom>
              <a:avLst/>
              <a:gdLst/>
              <a:ahLst/>
              <a:cxnLst/>
              <a:rect r="r" b="b" t="t" l="l"/>
              <a:pathLst>
                <a:path h="3214627" w="3202572">
                  <a:moveTo>
                    <a:pt x="0" y="0"/>
                  </a:moveTo>
                  <a:lnTo>
                    <a:pt x="3202572" y="0"/>
                  </a:lnTo>
                  <a:lnTo>
                    <a:pt x="3202572" y="3214627"/>
                  </a:lnTo>
                  <a:lnTo>
                    <a:pt x="0" y="32146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true" flipV="false" rot="0">
              <a:off x="21181428" y="0"/>
              <a:ext cx="3202572" cy="3214627"/>
            </a:xfrm>
            <a:custGeom>
              <a:avLst/>
              <a:gdLst/>
              <a:ahLst/>
              <a:cxnLst/>
              <a:rect r="r" b="b" t="t" l="l"/>
              <a:pathLst>
                <a:path h="3214627" w="3202572">
                  <a:moveTo>
                    <a:pt x="3202572" y="0"/>
                  </a:moveTo>
                  <a:lnTo>
                    <a:pt x="0" y="0"/>
                  </a:lnTo>
                  <a:lnTo>
                    <a:pt x="0" y="3214627"/>
                  </a:lnTo>
                  <a:lnTo>
                    <a:pt x="3202572" y="3214627"/>
                  </a:lnTo>
                  <a:lnTo>
                    <a:pt x="3202572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TextBox 15" id="15"/>
          <p:cNvSpPr txBox="true"/>
          <p:nvPr/>
        </p:nvSpPr>
        <p:spPr>
          <a:xfrm rot="0">
            <a:off x="1806264" y="5494263"/>
            <a:ext cx="14308966" cy="2270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0499" indent="-350249" lvl="1">
              <a:lnSpc>
                <a:spcPts val="4542"/>
              </a:lnSpc>
              <a:buFont typeface="Arial"/>
              <a:buChar char="•"/>
            </a:pPr>
            <a:r>
              <a:rPr lang="en-US" sz="3244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Sistem deteksi objek real-time menggunakan model TensorFlow Lite pada video stream dari webcam.</a:t>
            </a:r>
          </a:p>
          <a:p>
            <a:pPr algn="l" marL="700499" indent="-350249" lvl="1">
              <a:lnSpc>
                <a:spcPts val="4542"/>
              </a:lnSpc>
              <a:buFont typeface="Arial"/>
              <a:buChar char="•"/>
            </a:pPr>
            <a:r>
              <a:rPr lang="en-US" sz="3244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Deteksi objek dilakukan pada setiap frame video dengan kotak pembatas dan label tingkat kepercayaan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4C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66712" y="0"/>
            <a:ext cx="12089377" cy="10287000"/>
            <a:chOff x="0" y="0"/>
            <a:chExt cx="318403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84034" cy="2709333"/>
            </a:xfrm>
            <a:custGeom>
              <a:avLst/>
              <a:gdLst/>
              <a:ahLst/>
              <a:cxnLst/>
              <a:rect r="r" b="b" t="t" l="l"/>
              <a:pathLst>
                <a:path h="2709333" w="3184034">
                  <a:moveTo>
                    <a:pt x="64039" y="0"/>
                  </a:moveTo>
                  <a:lnTo>
                    <a:pt x="3119994" y="0"/>
                  </a:lnTo>
                  <a:cubicBezTo>
                    <a:pt x="3155362" y="0"/>
                    <a:pt x="3184034" y="28671"/>
                    <a:pt x="3184034" y="64039"/>
                  </a:cubicBezTo>
                  <a:lnTo>
                    <a:pt x="3184034" y="2645294"/>
                  </a:lnTo>
                  <a:cubicBezTo>
                    <a:pt x="3184034" y="2662278"/>
                    <a:pt x="3177287" y="2678567"/>
                    <a:pt x="3165277" y="2690577"/>
                  </a:cubicBezTo>
                  <a:cubicBezTo>
                    <a:pt x="3153267" y="2702586"/>
                    <a:pt x="3136979" y="2709333"/>
                    <a:pt x="3119994" y="2709333"/>
                  </a:cubicBezTo>
                  <a:lnTo>
                    <a:pt x="64039" y="2709333"/>
                  </a:lnTo>
                  <a:cubicBezTo>
                    <a:pt x="28671" y="2709333"/>
                    <a:pt x="0" y="2680662"/>
                    <a:pt x="0" y="2645294"/>
                  </a:cubicBezTo>
                  <a:lnTo>
                    <a:pt x="0" y="64039"/>
                  </a:lnTo>
                  <a:cubicBezTo>
                    <a:pt x="0" y="28671"/>
                    <a:pt x="28671" y="0"/>
                    <a:pt x="64039" y="0"/>
                  </a:cubicBezTo>
                  <a:close/>
                </a:path>
              </a:pathLst>
            </a:custGeom>
            <a:solidFill>
              <a:srgbClr val="FBCD2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18403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182584" y="-8663"/>
            <a:ext cx="10105416" cy="10693562"/>
          </a:xfrm>
          <a:custGeom>
            <a:avLst/>
            <a:gdLst/>
            <a:ahLst/>
            <a:cxnLst/>
            <a:rect r="r" b="b" t="t" l="l"/>
            <a:pathLst>
              <a:path h="10693562" w="10105416">
                <a:moveTo>
                  <a:pt x="0" y="0"/>
                </a:moveTo>
                <a:lnTo>
                  <a:pt x="10105416" y="0"/>
                </a:lnTo>
                <a:lnTo>
                  <a:pt x="10105416" y="10693561"/>
                </a:lnTo>
                <a:lnTo>
                  <a:pt x="0" y="106935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42950" y="1528142"/>
            <a:ext cx="8401050" cy="1724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200"/>
              </a:lnSpc>
              <a:spcBef>
                <a:spcPct val="0"/>
              </a:spcBef>
            </a:pPr>
            <a:r>
              <a:rPr lang="en-US" sz="120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FITUR UTAMA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42950" y="3314943"/>
            <a:ext cx="7148628" cy="5054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5059" indent="-342530" lvl="1">
              <a:lnSpc>
                <a:spcPts val="4442"/>
              </a:lnSpc>
              <a:spcBef>
                <a:spcPct val="0"/>
              </a:spcBef>
              <a:buFont typeface="Arial"/>
              <a:buChar char="•"/>
            </a:pPr>
            <a:r>
              <a:rPr lang="en-US" sz="3173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</a:t>
            </a:r>
            <a:r>
              <a:rPr lang="en-US" sz="3173" strike="noStrike" u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eteksi objek secara real-time.</a:t>
            </a:r>
          </a:p>
          <a:p>
            <a:pPr algn="l" marL="685059" indent="-342530" lvl="1">
              <a:lnSpc>
                <a:spcPts val="4442"/>
              </a:lnSpc>
              <a:spcBef>
                <a:spcPct val="0"/>
              </a:spcBef>
              <a:buFont typeface="Arial"/>
              <a:buChar char="•"/>
            </a:pPr>
            <a:r>
              <a:rPr lang="en-US" sz="3173" strike="noStrike" u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Gambar kotak pembatas dan label objek dengan tingkat kepercayaan.</a:t>
            </a:r>
          </a:p>
          <a:p>
            <a:pPr algn="l" marL="685059" indent="-342530" lvl="1">
              <a:lnSpc>
                <a:spcPts val="4442"/>
              </a:lnSpc>
              <a:spcBef>
                <a:spcPct val="0"/>
              </a:spcBef>
              <a:buFont typeface="Arial"/>
              <a:buChar char="•"/>
            </a:pPr>
            <a:r>
              <a:rPr lang="en-US" sz="3173" strike="noStrike" u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Penggunaan Coral Edge TPU (opsional) untuk mempercepat deteksi.</a:t>
            </a:r>
          </a:p>
          <a:p>
            <a:pPr algn="l" marL="685059" indent="-342530" lvl="1">
              <a:lnSpc>
                <a:spcPts val="4442"/>
              </a:lnSpc>
              <a:spcBef>
                <a:spcPct val="0"/>
              </a:spcBef>
              <a:buFont typeface="Arial"/>
              <a:buChar char="•"/>
            </a:pPr>
            <a:r>
              <a:rPr lang="en-US" sz="3173" strike="noStrike" u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Tampilan FPS untuk mengukur kinerja deteksi.</a:t>
            </a:r>
          </a:p>
          <a:p>
            <a:pPr algn="l" marL="0" indent="0" lvl="0">
              <a:lnSpc>
                <a:spcPts val="4442"/>
              </a:lnSpc>
              <a:spcBef>
                <a:spcPct val="0"/>
              </a:spcBef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6338764" y="8207479"/>
            <a:ext cx="1162967" cy="1127021"/>
          </a:xfrm>
          <a:custGeom>
            <a:avLst/>
            <a:gdLst/>
            <a:ahLst/>
            <a:cxnLst/>
            <a:rect r="r" b="b" t="t" l="l"/>
            <a:pathLst>
              <a:path h="1127021" w="1162967">
                <a:moveTo>
                  <a:pt x="0" y="0"/>
                </a:moveTo>
                <a:lnTo>
                  <a:pt x="1162967" y="0"/>
                </a:lnTo>
                <a:lnTo>
                  <a:pt x="1162967" y="1127021"/>
                </a:lnTo>
                <a:lnTo>
                  <a:pt x="0" y="11270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8926950"/>
            <a:ext cx="1354950" cy="1360050"/>
          </a:xfrm>
          <a:custGeom>
            <a:avLst/>
            <a:gdLst/>
            <a:ahLst/>
            <a:cxnLst/>
            <a:rect r="r" b="b" t="t" l="l"/>
            <a:pathLst>
              <a:path h="1360050" w="1354950">
                <a:moveTo>
                  <a:pt x="0" y="0"/>
                </a:moveTo>
                <a:lnTo>
                  <a:pt x="1354950" y="0"/>
                </a:lnTo>
                <a:lnTo>
                  <a:pt x="1354950" y="1360050"/>
                </a:lnTo>
                <a:lnTo>
                  <a:pt x="0" y="13600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7746906">
            <a:off x="8583590" y="-26365"/>
            <a:ext cx="782117" cy="1405766"/>
          </a:xfrm>
          <a:custGeom>
            <a:avLst/>
            <a:gdLst/>
            <a:ahLst/>
            <a:cxnLst/>
            <a:rect r="r" b="b" t="t" l="l"/>
            <a:pathLst>
              <a:path h="1405766" w="782117">
                <a:moveTo>
                  <a:pt x="0" y="0"/>
                </a:moveTo>
                <a:lnTo>
                  <a:pt x="782117" y="0"/>
                </a:lnTo>
                <a:lnTo>
                  <a:pt x="782117" y="1405766"/>
                </a:lnTo>
                <a:lnTo>
                  <a:pt x="0" y="14057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42950" y="498712"/>
            <a:ext cx="1374344" cy="355611"/>
          </a:xfrm>
          <a:custGeom>
            <a:avLst/>
            <a:gdLst/>
            <a:ahLst/>
            <a:cxnLst/>
            <a:rect r="r" b="b" t="t" l="l"/>
            <a:pathLst>
              <a:path h="355611" w="1374344">
                <a:moveTo>
                  <a:pt x="0" y="0"/>
                </a:moveTo>
                <a:lnTo>
                  <a:pt x="1374344" y="0"/>
                </a:lnTo>
                <a:lnTo>
                  <a:pt x="1374344" y="355611"/>
                </a:lnTo>
                <a:lnTo>
                  <a:pt x="0" y="3556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4C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28700"/>
            <a:ext cx="18288000" cy="9987366"/>
            <a:chOff x="0" y="0"/>
            <a:chExt cx="4816593" cy="26304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630417"/>
            </a:xfrm>
            <a:custGeom>
              <a:avLst/>
              <a:gdLst/>
              <a:ahLst/>
              <a:cxnLst/>
              <a:rect r="r" b="b" t="t" l="l"/>
              <a:pathLst>
                <a:path h="2630417" w="4816592">
                  <a:moveTo>
                    <a:pt x="42333" y="0"/>
                  </a:moveTo>
                  <a:lnTo>
                    <a:pt x="4774259" y="0"/>
                  </a:lnTo>
                  <a:cubicBezTo>
                    <a:pt x="4785487" y="0"/>
                    <a:pt x="4796254" y="4460"/>
                    <a:pt x="4804193" y="12399"/>
                  </a:cubicBezTo>
                  <a:cubicBezTo>
                    <a:pt x="4812132" y="20338"/>
                    <a:pt x="4816592" y="31106"/>
                    <a:pt x="4816592" y="42333"/>
                  </a:cubicBezTo>
                  <a:lnTo>
                    <a:pt x="4816592" y="2588084"/>
                  </a:lnTo>
                  <a:cubicBezTo>
                    <a:pt x="4816592" y="2599311"/>
                    <a:pt x="4812132" y="2610079"/>
                    <a:pt x="4804193" y="2618018"/>
                  </a:cubicBezTo>
                  <a:cubicBezTo>
                    <a:pt x="4796254" y="2625957"/>
                    <a:pt x="4785487" y="2630417"/>
                    <a:pt x="4774259" y="2630417"/>
                  </a:cubicBezTo>
                  <a:lnTo>
                    <a:pt x="42333" y="2630417"/>
                  </a:lnTo>
                  <a:cubicBezTo>
                    <a:pt x="31106" y="2630417"/>
                    <a:pt x="20338" y="2625957"/>
                    <a:pt x="12399" y="2618018"/>
                  </a:cubicBezTo>
                  <a:cubicBezTo>
                    <a:pt x="4460" y="2610079"/>
                    <a:pt x="0" y="2599311"/>
                    <a:pt x="0" y="2588084"/>
                  </a:cubicBezTo>
                  <a:lnTo>
                    <a:pt x="0" y="42333"/>
                  </a:lnTo>
                  <a:cubicBezTo>
                    <a:pt x="0" y="31106"/>
                    <a:pt x="4460" y="20338"/>
                    <a:pt x="12399" y="12399"/>
                  </a:cubicBezTo>
                  <a:cubicBezTo>
                    <a:pt x="20338" y="4460"/>
                    <a:pt x="31106" y="0"/>
                    <a:pt x="42333" y="0"/>
                  </a:cubicBezTo>
                  <a:close/>
                </a:path>
              </a:pathLst>
            </a:custGeom>
            <a:solidFill>
              <a:srgbClr val="FBCD2B"/>
            </a:solidFill>
            <a:ln w="285750" cap="rnd">
              <a:solidFill>
                <a:srgbClr val="3D4CB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6685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092" y="1028700"/>
            <a:ext cx="18288000" cy="18288000"/>
          </a:xfrm>
          <a:custGeom>
            <a:avLst/>
            <a:gdLst/>
            <a:ahLst/>
            <a:cxnLst/>
            <a:rect r="r" b="b" t="t" l="l"/>
            <a:pathLst>
              <a:path h="18288000" w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4549011" y="920883"/>
            <a:ext cx="9189978" cy="2273035"/>
            <a:chOff x="0" y="0"/>
            <a:chExt cx="2420406" cy="59865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20406" cy="598659"/>
            </a:xfrm>
            <a:custGeom>
              <a:avLst/>
              <a:gdLst/>
              <a:ahLst/>
              <a:cxnLst/>
              <a:rect r="r" b="b" t="t" l="l"/>
              <a:pathLst>
                <a:path h="598659" w="2420406">
                  <a:moveTo>
                    <a:pt x="29485" y="0"/>
                  </a:moveTo>
                  <a:lnTo>
                    <a:pt x="2390921" y="0"/>
                  </a:lnTo>
                  <a:cubicBezTo>
                    <a:pt x="2407205" y="0"/>
                    <a:pt x="2420406" y="13201"/>
                    <a:pt x="2420406" y="29485"/>
                  </a:cubicBezTo>
                  <a:lnTo>
                    <a:pt x="2420406" y="569174"/>
                  </a:lnTo>
                  <a:cubicBezTo>
                    <a:pt x="2420406" y="576994"/>
                    <a:pt x="2417299" y="584494"/>
                    <a:pt x="2411770" y="590023"/>
                  </a:cubicBezTo>
                  <a:cubicBezTo>
                    <a:pt x="2406240" y="595553"/>
                    <a:pt x="2398741" y="598659"/>
                    <a:pt x="2390921" y="598659"/>
                  </a:cubicBezTo>
                  <a:lnTo>
                    <a:pt x="29485" y="598659"/>
                  </a:lnTo>
                  <a:cubicBezTo>
                    <a:pt x="21665" y="598659"/>
                    <a:pt x="14166" y="595553"/>
                    <a:pt x="8636" y="590023"/>
                  </a:cubicBezTo>
                  <a:cubicBezTo>
                    <a:pt x="3106" y="584494"/>
                    <a:pt x="0" y="576994"/>
                    <a:pt x="0" y="569174"/>
                  </a:cubicBezTo>
                  <a:lnTo>
                    <a:pt x="0" y="29485"/>
                  </a:lnTo>
                  <a:cubicBezTo>
                    <a:pt x="0" y="21665"/>
                    <a:pt x="3106" y="14166"/>
                    <a:pt x="8636" y="8636"/>
                  </a:cubicBezTo>
                  <a:cubicBezTo>
                    <a:pt x="14166" y="3106"/>
                    <a:pt x="21665" y="0"/>
                    <a:pt x="29485" y="0"/>
                  </a:cubicBezTo>
                  <a:close/>
                </a:path>
              </a:pathLst>
            </a:custGeom>
            <a:solidFill>
              <a:srgbClr val="3D4CB2"/>
            </a:solidFill>
            <a:ln cap="rnd">
              <a:noFill/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420406" cy="636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440647" y="1314450"/>
            <a:ext cx="8015533" cy="1530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33"/>
              </a:lnSpc>
            </a:pPr>
            <a:r>
              <a:rPr lang="en-US" sz="5485">
                <a:solidFill>
                  <a:srgbClr val="FBCD2B"/>
                </a:solidFill>
                <a:latin typeface="Anton"/>
                <a:ea typeface="Anton"/>
                <a:cs typeface="Anton"/>
                <a:sym typeface="Anton"/>
              </a:rPr>
              <a:t>PERANGKAT LUNAK </a:t>
            </a:r>
          </a:p>
          <a:p>
            <a:pPr algn="ctr" marL="0" indent="0" lvl="0">
              <a:lnSpc>
                <a:spcPts val="6033"/>
              </a:lnSpc>
              <a:spcBef>
                <a:spcPct val="0"/>
              </a:spcBef>
            </a:pPr>
            <a:r>
              <a:rPr lang="en-US" sz="5485">
                <a:solidFill>
                  <a:srgbClr val="FBCD2B"/>
                </a:solidFill>
                <a:latin typeface="Anton"/>
                <a:ea typeface="Anton"/>
                <a:cs typeface="Anton"/>
                <a:sym typeface="Anton"/>
              </a:rPr>
              <a:t>YANG DIGUNAKAN 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346720" y="3679457"/>
            <a:ext cx="4867987" cy="2094389"/>
            <a:chOff x="0" y="0"/>
            <a:chExt cx="1282104" cy="55160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82104" cy="551609"/>
            </a:xfrm>
            <a:custGeom>
              <a:avLst/>
              <a:gdLst/>
              <a:ahLst/>
              <a:cxnLst/>
              <a:rect r="r" b="b" t="t" l="l"/>
              <a:pathLst>
                <a:path h="551609" w="1282104">
                  <a:moveTo>
                    <a:pt x="55663" y="0"/>
                  </a:moveTo>
                  <a:lnTo>
                    <a:pt x="1226440" y="0"/>
                  </a:lnTo>
                  <a:cubicBezTo>
                    <a:pt x="1241203" y="0"/>
                    <a:pt x="1255361" y="5864"/>
                    <a:pt x="1265800" y="16303"/>
                  </a:cubicBezTo>
                  <a:cubicBezTo>
                    <a:pt x="1276239" y="26742"/>
                    <a:pt x="1282104" y="40900"/>
                    <a:pt x="1282104" y="55663"/>
                  </a:cubicBezTo>
                  <a:lnTo>
                    <a:pt x="1282104" y="495946"/>
                  </a:lnTo>
                  <a:cubicBezTo>
                    <a:pt x="1282104" y="526687"/>
                    <a:pt x="1257182" y="551609"/>
                    <a:pt x="1226440" y="551609"/>
                  </a:cubicBezTo>
                  <a:lnTo>
                    <a:pt x="55663" y="551609"/>
                  </a:lnTo>
                  <a:cubicBezTo>
                    <a:pt x="24921" y="551609"/>
                    <a:pt x="0" y="526687"/>
                    <a:pt x="0" y="495946"/>
                  </a:cubicBezTo>
                  <a:lnTo>
                    <a:pt x="0" y="55663"/>
                  </a:lnTo>
                  <a:cubicBezTo>
                    <a:pt x="0" y="24921"/>
                    <a:pt x="24921" y="0"/>
                    <a:pt x="55663" y="0"/>
                  </a:cubicBezTo>
                  <a:close/>
                </a:path>
              </a:pathLst>
            </a:custGeom>
            <a:solidFill>
              <a:srgbClr val="3D4CB2"/>
            </a:solidFill>
            <a:ln cap="rnd">
              <a:noFill/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282104" cy="5897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479173" y="3499312"/>
            <a:ext cx="4538204" cy="722218"/>
            <a:chOff x="0" y="0"/>
            <a:chExt cx="1113036" cy="17713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13036" cy="177131"/>
            </a:xfrm>
            <a:custGeom>
              <a:avLst/>
              <a:gdLst/>
              <a:ahLst/>
              <a:cxnLst/>
              <a:rect r="r" b="b" t="t" l="l"/>
              <a:pathLst>
                <a:path h="177131" w="1113036">
                  <a:moveTo>
                    <a:pt x="88565" y="0"/>
                  </a:moveTo>
                  <a:lnTo>
                    <a:pt x="1024470" y="0"/>
                  </a:lnTo>
                  <a:cubicBezTo>
                    <a:pt x="1073384" y="0"/>
                    <a:pt x="1113036" y="39652"/>
                    <a:pt x="1113036" y="88565"/>
                  </a:cubicBezTo>
                  <a:lnTo>
                    <a:pt x="1113036" y="88565"/>
                  </a:lnTo>
                  <a:cubicBezTo>
                    <a:pt x="1113036" y="137479"/>
                    <a:pt x="1073384" y="177131"/>
                    <a:pt x="1024470" y="177131"/>
                  </a:cubicBezTo>
                  <a:lnTo>
                    <a:pt x="88565" y="177131"/>
                  </a:lnTo>
                  <a:cubicBezTo>
                    <a:pt x="39652" y="177131"/>
                    <a:pt x="0" y="137479"/>
                    <a:pt x="0" y="88565"/>
                  </a:cubicBezTo>
                  <a:lnTo>
                    <a:pt x="0" y="88565"/>
                  </a:lnTo>
                  <a:cubicBezTo>
                    <a:pt x="0" y="39652"/>
                    <a:pt x="39652" y="0"/>
                    <a:pt x="8856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02F2F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113036" cy="215231"/>
            </a:xfrm>
            <a:prstGeom prst="rect">
              <a:avLst/>
            </a:prstGeom>
          </p:spPr>
          <p:txBody>
            <a:bodyPr anchor="ctr" rtlCol="false" tIns="54552" lIns="54552" bIns="54552" rIns="5455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766096" y="3625209"/>
            <a:ext cx="3964358" cy="422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71"/>
              </a:lnSpc>
              <a:spcBef>
                <a:spcPct val="0"/>
              </a:spcBef>
            </a:pPr>
            <a:r>
              <a:rPr lang="en-US" b="true" sz="2479">
                <a:solidFill>
                  <a:srgbClr val="302F2F"/>
                </a:solidFill>
                <a:latin typeface="Nunito Bold"/>
                <a:ea typeface="Nunito Bold"/>
                <a:cs typeface="Nunito Bold"/>
                <a:sym typeface="Nunito Bold"/>
              </a:rPr>
              <a:t>BAHASA PEMOGRAMAN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96064" y="4606888"/>
            <a:ext cx="4504421" cy="669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Python 3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297390" y="6346052"/>
            <a:ext cx="4867987" cy="2094389"/>
            <a:chOff x="0" y="0"/>
            <a:chExt cx="1282104" cy="55160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82104" cy="551609"/>
            </a:xfrm>
            <a:custGeom>
              <a:avLst/>
              <a:gdLst/>
              <a:ahLst/>
              <a:cxnLst/>
              <a:rect r="r" b="b" t="t" l="l"/>
              <a:pathLst>
                <a:path h="551609" w="1282104">
                  <a:moveTo>
                    <a:pt x="55663" y="0"/>
                  </a:moveTo>
                  <a:lnTo>
                    <a:pt x="1226440" y="0"/>
                  </a:lnTo>
                  <a:cubicBezTo>
                    <a:pt x="1241203" y="0"/>
                    <a:pt x="1255361" y="5864"/>
                    <a:pt x="1265800" y="16303"/>
                  </a:cubicBezTo>
                  <a:cubicBezTo>
                    <a:pt x="1276239" y="26742"/>
                    <a:pt x="1282104" y="40900"/>
                    <a:pt x="1282104" y="55663"/>
                  </a:cubicBezTo>
                  <a:lnTo>
                    <a:pt x="1282104" y="495946"/>
                  </a:lnTo>
                  <a:cubicBezTo>
                    <a:pt x="1282104" y="526687"/>
                    <a:pt x="1257182" y="551609"/>
                    <a:pt x="1226440" y="551609"/>
                  </a:cubicBezTo>
                  <a:lnTo>
                    <a:pt x="55663" y="551609"/>
                  </a:lnTo>
                  <a:cubicBezTo>
                    <a:pt x="24921" y="551609"/>
                    <a:pt x="0" y="526687"/>
                    <a:pt x="0" y="495946"/>
                  </a:cubicBezTo>
                  <a:lnTo>
                    <a:pt x="0" y="55663"/>
                  </a:lnTo>
                  <a:cubicBezTo>
                    <a:pt x="0" y="24921"/>
                    <a:pt x="24921" y="0"/>
                    <a:pt x="55663" y="0"/>
                  </a:cubicBezTo>
                  <a:close/>
                </a:path>
              </a:pathLst>
            </a:custGeom>
            <a:solidFill>
              <a:srgbClr val="3D4CB2"/>
            </a:solidFill>
            <a:ln cap="rnd">
              <a:noFill/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282104" cy="5897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346720" y="5984943"/>
            <a:ext cx="4538204" cy="722218"/>
            <a:chOff x="0" y="0"/>
            <a:chExt cx="1113036" cy="17713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113036" cy="177131"/>
            </a:xfrm>
            <a:custGeom>
              <a:avLst/>
              <a:gdLst/>
              <a:ahLst/>
              <a:cxnLst/>
              <a:rect r="r" b="b" t="t" l="l"/>
              <a:pathLst>
                <a:path h="177131" w="1113036">
                  <a:moveTo>
                    <a:pt x="88565" y="0"/>
                  </a:moveTo>
                  <a:lnTo>
                    <a:pt x="1024470" y="0"/>
                  </a:lnTo>
                  <a:cubicBezTo>
                    <a:pt x="1073384" y="0"/>
                    <a:pt x="1113036" y="39652"/>
                    <a:pt x="1113036" y="88565"/>
                  </a:cubicBezTo>
                  <a:lnTo>
                    <a:pt x="1113036" y="88565"/>
                  </a:lnTo>
                  <a:cubicBezTo>
                    <a:pt x="1113036" y="137479"/>
                    <a:pt x="1073384" y="177131"/>
                    <a:pt x="1024470" y="177131"/>
                  </a:cubicBezTo>
                  <a:lnTo>
                    <a:pt x="88565" y="177131"/>
                  </a:lnTo>
                  <a:cubicBezTo>
                    <a:pt x="39652" y="177131"/>
                    <a:pt x="0" y="137479"/>
                    <a:pt x="0" y="88565"/>
                  </a:cubicBezTo>
                  <a:lnTo>
                    <a:pt x="0" y="88565"/>
                  </a:lnTo>
                  <a:cubicBezTo>
                    <a:pt x="0" y="39652"/>
                    <a:pt x="39652" y="0"/>
                    <a:pt x="8856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02F2F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113036" cy="215231"/>
            </a:xfrm>
            <a:prstGeom prst="rect">
              <a:avLst/>
            </a:prstGeom>
          </p:spPr>
          <p:txBody>
            <a:bodyPr anchor="ctr" rtlCol="false" tIns="54552" lIns="54552" bIns="54552" rIns="54552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479173" y="6060302"/>
            <a:ext cx="449623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302F2F"/>
                </a:solidFill>
                <a:latin typeface="Nunito Bold"/>
                <a:ea typeface="Nunito Bold"/>
                <a:cs typeface="Nunito Bold"/>
                <a:sym typeface="Nunito Bold"/>
              </a:rPr>
              <a:t>LIBRARY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70988" y="6792750"/>
            <a:ext cx="4504421" cy="1471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TensorFlow</a:t>
            </a:r>
          </a:p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OpenCV</a:t>
            </a:r>
          </a:p>
          <a:p>
            <a:pPr algn="ctr" marL="0" indent="0" lvl="0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Keras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6714099" y="3858911"/>
            <a:ext cx="4867987" cy="6313789"/>
            <a:chOff x="0" y="0"/>
            <a:chExt cx="1282104" cy="166289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282104" cy="1662891"/>
            </a:xfrm>
            <a:custGeom>
              <a:avLst/>
              <a:gdLst/>
              <a:ahLst/>
              <a:cxnLst/>
              <a:rect r="r" b="b" t="t" l="l"/>
              <a:pathLst>
                <a:path h="1662891" w="1282104">
                  <a:moveTo>
                    <a:pt x="55663" y="0"/>
                  </a:moveTo>
                  <a:lnTo>
                    <a:pt x="1226440" y="0"/>
                  </a:lnTo>
                  <a:cubicBezTo>
                    <a:pt x="1241203" y="0"/>
                    <a:pt x="1255361" y="5864"/>
                    <a:pt x="1265800" y="16303"/>
                  </a:cubicBezTo>
                  <a:cubicBezTo>
                    <a:pt x="1276239" y="26742"/>
                    <a:pt x="1282104" y="40900"/>
                    <a:pt x="1282104" y="55663"/>
                  </a:cubicBezTo>
                  <a:lnTo>
                    <a:pt x="1282104" y="1607228"/>
                  </a:lnTo>
                  <a:cubicBezTo>
                    <a:pt x="1282104" y="1637970"/>
                    <a:pt x="1257182" y="1662891"/>
                    <a:pt x="1226440" y="1662891"/>
                  </a:cubicBezTo>
                  <a:lnTo>
                    <a:pt x="55663" y="1662891"/>
                  </a:lnTo>
                  <a:cubicBezTo>
                    <a:pt x="24921" y="1662891"/>
                    <a:pt x="0" y="1637970"/>
                    <a:pt x="0" y="1607228"/>
                  </a:cubicBezTo>
                  <a:lnTo>
                    <a:pt x="0" y="55663"/>
                  </a:lnTo>
                  <a:cubicBezTo>
                    <a:pt x="0" y="24921"/>
                    <a:pt x="24921" y="0"/>
                    <a:pt x="55663" y="0"/>
                  </a:cubicBezTo>
                  <a:close/>
                </a:path>
              </a:pathLst>
            </a:custGeom>
            <a:solidFill>
              <a:srgbClr val="3D4CB2"/>
            </a:solidFill>
            <a:ln cap="rnd">
              <a:noFill/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282104" cy="1700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6874898" y="3499312"/>
            <a:ext cx="4538204" cy="722218"/>
            <a:chOff x="0" y="0"/>
            <a:chExt cx="1113036" cy="177131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113036" cy="177131"/>
            </a:xfrm>
            <a:custGeom>
              <a:avLst/>
              <a:gdLst/>
              <a:ahLst/>
              <a:cxnLst/>
              <a:rect r="r" b="b" t="t" l="l"/>
              <a:pathLst>
                <a:path h="177131" w="1113036">
                  <a:moveTo>
                    <a:pt x="88565" y="0"/>
                  </a:moveTo>
                  <a:lnTo>
                    <a:pt x="1024470" y="0"/>
                  </a:lnTo>
                  <a:cubicBezTo>
                    <a:pt x="1073384" y="0"/>
                    <a:pt x="1113036" y="39652"/>
                    <a:pt x="1113036" y="88565"/>
                  </a:cubicBezTo>
                  <a:lnTo>
                    <a:pt x="1113036" y="88565"/>
                  </a:lnTo>
                  <a:cubicBezTo>
                    <a:pt x="1113036" y="137479"/>
                    <a:pt x="1073384" y="177131"/>
                    <a:pt x="1024470" y="177131"/>
                  </a:cubicBezTo>
                  <a:lnTo>
                    <a:pt x="88565" y="177131"/>
                  </a:lnTo>
                  <a:cubicBezTo>
                    <a:pt x="39652" y="177131"/>
                    <a:pt x="0" y="137479"/>
                    <a:pt x="0" y="88565"/>
                  </a:cubicBezTo>
                  <a:lnTo>
                    <a:pt x="0" y="88565"/>
                  </a:lnTo>
                  <a:cubicBezTo>
                    <a:pt x="0" y="39652"/>
                    <a:pt x="39652" y="0"/>
                    <a:pt x="8856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02F2F"/>
              </a:solidFill>
              <a:prstDash val="solid"/>
              <a:round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113036" cy="215231"/>
            </a:xfrm>
            <a:prstGeom prst="rect">
              <a:avLst/>
            </a:prstGeom>
          </p:spPr>
          <p:txBody>
            <a:bodyPr anchor="ctr" rtlCol="false" tIns="54552" lIns="54552" bIns="54552" rIns="54552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6874898" y="3583897"/>
            <a:ext cx="449623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302F2F"/>
                </a:solidFill>
                <a:latin typeface="Nunito Bold"/>
                <a:ea typeface="Nunito Bold"/>
                <a:cs typeface="Nunito Bold"/>
                <a:sym typeface="Nunito Bold"/>
              </a:rPr>
              <a:t>KEUNTUNGAN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052119" y="4388206"/>
            <a:ext cx="4141794" cy="5833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1529" indent="-200765" lvl="1">
              <a:lnSpc>
                <a:spcPts val="2603"/>
              </a:lnSpc>
              <a:buFont typeface="Arial"/>
              <a:buChar char="•"/>
            </a:pPr>
            <a:r>
              <a:rPr lang="en-US" sz="1859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Menyediakan deteksi objek secara langsung pada video stream (webcam atau video file).</a:t>
            </a:r>
          </a:p>
          <a:p>
            <a:pPr algn="l" marL="401529" indent="-200765" lvl="1">
              <a:lnSpc>
                <a:spcPts val="2603"/>
              </a:lnSpc>
              <a:buFont typeface="Arial"/>
              <a:buChar char="•"/>
            </a:pPr>
            <a:r>
              <a:rPr lang="en-US" sz="1859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Mengoptimalkan model deep learning untuk perangkat dengan sumber daya terbatas, seperti perangkat mobile atau edge devices.</a:t>
            </a:r>
          </a:p>
          <a:p>
            <a:pPr algn="l" marL="401529" indent="-200765" lvl="1">
              <a:lnSpc>
                <a:spcPts val="2603"/>
              </a:lnSpc>
              <a:buFont typeface="Arial"/>
              <a:buChar char="•"/>
            </a:pPr>
            <a:r>
              <a:rPr lang="en-US" sz="1859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Mempermudah implementasi model deep learning dengan menggunakan Keras, yang memiliki antarmuka sederhana dan intuitif.</a:t>
            </a:r>
          </a:p>
          <a:p>
            <a:pPr algn="l" marL="401529" indent="-200765" lvl="1">
              <a:lnSpc>
                <a:spcPts val="2603"/>
              </a:lnSpc>
              <a:buFont typeface="Arial"/>
              <a:buChar char="•"/>
            </a:pPr>
            <a:r>
              <a:rPr lang="en-US" sz="1859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Dapat bekerja dengan webcam atau file video, memberikan fleksibilitas dalam mengumpulkan data.</a:t>
            </a:r>
          </a:p>
          <a:p>
            <a:pPr algn="l" marL="0" indent="0" lvl="0">
              <a:lnSpc>
                <a:spcPts val="2603"/>
              </a:lnSpc>
              <a:spcBef>
                <a:spcPct val="0"/>
              </a:spcBef>
            </a:pPr>
          </a:p>
        </p:txBody>
      </p:sp>
      <p:grpSp>
        <p:nvGrpSpPr>
          <p:cNvPr name="Group 34" id="34"/>
          <p:cNvGrpSpPr/>
          <p:nvPr/>
        </p:nvGrpSpPr>
        <p:grpSpPr>
          <a:xfrm rot="0">
            <a:off x="11922019" y="3858911"/>
            <a:ext cx="5337281" cy="6294705"/>
            <a:chOff x="0" y="0"/>
            <a:chExt cx="1405704" cy="165786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405704" cy="1657865"/>
            </a:xfrm>
            <a:custGeom>
              <a:avLst/>
              <a:gdLst/>
              <a:ahLst/>
              <a:cxnLst/>
              <a:rect r="r" b="b" t="t" l="l"/>
              <a:pathLst>
                <a:path h="1657865" w="1405704">
                  <a:moveTo>
                    <a:pt x="50769" y="0"/>
                  </a:moveTo>
                  <a:lnTo>
                    <a:pt x="1354935" y="0"/>
                  </a:lnTo>
                  <a:cubicBezTo>
                    <a:pt x="1382974" y="0"/>
                    <a:pt x="1405704" y="22730"/>
                    <a:pt x="1405704" y="50769"/>
                  </a:cubicBezTo>
                  <a:lnTo>
                    <a:pt x="1405704" y="1607096"/>
                  </a:lnTo>
                  <a:cubicBezTo>
                    <a:pt x="1405704" y="1635135"/>
                    <a:pt x="1382974" y="1657865"/>
                    <a:pt x="1354935" y="1657865"/>
                  </a:cubicBezTo>
                  <a:lnTo>
                    <a:pt x="50769" y="1657865"/>
                  </a:lnTo>
                  <a:cubicBezTo>
                    <a:pt x="22730" y="1657865"/>
                    <a:pt x="0" y="1635135"/>
                    <a:pt x="0" y="1607096"/>
                  </a:cubicBezTo>
                  <a:lnTo>
                    <a:pt x="0" y="50769"/>
                  </a:lnTo>
                  <a:cubicBezTo>
                    <a:pt x="0" y="22730"/>
                    <a:pt x="22730" y="0"/>
                    <a:pt x="50769" y="0"/>
                  </a:cubicBezTo>
                  <a:close/>
                </a:path>
              </a:pathLst>
            </a:custGeom>
            <a:solidFill>
              <a:srgbClr val="3D4CB2"/>
            </a:solidFill>
            <a:ln cap="rnd">
              <a:noFill/>
              <a:prstDash val="solid"/>
              <a:round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405704" cy="16959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2077386" y="3497802"/>
            <a:ext cx="4538204" cy="722218"/>
            <a:chOff x="0" y="0"/>
            <a:chExt cx="1113036" cy="177131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113036" cy="177131"/>
            </a:xfrm>
            <a:custGeom>
              <a:avLst/>
              <a:gdLst/>
              <a:ahLst/>
              <a:cxnLst/>
              <a:rect r="r" b="b" t="t" l="l"/>
              <a:pathLst>
                <a:path h="177131" w="1113036">
                  <a:moveTo>
                    <a:pt x="88565" y="0"/>
                  </a:moveTo>
                  <a:lnTo>
                    <a:pt x="1024470" y="0"/>
                  </a:lnTo>
                  <a:cubicBezTo>
                    <a:pt x="1073384" y="0"/>
                    <a:pt x="1113036" y="39652"/>
                    <a:pt x="1113036" y="88565"/>
                  </a:cubicBezTo>
                  <a:lnTo>
                    <a:pt x="1113036" y="88565"/>
                  </a:lnTo>
                  <a:cubicBezTo>
                    <a:pt x="1113036" y="137479"/>
                    <a:pt x="1073384" y="177131"/>
                    <a:pt x="1024470" y="177131"/>
                  </a:cubicBezTo>
                  <a:lnTo>
                    <a:pt x="88565" y="177131"/>
                  </a:lnTo>
                  <a:cubicBezTo>
                    <a:pt x="39652" y="177131"/>
                    <a:pt x="0" y="137479"/>
                    <a:pt x="0" y="88565"/>
                  </a:cubicBezTo>
                  <a:lnTo>
                    <a:pt x="0" y="88565"/>
                  </a:lnTo>
                  <a:cubicBezTo>
                    <a:pt x="0" y="39652"/>
                    <a:pt x="39652" y="0"/>
                    <a:pt x="8856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02F2F"/>
              </a:solidFill>
              <a:prstDash val="solid"/>
              <a:round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113036" cy="215231"/>
            </a:xfrm>
            <a:prstGeom prst="rect">
              <a:avLst/>
            </a:prstGeom>
          </p:spPr>
          <p:txBody>
            <a:bodyPr anchor="ctr" rtlCol="false" tIns="54552" lIns="54552" bIns="54552" rIns="54552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11922019" y="3573161"/>
            <a:ext cx="449623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302F2F"/>
                </a:solidFill>
                <a:latin typeface="Nunito Bold"/>
                <a:ea typeface="Nunito Bold"/>
                <a:cs typeface="Nunito Bold"/>
                <a:sym typeface="Nunito Bold"/>
              </a:rPr>
              <a:t>KERUGIAN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2111169" y="4467670"/>
            <a:ext cx="4504421" cy="4813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Kecepatan Tergantung Perangkat</a:t>
            </a:r>
          </a:p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Tergantung pada Model yang Dilatih</a:t>
            </a:r>
          </a:p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Memerlukan Spesifikasi Perangkat Tertentu</a:t>
            </a:r>
          </a:p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Penggunaan Memori Tinggi</a:t>
            </a:r>
          </a:p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Kesulitan dalam Penyesuaian Model</a:t>
            </a:r>
          </a:p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Hanya Mendukung Input Video dan Webcam</a:t>
            </a:r>
          </a:p>
        </p:txBody>
      </p:sp>
      <p:sp>
        <p:nvSpPr>
          <p:cNvPr name="Freeform 42" id="42"/>
          <p:cNvSpPr/>
          <p:nvPr/>
        </p:nvSpPr>
        <p:spPr>
          <a:xfrm flipH="false" flipV="true" rot="0">
            <a:off x="0" y="0"/>
            <a:ext cx="2594780" cy="2604547"/>
          </a:xfrm>
          <a:custGeom>
            <a:avLst/>
            <a:gdLst/>
            <a:ahLst/>
            <a:cxnLst/>
            <a:rect r="r" b="b" t="t" l="l"/>
            <a:pathLst>
              <a:path h="2604547" w="2594780">
                <a:moveTo>
                  <a:pt x="0" y="2604547"/>
                </a:moveTo>
                <a:lnTo>
                  <a:pt x="2594780" y="2604547"/>
                </a:lnTo>
                <a:lnTo>
                  <a:pt x="2594780" y="0"/>
                </a:lnTo>
                <a:lnTo>
                  <a:pt x="0" y="0"/>
                </a:lnTo>
                <a:lnTo>
                  <a:pt x="0" y="260454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true" flipV="true" rot="0">
            <a:off x="15691614" y="0"/>
            <a:ext cx="2594780" cy="2604547"/>
          </a:xfrm>
          <a:custGeom>
            <a:avLst/>
            <a:gdLst/>
            <a:ahLst/>
            <a:cxnLst/>
            <a:rect r="r" b="b" t="t" l="l"/>
            <a:pathLst>
              <a:path h="2604547" w="2594780">
                <a:moveTo>
                  <a:pt x="2594780" y="2604547"/>
                </a:moveTo>
                <a:lnTo>
                  <a:pt x="0" y="2604547"/>
                </a:lnTo>
                <a:lnTo>
                  <a:pt x="0" y="0"/>
                </a:lnTo>
                <a:lnTo>
                  <a:pt x="2594780" y="0"/>
                </a:lnTo>
                <a:lnTo>
                  <a:pt x="2594780" y="260454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11922019" y="376940"/>
            <a:ext cx="925333" cy="925333"/>
          </a:xfrm>
          <a:custGeom>
            <a:avLst/>
            <a:gdLst/>
            <a:ahLst/>
            <a:cxnLst/>
            <a:rect r="r" b="b" t="t" l="l"/>
            <a:pathLst>
              <a:path h="925333" w="925333">
                <a:moveTo>
                  <a:pt x="0" y="0"/>
                </a:moveTo>
                <a:lnTo>
                  <a:pt x="925334" y="0"/>
                </a:lnTo>
                <a:lnTo>
                  <a:pt x="925334" y="925334"/>
                </a:lnTo>
                <a:lnTo>
                  <a:pt x="0" y="9253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7746906">
            <a:off x="16597946" y="1901664"/>
            <a:ext cx="782117" cy="1405766"/>
          </a:xfrm>
          <a:custGeom>
            <a:avLst/>
            <a:gdLst/>
            <a:ahLst/>
            <a:cxnLst/>
            <a:rect r="r" b="b" t="t" l="l"/>
            <a:pathLst>
              <a:path h="1405766" w="782117">
                <a:moveTo>
                  <a:pt x="0" y="0"/>
                </a:moveTo>
                <a:lnTo>
                  <a:pt x="782117" y="0"/>
                </a:lnTo>
                <a:lnTo>
                  <a:pt x="782117" y="1405766"/>
                </a:lnTo>
                <a:lnTo>
                  <a:pt x="0" y="14057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715906" y="8840518"/>
            <a:ext cx="1162967" cy="1127021"/>
          </a:xfrm>
          <a:custGeom>
            <a:avLst/>
            <a:gdLst/>
            <a:ahLst/>
            <a:cxnLst/>
            <a:rect r="r" b="b" t="t" l="l"/>
            <a:pathLst>
              <a:path h="1127021" w="1162967">
                <a:moveTo>
                  <a:pt x="0" y="0"/>
                </a:moveTo>
                <a:lnTo>
                  <a:pt x="1162968" y="0"/>
                </a:lnTo>
                <a:lnTo>
                  <a:pt x="1162968" y="1127021"/>
                </a:lnTo>
                <a:lnTo>
                  <a:pt x="0" y="112702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CD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238854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38160" y="0"/>
                  </a:moveTo>
                  <a:lnTo>
                    <a:pt x="4236566" y="0"/>
                  </a:lnTo>
                  <a:cubicBezTo>
                    <a:pt x="4257641" y="0"/>
                    <a:pt x="4274726" y="17085"/>
                    <a:pt x="4274726" y="38160"/>
                  </a:cubicBezTo>
                  <a:lnTo>
                    <a:pt x="4274726" y="2129307"/>
                  </a:lnTo>
                  <a:cubicBezTo>
                    <a:pt x="4274726" y="2150382"/>
                    <a:pt x="4257641" y="2167467"/>
                    <a:pt x="4236566" y="2167467"/>
                  </a:cubicBezTo>
                  <a:lnTo>
                    <a:pt x="38160" y="2167467"/>
                  </a:lnTo>
                  <a:cubicBezTo>
                    <a:pt x="17085" y="2167467"/>
                    <a:pt x="0" y="2150382"/>
                    <a:pt x="0" y="2129307"/>
                  </a:cubicBezTo>
                  <a:lnTo>
                    <a:pt x="0" y="38160"/>
                  </a:lnTo>
                  <a:cubicBezTo>
                    <a:pt x="0" y="17085"/>
                    <a:pt x="17085" y="0"/>
                    <a:pt x="38160" y="0"/>
                  </a:cubicBezTo>
                  <a:close/>
                </a:path>
              </a:pathLst>
            </a:custGeom>
            <a:solidFill>
              <a:srgbClr val="3D4C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14743766" y="6729425"/>
            <a:ext cx="3544234" cy="3557575"/>
          </a:xfrm>
          <a:custGeom>
            <a:avLst/>
            <a:gdLst/>
            <a:ahLst/>
            <a:cxnLst/>
            <a:rect r="r" b="b" t="t" l="l"/>
            <a:pathLst>
              <a:path h="3557575" w="3544234">
                <a:moveTo>
                  <a:pt x="3544234" y="0"/>
                </a:moveTo>
                <a:lnTo>
                  <a:pt x="0" y="0"/>
                </a:lnTo>
                <a:lnTo>
                  <a:pt x="0" y="3557575"/>
                </a:lnTo>
                <a:lnTo>
                  <a:pt x="3544234" y="3557575"/>
                </a:lnTo>
                <a:lnTo>
                  <a:pt x="354423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6729425"/>
            <a:ext cx="3544234" cy="3557575"/>
          </a:xfrm>
          <a:custGeom>
            <a:avLst/>
            <a:gdLst/>
            <a:ahLst/>
            <a:cxnLst/>
            <a:rect r="r" b="b" t="t" l="l"/>
            <a:pathLst>
              <a:path h="3557575" w="3544234">
                <a:moveTo>
                  <a:pt x="0" y="0"/>
                </a:moveTo>
                <a:lnTo>
                  <a:pt x="3544234" y="0"/>
                </a:lnTo>
                <a:lnTo>
                  <a:pt x="3544234" y="3557575"/>
                </a:lnTo>
                <a:lnTo>
                  <a:pt x="0" y="35575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69060" y="3856540"/>
            <a:ext cx="6746315" cy="4651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7"/>
              </a:lnSpc>
              <a:spcBef>
                <a:spcPct val="0"/>
              </a:spcBef>
            </a:pPr>
            <a:r>
              <a:rPr lang="en-US" b="true" sz="2055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Input Par</a:t>
            </a:r>
            <a:r>
              <a:rPr lang="en-US" b="true" sz="2055" strike="noStrike" u="none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ameter:</a:t>
            </a:r>
          </a:p>
          <a:p>
            <a:pPr algn="l" marL="443741" indent="-221870" lvl="1">
              <a:lnSpc>
                <a:spcPts val="287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55" strike="noStrike" u="none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Model .h5, file video, dan file label diinput sebagai parameter.</a:t>
            </a:r>
          </a:p>
          <a:p>
            <a:pPr algn="l">
              <a:lnSpc>
                <a:spcPts val="2877"/>
              </a:lnSpc>
              <a:spcBef>
                <a:spcPct val="0"/>
              </a:spcBef>
            </a:pPr>
            <a:r>
              <a:rPr lang="en-US" b="true" sz="2055" strike="noStrike" u="none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Inisialisasi:</a:t>
            </a:r>
          </a:p>
          <a:p>
            <a:pPr algn="l" marL="443741" indent="-221870" lvl="1">
              <a:lnSpc>
                <a:spcPts val="287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55" strike="noStrike" u="none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Model TensorFlow Lite dimuat menggunakan Keras.</a:t>
            </a:r>
          </a:p>
          <a:p>
            <a:pPr algn="l" marL="443741" indent="-221870" lvl="1">
              <a:lnSpc>
                <a:spcPts val="287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55" strike="noStrike" u="none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File label yang berisi nama objek dimuat.</a:t>
            </a:r>
          </a:p>
          <a:p>
            <a:pPr algn="l">
              <a:lnSpc>
                <a:spcPts val="2877"/>
              </a:lnSpc>
              <a:spcBef>
                <a:spcPct val="0"/>
              </a:spcBef>
            </a:pPr>
            <a:r>
              <a:rPr lang="en-US" b="true" sz="2055" strike="noStrike" u="none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Pengolahan Frame:</a:t>
            </a:r>
          </a:p>
          <a:p>
            <a:pPr algn="l" marL="443741" indent="-221870" lvl="1">
              <a:lnSpc>
                <a:spcPts val="287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55" strike="noStrike" u="none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Setiap frame video diambil, diubah ke format RGB, dan di-resize sesuai ukuran input model.</a:t>
            </a:r>
          </a:p>
          <a:p>
            <a:pPr algn="l" marL="443741" indent="-221870" lvl="1">
              <a:lnSpc>
                <a:spcPts val="287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55" strike="noStrike" u="none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Gambar dinormalisasi agar sesuai dengan model.</a:t>
            </a:r>
          </a:p>
          <a:p>
            <a:pPr algn="l">
              <a:lnSpc>
                <a:spcPts val="2877"/>
              </a:lnSpc>
              <a:spcBef>
                <a:spcPct val="0"/>
              </a:spcBef>
            </a:pPr>
          </a:p>
          <a:p>
            <a:pPr algn="l">
              <a:lnSpc>
                <a:spcPts val="2877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5266234" y="2282558"/>
            <a:ext cx="7755533" cy="1724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200"/>
              </a:lnSpc>
              <a:spcBef>
                <a:spcPct val="0"/>
              </a:spcBef>
            </a:pPr>
            <a:r>
              <a:rPr lang="en-US" sz="120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CARA KERJA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746695" y="1927850"/>
            <a:ext cx="1743103" cy="1743103"/>
          </a:xfrm>
          <a:custGeom>
            <a:avLst/>
            <a:gdLst/>
            <a:ahLst/>
            <a:cxnLst/>
            <a:rect r="r" b="b" t="t" l="l"/>
            <a:pathLst>
              <a:path h="1743103" w="1743103">
                <a:moveTo>
                  <a:pt x="0" y="0"/>
                </a:moveTo>
                <a:lnTo>
                  <a:pt x="1743104" y="0"/>
                </a:lnTo>
                <a:lnTo>
                  <a:pt x="1743104" y="1743103"/>
                </a:lnTo>
                <a:lnTo>
                  <a:pt x="0" y="17431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796264" y="3670953"/>
            <a:ext cx="1162967" cy="1127021"/>
          </a:xfrm>
          <a:custGeom>
            <a:avLst/>
            <a:gdLst/>
            <a:ahLst/>
            <a:cxnLst/>
            <a:rect r="r" b="b" t="t" l="l"/>
            <a:pathLst>
              <a:path h="1127021" w="1162967">
                <a:moveTo>
                  <a:pt x="0" y="0"/>
                </a:moveTo>
                <a:lnTo>
                  <a:pt x="1162967" y="0"/>
                </a:lnTo>
                <a:lnTo>
                  <a:pt x="1162967" y="1127021"/>
                </a:lnTo>
                <a:lnTo>
                  <a:pt x="0" y="11270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184562" y="8726569"/>
            <a:ext cx="1918875" cy="496509"/>
          </a:xfrm>
          <a:custGeom>
            <a:avLst/>
            <a:gdLst/>
            <a:ahLst/>
            <a:cxnLst/>
            <a:rect r="r" b="b" t="t" l="l"/>
            <a:pathLst>
              <a:path h="496509" w="1918875">
                <a:moveTo>
                  <a:pt x="0" y="0"/>
                </a:moveTo>
                <a:lnTo>
                  <a:pt x="1918876" y="0"/>
                </a:lnTo>
                <a:lnTo>
                  <a:pt x="1918876" y="496508"/>
                </a:lnTo>
                <a:lnTo>
                  <a:pt x="0" y="4965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189710" y="742346"/>
            <a:ext cx="1918875" cy="496509"/>
          </a:xfrm>
          <a:custGeom>
            <a:avLst/>
            <a:gdLst/>
            <a:ahLst/>
            <a:cxnLst/>
            <a:rect r="r" b="b" t="t" l="l"/>
            <a:pathLst>
              <a:path h="496509" w="1918875">
                <a:moveTo>
                  <a:pt x="0" y="0"/>
                </a:moveTo>
                <a:lnTo>
                  <a:pt x="1918875" y="0"/>
                </a:lnTo>
                <a:lnTo>
                  <a:pt x="1918875" y="496508"/>
                </a:lnTo>
                <a:lnTo>
                  <a:pt x="0" y="4965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8915400" y="3968483"/>
            <a:ext cx="5828366" cy="4098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4"/>
              </a:lnSpc>
            </a:pPr>
            <a:r>
              <a:rPr lang="en-US" sz="1967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Deteksi Objek:</a:t>
            </a:r>
          </a:p>
          <a:p>
            <a:pPr algn="l" marL="424819" indent="-212409" lvl="1">
              <a:lnSpc>
                <a:spcPts val="2754"/>
              </a:lnSpc>
              <a:buFont typeface="Arial"/>
              <a:buChar char="•"/>
            </a:pPr>
            <a:r>
              <a:rPr lang="en-US" b="true" sz="1967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</a:t>
            </a:r>
            <a:r>
              <a:rPr lang="en-US" b="true" sz="1967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odel me</a:t>
            </a:r>
            <a:r>
              <a:rPr lang="en-US" b="true" sz="1967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mproses gambar untuk mendeteksi objek dan memberikan koordinat kotak pembatas, kelas objek, dan tingkat kepercayaan.</a:t>
            </a:r>
          </a:p>
          <a:p>
            <a:pPr algn="l">
              <a:lnSpc>
                <a:spcPts val="2754"/>
              </a:lnSpc>
            </a:pPr>
            <a:r>
              <a:rPr lang="en-US" b="true" sz="1967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Tampilkan Hasil:</a:t>
            </a:r>
          </a:p>
          <a:p>
            <a:pPr algn="l" marL="424819" indent="-212409" lvl="1">
              <a:lnSpc>
                <a:spcPts val="2754"/>
              </a:lnSpc>
              <a:buFont typeface="Arial"/>
              <a:buChar char="•"/>
            </a:pPr>
            <a:r>
              <a:rPr lang="en-US" b="true" sz="1967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Kotak pembatas digambar pada objek dengan label nama objek dan tingkat kepercayaan.</a:t>
            </a:r>
          </a:p>
          <a:p>
            <a:pPr algn="l" marL="424819" indent="-212409" lvl="1">
              <a:lnSpc>
                <a:spcPts val="2754"/>
              </a:lnSpc>
              <a:buFont typeface="Arial"/>
              <a:buChar char="•"/>
            </a:pPr>
            <a:r>
              <a:rPr lang="en-US" b="true" sz="1967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Hasil ditampilkan secara real-time.</a:t>
            </a:r>
          </a:p>
          <a:p>
            <a:pPr algn="l">
              <a:lnSpc>
                <a:spcPts val="2754"/>
              </a:lnSpc>
            </a:pPr>
            <a:r>
              <a:rPr lang="en-US" b="true" sz="1967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Keluar:</a:t>
            </a:r>
          </a:p>
          <a:p>
            <a:pPr algn="l" marL="424819" indent="-212409" lvl="1">
              <a:lnSpc>
                <a:spcPts val="2754"/>
              </a:lnSpc>
              <a:buFont typeface="Arial"/>
              <a:buChar char="•"/>
            </a:pPr>
            <a:r>
              <a:rPr lang="en-US" b="true" sz="1967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Program berhenti saat tombol 'q' ditekan.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4C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9298" y="5143500"/>
            <a:ext cx="15209405" cy="652892"/>
          </a:xfrm>
          <a:custGeom>
            <a:avLst/>
            <a:gdLst/>
            <a:ahLst/>
            <a:cxnLst/>
            <a:rect r="r" b="b" t="t" l="l"/>
            <a:pathLst>
              <a:path h="652892" w="15209405">
                <a:moveTo>
                  <a:pt x="0" y="0"/>
                </a:moveTo>
                <a:lnTo>
                  <a:pt x="15209404" y="0"/>
                </a:lnTo>
                <a:lnTo>
                  <a:pt x="15209404" y="652892"/>
                </a:lnTo>
                <a:lnTo>
                  <a:pt x="0" y="6528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50793" y="291651"/>
            <a:ext cx="12145183" cy="1578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152"/>
              </a:lnSpc>
              <a:spcBef>
                <a:spcPct val="0"/>
              </a:spcBef>
            </a:pPr>
            <a:r>
              <a:rPr lang="en-US" sz="11047">
                <a:solidFill>
                  <a:srgbClr val="FBCD2B"/>
                </a:solidFill>
                <a:latin typeface="Anton"/>
                <a:ea typeface="Anton"/>
                <a:cs typeface="Anton"/>
                <a:sym typeface="Anton"/>
              </a:rPr>
              <a:t>CARA MENJALANKAN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14816" y="2989893"/>
            <a:ext cx="6725461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Dengan menjalankan nya diterminal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4C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4765" y="2056976"/>
            <a:ext cx="10648068" cy="664411"/>
          </a:xfrm>
          <a:custGeom>
            <a:avLst/>
            <a:gdLst/>
            <a:ahLst/>
            <a:cxnLst/>
            <a:rect r="r" b="b" t="t" l="l"/>
            <a:pathLst>
              <a:path h="664411" w="10648068">
                <a:moveTo>
                  <a:pt x="0" y="0"/>
                </a:moveTo>
                <a:lnTo>
                  <a:pt x="10648068" y="0"/>
                </a:lnTo>
                <a:lnTo>
                  <a:pt x="10648068" y="664412"/>
                </a:lnTo>
                <a:lnTo>
                  <a:pt x="0" y="6644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41806" y="4230271"/>
            <a:ext cx="13062465" cy="568650"/>
          </a:xfrm>
          <a:custGeom>
            <a:avLst/>
            <a:gdLst/>
            <a:ahLst/>
            <a:cxnLst/>
            <a:rect r="r" b="b" t="t" l="l"/>
            <a:pathLst>
              <a:path h="568650" w="13062465">
                <a:moveTo>
                  <a:pt x="0" y="0"/>
                </a:moveTo>
                <a:lnTo>
                  <a:pt x="13062464" y="0"/>
                </a:lnTo>
                <a:lnTo>
                  <a:pt x="13062464" y="568650"/>
                </a:lnTo>
                <a:lnTo>
                  <a:pt x="0" y="5686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41806" y="6630488"/>
            <a:ext cx="10793987" cy="2627812"/>
          </a:xfrm>
          <a:custGeom>
            <a:avLst/>
            <a:gdLst/>
            <a:ahLst/>
            <a:cxnLst/>
            <a:rect r="r" b="b" t="t" l="l"/>
            <a:pathLst>
              <a:path h="2627812" w="10793987">
                <a:moveTo>
                  <a:pt x="0" y="0"/>
                </a:moveTo>
                <a:lnTo>
                  <a:pt x="10793986" y="0"/>
                </a:lnTo>
                <a:lnTo>
                  <a:pt x="10793986" y="2627812"/>
                </a:lnTo>
                <a:lnTo>
                  <a:pt x="0" y="26278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41806" y="2869740"/>
            <a:ext cx="1044575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Membaca argumen dari command-line seperti model, label, gambar, dan pengaturan lainnya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41806" y="5586729"/>
            <a:ext cx="304581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Memastikan Validitas Input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12443" y="9713916"/>
            <a:ext cx="203835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Membaca gambar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50793" y="291651"/>
            <a:ext cx="12145183" cy="1578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152"/>
              </a:lnSpc>
              <a:spcBef>
                <a:spcPct val="0"/>
              </a:spcBef>
            </a:pPr>
            <a:r>
              <a:rPr lang="en-US" sz="11047">
                <a:solidFill>
                  <a:srgbClr val="FBCD2B"/>
                </a:solidFill>
                <a:latin typeface="Anton"/>
                <a:ea typeface="Anton"/>
                <a:cs typeface="Anton"/>
                <a:sym typeface="Anton"/>
              </a:rPr>
              <a:t>IMAGE DETECTION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4C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1454" y="2289598"/>
            <a:ext cx="8060532" cy="2853902"/>
          </a:xfrm>
          <a:custGeom>
            <a:avLst/>
            <a:gdLst/>
            <a:ahLst/>
            <a:cxnLst/>
            <a:rect r="r" b="b" t="t" l="l"/>
            <a:pathLst>
              <a:path h="2853902" w="8060532">
                <a:moveTo>
                  <a:pt x="0" y="0"/>
                </a:moveTo>
                <a:lnTo>
                  <a:pt x="8060532" y="0"/>
                </a:lnTo>
                <a:lnTo>
                  <a:pt x="8060532" y="2853902"/>
                </a:lnTo>
                <a:lnTo>
                  <a:pt x="0" y="28539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276731" y="1869954"/>
            <a:ext cx="7982569" cy="3693190"/>
            <a:chOff x="0" y="0"/>
            <a:chExt cx="2102405" cy="9726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02405" cy="972692"/>
            </a:xfrm>
            <a:custGeom>
              <a:avLst/>
              <a:gdLst/>
              <a:ahLst/>
              <a:cxnLst/>
              <a:rect r="r" b="b" t="t" l="l"/>
              <a:pathLst>
                <a:path h="972692" w="2102405">
                  <a:moveTo>
                    <a:pt x="33945" y="0"/>
                  </a:moveTo>
                  <a:lnTo>
                    <a:pt x="2068460" y="0"/>
                  </a:lnTo>
                  <a:cubicBezTo>
                    <a:pt x="2087207" y="0"/>
                    <a:pt x="2102405" y="15198"/>
                    <a:pt x="2102405" y="33945"/>
                  </a:cubicBezTo>
                  <a:lnTo>
                    <a:pt x="2102405" y="938747"/>
                  </a:lnTo>
                  <a:cubicBezTo>
                    <a:pt x="2102405" y="947750"/>
                    <a:pt x="2098828" y="956384"/>
                    <a:pt x="2092463" y="962750"/>
                  </a:cubicBezTo>
                  <a:cubicBezTo>
                    <a:pt x="2086097" y="969116"/>
                    <a:pt x="2077463" y="972692"/>
                    <a:pt x="2068460" y="972692"/>
                  </a:cubicBezTo>
                  <a:lnTo>
                    <a:pt x="33945" y="972692"/>
                  </a:lnTo>
                  <a:cubicBezTo>
                    <a:pt x="24942" y="972692"/>
                    <a:pt x="16308" y="969116"/>
                    <a:pt x="9942" y="962750"/>
                  </a:cubicBezTo>
                  <a:cubicBezTo>
                    <a:pt x="3576" y="956384"/>
                    <a:pt x="0" y="947750"/>
                    <a:pt x="0" y="938747"/>
                  </a:cubicBezTo>
                  <a:lnTo>
                    <a:pt x="0" y="33945"/>
                  </a:lnTo>
                  <a:cubicBezTo>
                    <a:pt x="0" y="24942"/>
                    <a:pt x="3576" y="16308"/>
                    <a:pt x="9942" y="9942"/>
                  </a:cubicBezTo>
                  <a:cubicBezTo>
                    <a:pt x="16308" y="3576"/>
                    <a:pt x="24942" y="0"/>
                    <a:pt x="33945" y="0"/>
                  </a:cubicBezTo>
                  <a:close/>
                </a:path>
              </a:pathLst>
            </a:custGeom>
            <a:solidFill>
              <a:srgbClr val="FBCD2B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102405" cy="10107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819487" y="6126507"/>
            <a:ext cx="8439813" cy="1402771"/>
          </a:xfrm>
          <a:custGeom>
            <a:avLst/>
            <a:gdLst/>
            <a:ahLst/>
            <a:cxnLst/>
            <a:rect r="r" b="b" t="t" l="l"/>
            <a:pathLst>
              <a:path h="1402771" w="8439813">
                <a:moveTo>
                  <a:pt x="0" y="0"/>
                </a:moveTo>
                <a:lnTo>
                  <a:pt x="8439813" y="0"/>
                </a:lnTo>
                <a:lnTo>
                  <a:pt x="8439813" y="1402771"/>
                </a:lnTo>
                <a:lnTo>
                  <a:pt x="0" y="14027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550793" y="291651"/>
            <a:ext cx="12145183" cy="1578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152"/>
              </a:lnSpc>
              <a:spcBef>
                <a:spcPct val="0"/>
              </a:spcBef>
            </a:pPr>
            <a:r>
              <a:rPr lang="en-US" sz="11047">
                <a:solidFill>
                  <a:srgbClr val="FBCD2B"/>
                </a:solidFill>
                <a:latin typeface="Anton"/>
                <a:ea typeface="Anton"/>
                <a:cs typeface="Anton"/>
                <a:sym typeface="Anton"/>
              </a:rPr>
              <a:t>VIDIO DETECTION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623385" y="2080074"/>
            <a:ext cx="6780401" cy="2838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21"/>
              </a:lnSpc>
              <a:spcBef>
                <a:spcPct val="0"/>
              </a:spcBef>
            </a:pPr>
            <a:r>
              <a:rPr lang="en-US" sz="201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os: Untuk operasi sistem file.</a:t>
            </a:r>
          </a:p>
          <a:p>
            <a:pPr algn="l">
              <a:lnSpc>
                <a:spcPts val="2821"/>
              </a:lnSpc>
              <a:spcBef>
                <a:spcPct val="0"/>
              </a:spcBef>
            </a:pPr>
            <a:r>
              <a:rPr lang="en-US" sz="201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cv2: Untuk pengolahan video dan gambar menggunakan OpenCV.</a:t>
            </a:r>
          </a:p>
          <a:p>
            <a:pPr algn="l">
              <a:lnSpc>
                <a:spcPts val="2821"/>
              </a:lnSpc>
              <a:spcBef>
                <a:spcPct val="0"/>
              </a:spcBef>
            </a:pPr>
            <a:r>
              <a:rPr lang="en-US" sz="201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numpy: Untuk manipulasi array numerik.</a:t>
            </a:r>
          </a:p>
          <a:p>
            <a:pPr algn="l">
              <a:lnSpc>
                <a:spcPts val="2821"/>
              </a:lnSpc>
              <a:spcBef>
                <a:spcPct val="0"/>
              </a:spcBef>
            </a:pPr>
            <a:r>
              <a:rPr lang="en-US" sz="201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sys: Untuk kontrol sistem seperti keluar dari program.</a:t>
            </a:r>
          </a:p>
          <a:p>
            <a:pPr algn="l">
              <a:lnSpc>
                <a:spcPts val="2821"/>
              </a:lnSpc>
              <a:spcBef>
                <a:spcPct val="0"/>
              </a:spcBef>
            </a:pPr>
            <a:r>
              <a:rPr lang="en-US" sz="201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importlib.util: Untuk memeriksa dan mengimpor modul secara dinamis.</a:t>
            </a:r>
          </a:p>
          <a:p>
            <a:pPr algn="l">
              <a:lnSpc>
                <a:spcPts val="2821"/>
              </a:lnSpc>
              <a:spcBef>
                <a:spcPct val="0"/>
              </a:spcBef>
            </a:pPr>
            <a:r>
              <a:rPr lang="en-US" sz="201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tkinter: Untuk GUI sederhana untuk memilih file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04187" y="5920680"/>
            <a:ext cx="6685782" cy="2977030"/>
            <a:chOff x="0" y="0"/>
            <a:chExt cx="1760865" cy="78407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60864" cy="784074"/>
            </a:xfrm>
            <a:custGeom>
              <a:avLst/>
              <a:gdLst/>
              <a:ahLst/>
              <a:cxnLst/>
              <a:rect r="r" b="b" t="t" l="l"/>
              <a:pathLst>
                <a:path h="784074" w="1760864">
                  <a:moveTo>
                    <a:pt x="40529" y="0"/>
                  </a:moveTo>
                  <a:lnTo>
                    <a:pt x="1720335" y="0"/>
                  </a:lnTo>
                  <a:cubicBezTo>
                    <a:pt x="1731084" y="0"/>
                    <a:pt x="1741393" y="4270"/>
                    <a:pt x="1748994" y="11871"/>
                  </a:cubicBezTo>
                  <a:cubicBezTo>
                    <a:pt x="1756595" y="19471"/>
                    <a:pt x="1760864" y="29780"/>
                    <a:pt x="1760864" y="40529"/>
                  </a:cubicBezTo>
                  <a:lnTo>
                    <a:pt x="1760864" y="743545"/>
                  </a:lnTo>
                  <a:cubicBezTo>
                    <a:pt x="1760864" y="754294"/>
                    <a:pt x="1756595" y="764603"/>
                    <a:pt x="1748994" y="772203"/>
                  </a:cubicBezTo>
                  <a:cubicBezTo>
                    <a:pt x="1741393" y="779804"/>
                    <a:pt x="1731084" y="784074"/>
                    <a:pt x="1720335" y="784074"/>
                  </a:cubicBezTo>
                  <a:lnTo>
                    <a:pt x="40529" y="784074"/>
                  </a:lnTo>
                  <a:cubicBezTo>
                    <a:pt x="29780" y="784074"/>
                    <a:pt x="19471" y="779804"/>
                    <a:pt x="11871" y="772203"/>
                  </a:cubicBezTo>
                  <a:cubicBezTo>
                    <a:pt x="4270" y="764603"/>
                    <a:pt x="0" y="754294"/>
                    <a:pt x="0" y="743545"/>
                  </a:cubicBezTo>
                  <a:lnTo>
                    <a:pt x="0" y="40529"/>
                  </a:lnTo>
                  <a:cubicBezTo>
                    <a:pt x="0" y="29780"/>
                    <a:pt x="4270" y="19471"/>
                    <a:pt x="11871" y="11871"/>
                  </a:cubicBezTo>
                  <a:cubicBezTo>
                    <a:pt x="19471" y="4270"/>
                    <a:pt x="29780" y="0"/>
                    <a:pt x="40529" y="0"/>
                  </a:cubicBezTo>
                  <a:close/>
                </a:path>
              </a:pathLst>
            </a:custGeom>
            <a:solidFill>
              <a:srgbClr val="FBCD2B"/>
            </a:solidFill>
            <a:ln cap="rnd">
              <a:noFill/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760865" cy="822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6617985"/>
            <a:ext cx="6361269" cy="15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Resolusi dan frame rate video diambil untuk mempermudah pengolahan selanjutnya. Resolusi juga digunakan untuk menghitung koordinat bounding box.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4C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95175" y="-1691979"/>
            <a:ext cx="24078350" cy="11978979"/>
          </a:xfrm>
          <a:custGeom>
            <a:avLst/>
            <a:gdLst/>
            <a:ahLst/>
            <a:cxnLst/>
            <a:rect r="r" b="b" t="t" l="l"/>
            <a:pathLst>
              <a:path h="11978979" w="24078350">
                <a:moveTo>
                  <a:pt x="0" y="0"/>
                </a:moveTo>
                <a:lnTo>
                  <a:pt x="24078350" y="0"/>
                </a:lnTo>
                <a:lnTo>
                  <a:pt x="24078350" y="11978979"/>
                </a:lnTo>
                <a:lnTo>
                  <a:pt x="0" y="119789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0" y="4201659"/>
            <a:ext cx="10336035" cy="6085341"/>
          </a:xfrm>
          <a:custGeom>
            <a:avLst/>
            <a:gdLst/>
            <a:ahLst/>
            <a:cxnLst/>
            <a:rect r="r" b="b" t="t" l="l"/>
            <a:pathLst>
              <a:path h="6085341" w="10336035">
                <a:moveTo>
                  <a:pt x="10336035" y="0"/>
                </a:moveTo>
                <a:lnTo>
                  <a:pt x="0" y="0"/>
                </a:lnTo>
                <a:lnTo>
                  <a:pt x="0" y="6085341"/>
                </a:lnTo>
                <a:lnTo>
                  <a:pt x="10336035" y="6085341"/>
                </a:lnTo>
                <a:lnTo>
                  <a:pt x="1033603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0917" y="860348"/>
            <a:ext cx="9315117" cy="10065863"/>
          </a:xfrm>
          <a:custGeom>
            <a:avLst/>
            <a:gdLst/>
            <a:ahLst/>
            <a:cxnLst/>
            <a:rect r="r" b="b" t="t" l="l"/>
            <a:pathLst>
              <a:path h="10065863" w="9315117">
                <a:moveTo>
                  <a:pt x="0" y="0"/>
                </a:moveTo>
                <a:lnTo>
                  <a:pt x="9315118" y="0"/>
                </a:lnTo>
                <a:lnTo>
                  <a:pt x="9315118" y="10065863"/>
                </a:lnTo>
                <a:lnTo>
                  <a:pt x="0" y="100658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227865" y="3495675"/>
            <a:ext cx="5159883" cy="340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00"/>
              </a:lnSpc>
            </a:pPr>
            <a:r>
              <a:rPr lang="en-US" sz="12000">
                <a:solidFill>
                  <a:srgbClr val="FBCD2B"/>
                </a:solidFill>
                <a:latin typeface="Anton"/>
                <a:ea typeface="Anton"/>
                <a:cs typeface="Anton"/>
                <a:sym typeface="Anton"/>
              </a:rPr>
              <a:t>TERIMA KASIH</a:t>
            </a:r>
          </a:p>
        </p:txBody>
      </p:sp>
      <p:sp>
        <p:nvSpPr>
          <p:cNvPr name="Freeform 6" id="6"/>
          <p:cNvSpPr/>
          <p:nvPr/>
        </p:nvSpPr>
        <p:spPr>
          <a:xfrm flipH="true" flipV="true" rot="0">
            <a:off x="14743766" y="0"/>
            <a:ext cx="3544234" cy="3557575"/>
          </a:xfrm>
          <a:custGeom>
            <a:avLst/>
            <a:gdLst/>
            <a:ahLst/>
            <a:cxnLst/>
            <a:rect r="r" b="b" t="t" l="l"/>
            <a:pathLst>
              <a:path h="3557575" w="3544234">
                <a:moveTo>
                  <a:pt x="3544234" y="3557575"/>
                </a:moveTo>
                <a:lnTo>
                  <a:pt x="0" y="3557575"/>
                </a:lnTo>
                <a:lnTo>
                  <a:pt x="0" y="0"/>
                </a:lnTo>
                <a:lnTo>
                  <a:pt x="3544234" y="0"/>
                </a:lnTo>
                <a:lnTo>
                  <a:pt x="3544234" y="3557575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516197" y="5501226"/>
            <a:ext cx="1743103" cy="1743103"/>
          </a:xfrm>
          <a:custGeom>
            <a:avLst/>
            <a:gdLst/>
            <a:ahLst/>
            <a:cxnLst/>
            <a:rect r="r" b="b" t="t" l="l"/>
            <a:pathLst>
              <a:path h="1743103" w="1743103">
                <a:moveTo>
                  <a:pt x="0" y="0"/>
                </a:moveTo>
                <a:lnTo>
                  <a:pt x="1743103" y="0"/>
                </a:lnTo>
                <a:lnTo>
                  <a:pt x="1743103" y="1743104"/>
                </a:lnTo>
                <a:lnTo>
                  <a:pt x="0" y="17431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7746906">
            <a:off x="9556503" y="1325978"/>
            <a:ext cx="804542" cy="1446073"/>
          </a:xfrm>
          <a:custGeom>
            <a:avLst/>
            <a:gdLst/>
            <a:ahLst/>
            <a:cxnLst/>
            <a:rect r="r" b="b" t="t" l="l"/>
            <a:pathLst>
              <a:path h="1446073" w="804542">
                <a:moveTo>
                  <a:pt x="0" y="0"/>
                </a:moveTo>
                <a:lnTo>
                  <a:pt x="804543" y="0"/>
                </a:lnTo>
                <a:lnTo>
                  <a:pt x="804543" y="1446073"/>
                </a:lnTo>
                <a:lnTo>
                  <a:pt x="0" y="144607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227865" y="7767652"/>
            <a:ext cx="1918875" cy="496509"/>
          </a:xfrm>
          <a:custGeom>
            <a:avLst/>
            <a:gdLst/>
            <a:ahLst/>
            <a:cxnLst/>
            <a:rect r="r" b="b" t="t" l="l"/>
            <a:pathLst>
              <a:path h="496509" w="1918875">
                <a:moveTo>
                  <a:pt x="0" y="0"/>
                </a:moveTo>
                <a:lnTo>
                  <a:pt x="1918875" y="0"/>
                </a:lnTo>
                <a:lnTo>
                  <a:pt x="1918875" y="496509"/>
                </a:lnTo>
                <a:lnTo>
                  <a:pt x="0" y="49650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DAGYJR10-qE</dc:identifier>
  <dcterms:modified xsi:type="dcterms:W3CDTF">2011-08-01T06:04:30Z</dcterms:modified>
  <cp:revision>1</cp:revision>
  <dc:title>Kuning dan Biru Ilustrasi Tugas Kelompok Teknologi Presentasi</dc:title>
</cp:coreProperties>
</file>