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  <p:sldMasterId id="2147483715" r:id="rId2"/>
  </p:sldMasterIdLst>
  <p:notesMasterIdLst>
    <p:notesMasterId r:id="rId21"/>
  </p:notesMasterIdLst>
  <p:sldIdLst>
    <p:sldId id="259" r:id="rId3"/>
    <p:sldId id="353" r:id="rId4"/>
    <p:sldId id="257" r:id="rId5"/>
    <p:sldId id="351" r:id="rId6"/>
    <p:sldId id="352" r:id="rId7"/>
    <p:sldId id="354" r:id="rId8"/>
    <p:sldId id="355" r:id="rId9"/>
    <p:sldId id="357" r:id="rId10"/>
    <p:sldId id="356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3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79C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CF49C-C95B-459B-AF39-ECF0BEC16CC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01AAB-57BF-440E-AD7E-2446206AB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1D21E-A7D3-17F9-EEF4-F34D0B3FF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4B754-9F63-8EEA-7AA4-07611DF5A4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5DB725-B2E8-373B-9662-5FBE27F04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D17A2-2959-A60E-6CF3-5C94070CC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9CFC9-CBC0-D8C4-C1C2-6FD328CAA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DED855-EFB1-B51B-6921-D0C2D3980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996350-71BF-D0B0-F81A-6EB93E13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A4410-B732-BE8F-3DAC-7920F44F16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74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2B525-E130-14FC-894D-D4BC0EA0C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5DA39D-0214-0623-CB51-4BDDD8D1DD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1C9D16-7434-EE6D-0A5A-585107A2B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5EFDB-6837-0EA5-80AB-B5AEDC0C00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97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CE700-B23B-B0C2-5F38-F4F563797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516CD2-4489-E9F1-2B55-9086BABA1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57980-984D-7B41-2FD2-A96D0C9E5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12295-6D12-6F36-F72D-8310A51A17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28DFA-6C4F-FA1B-8C70-F9C899DB6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A3C167-325B-A1BD-F40D-B475141193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1AE342-6949-DF0B-777D-CC45608E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1B452-4886-F158-E454-B7C01CA83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6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6217E-5E54-CD66-FB87-6D5798F0A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2EA423-754B-8970-3939-7AE0E1B384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A29FC3-EA7D-BB64-FD2F-B5FC4FC65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20DFF-9FF6-6057-E16B-5140919C51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24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F2BB0-44B8-3082-4EE3-126F85CDA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1AAB07-D2FB-3F1E-CD36-4983F2853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89EC75-6FA7-0DA9-B5F1-202DF4363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36E8-A267-6C09-95B1-113D1CCBD4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95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1C841-037B-E7AB-E4F1-D5E9F6C66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9DA61D-F583-40B0-4B9C-7AC4CE6BDE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69A794-7097-878C-576A-9EED22A75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C8FC3-4D02-997F-9646-4CBBC07E6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11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7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F0A00-8EAB-9152-C583-5C6F11B23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E50F79-95D3-9C22-C8A4-3AE70D9CF7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A7FCDD-CBF2-0C5D-E81D-49DB63529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F1519-30F6-A703-F026-C5E7D8C107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0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456DF-637A-E1E1-5B55-4A2FA8A6F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B9890E-51A7-5CB7-9047-25CFBE4FBC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A9BD4C-C466-9D50-F58D-3A2D99C22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47D66-DBFE-9450-90D8-5C82683F39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3AEE4-E7E9-D42F-6208-BC927891B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AD3FB-2A2D-6188-1653-803D7B54C6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2FFAB2-754A-6531-0BBC-A4A1668ED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94E6E-A54F-C640-B1C0-0C49FB902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61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07304-BF6D-EB96-2899-15DFB6461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1CEEFA-7E7F-8B7F-DF7E-3ABE2B6046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36EB6-2576-E99F-BDFB-F90A7D611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9EB2E-F8EC-75F1-12B7-C29AA41E8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92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FDEAE-7F6E-D2BE-5DBC-AD5EF5641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2A7B53-2986-C7F6-6866-4891D28DF8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D6BAF-1DDD-1B34-8FEF-C18F199B1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EF783-8640-8DAF-F645-420986ED1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0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FB0BB-52CD-A0F9-6A07-73BB06B82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7C37DD-8C74-ECB7-0A7A-40A1A6FC5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ECC00D-89CB-5235-C682-5EF7FB3CF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B2804-7F6D-D4E8-17A8-6F86C523A9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1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74C0D-7C30-E157-F256-79E7E1B2B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35689B-37E0-E2F5-7336-EBCBA3AC3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3F1577-2ADF-8190-41D0-D40F15098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F44C4-5608-8B4C-9D99-A7B228053E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01AAB-57BF-440E-AD7E-2446206ABC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100" y="108760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9925-442D-497A-AACE-62C71C20F350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" y="157797"/>
            <a:ext cx="1243013" cy="1251903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7306">
            <a:off x="8928351" y="456801"/>
            <a:ext cx="2778572" cy="188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4156">
            <a:off x="9183419" y="2645373"/>
            <a:ext cx="24860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1743">
            <a:off x="8707295" y="4574303"/>
            <a:ext cx="27336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15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CB9-9277-4A48-B7FB-DC21DCF32EA8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3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9B86-E5F5-4357-8B8F-3CC03F6C5520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34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8578300" y="0"/>
            <a:ext cx="68580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" name="Google Shape;18;p3"/>
          <p:cNvGrpSpPr/>
          <p:nvPr/>
        </p:nvGrpSpPr>
        <p:grpSpPr>
          <a:xfrm>
            <a:off x="950967" y="-83400"/>
            <a:ext cx="10290400" cy="69468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621967" y="2636200"/>
            <a:ext cx="6756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711400"/>
            <a:ext cx="1099200" cy="940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621967" y="3641000"/>
            <a:ext cx="67568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537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73C9925-442D-497A-AACE-62C71C20F350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BDCCE03-EB7E-7A88-AE63-3F5B9D7A16FD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" y="157797"/>
            <a:ext cx="1243013" cy="1251903"/>
          </a:xfrm>
          <a:prstGeom prst="rect">
            <a:avLst/>
          </a:prstGeom>
          <a:noFill/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C692F00-833E-8D6C-C99E-7ECFFCF6E0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7306">
            <a:off x="8928351" y="456801"/>
            <a:ext cx="2778572" cy="188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D1AAAFBC-7255-F94B-4D21-1BE7DC60AC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4156">
            <a:off x="9183419" y="2645373"/>
            <a:ext cx="24860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126CC56-8854-9D07-F680-107F34E313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1743">
            <a:off x="8707295" y="4574303"/>
            <a:ext cx="27336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374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3413-63AF-4C52-A539-ABF6D21F2E58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DC86A-F3AF-2309-A1E5-F4E607D92EE5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273" y="116043"/>
            <a:ext cx="1243013" cy="1251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1238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F26E-12F7-443B-AF14-65065893B5AF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47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AB0-2645-4734-A5BA-ECE4499F929E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86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6D56-791A-4152-989F-42A74565DE65}" type="datetime1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88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4199-E8CE-47FC-BD3C-66FC80968D53}" type="datetime1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70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676F-941B-46D4-AA30-C592CE0BBDCB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3413-63AF-4C52-A539-ABF6D21F2E58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273" y="116043"/>
            <a:ext cx="1243013" cy="1251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59484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5B1A-E5D1-40B0-AF2E-440BA11F3622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90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41AC-F3CC-488D-ADB9-C7886FACE942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154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CB9-9277-4A48-B7FB-DC21DCF32EA8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35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9B86-E5F5-4357-8B8F-3CC03F6C5520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99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621967" y="2636200"/>
            <a:ext cx="6756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711400"/>
            <a:ext cx="1099200" cy="940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621967" y="3641000"/>
            <a:ext cx="67568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143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F26E-12F7-443B-AF14-65065893B5AF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AB0-2645-4734-A5BA-ECE4499F929E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2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6D56-791A-4152-989F-42A74565DE65}" type="datetime1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4199-E8CE-47FC-BD3C-66FC80968D53}" type="datetime1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4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676F-941B-46D4-AA30-C592CE0BBDCB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7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5B1A-E5D1-40B0-AF2E-440BA11F3622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5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41AC-F3CC-488D-ADB9-C7886FACE942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ICB/Daspro/W11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E2DB3-BD56-4703-95EF-95B6E4873FAC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7E2DB3-BD56-4703-95EF-95B6E4873FAC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ICB/Daspro/W11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D0614F-B2A5-4A3D-8305-2D8B2E5FC27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07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odypangaribuan.github.i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e.roboflow.com/sirkel-abang/sirkelabang/model/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145716" y="1873250"/>
            <a:ext cx="7604583" cy="14154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4400" b="1" dirty="0"/>
              <a:t>Coffee Ripeness Detection with </a:t>
            </a:r>
            <a:r>
              <a:rPr lang="en-US" sz="4400" b="1" dirty="0" err="1"/>
              <a:t>Roboflow</a:t>
            </a:r>
            <a:r>
              <a:rPr lang="en-US" sz="4400" b="1" dirty="0"/>
              <a:t> 3.0 and </a:t>
            </a:r>
            <a:r>
              <a:rPr lang="en-US" sz="4400" b="1" dirty="0" err="1"/>
              <a:t>PyTorch</a:t>
            </a:r>
            <a:endParaRPr sz="4400" b="1"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145716" y="4254500"/>
            <a:ext cx="6756800" cy="17208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000" dirty="0"/>
              <a:t>Prepared by</a:t>
            </a:r>
          </a:p>
          <a:p>
            <a:pPr marL="0" indent="0"/>
            <a:r>
              <a:rPr lang="en" sz="2000" dirty="0"/>
              <a:t>Jody Edriano Pangaribuan		11323025</a:t>
            </a:r>
          </a:p>
          <a:p>
            <a:pPr marL="0" indent="0"/>
            <a:r>
              <a:rPr lang="en" sz="2000" dirty="0"/>
              <a:t>Daniel Haganta Ginting		11323002</a:t>
            </a:r>
          </a:p>
          <a:p>
            <a:pPr marL="0" indent="0"/>
            <a:r>
              <a:rPr lang="en" sz="2000" dirty="0"/>
              <a:t>Febiola Alya Hutagalung		11323019</a:t>
            </a:r>
          </a:p>
          <a:p>
            <a:pPr marL="0" indent="0"/>
            <a:r>
              <a:rPr lang="en" sz="2000" dirty="0"/>
              <a:t>Vanesha Ganesya Siahaan		11323037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C60AB-7573-1406-1F59-A5BE619A7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2BDBB-C04A-F78B-B405-2CB7F7E3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301"/>
            <a:ext cx="10028412" cy="9778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Dengan</a:t>
            </a:r>
            <a:r>
              <a:rPr lang="en-US" sz="2000" dirty="0"/>
              <a:t> model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tadi</a:t>
            </a:r>
            <a:r>
              <a:rPr lang="en-US" sz="2000" dirty="0"/>
              <a:t>, model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otak</a:t>
            </a:r>
            <a:r>
              <a:rPr lang="en-US" sz="2000" dirty="0"/>
              <a:t> deplatform </a:t>
            </a:r>
            <a:r>
              <a:rPr lang="en-US" sz="2000" dirty="0" err="1"/>
              <a:t>manapun</a:t>
            </a:r>
            <a:r>
              <a:rPr lang="en-US" sz="2000" dirty="0"/>
              <a:t>, </a:t>
            </a:r>
            <a:r>
              <a:rPr lang="en-US" sz="2000" dirty="0" err="1"/>
              <a:t>contohnya</a:t>
            </a:r>
            <a:r>
              <a:rPr lang="en-US" sz="2000" dirty="0"/>
              <a:t> </a:t>
            </a:r>
            <a:r>
              <a:rPr lang="en-US" sz="2000" dirty="0" err="1"/>
              <a:t>disini</a:t>
            </a:r>
            <a:r>
              <a:rPr lang="en-US" sz="2000" dirty="0"/>
              <a:t> kami </a:t>
            </a:r>
            <a:r>
              <a:rPr lang="en-US" sz="2000" dirty="0" err="1"/>
              <a:t>menggunakan</a:t>
            </a:r>
            <a:r>
              <a:rPr lang="en-US" sz="2000" dirty="0"/>
              <a:t> Google </a:t>
            </a:r>
            <a:r>
              <a:rPr lang="en-US" sz="2000" dirty="0" err="1"/>
              <a:t>Colab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PyTorch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7CC3A-D5A7-F817-7EFF-825A6E92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CF4A-D893-ECEC-84A4-765A55D1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7C32F6-EFB1-6377-E63D-F896F0DC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F9BB2B7-8A8E-AE60-5478-A7259668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PYTORCH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21EE0B-B016-9FAE-0AB2-4BFCE6711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24" y="2894987"/>
            <a:ext cx="8964276" cy="5811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5C4231-3F86-FE41-F893-3EEB16891F3B}"/>
              </a:ext>
            </a:extLst>
          </p:cNvPr>
          <p:cNvSpPr txBox="1">
            <a:spLocks/>
          </p:cNvSpPr>
          <p:nvPr/>
        </p:nvSpPr>
        <p:spPr>
          <a:xfrm>
            <a:off x="838200" y="3635376"/>
            <a:ext cx="10028412" cy="1901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Langkah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instalasi</a:t>
            </a:r>
            <a:r>
              <a:rPr lang="en-US" sz="2000" dirty="0"/>
              <a:t> library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b="1" dirty="0"/>
              <a:t>pip</a:t>
            </a:r>
            <a:r>
              <a:rPr lang="en-US" sz="2000" dirty="0"/>
              <a:t>. Library yang </a:t>
            </a:r>
            <a:r>
              <a:rPr lang="en-US" sz="2000" dirty="0" err="1"/>
              <a:t>diinstall</a:t>
            </a:r>
            <a:r>
              <a:rPr lang="en-US" sz="2000" dirty="0"/>
              <a:t> </a:t>
            </a:r>
            <a:r>
              <a:rPr lang="en-US" sz="2000" dirty="0" err="1"/>
              <a:t>diantaranya</a:t>
            </a:r>
            <a:r>
              <a:rPr lang="en-US" sz="2000" dirty="0"/>
              <a:t> </a:t>
            </a:r>
            <a:r>
              <a:rPr lang="en-US" sz="2000" b="1" dirty="0" err="1"/>
              <a:t>roboflow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mengintegrasikan</a:t>
            </a:r>
            <a:r>
              <a:rPr lang="en-US" sz="2000" dirty="0"/>
              <a:t> API, </a:t>
            </a:r>
            <a:r>
              <a:rPr lang="en-US" sz="2000" b="1" dirty="0"/>
              <a:t>supervision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memproses</a:t>
            </a:r>
            <a:r>
              <a:rPr lang="en-US" sz="2000" dirty="0"/>
              <a:t> output model </a:t>
            </a:r>
            <a:r>
              <a:rPr lang="en-US" sz="2000" dirty="0" err="1"/>
              <a:t>deteksi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, </a:t>
            </a:r>
            <a:r>
              <a:rPr lang="en-US" sz="2000" b="1" dirty="0" err="1"/>
              <a:t>opencv</a:t>
            </a:r>
            <a:r>
              <a:rPr lang="en-US" sz="2000" b="1" dirty="0"/>
              <a:t>-python-headless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memproses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, </a:t>
            </a:r>
            <a:r>
              <a:rPr lang="en-US" sz="2000" b="1" dirty="0"/>
              <a:t>matplotlib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visualisasi</a:t>
            </a:r>
            <a:r>
              <a:rPr lang="en-US" sz="2000" dirty="0"/>
              <a:t> garis pada output, dan yang </a:t>
            </a:r>
            <a:r>
              <a:rPr lang="en-US" sz="2000" dirty="0" err="1"/>
              <a:t>terakhir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dirty="0"/>
              <a:t>pillow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, </a:t>
            </a:r>
            <a:r>
              <a:rPr lang="en-US" sz="2000" dirty="0" err="1"/>
              <a:t>menyimpan</a:t>
            </a:r>
            <a:r>
              <a:rPr lang="en-US" sz="2000" dirty="0"/>
              <a:t>,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60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31361-A82C-9355-8CA8-0C5EF8F5E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DC6B-E2C8-881C-13F5-4A99AF0FD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038" y="2273089"/>
            <a:ext cx="4772691" cy="9686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Selanjutnya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import library </a:t>
            </a:r>
            <a:r>
              <a:rPr lang="en-US" sz="2000" dirty="0" err="1"/>
              <a:t>kedalam</a:t>
            </a:r>
            <a:r>
              <a:rPr lang="en-US" sz="2000" dirty="0"/>
              <a:t>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98E6B-8020-526D-B0E1-673B6E1C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EB721-A95F-7F64-628D-F1DB43C6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A0C976-B6FC-600A-0095-B60176BB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79EBCA-67E1-65A0-603E-8D1ED0DE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PYTORCH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46DE5-645E-E2E9-4005-C833843F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55" y="1970979"/>
            <a:ext cx="3205496" cy="1343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722E8F-D467-F743-00F7-26CF2A913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651" y="3330210"/>
            <a:ext cx="3943999" cy="121229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FDD2FF-1FF5-3CE9-CD2F-A03DDFE5E224}"/>
              </a:ext>
            </a:extLst>
          </p:cNvPr>
          <p:cNvSpPr txBox="1">
            <a:spLocks/>
          </p:cNvSpPr>
          <p:nvPr/>
        </p:nvSpPr>
        <p:spPr>
          <a:xfrm>
            <a:off x="831109" y="4152945"/>
            <a:ext cx="4711700" cy="804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integrasi</a:t>
            </a:r>
            <a:r>
              <a:rPr lang="en-US" sz="2000" dirty="0"/>
              <a:t> API </a:t>
            </a:r>
            <a:r>
              <a:rPr lang="en-US" sz="2000" dirty="0" err="1"/>
              <a:t>roboflow</a:t>
            </a:r>
            <a:r>
              <a:rPr lang="en-US" sz="2000" dirty="0"/>
              <a:t> agar model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terbaca</a:t>
            </a:r>
            <a:r>
              <a:rPr lang="en-US" sz="2000" dirty="0"/>
              <a:t> di Google </a:t>
            </a:r>
            <a:r>
              <a:rPr lang="en-US" sz="2000" dirty="0" err="1"/>
              <a:t>Colab</a:t>
            </a: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F0F567-BEC7-67E3-F1EC-88E8F382B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1651" y="4555441"/>
            <a:ext cx="5382376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2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C907A-69F2-13DB-17AE-F3C5CC836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23723-262A-CB1C-DC7E-7735EEF68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10" y="3366282"/>
            <a:ext cx="9217478" cy="4385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Mendefenisikan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: </a:t>
            </a:r>
            <a:r>
              <a:rPr lang="en-US" sz="2000" dirty="0" err="1"/>
              <a:t>deklarasi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mengunggah</a:t>
            </a:r>
            <a:r>
              <a:rPr lang="en-US" sz="2000" dirty="0"/>
              <a:t> dan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EBC1E-BEF8-CC10-542D-0E9F532E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F54C5-576C-CF7B-D4A3-2E0C3706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47FE29-3871-03B2-D2F0-84FB07FE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1057F79-1972-2DFD-4207-4108448F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PYTORCH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1D5461-A32D-F048-A5F7-36CDF2064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5" y="2108392"/>
            <a:ext cx="6782747" cy="1181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DF940-5F3C-ACD1-ED08-B8D4A4184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15" y="3880289"/>
            <a:ext cx="3972479" cy="106694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061613-5109-382D-4153-1AD0FFAF1A96}"/>
              </a:ext>
            </a:extLst>
          </p:cNvPr>
          <p:cNvSpPr txBox="1">
            <a:spLocks/>
          </p:cNvSpPr>
          <p:nvPr/>
        </p:nvSpPr>
        <p:spPr>
          <a:xfrm>
            <a:off x="947110" y="5098237"/>
            <a:ext cx="9217478" cy="43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b="1" dirty="0" err="1"/>
              <a:t>files.upload</a:t>
            </a:r>
            <a:r>
              <a:rPr lang="en-US" sz="2000" b="1" dirty="0"/>
              <a:t>()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proses </a:t>
            </a:r>
            <a:r>
              <a:rPr lang="en-US" sz="2000" dirty="0" err="1"/>
              <a:t>unggah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41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C5FE1-800D-AE12-4EC3-67990C0CC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14E6-F159-B4F5-6808-1B90F09D5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09" y="3366282"/>
            <a:ext cx="10031589" cy="43850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OpenCV,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model </a:t>
            </a:r>
            <a:r>
              <a:rPr lang="en-US" sz="2000" dirty="0" err="1"/>
              <a:t>untuk</a:t>
            </a:r>
            <a:r>
              <a:rPr lang="en-US" sz="2000" dirty="0"/>
              <a:t> confidence level ?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19D4E-2861-C464-E9E2-C6516657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32C9E-E46E-2A83-86F4-51B51D13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74EBFA-0C16-CD9B-607B-0C5215F7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43F110-DF9C-414B-1FEF-DD4D8561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PYTORCH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47B258-14BD-CF29-D313-FFFA62DD7276}"/>
              </a:ext>
            </a:extLst>
          </p:cNvPr>
          <p:cNvSpPr txBox="1">
            <a:spLocks/>
          </p:cNvSpPr>
          <p:nvPr/>
        </p:nvSpPr>
        <p:spPr>
          <a:xfrm>
            <a:off x="888117" y="5723569"/>
            <a:ext cx="9217478" cy="438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 + </a:t>
            </a: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koodinat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r>
              <a:rPr lang="en-US" sz="2000" dirty="0"/>
              <a:t> </a:t>
            </a:r>
            <a:r>
              <a:rPr lang="en-US" sz="2000" dirty="0" err="1"/>
              <a:t>pembatas</a:t>
            </a:r>
            <a:r>
              <a:rPr lang="en-US" sz="2000" dirty="0"/>
              <a:t> (</a:t>
            </a:r>
            <a:r>
              <a:rPr lang="en-US" sz="2000" i="1" dirty="0"/>
              <a:t>bounding box</a:t>
            </a:r>
            <a:r>
              <a:rPr lang="en-US" sz="2000" dirty="0"/>
              <a:t>)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31B67-F1B6-2D0C-389E-13FD52129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5" y="2147209"/>
            <a:ext cx="5734850" cy="1105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B64BB4-3B6A-7495-EEA2-965561037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15" y="3804790"/>
            <a:ext cx="4753638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80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DED0-2E08-6724-D6EB-8B17EE068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DDCA-5906-F0BF-78BE-A69AAF15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09" y="3452950"/>
            <a:ext cx="9707125" cy="6942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r>
              <a:rPr lang="en-US" sz="2000" dirty="0"/>
              <a:t> </a:t>
            </a:r>
            <a:r>
              <a:rPr lang="en-US" sz="2000" dirty="0" err="1"/>
              <a:t>hijau</a:t>
            </a:r>
            <a:r>
              <a:rPr lang="en-US" sz="2000" dirty="0"/>
              <a:t> </a:t>
            </a:r>
            <a:r>
              <a:rPr lang="en-US" sz="2000" dirty="0" err="1"/>
              <a:t>disekitar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+ </a:t>
            </a:r>
            <a:r>
              <a:rPr lang="en-US" sz="2000" dirty="0" err="1"/>
              <a:t>membuat</a:t>
            </a:r>
            <a:r>
              <a:rPr lang="en-US" sz="2000" dirty="0"/>
              <a:t> label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kematangan</a:t>
            </a:r>
            <a:r>
              <a:rPr lang="en-US" sz="2000" dirty="0"/>
              <a:t> + </a:t>
            </a:r>
            <a:r>
              <a:rPr lang="en-US" sz="2000" dirty="0" err="1"/>
              <a:t>menambahkan</a:t>
            </a:r>
            <a:r>
              <a:rPr lang="en-US" sz="2000" dirty="0"/>
              <a:t> label </a:t>
            </a:r>
            <a:r>
              <a:rPr lang="en-US" sz="2000" dirty="0" err="1"/>
              <a:t>diatas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F44B5-90BE-F580-554B-D7BCB386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E4314-E0D6-3AEE-7617-8222C38A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2021A-54A9-E038-D95A-5DE4C9A5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1676FC9-B0A1-D6DB-C120-C8F48646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PYTORCH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ADD767-EBB1-3AE4-FE86-79F58DCC9B3C}"/>
              </a:ext>
            </a:extLst>
          </p:cNvPr>
          <p:cNvSpPr txBox="1">
            <a:spLocks/>
          </p:cNvSpPr>
          <p:nvPr/>
        </p:nvSpPr>
        <p:spPr>
          <a:xfrm>
            <a:off x="947108" y="5811667"/>
            <a:ext cx="9707125" cy="43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err="1"/>
              <a:t>Membuat</a:t>
            </a:r>
            <a:r>
              <a:rPr lang="en-US" sz="2000" dirty="0"/>
              <a:t> figure </a:t>
            </a:r>
            <a:r>
              <a:rPr lang="en-US" sz="2000" dirty="0" err="1"/>
              <a:t>hasil</a:t>
            </a:r>
            <a:r>
              <a:rPr lang="en-US" sz="2000" dirty="0"/>
              <a:t> (</a:t>
            </a:r>
            <a:r>
              <a:rPr lang="en-US" sz="2000" i="1" dirty="0"/>
              <a:t>output</a:t>
            </a:r>
            <a:r>
              <a:rPr lang="en-US" sz="2000" dirty="0"/>
              <a:t>)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12x12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endParaRPr lang="en-US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4F2DF0-0A51-C162-52C0-055AD41A4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10" y="2122421"/>
            <a:ext cx="9069066" cy="1171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72C627-65E3-B934-B2BB-F87ABBD98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09" y="4143174"/>
            <a:ext cx="5220429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2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07071-38BF-B884-E702-DEF2661DB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EFE0-BD4E-C104-23FF-7FB6B6CA2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19117"/>
            <a:ext cx="9707125" cy="32058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Seperti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kami </a:t>
            </a:r>
            <a:r>
              <a:rPr lang="en-US" sz="2000" dirty="0" err="1"/>
              <a:t>jelaskan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, model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diawal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diplatform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. Pada project kami, </a:t>
            </a:r>
            <a:r>
              <a:rPr lang="en-US" sz="2000" dirty="0" err="1"/>
              <a:t>selain</a:t>
            </a:r>
            <a:r>
              <a:rPr lang="en-US" sz="2000" dirty="0"/>
              <a:t> kami </a:t>
            </a:r>
            <a:r>
              <a:rPr lang="en-US" sz="2000" dirty="0" err="1"/>
              <a:t>mengimplementasikan</a:t>
            </a:r>
            <a:r>
              <a:rPr lang="en-US" sz="2000" dirty="0"/>
              <a:t> model </a:t>
            </a:r>
            <a:r>
              <a:rPr lang="en-US" sz="2000" dirty="0" err="1"/>
              <a:t>tersebut</a:t>
            </a:r>
            <a:r>
              <a:rPr lang="en-US" sz="2000" dirty="0"/>
              <a:t> di Google </a:t>
            </a:r>
            <a:r>
              <a:rPr lang="en-US" sz="2000" dirty="0" err="1"/>
              <a:t>Colab</a:t>
            </a:r>
            <a:r>
              <a:rPr lang="en-US" sz="2000" dirty="0"/>
              <a:t>, kami juga </a:t>
            </a:r>
            <a:r>
              <a:rPr lang="en-US" sz="2000" dirty="0" err="1"/>
              <a:t>membuat</a:t>
            </a:r>
            <a:r>
              <a:rPr lang="en-US" sz="2000" dirty="0"/>
              <a:t> website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err="1"/>
              <a:t>kematangan</a:t>
            </a:r>
            <a:r>
              <a:rPr lang="en-US" sz="2000" dirty="0"/>
              <a:t> kopi.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websitenya</a:t>
            </a:r>
            <a:r>
              <a:rPr lang="en-US" sz="2000" dirty="0"/>
              <a:t>,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diakses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link </a:t>
            </a:r>
            <a:r>
              <a:rPr lang="en-US" sz="2000" dirty="0" err="1"/>
              <a:t>berikut</a:t>
            </a:r>
            <a:r>
              <a:rPr lang="en-US" sz="2000" dirty="0"/>
              <a:t> :</a:t>
            </a:r>
          </a:p>
          <a:p>
            <a:pPr marL="0" indent="0" algn="just">
              <a:buNone/>
            </a:pPr>
            <a:r>
              <a:rPr lang="en-US" sz="2000" dirty="0">
                <a:hlinkClick r:id="rId3"/>
              </a:rPr>
              <a:t>https://jodypangaribuan.github.io/</a:t>
            </a:r>
            <a:r>
              <a:rPr lang="en-US" sz="2000" dirty="0"/>
              <a:t> 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3B45A-F818-4228-F3D4-97FF58F0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167D3-AF12-10E5-DDAC-697F59BB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E2D2C4-4138-63A3-CC5B-47B12762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5F3641-4795-071F-1C66-0F082757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187816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919DE-304D-E321-5D66-612926E91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8FF6-B7E0-BF1B-820C-82936F277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905" y="1539731"/>
            <a:ext cx="3828681" cy="43271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FF0000"/>
                </a:solidFill>
              </a:rPr>
              <a:t>@</a:t>
            </a:r>
            <a:r>
              <a:rPr lang="en-US" sz="2000" dirty="0"/>
              <a:t> di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“</a:t>
            </a:r>
            <a:r>
              <a:rPr lang="en-US" sz="2000" dirty="0" err="1"/>
              <a:t>sirkelabang</a:t>
            </a:r>
            <a:r>
              <a:rPr lang="en-US" sz="2000" dirty="0"/>
              <a:t>”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B0F0"/>
                </a:solidFill>
              </a:rPr>
              <a:t>@ </a:t>
            </a:r>
            <a:r>
              <a:rPr lang="en-US" sz="2000" dirty="0"/>
              <a:t>di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@</a:t>
            </a:r>
            <a:r>
              <a:rPr lang="en-US" sz="2000" dirty="0"/>
              <a:t> di </a:t>
            </a:r>
            <a:r>
              <a:rPr lang="en-US" sz="2000" dirty="0" err="1"/>
              <a:t>isi</a:t>
            </a:r>
            <a:r>
              <a:rPr lang="en-US" sz="2000" dirty="0"/>
              <a:t> “k99zb7V6Xl2r89bKBGid”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90000"/>
                </a:solidFill>
              </a:rPr>
              <a:t>@</a:t>
            </a:r>
            <a:r>
              <a:rPr lang="en-US" sz="2000" dirty="0"/>
              <a:t> di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kopi    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disediakan</a:t>
            </a:r>
            <a:r>
              <a:rPr lang="en-US" sz="2000" dirty="0"/>
              <a:t> di GitHub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@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Labels “On”</a:t>
            </a:r>
          </a:p>
          <a:p>
            <a:pPr marL="0" indent="0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tekan</a:t>
            </a:r>
            <a:r>
              <a:rPr lang="en-US" sz="2000" dirty="0"/>
              <a:t> “Run Inference”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A5057-31FC-24DD-3371-EA5825E6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957B2-E6AE-76CC-A1FE-71650BB1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F4922B-548E-355D-5349-4114D144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1D6B5B4-E99B-947C-E38E-0F3F780E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WEBSITE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E4F8AB-CD6C-8374-7A23-35A62FFB0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57" y="1539731"/>
            <a:ext cx="5948298" cy="43271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9241B1-D1CE-3F9C-DA95-27931C6B397B}"/>
              </a:ext>
            </a:extLst>
          </p:cNvPr>
          <p:cNvSpPr/>
          <p:nvPr/>
        </p:nvSpPr>
        <p:spPr>
          <a:xfrm>
            <a:off x="1215267" y="1657719"/>
            <a:ext cx="1811102" cy="424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9B9DFE-E7C8-4BBD-AE36-6C95C89F2365}"/>
              </a:ext>
            </a:extLst>
          </p:cNvPr>
          <p:cNvSpPr/>
          <p:nvPr/>
        </p:nvSpPr>
        <p:spPr>
          <a:xfrm>
            <a:off x="3026369" y="1657719"/>
            <a:ext cx="1811102" cy="42475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EE5087-49A9-8FD2-E1B3-D1BEB0AB5C91}"/>
              </a:ext>
            </a:extLst>
          </p:cNvPr>
          <p:cNvSpPr/>
          <p:nvPr/>
        </p:nvSpPr>
        <p:spPr>
          <a:xfrm>
            <a:off x="4837471" y="1657719"/>
            <a:ext cx="1887794" cy="4247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E48C2B-54D1-0329-1FB3-383AADCBDA94}"/>
              </a:ext>
            </a:extLst>
          </p:cNvPr>
          <p:cNvSpPr/>
          <p:nvPr/>
        </p:nvSpPr>
        <p:spPr>
          <a:xfrm>
            <a:off x="2949677" y="2377440"/>
            <a:ext cx="3527815" cy="487854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88325F-7255-A6AE-DE55-0145C23F2FF7}"/>
              </a:ext>
            </a:extLst>
          </p:cNvPr>
          <p:cNvSpPr/>
          <p:nvPr/>
        </p:nvSpPr>
        <p:spPr>
          <a:xfrm>
            <a:off x="1557430" y="4465812"/>
            <a:ext cx="831809" cy="495545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817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6914F-85B9-2406-D602-506149EA8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C9115-7E37-56B1-494E-0AD444D78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40021"/>
            <a:ext cx="5916563" cy="4483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Kira </a:t>
            </a:r>
            <a:r>
              <a:rPr lang="en-US" sz="2000" dirty="0" err="1"/>
              <a:t>kira</a:t>
            </a:r>
            <a:r>
              <a:rPr lang="en-US" sz="2000" dirty="0"/>
              <a:t> </a:t>
            </a:r>
            <a:r>
              <a:rPr lang="en-US" sz="2000" dirty="0" err="1"/>
              <a:t>hasilnya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414FA-346C-C4F9-4DE1-A5A067EF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67C6-5979-32D6-9AA7-3FD20260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572939F-FD4F-F428-B844-3788A736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3DB768-BE66-32C8-A8F1-B934A312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WEBSITE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9EB1D-F0D1-B3AF-5AF1-23252805F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543" y="2088372"/>
            <a:ext cx="4268913" cy="432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64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1 – </a:t>
            </a:r>
            <a:r>
              <a:rPr lang="en-US" dirty="0" err="1"/>
              <a:t>Sirkel</a:t>
            </a:r>
            <a:r>
              <a:rPr lang="en-US" dirty="0"/>
              <a:t> Abang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44C3F-56BE-33ED-874B-2652E4A929B8}"/>
              </a:ext>
            </a:extLst>
          </p:cNvPr>
          <p:cNvSpPr txBox="1"/>
          <p:nvPr/>
        </p:nvSpPr>
        <p:spPr>
          <a:xfrm>
            <a:off x="6699250" y="3293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17B23E7-2A12-6757-B970-D68425882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97" y="-742468"/>
            <a:ext cx="8955138" cy="787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6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CAC03-7A0A-8381-1487-65FE76F04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A40E-A4A8-193D-B3A0-DEBA72F6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906" y="2092069"/>
            <a:ext cx="6401544" cy="435133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3200" dirty="0"/>
              <a:t>Proses </a:t>
            </a:r>
            <a:r>
              <a:rPr lang="en-US" sz="3200" dirty="0" err="1"/>
              <a:t>penentuan</a:t>
            </a:r>
            <a:r>
              <a:rPr lang="en-US" sz="3200" dirty="0"/>
              <a:t> </a:t>
            </a:r>
            <a:r>
              <a:rPr lang="en-US" sz="3200" dirty="0" err="1"/>
              <a:t>kematangan</a:t>
            </a:r>
            <a:r>
              <a:rPr lang="en-US" sz="3200" dirty="0"/>
              <a:t> yang </a:t>
            </a:r>
            <a:r>
              <a:rPr lang="en-US" sz="3200" dirty="0" err="1"/>
              <a:t>saat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manual </a:t>
            </a:r>
            <a:r>
              <a:rPr lang="en-US" sz="3200" dirty="0" err="1"/>
              <a:t>sering</a:t>
            </a:r>
            <a:r>
              <a:rPr lang="en-US" sz="3200" dirty="0"/>
              <a:t> </a:t>
            </a:r>
            <a:r>
              <a:rPr lang="en-US" sz="3200" dirty="0" err="1"/>
              <a:t>memakan</a:t>
            </a:r>
            <a:r>
              <a:rPr lang="en-US" sz="3200" dirty="0"/>
              <a:t> </a:t>
            </a:r>
            <a:r>
              <a:rPr lang="en-US" sz="3200" dirty="0" err="1"/>
              <a:t>waktu</a:t>
            </a:r>
            <a:r>
              <a:rPr lang="en-US" sz="3200" dirty="0"/>
              <a:t>, </a:t>
            </a:r>
            <a:r>
              <a:rPr lang="en-US" sz="3200" dirty="0" err="1"/>
              <a:t>kurang</a:t>
            </a:r>
            <a:r>
              <a:rPr lang="en-US" sz="3200" dirty="0"/>
              <a:t> </a:t>
            </a:r>
            <a:r>
              <a:rPr lang="en-US" sz="3200" dirty="0" err="1"/>
              <a:t>efisien</a:t>
            </a:r>
            <a:r>
              <a:rPr lang="en-US" sz="3200" dirty="0"/>
              <a:t>, dan </a:t>
            </a:r>
            <a:r>
              <a:rPr lang="en-US" sz="3200" dirty="0" err="1"/>
              <a:t>rentan</a:t>
            </a:r>
            <a:r>
              <a:rPr lang="en-US" sz="3200" dirty="0"/>
              <a:t> </a:t>
            </a:r>
            <a:r>
              <a:rPr lang="en-US" sz="3200" dirty="0" err="1"/>
              <a:t>kesalahan</a:t>
            </a:r>
            <a:r>
              <a:rPr lang="en-US" sz="3200" dirty="0"/>
              <a:t>.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memanfaatkan</a:t>
            </a:r>
            <a:r>
              <a:rPr lang="en-US" sz="3200" dirty="0"/>
              <a:t> AI, </a:t>
            </a:r>
            <a:r>
              <a:rPr lang="en-US" sz="3200" dirty="0" err="1"/>
              <a:t>khususnya</a:t>
            </a:r>
            <a:r>
              <a:rPr lang="en-US" sz="3200" dirty="0"/>
              <a:t> model instance segmentation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Roboflow</a:t>
            </a:r>
            <a:r>
              <a:rPr lang="en-US" sz="3200" dirty="0"/>
              <a:t> 3.0 dan </a:t>
            </a:r>
            <a:r>
              <a:rPr lang="en-US" sz="3200" dirty="0" err="1"/>
              <a:t>PyTorch</a:t>
            </a:r>
            <a:r>
              <a:rPr lang="en-US" sz="3200" dirty="0"/>
              <a:t>, proses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diotomatisasi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meningkatkan</a:t>
            </a:r>
            <a:r>
              <a:rPr lang="en-US" sz="3200" dirty="0"/>
              <a:t> </a:t>
            </a:r>
            <a:r>
              <a:rPr lang="en-US" sz="3200" dirty="0" err="1"/>
              <a:t>akurasi</a:t>
            </a:r>
            <a:r>
              <a:rPr lang="en-US" sz="3200" dirty="0"/>
              <a:t> dan </a:t>
            </a:r>
            <a:r>
              <a:rPr lang="en-US" sz="3200" dirty="0" err="1"/>
              <a:t>efisiensi</a:t>
            </a:r>
            <a:r>
              <a:rPr lang="en-US" sz="3200" dirty="0"/>
              <a:t>. </a:t>
            </a:r>
            <a:r>
              <a:rPr lang="en-US" sz="3200" dirty="0" err="1"/>
              <a:t>Penggunaan</a:t>
            </a:r>
            <a:r>
              <a:rPr lang="en-US" sz="3200" dirty="0"/>
              <a:t> </a:t>
            </a:r>
            <a:r>
              <a:rPr lang="en-US" sz="3200" dirty="0" err="1"/>
              <a:t>teknologi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memungkinkan</a:t>
            </a:r>
            <a:r>
              <a:rPr lang="en-US" sz="3200" dirty="0"/>
              <a:t> </a:t>
            </a:r>
            <a:r>
              <a:rPr lang="en-US" sz="3200" dirty="0" err="1"/>
              <a:t>identifikasi</a:t>
            </a:r>
            <a:r>
              <a:rPr lang="en-US" sz="3200" dirty="0"/>
              <a:t> dan </a:t>
            </a:r>
            <a:r>
              <a:rPr lang="en-US" sz="3200" dirty="0" err="1"/>
              <a:t>segmentasi</a:t>
            </a:r>
            <a:r>
              <a:rPr lang="en-US" sz="3200" dirty="0"/>
              <a:t> </a:t>
            </a:r>
            <a:r>
              <a:rPr lang="en-US" sz="3200" dirty="0" err="1"/>
              <a:t>objek</a:t>
            </a:r>
            <a:r>
              <a:rPr lang="en-US" sz="3200" dirty="0"/>
              <a:t> individual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gambar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tingkat</a:t>
            </a:r>
            <a:r>
              <a:rPr lang="en-US" sz="3200" dirty="0"/>
              <a:t> </a:t>
            </a:r>
            <a:r>
              <a:rPr lang="en-US" sz="3200" dirty="0" err="1"/>
              <a:t>presisi</a:t>
            </a:r>
            <a:r>
              <a:rPr lang="en-US" sz="3200" dirty="0"/>
              <a:t> yang </a:t>
            </a:r>
            <a:r>
              <a:rPr lang="en-US" sz="3200" dirty="0" err="1"/>
              <a:t>tinggi</a:t>
            </a:r>
            <a:r>
              <a:rPr lang="en-US" sz="3200" dirty="0"/>
              <a:t>, </a:t>
            </a:r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menghasilkan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yang </a:t>
            </a:r>
            <a:r>
              <a:rPr lang="en-US" sz="3200" dirty="0" err="1"/>
              <a:t>mampu</a:t>
            </a:r>
            <a:r>
              <a:rPr lang="en-US" sz="3200" dirty="0"/>
              <a:t> </a:t>
            </a:r>
            <a:r>
              <a:rPr lang="en-US" sz="3200" dirty="0" err="1"/>
              <a:t>mendeteksi</a:t>
            </a:r>
            <a:r>
              <a:rPr lang="en-US" sz="3200" dirty="0"/>
              <a:t> dan </a:t>
            </a:r>
            <a:r>
              <a:rPr lang="en-US" sz="3200" dirty="0" err="1"/>
              <a:t>menganalisis</a:t>
            </a:r>
            <a:r>
              <a:rPr lang="en-US" sz="3200" dirty="0"/>
              <a:t> </a:t>
            </a:r>
            <a:r>
              <a:rPr lang="en-US" sz="3200" dirty="0" err="1"/>
              <a:t>tingkat</a:t>
            </a:r>
            <a:r>
              <a:rPr lang="en-US" sz="3200" dirty="0"/>
              <a:t> </a:t>
            </a:r>
            <a:r>
              <a:rPr lang="en-US" sz="3200" dirty="0" err="1"/>
              <a:t>kematangan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otomatis</a:t>
            </a:r>
            <a:r>
              <a:rPr lang="en-US" sz="3200" dirty="0"/>
              <a:t>, </a:t>
            </a:r>
            <a:r>
              <a:rPr lang="en-US" sz="3200" dirty="0" err="1"/>
              <a:t>mengurangi</a:t>
            </a:r>
            <a:r>
              <a:rPr lang="en-US" sz="3200" dirty="0"/>
              <a:t> </a:t>
            </a:r>
            <a:r>
              <a:rPr lang="en-US" sz="3200" dirty="0" err="1"/>
              <a:t>ketergantungan</a:t>
            </a:r>
            <a:r>
              <a:rPr lang="en-US" sz="3200" dirty="0"/>
              <a:t> pada </a:t>
            </a:r>
            <a:r>
              <a:rPr lang="en-US" sz="3200" dirty="0" err="1"/>
              <a:t>penilaian</a:t>
            </a:r>
            <a:r>
              <a:rPr lang="en-US" sz="3200" dirty="0"/>
              <a:t> manual yang </a:t>
            </a:r>
            <a:r>
              <a:rPr lang="en-US" sz="3200" dirty="0" err="1"/>
              <a:t>subjektif</a:t>
            </a:r>
            <a:r>
              <a:rPr lang="en-US" sz="32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28E0B-D2F6-3728-B538-E19FB4A8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63438-8012-EAC0-1090-5566C39E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6A883A-8227-1C5C-B9D2-555866B6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C31FB4E-BE46-9136-3B70-B592C8B9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906" y="766506"/>
            <a:ext cx="10515600" cy="1325563"/>
          </a:xfrm>
        </p:spPr>
        <p:txBody>
          <a:bodyPr/>
          <a:lstStyle/>
          <a:p>
            <a:r>
              <a:rPr lang="en-US" b="1" dirty="0"/>
              <a:t>BACKGROUND</a:t>
            </a:r>
          </a:p>
        </p:txBody>
      </p:sp>
      <p:pic>
        <p:nvPicPr>
          <p:cNvPr id="15" name="Picture 14" descr="A close-up of a magnifying glass&#10;&#10;Description automatically generated">
            <a:extLst>
              <a:ext uri="{FF2B5EF4-FFF2-40B4-BE49-F238E27FC236}">
                <a16:creationId xmlns:a16="http://schemas.microsoft.com/office/drawing/2014/main" id="{4D4796B5-5BA2-B9F2-22D2-4D702DF76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6" y="2728922"/>
            <a:ext cx="4324390" cy="18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6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406" y="2187574"/>
            <a:ext cx="630629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AI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Roboflow</a:t>
            </a:r>
            <a:r>
              <a:rPr lang="en-ID" dirty="0"/>
              <a:t> 3.0 dan </a:t>
            </a:r>
            <a:r>
              <a:rPr lang="en-ID" dirty="0" err="1"/>
              <a:t>PyTorch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mendeteksi</a:t>
            </a:r>
            <a:r>
              <a:rPr lang="en-ID" dirty="0"/>
              <a:t> </a:t>
            </a:r>
            <a:r>
              <a:rPr lang="en-ID" dirty="0" err="1"/>
              <a:t>kematangan</a:t>
            </a:r>
            <a:r>
              <a:rPr lang="en-ID" dirty="0"/>
              <a:t> </a:t>
            </a:r>
            <a:r>
              <a:rPr lang="en-ID" dirty="0" err="1"/>
              <a:t>biji</a:t>
            </a:r>
            <a:r>
              <a:rPr lang="en-ID" dirty="0"/>
              <a:t> kopi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,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, </a:t>
            </a:r>
            <a:r>
              <a:rPr lang="en-ID" dirty="0" err="1"/>
              <a:t>efisiensi</a:t>
            </a:r>
            <a:r>
              <a:rPr lang="en-ID" dirty="0"/>
              <a:t>, dan </a:t>
            </a:r>
            <a:r>
              <a:rPr lang="en-ID" dirty="0" err="1"/>
              <a:t>konsistensi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panen</a:t>
            </a:r>
            <a:r>
              <a:rPr lang="en-ID" dirty="0"/>
              <a:t> yang </a:t>
            </a:r>
            <a:r>
              <a:rPr lang="en-ID" dirty="0" err="1"/>
              <a:t>tepat</a:t>
            </a:r>
            <a:r>
              <a:rPr lang="en-ID" dirty="0"/>
              <a:t> demi </a:t>
            </a:r>
            <a:r>
              <a:rPr lang="en-ID" dirty="0" err="1"/>
              <a:t>kualitas</a:t>
            </a:r>
            <a:r>
              <a:rPr lang="en-ID" dirty="0"/>
              <a:t> dan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yang optimal.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6633BF6-368B-710C-D33B-7DBA7982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06" y="451905"/>
            <a:ext cx="10515600" cy="1325563"/>
          </a:xfrm>
        </p:spPr>
        <p:txBody>
          <a:bodyPr/>
          <a:lstStyle/>
          <a:p>
            <a:r>
              <a:rPr lang="en-US" b="1" dirty="0"/>
              <a:t>OBJECTIVE</a:t>
            </a:r>
          </a:p>
        </p:txBody>
      </p:sp>
      <p:pic>
        <p:nvPicPr>
          <p:cNvPr id="19" name="Picture 18" descr="A blue circle with a green and red arrow pointing to a green and blue circle&#10;&#10;Description automatically generated">
            <a:extLst>
              <a:ext uri="{FF2B5EF4-FFF2-40B4-BE49-F238E27FC236}">
                <a16:creationId xmlns:a16="http://schemas.microsoft.com/office/drawing/2014/main" id="{9761EF30-1D7F-B629-B27E-6612550C9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12" y="1538759"/>
            <a:ext cx="4516687" cy="45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69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BD3F1-2E71-C7EA-D36E-F4B548BF1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A990-BD7E-0CBD-3B3A-7F37302A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03F47-6928-BFCD-FFAE-1244F433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E3152F-E02D-654C-2ED9-CAD27F15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6DE95F-EDBE-A59D-7880-1AE6A34F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40292"/>
            <a:ext cx="3175000" cy="1325563"/>
          </a:xfrm>
        </p:spPr>
        <p:txBody>
          <a:bodyPr>
            <a:normAutofit/>
          </a:bodyPr>
          <a:lstStyle/>
          <a:p>
            <a:r>
              <a:rPr lang="en-US" sz="6600" b="1" dirty="0"/>
              <a:t>TOOLS</a:t>
            </a:r>
          </a:p>
        </p:txBody>
      </p:sp>
      <p:pic>
        <p:nvPicPr>
          <p:cNvPr id="14" name="Picture 13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97B1272A-1C8A-ADFE-0D4C-29EDAD3766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078548"/>
            <a:ext cx="4489450" cy="1225385"/>
          </a:xfrm>
          <a:prstGeom prst="rect">
            <a:avLst/>
          </a:prstGeom>
        </p:spPr>
      </p:pic>
      <p:pic>
        <p:nvPicPr>
          <p:cNvPr id="17" name="Picture 16" descr="A logo on a black background&#10;&#10;Description automatically generated">
            <a:extLst>
              <a:ext uri="{FF2B5EF4-FFF2-40B4-BE49-F238E27FC236}">
                <a16:creationId xmlns:a16="http://schemas.microsoft.com/office/drawing/2014/main" id="{7878582D-168E-52C7-9DF8-43D16CD1E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719636"/>
            <a:ext cx="3962400" cy="19812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FCC9EF9-B5B9-1A43-7954-76AFF7118A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46600" y="3411800"/>
            <a:ext cx="2109135" cy="2596872"/>
          </a:xfrm>
          <a:prstGeom prst="rect">
            <a:avLst/>
          </a:prstGeom>
        </p:spPr>
      </p:pic>
      <p:pic>
        <p:nvPicPr>
          <p:cNvPr id="23" name="Picture 22" descr="A close-up of a logo&#10;&#10;Description automatically generated">
            <a:extLst>
              <a:ext uri="{FF2B5EF4-FFF2-40B4-BE49-F238E27FC236}">
                <a16:creationId xmlns:a16="http://schemas.microsoft.com/office/drawing/2014/main" id="{C0C3CD26-647C-E515-A522-E682E97D77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173" y="4185462"/>
            <a:ext cx="4546123" cy="1515374"/>
          </a:xfrm>
          <a:prstGeom prst="rect">
            <a:avLst/>
          </a:prstGeom>
        </p:spPr>
      </p:pic>
      <p:pic>
        <p:nvPicPr>
          <p:cNvPr id="27" name="Picture 2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3E9E38BD-773D-4498-7C60-EC047A3D5C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25" y="1826447"/>
            <a:ext cx="3457575" cy="2127738"/>
          </a:xfrm>
          <a:prstGeom prst="rect">
            <a:avLst/>
          </a:prstGeom>
        </p:spPr>
      </p:pic>
      <p:pic>
        <p:nvPicPr>
          <p:cNvPr id="29" name="Picture 28" descr="A logo of a python&#10;&#10;Description automatically generated">
            <a:extLst>
              <a:ext uri="{FF2B5EF4-FFF2-40B4-BE49-F238E27FC236}">
                <a16:creationId xmlns:a16="http://schemas.microsoft.com/office/drawing/2014/main" id="{94B59994-A406-585C-ED74-8B9E6D91C43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075" y="1334242"/>
            <a:ext cx="3501672" cy="19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0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48D87-C12E-D39A-30A6-BCE8B844C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B10E-5DF3-FC8A-D29B-B459CB496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301"/>
            <a:ext cx="5015431" cy="34607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deteksi</a:t>
            </a:r>
            <a:r>
              <a:rPr lang="en-US" sz="2000" dirty="0"/>
              <a:t> </a:t>
            </a:r>
            <a:r>
              <a:rPr lang="en-US" sz="2000" dirty="0" err="1"/>
              <a:t>kematangan</a:t>
            </a:r>
            <a:r>
              <a:rPr lang="en-US" sz="2000" dirty="0"/>
              <a:t> kopi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input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kopi yang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diproses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Roboflow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melatih</a:t>
            </a:r>
            <a:r>
              <a:rPr lang="en-US" sz="2000" dirty="0"/>
              <a:t> model AI. </a:t>
            </a:r>
            <a:r>
              <a:rPr lang="en-US" sz="2000" dirty="0" err="1"/>
              <a:t>Setelah</a:t>
            </a:r>
            <a:r>
              <a:rPr lang="en-US" sz="2000" dirty="0"/>
              <a:t> model </a:t>
            </a:r>
            <a:r>
              <a:rPr lang="en-US" sz="2000" dirty="0" err="1"/>
              <a:t>terlatih</a:t>
            </a:r>
            <a:r>
              <a:rPr lang="en-US" sz="2000" dirty="0"/>
              <a:t> </a:t>
            </a:r>
            <a:r>
              <a:rPr lang="en-US" sz="2000" dirty="0" err="1"/>
              <a:t>dihasilkan</a:t>
            </a:r>
            <a:r>
              <a:rPr lang="en-US" sz="2000" dirty="0"/>
              <a:t>, </a:t>
            </a:r>
            <a:r>
              <a:rPr lang="en-US" sz="2000" dirty="0" err="1"/>
              <a:t>PyTorch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model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API </a:t>
            </a:r>
            <a:r>
              <a:rPr lang="en-US" sz="2000" dirty="0" err="1"/>
              <a:t>Roboflow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deteksi</a:t>
            </a:r>
            <a:r>
              <a:rPr lang="en-US" sz="2000" dirty="0"/>
              <a:t> dan </a:t>
            </a:r>
            <a:r>
              <a:rPr lang="en-US" sz="2000" dirty="0" err="1"/>
              <a:t>klasifikasi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kematangan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kopi. Yang mana </a:t>
            </a:r>
            <a:r>
              <a:rPr lang="en-US" sz="2000" dirty="0" err="1"/>
              <a:t>akhirnya</a:t>
            </a:r>
            <a:r>
              <a:rPr lang="en-US" sz="2000" dirty="0"/>
              <a:t>,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mengeluarkan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klasifikasi</a:t>
            </a:r>
            <a:r>
              <a:rPr lang="en-US" sz="2000" dirty="0"/>
              <a:t> yang </a:t>
            </a:r>
            <a:r>
              <a:rPr lang="en-US" sz="2000" dirty="0" err="1"/>
              <a:t>mengotomatisasi</a:t>
            </a:r>
            <a:r>
              <a:rPr lang="en-US" sz="2000" dirty="0"/>
              <a:t> proses </a:t>
            </a:r>
            <a:r>
              <a:rPr lang="en-US" sz="2000" dirty="0" err="1"/>
              <a:t>penentuan</a:t>
            </a:r>
            <a:r>
              <a:rPr lang="en-US" sz="2000" dirty="0"/>
              <a:t> </a:t>
            </a:r>
            <a:r>
              <a:rPr lang="en-US" sz="2000" dirty="0" err="1"/>
              <a:t>kematangan</a:t>
            </a:r>
            <a:r>
              <a:rPr lang="en-US" sz="2000" dirty="0"/>
              <a:t> kopi yang </a:t>
            </a:r>
            <a:r>
              <a:rPr lang="en-US" sz="2000" dirty="0" err="1"/>
              <a:t>sebelumnya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manual.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A73A5-90EB-1618-752C-FC94A884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1 – </a:t>
            </a:r>
            <a:r>
              <a:rPr lang="en-US" dirty="0" err="1"/>
              <a:t>Sirkel</a:t>
            </a:r>
            <a:r>
              <a:rPr lang="en-US" dirty="0"/>
              <a:t> Abang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2A6BC-A58C-5F95-8888-70E19509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948013-893C-E16D-04BF-5C87AACD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452F612-92B2-36CC-1E0A-A18FEB05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455"/>
            <a:ext cx="3671369" cy="1325563"/>
          </a:xfrm>
        </p:spPr>
        <p:txBody>
          <a:bodyPr/>
          <a:lstStyle/>
          <a:p>
            <a:r>
              <a:rPr lang="en-US" b="1" dirty="0"/>
              <a:t>PROCESS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552E4-3622-5008-80D9-4ABA4DF9F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715" y="1064775"/>
            <a:ext cx="3671369" cy="472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2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CAB7F-F2ED-4BA0-7BDA-2C4760BD7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1F2A-BCB5-7BF3-192D-13116537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301"/>
            <a:ext cx="10028412" cy="12756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Apa </a:t>
            </a:r>
            <a:r>
              <a:rPr lang="en-US" sz="2000" dirty="0" err="1"/>
              <a:t>sih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model? Model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representasi</a:t>
            </a:r>
            <a:r>
              <a:rPr lang="en-US" sz="2000" dirty="0"/>
              <a:t> </a:t>
            </a:r>
            <a:r>
              <a:rPr lang="en-US" sz="2000" dirty="0" err="1"/>
              <a:t>matematis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proses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menyelesaikan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.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konteks</a:t>
            </a:r>
            <a:r>
              <a:rPr lang="en-US" sz="2000" dirty="0"/>
              <a:t> </a:t>
            </a:r>
            <a:r>
              <a:rPr lang="en-US" sz="2000" b="1" dirty="0"/>
              <a:t>machine learning (ML)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b="1" dirty="0" err="1"/>
              <a:t>kecerdasan</a:t>
            </a:r>
            <a:r>
              <a:rPr lang="en-US" sz="2000" b="1" dirty="0"/>
              <a:t> </a:t>
            </a:r>
            <a:r>
              <a:rPr lang="en-US" sz="2000" b="1" dirty="0" err="1"/>
              <a:t>buatan</a:t>
            </a:r>
            <a:r>
              <a:rPr lang="en-US" sz="2000" b="1" dirty="0"/>
              <a:t> (AI)</a:t>
            </a:r>
            <a:r>
              <a:rPr lang="en-US" sz="2000" dirty="0"/>
              <a:t>, model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dilatih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mengenali</a:t>
            </a:r>
            <a:r>
              <a:rPr lang="en-US" sz="2000" dirty="0"/>
              <a:t> </a:t>
            </a:r>
            <a:r>
              <a:rPr lang="en-US" sz="2000" dirty="0" err="1"/>
              <a:t>pola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data dan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data </a:t>
            </a:r>
            <a:r>
              <a:rPr lang="en-US" sz="2000" dirty="0" err="1"/>
              <a:t>baru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45430-F203-81DB-4DB7-C55A6B8A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CB559-D917-8B91-9990-E1409903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D3B363-4050-F920-1D2D-4DAD1FC9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9FD3E3-AEBF-72BA-6DBA-74842227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455"/>
            <a:ext cx="6252826" cy="1325563"/>
          </a:xfrm>
        </p:spPr>
        <p:txBody>
          <a:bodyPr/>
          <a:lstStyle/>
          <a:p>
            <a:r>
              <a:rPr lang="en-US" b="1"/>
              <a:t>ROBOFLOW TRAIN MODEL</a:t>
            </a:r>
            <a:endParaRPr lang="en-US" b="1" dirty="0"/>
          </a:p>
        </p:txBody>
      </p:sp>
      <p:pic>
        <p:nvPicPr>
          <p:cNvPr id="7" name="Picture 6" descr="Blue and blue line art of a diagram&#10;&#10;Description automatically generated">
            <a:extLst>
              <a:ext uri="{FF2B5EF4-FFF2-40B4-BE49-F238E27FC236}">
                <a16:creationId xmlns:a16="http://schemas.microsoft.com/office/drawing/2014/main" id="{169CEBC9-A100-7593-DDE7-20ABE3EE4A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88" y="3017683"/>
            <a:ext cx="3373940" cy="337394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F74CD6-7493-2AEC-5C25-31418C1C360D}"/>
              </a:ext>
            </a:extLst>
          </p:cNvPr>
          <p:cNvSpPr txBox="1">
            <a:spLocks/>
          </p:cNvSpPr>
          <p:nvPr/>
        </p:nvSpPr>
        <p:spPr>
          <a:xfrm>
            <a:off x="5089177" y="3428999"/>
            <a:ext cx="5777436" cy="241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Jadi, </a:t>
            </a:r>
            <a:r>
              <a:rPr lang="en-US" sz="2000" dirty="0" err="1"/>
              <a:t>kenapa</a:t>
            </a:r>
            <a:r>
              <a:rPr lang="en-US" sz="2000" dirty="0"/>
              <a:t> </a:t>
            </a:r>
            <a:r>
              <a:rPr lang="en-US" sz="2000" dirty="0" err="1"/>
              <a:t>sih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butuh</a:t>
            </a:r>
            <a:r>
              <a:rPr lang="en-US" sz="2000" dirty="0"/>
              <a:t> model? </a:t>
            </a:r>
            <a:r>
              <a:rPr lang="en-US" sz="2000" dirty="0" err="1"/>
              <a:t>Gampangnya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err="1"/>
              <a:t>sesuatu</a:t>
            </a:r>
            <a:r>
              <a:rPr lang="en-US" sz="2000" dirty="0"/>
              <a:t> (</a:t>
            </a:r>
            <a:r>
              <a:rPr lang="en-US" sz="2000" i="1" dirty="0"/>
              <a:t>object</a:t>
            </a:r>
            <a:r>
              <a:rPr lang="en-US" sz="2000" dirty="0"/>
              <a:t>) </a:t>
            </a:r>
            <a:r>
              <a:rPr lang="en-US" sz="2000" dirty="0" err="1"/>
              <a:t>tentu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otak</a:t>
            </a:r>
            <a:r>
              <a:rPr lang="en-US" sz="2000" dirty="0"/>
              <a:t>. </a:t>
            </a:r>
            <a:r>
              <a:rPr lang="en-US" sz="2000" dirty="0" err="1"/>
              <a:t>Otak</a:t>
            </a:r>
            <a:r>
              <a:rPr lang="en-US" sz="2000" dirty="0"/>
              <a:t> yang </a:t>
            </a:r>
            <a:r>
              <a:rPr lang="en-US" sz="2000" dirty="0" err="1"/>
              <a:t>dimaksud</a:t>
            </a:r>
            <a:r>
              <a:rPr lang="en-US" sz="2000" dirty="0"/>
              <a:t> </a:t>
            </a:r>
            <a:r>
              <a:rPr lang="en-US" sz="2000" dirty="0" err="1"/>
              <a:t>disini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model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, </a:t>
            </a:r>
            <a:r>
              <a:rPr lang="en-US" sz="2000" dirty="0" err="1"/>
              <a:t>jadi</a:t>
            </a:r>
            <a:r>
              <a:rPr lang="en-US" sz="2000" dirty="0"/>
              <a:t> model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dilatih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model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err="1"/>
              <a:t>sesuatu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205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446BF-6FFD-3767-E759-867F3B48B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FA6F-4F2B-3B95-C1DF-8AC5F406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301"/>
            <a:ext cx="10028412" cy="12756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Di </a:t>
            </a:r>
            <a:r>
              <a:rPr lang="en-US" sz="2000" i="1" dirty="0" err="1"/>
              <a:t>Roboflow</a:t>
            </a:r>
            <a:r>
              <a:rPr lang="en-US" sz="2000" dirty="0"/>
              <a:t> kami </a:t>
            </a:r>
            <a:r>
              <a:rPr lang="en-US" sz="2000" dirty="0" err="1"/>
              <a:t>mempunyai</a:t>
            </a:r>
            <a:r>
              <a:rPr lang="en-US" sz="2000" dirty="0"/>
              <a:t> dataset </a:t>
            </a:r>
            <a:r>
              <a:rPr lang="en-US" sz="2000" dirty="0" err="1"/>
              <a:t>sebanyak</a:t>
            </a:r>
            <a:r>
              <a:rPr lang="en-US" sz="2000" dirty="0"/>
              <a:t> 2384 Gambar </a:t>
            </a:r>
            <a:r>
              <a:rPr lang="en-US" sz="2000" dirty="0" err="1"/>
              <a:t>buah</a:t>
            </a:r>
            <a:r>
              <a:rPr lang="en-US" sz="2000" dirty="0"/>
              <a:t> kopi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dilatih</a:t>
            </a:r>
            <a:r>
              <a:rPr lang="en-US" sz="2000" dirty="0"/>
              <a:t>. Yang </a:t>
            </a:r>
            <a:r>
              <a:rPr lang="en-US" sz="2000" dirty="0" err="1"/>
              <a:t>dimana</a:t>
            </a:r>
            <a:r>
              <a:rPr lang="en-US" sz="2000" dirty="0"/>
              <a:t> dataset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displit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dibagi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3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Train Set (2082 Gambar), Valid Set (203 Gambar), Test Set (99 Gambar).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A61B6-73DE-3158-077A-7ABCC79D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5C9B2-3849-F2B8-2C06-A8FC73F5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8479AD-A4A8-FDDF-CB17-CA1761E8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C61EEC1-BF3E-3FA4-7670-F251D627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ROBOFLOW TRAIN MODEL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1B217A-12D2-B632-9722-A5AB3BA4B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57" y="2994794"/>
            <a:ext cx="7168885" cy="3109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32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7A96A-3CE3-002C-891A-3DBC77012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C82F-2323-4A58-84EF-D0C5F1669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301"/>
            <a:ext cx="10028412" cy="23906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Pada </a:t>
            </a:r>
            <a:r>
              <a:rPr lang="en-US" sz="2000" dirty="0" err="1"/>
              <a:t>pelatihan</a:t>
            </a:r>
            <a:r>
              <a:rPr lang="en-US" sz="2000" dirty="0"/>
              <a:t> model </a:t>
            </a:r>
            <a:r>
              <a:rPr lang="en-US" sz="2000" dirty="0" err="1"/>
              <a:t>ini</a:t>
            </a:r>
            <a:r>
              <a:rPr lang="en-US" sz="2000" dirty="0"/>
              <a:t>, kami juga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i="1" dirty="0"/>
              <a:t>Augmentations.</a:t>
            </a:r>
            <a:r>
              <a:rPr lang="en-US" sz="2000" dirty="0"/>
              <a:t> Apa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i="1" dirty="0"/>
              <a:t>Augmentations </a:t>
            </a:r>
            <a:r>
              <a:rPr lang="en-US" sz="2000" dirty="0"/>
              <a:t>?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machine learning, </a:t>
            </a:r>
            <a:r>
              <a:rPr lang="en-US" sz="2000" dirty="0" err="1"/>
              <a:t>khususnya</a:t>
            </a:r>
            <a:r>
              <a:rPr lang="en-US" sz="2000" dirty="0"/>
              <a:t> pada </a:t>
            </a:r>
            <a:r>
              <a:rPr lang="en-US" sz="2000" dirty="0" err="1"/>
              <a:t>bidang</a:t>
            </a:r>
            <a:r>
              <a:rPr lang="en-US" sz="2000" dirty="0"/>
              <a:t> Computer Vision,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memperbesar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memodifikasi</a:t>
            </a:r>
            <a:r>
              <a:rPr lang="en-US" sz="2000" dirty="0"/>
              <a:t> dataset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variasi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data </a:t>
            </a:r>
            <a:r>
              <a:rPr lang="en-US" sz="2000" dirty="0" err="1"/>
              <a:t>asli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i="1" dirty="0"/>
          </a:p>
          <a:p>
            <a:pPr marL="0" indent="0" algn="just">
              <a:buNone/>
            </a:pPr>
            <a:r>
              <a:rPr lang="en-US" sz="2000" dirty="0" err="1"/>
              <a:t>Kenapa</a:t>
            </a:r>
            <a:r>
              <a:rPr lang="en-US" sz="2000" dirty="0"/>
              <a:t> </a:t>
            </a:r>
            <a:r>
              <a:rPr lang="en-US" sz="2000" dirty="0" err="1"/>
              <a:t>sih</a:t>
            </a:r>
            <a:r>
              <a:rPr lang="en-US" sz="2000" dirty="0"/>
              <a:t> </a:t>
            </a:r>
            <a:r>
              <a:rPr lang="en-US" sz="2000" i="1" dirty="0"/>
              <a:t>Augmentations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? Karena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pelatihan</a:t>
            </a:r>
            <a:r>
              <a:rPr lang="en-US" sz="2000" dirty="0"/>
              <a:t> model,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data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 yang </a:t>
            </a:r>
            <a:r>
              <a:rPr lang="en-US" sz="2000" dirty="0" err="1"/>
              <a:t>hasilkan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akurat</a:t>
            </a:r>
            <a:r>
              <a:rPr lang="en-US" sz="2000" dirty="0"/>
              <a:t>. Oleh </a:t>
            </a:r>
            <a:r>
              <a:rPr lang="en-US" sz="2000" dirty="0" err="1"/>
              <a:t>sebab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pada project </a:t>
            </a:r>
            <a:r>
              <a:rPr lang="en-US" sz="2000" dirty="0" err="1"/>
              <a:t>ini</a:t>
            </a:r>
            <a:r>
              <a:rPr lang="en-US" sz="2000" dirty="0"/>
              <a:t> kami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i="1" dirty="0"/>
              <a:t>Augmentations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.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989D1-2BE7-734F-CE37-9BB10DA8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04E94-F4C2-83F6-BD5D-570F4D0E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25410A-1349-5424-5B20-804D7CC9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8C37599-A5AC-4DC8-0A35-F8436B7D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ROBOFLOW TRAIN MODEL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CA4D3-E40C-A1A2-83E3-DD1CCAFB1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42" y="4643569"/>
            <a:ext cx="7097115" cy="1181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66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D2F9A-23EF-B80F-60B8-A4954095A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D4FF-261A-C8EF-1227-4BCD7444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6754"/>
            <a:ext cx="10617200" cy="10972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grafik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pelatihan</a:t>
            </a:r>
            <a:r>
              <a:rPr lang="en-US" sz="2000" dirty="0"/>
              <a:t> yang kami </a:t>
            </a:r>
            <a:r>
              <a:rPr lang="en-US" sz="2000" dirty="0" err="1"/>
              <a:t>lakukan</a:t>
            </a:r>
            <a:r>
              <a:rPr lang="en-US" sz="2000" dirty="0"/>
              <a:t>.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,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mAP</a:t>
            </a:r>
            <a:r>
              <a:rPr lang="en-US" sz="2000" dirty="0"/>
              <a:t> (rata </a:t>
            </a:r>
            <a:r>
              <a:rPr lang="en-US" sz="2000" dirty="0" err="1"/>
              <a:t>rata</a:t>
            </a:r>
            <a:r>
              <a:rPr lang="en-US" sz="2000" dirty="0"/>
              <a:t> metric yang </a:t>
            </a:r>
            <a:r>
              <a:rPr lang="en-US" sz="2000" dirty="0" err="1"/>
              <a:t>presisi</a:t>
            </a:r>
            <a:r>
              <a:rPr lang="en-US" sz="2000" dirty="0"/>
              <a:t>) </a:t>
            </a:r>
            <a:r>
              <a:rPr lang="en-US" sz="2000" dirty="0" err="1"/>
              <a:t>meningkat</a:t>
            </a:r>
            <a:r>
              <a:rPr lang="en-US" sz="2000" dirty="0"/>
              <a:t> &amp; </a:t>
            </a:r>
            <a:r>
              <a:rPr lang="en-US" sz="2000" dirty="0" err="1"/>
              <a:t>Grafik</a:t>
            </a:r>
            <a:r>
              <a:rPr lang="en-US" sz="2000" dirty="0"/>
              <a:t> </a:t>
            </a:r>
            <a:r>
              <a:rPr lang="en-US" sz="2000" dirty="0" err="1"/>
              <a:t>Box,Class,Object</a:t>
            </a:r>
            <a:r>
              <a:rPr lang="en-US" sz="2000" dirty="0"/>
              <a:t> Loss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menurun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percobaan</a:t>
            </a:r>
            <a:r>
              <a:rPr lang="en-US" sz="2000" dirty="0"/>
              <a:t>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120 Epoch. </a:t>
            </a:r>
            <a:r>
              <a:rPr lang="en-US" sz="2000" dirty="0">
                <a:hlinkClick r:id="rId3"/>
              </a:rPr>
              <a:t>Overview Model Yang </a:t>
            </a:r>
            <a:r>
              <a:rPr lang="en-US" sz="2000" dirty="0" err="1">
                <a:hlinkClick r:id="rId3"/>
              </a:rPr>
              <a:t>Sudah</a:t>
            </a:r>
            <a:r>
              <a:rPr lang="en-US" sz="2000" dirty="0">
                <a:hlinkClick r:id="rId3"/>
              </a:rPr>
              <a:t> </a:t>
            </a:r>
            <a:r>
              <a:rPr lang="en-US" sz="2000" dirty="0" err="1">
                <a:hlinkClick r:id="rId3"/>
              </a:rPr>
              <a:t>Terlatih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224B4-141A-8465-D10C-14180D60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Kelompok 1 – Sirkel Abang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2E2FB-2447-8C1F-09CF-3E0FED2A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614F-B2A5-4A3D-8305-2D8B2E5FC27A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FF61B4-5798-C8CC-5229-16AACB18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D40-93FA-4A0F-8D3B-CC61027A3BED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C930AE-2187-EE20-E0FD-6AF8E5AC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07455"/>
            <a:ext cx="8075727" cy="1325563"/>
          </a:xfrm>
        </p:spPr>
        <p:txBody>
          <a:bodyPr/>
          <a:lstStyle/>
          <a:p>
            <a:r>
              <a:rPr lang="en-US" b="1" dirty="0"/>
              <a:t>ROBOFLOW TRAIN MODEL (</a:t>
            </a:r>
            <a:r>
              <a:rPr lang="en-US" b="1" i="1" dirty="0"/>
              <a:t>cont’d</a:t>
            </a:r>
            <a:r>
              <a:rPr lang="en-US" b="1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2279B2-42B6-5906-B3E7-C578EB7F3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40" y="1428511"/>
            <a:ext cx="5634824" cy="3296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EA0C8A-7AF8-7E69-1BF5-4382CD4DE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864" y="2300328"/>
            <a:ext cx="5639586" cy="20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12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25624</TotalTime>
  <Words>958</Words>
  <Application>Microsoft Office PowerPoint</Application>
  <PresentationFormat>Widescreen</PresentationFormat>
  <Paragraphs>120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Hanken Grotesk</vt:lpstr>
      <vt:lpstr>Tw Cen MT</vt:lpstr>
      <vt:lpstr>Tw Cen MT Condensed</vt:lpstr>
      <vt:lpstr>Wingdings 3</vt:lpstr>
      <vt:lpstr>Office Theme</vt:lpstr>
      <vt:lpstr>Integral</vt:lpstr>
      <vt:lpstr>Coffee Ripeness Detection with Roboflow 3.0 and PyTorch</vt:lpstr>
      <vt:lpstr>BACKGROUND</vt:lpstr>
      <vt:lpstr>OBJECTIVE</vt:lpstr>
      <vt:lpstr>TOOLS</vt:lpstr>
      <vt:lpstr>PROCESS FLOW</vt:lpstr>
      <vt:lpstr>ROBOFLOW TRAIN MODEL</vt:lpstr>
      <vt:lpstr>ROBOFLOW TRAIN MODEL (cont’d)</vt:lpstr>
      <vt:lpstr>ROBOFLOW TRAIN MODEL (cont’d)</vt:lpstr>
      <vt:lpstr>ROBOFLOW TRAIN MODEL (cont’d)</vt:lpstr>
      <vt:lpstr>PYTORCH</vt:lpstr>
      <vt:lpstr>PYTORCH (cont’d)</vt:lpstr>
      <vt:lpstr>PYTORCH (cont’d)</vt:lpstr>
      <vt:lpstr>PYTORCH (cont’d)</vt:lpstr>
      <vt:lpstr>PYTORCH (cont’d)</vt:lpstr>
      <vt:lpstr>WEBSITE</vt:lpstr>
      <vt:lpstr>WEBSITE (cont’d)</vt:lpstr>
      <vt:lpstr>WEBSITE (cont’d)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Rancangan Penerapan Extended Enterprise pada Intitusi Perguruan Tinggi</dc:title>
  <dc:creator>inte</dc:creator>
  <cp:lastModifiedBy>Jody Drian</cp:lastModifiedBy>
  <cp:revision>252</cp:revision>
  <dcterms:created xsi:type="dcterms:W3CDTF">2016-12-12T23:08:59Z</dcterms:created>
  <dcterms:modified xsi:type="dcterms:W3CDTF">2024-11-19T01:38:30Z</dcterms:modified>
</cp:coreProperties>
</file>