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T Octosquares Condensed Bold Italics" charset="1" panose="02010001040000080307"/>
      <p:regular r:id="rId16"/>
    </p:embeddedFont>
    <p:embeddedFont>
      <p:font typeface="Noto Sans" charset="1" panose="020B0502040504020204"/>
      <p:regular r:id="rId17"/>
    </p:embeddedFont>
    <p:embeddedFont>
      <p:font typeface="TT Octosquares Condensed" charset="1" panose="02010001040000080307"/>
      <p:regular r:id="rId18"/>
    </p:embeddedFont>
    <p:embeddedFont>
      <p:font typeface="Noto Sans Bold" charset="1" panose="020B08020405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https://github.com/IOT-D3TI23/People_IoT_FINAL"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https://github.com/IOT-D3TI23/People_IoT_FINAL"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jpe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2F78">
                <a:alpha val="100000"/>
              </a:srgbClr>
            </a:gs>
            <a:gs pos="100000">
              <a:srgbClr val="011742">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8398324" y="7385105"/>
            <a:ext cx="9461025" cy="9461025"/>
          </a:xfrm>
          <a:custGeom>
            <a:avLst/>
            <a:gdLst/>
            <a:ahLst/>
            <a:cxnLst/>
            <a:rect r="r" b="b" t="t" l="l"/>
            <a:pathLst>
              <a:path h="9461025" w="9461025">
                <a:moveTo>
                  <a:pt x="0" y="0"/>
                </a:moveTo>
                <a:lnTo>
                  <a:pt x="9461025" y="0"/>
                </a:lnTo>
                <a:lnTo>
                  <a:pt x="9461025" y="9461024"/>
                </a:lnTo>
                <a:lnTo>
                  <a:pt x="0" y="946102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52818" y="477424"/>
            <a:ext cx="8933848" cy="8933848"/>
          </a:xfrm>
          <a:custGeom>
            <a:avLst/>
            <a:gdLst/>
            <a:ahLst/>
            <a:cxnLst/>
            <a:rect r="r" b="b" t="t" l="l"/>
            <a:pathLst>
              <a:path h="8933848" w="8933848">
                <a:moveTo>
                  <a:pt x="0" y="0"/>
                </a:moveTo>
                <a:lnTo>
                  <a:pt x="8933847" y="0"/>
                </a:lnTo>
                <a:lnTo>
                  <a:pt x="8933847" y="8933848"/>
                </a:lnTo>
                <a:lnTo>
                  <a:pt x="0" y="89338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11990" y="813101"/>
            <a:ext cx="8415502" cy="8262493"/>
          </a:xfrm>
          <a:custGeom>
            <a:avLst/>
            <a:gdLst/>
            <a:ahLst/>
            <a:cxnLst/>
            <a:rect r="r" b="b" t="t" l="l"/>
            <a:pathLst>
              <a:path h="8262493" w="8415502">
                <a:moveTo>
                  <a:pt x="0" y="0"/>
                </a:moveTo>
                <a:lnTo>
                  <a:pt x="8415503" y="0"/>
                </a:lnTo>
                <a:lnTo>
                  <a:pt x="8415503" y="8262494"/>
                </a:lnTo>
                <a:lnTo>
                  <a:pt x="0" y="82624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1661465" y="1386072"/>
            <a:ext cx="7116552" cy="711655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25046" t="0" r="-25046" b="0"/>
              </a:stretch>
            </a:blipFill>
            <a:ln w="152400" cap="sq">
              <a:solidFill>
                <a:srgbClr val="1049B7"/>
              </a:solidFill>
              <a:prstDash val="solid"/>
              <a:miter/>
            </a:ln>
          </p:spPr>
        </p:sp>
      </p:grpSp>
      <p:sp>
        <p:nvSpPr>
          <p:cNvPr name="Freeform 7" id="7"/>
          <p:cNvSpPr/>
          <p:nvPr/>
        </p:nvSpPr>
        <p:spPr>
          <a:xfrm flipH="false" flipV="false" rot="0">
            <a:off x="-4730512" y="477424"/>
            <a:ext cx="9461025" cy="9461025"/>
          </a:xfrm>
          <a:custGeom>
            <a:avLst/>
            <a:gdLst/>
            <a:ahLst/>
            <a:cxnLst/>
            <a:rect r="r" b="b" t="t" l="l"/>
            <a:pathLst>
              <a:path h="9461025" w="9461025">
                <a:moveTo>
                  <a:pt x="0" y="0"/>
                </a:moveTo>
                <a:lnTo>
                  <a:pt x="9461024" y="0"/>
                </a:lnTo>
                <a:lnTo>
                  <a:pt x="9461024" y="9461025"/>
                </a:lnTo>
                <a:lnTo>
                  <a:pt x="0" y="9461025"/>
                </a:lnTo>
                <a:lnTo>
                  <a:pt x="0" y="0"/>
                </a:lnTo>
                <a:close/>
              </a:path>
            </a:pathLst>
          </a:custGeom>
          <a:blipFill>
            <a:blip r:embed="rId2">
              <a:alphaModFix amt="68000"/>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27549" y="8945673"/>
            <a:ext cx="8522764" cy="931199"/>
            <a:chOff x="0" y="0"/>
            <a:chExt cx="2069772" cy="226144"/>
          </a:xfrm>
        </p:grpSpPr>
        <p:sp>
          <p:nvSpPr>
            <p:cNvPr name="Freeform 9" id="9"/>
            <p:cNvSpPr/>
            <p:nvPr/>
          </p:nvSpPr>
          <p:spPr>
            <a:xfrm flipH="false" flipV="false" rot="0">
              <a:off x="0" y="0"/>
              <a:ext cx="2069772" cy="226144"/>
            </a:xfrm>
            <a:custGeom>
              <a:avLst/>
              <a:gdLst/>
              <a:ahLst/>
              <a:cxnLst/>
              <a:rect r="r" b="b" t="t" l="l"/>
              <a:pathLst>
                <a:path h="226144" w="2069772">
                  <a:moveTo>
                    <a:pt x="90838" y="0"/>
                  </a:moveTo>
                  <a:lnTo>
                    <a:pt x="1978934" y="0"/>
                  </a:lnTo>
                  <a:cubicBezTo>
                    <a:pt x="2029102" y="0"/>
                    <a:pt x="2069772" y="40670"/>
                    <a:pt x="2069772" y="90838"/>
                  </a:cubicBezTo>
                  <a:lnTo>
                    <a:pt x="2069772" y="135305"/>
                  </a:lnTo>
                  <a:cubicBezTo>
                    <a:pt x="2069772" y="185474"/>
                    <a:pt x="2029102" y="226144"/>
                    <a:pt x="1978934" y="226144"/>
                  </a:cubicBezTo>
                  <a:lnTo>
                    <a:pt x="90838" y="226144"/>
                  </a:lnTo>
                  <a:cubicBezTo>
                    <a:pt x="40670" y="226144"/>
                    <a:pt x="0" y="185474"/>
                    <a:pt x="0" y="135305"/>
                  </a:cubicBezTo>
                  <a:lnTo>
                    <a:pt x="0" y="90838"/>
                  </a:lnTo>
                  <a:cubicBezTo>
                    <a:pt x="0" y="40670"/>
                    <a:pt x="40670" y="0"/>
                    <a:pt x="90838" y="0"/>
                  </a:cubicBezTo>
                  <a:close/>
                </a:path>
              </a:pathLst>
            </a:custGeom>
            <a:gradFill rotWithShape="true">
              <a:gsLst>
                <a:gs pos="0">
                  <a:srgbClr val="1458DB">
                    <a:alpha val="100000"/>
                  </a:srgbClr>
                </a:gs>
                <a:gs pos="100000">
                  <a:srgbClr val="093894">
                    <a:alpha val="100000"/>
                  </a:srgbClr>
                </a:gs>
              </a:gsLst>
              <a:lin ang="0"/>
            </a:gradFill>
          </p:spPr>
        </p:sp>
        <p:sp>
          <p:nvSpPr>
            <p:cNvPr name="TextBox 10" id="10"/>
            <p:cNvSpPr txBox="true"/>
            <p:nvPr/>
          </p:nvSpPr>
          <p:spPr>
            <a:xfrm>
              <a:off x="0" y="-38100"/>
              <a:ext cx="2069772" cy="26424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12504" y="1386072"/>
            <a:ext cx="8092673" cy="1149887"/>
            <a:chOff x="0" y="0"/>
            <a:chExt cx="2649675" cy="376492"/>
          </a:xfrm>
        </p:grpSpPr>
        <p:sp>
          <p:nvSpPr>
            <p:cNvPr name="Freeform 12" id="12"/>
            <p:cNvSpPr/>
            <p:nvPr/>
          </p:nvSpPr>
          <p:spPr>
            <a:xfrm flipH="false" flipV="false" rot="0">
              <a:off x="0" y="0"/>
              <a:ext cx="2649675" cy="376492"/>
            </a:xfrm>
            <a:custGeom>
              <a:avLst/>
              <a:gdLst/>
              <a:ahLst/>
              <a:cxnLst/>
              <a:rect r="r" b="b" t="t" l="l"/>
              <a:pathLst>
                <a:path h="376492" w="2649675">
                  <a:moveTo>
                    <a:pt x="95666" y="0"/>
                  </a:moveTo>
                  <a:lnTo>
                    <a:pt x="2554009" y="0"/>
                  </a:lnTo>
                  <a:cubicBezTo>
                    <a:pt x="2579381" y="0"/>
                    <a:pt x="2603714" y="10079"/>
                    <a:pt x="2621655" y="28020"/>
                  </a:cubicBezTo>
                  <a:cubicBezTo>
                    <a:pt x="2639596" y="45961"/>
                    <a:pt x="2649675" y="70294"/>
                    <a:pt x="2649675" y="95666"/>
                  </a:cubicBezTo>
                  <a:lnTo>
                    <a:pt x="2649675" y="280826"/>
                  </a:lnTo>
                  <a:cubicBezTo>
                    <a:pt x="2649675" y="306198"/>
                    <a:pt x="2639596" y="330531"/>
                    <a:pt x="2621655" y="348472"/>
                  </a:cubicBezTo>
                  <a:cubicBezTo>
                    <a:pt x="2603714" y="366413"/>
                    <a:pt x="2579381" y="376492"/>
                    <a:pt x="2554009" y="376492"/>
                  </a:cubicBezTo>
                  <a:lnTo>
                    <a:pt x="95666" y="376492"/>
                  </a:lnTo>
                  <a:cubicBezTo>
                    <a:pt x="70294" y="376492"/>
                    <a:pt x="45961" y="366413"/>
                    <a:pt x="28020" y="348472"/>
                  </a:cubicBezTo>
                  <a:cubicBezTo>
                    <a:pt x="10079" y="330531"/>
                    <a:pt x="0" y="306198"/>
                    <a:pt x="0" y="280826"/>
                  </a:cubicBezTo>
                  <a:lnTo>
                    <a:pt x="0" y="95666"/>
                  </a:lnTo>
                  <a:cubicBezTo>
                    <a:pt x="0" y="70294"/>
                    <a:pt x="10079" y="45961"/>
                    <a:pt x="28020" y="28020"/>
                  </a:cubicBezTo>
                  <a:cubicBezTo>
                    <a:pt x="45961" y="10079"/>
                    <a:pt x="70294" y="0"/>
                    <a:pt x="95666" y="0"/>
                  </a:cubicBezTo>
                  <a:close/>
                </a:path>
              </a:pathLst>
            </a:custGeom>
            <a:gradFill rotWithShape="true">
              <a:gsLst>
                <a:gs pos="0">
                  <a:srgbClr val="1458DB">
                    <a:alpha val="70000"/>
                  </a:srgbClr>
                </a:gs>
                <a:gs pos="100000">
                  <a:srgbClr val="093894">
                    <a:alpha val="70000"/>
                  </a:srgbClr>
                </a:gs>
              </a:gsLst>
              <a:lin ang="0"/>
            </a:gradFill>
          </p:spPr>
        </p:sp>
        <p:sp>
          <p:nvSpPr>
            <p:cNvPr name="TextBox 13" id="13"/>
            <p:cNvSpPr txBox="true"/>
            <p:nvPr/>
          </p:nvSpPr>
          <p:spPr>
            <a:xfrm>
              <a:off x="0" y="-38100"/>
              <a:ext cx="2649675" cy="414592"/>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517908" y="9177955"/>
            <a:ext cx="466633" cy="466633"/>
          </a:xfrm>
          <a:custGeom>
            <a:avLst/>
            <a:gdLst/>
            <a:ahLst/>
            <a:cxnLst/>
            <a:rect r="r" b="b" t="t" l="l"/>
            <a:pathLst>
              <a:path h="466633" w="466633">
                <a:moveTo>
                  <a:pt x="0" y="0"/>
                </a:moveTo>
                <a:lnTo>
                  <a:pt x="466633" y="0"/>
                </a:lnTo>
                <a:lnTo>
                  <a:pt x="466633" y="466633"/>
                </a:lnTo>
                <a:lnTo>
                  <a:pt x="0" y="46663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310141" y="341039"/>
            <a:ext cx="942324" cy="724411"/>
          </a:xfrm>
          <a:custGeom>
            <a:avLst/>
            <a:gdLst/>
            <a:ahLst/>
            <a:cxnLst/>
            <a:rect r="r" b="b" t="t" l="l"/>
            <a:pathLst>
              <a:path h="724411" w="942324">
                <a:moveTo>
                  <a:pt x="0" y="0"/>
                </a:moveTo>
                <a:lnTo>
                  <a:pt x="942323" y="0"/>
                </a:lnTo>
                <a:lnTo>
                  <a:pt x="942323" y="724411"/>
                </a:lnTo>
                <a:lnTo>
                  <a:pt x="0" y="7244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6" id="16"/>
          <p:cNvSpPr txBox="true"/>
          <p:nvPr/>
        </p:nvSpPr>
        <p:spPr>
          <a:xfrm rot="0">
            <a:off x="310141" y="1500261"/>
            <a:ext cx="6762261" cy="835783"/>
          </a:xfrm>
          <a:prstGeom prst="rect">
            <a:avLst/>
          </a:prstGeom>
        </p:spPr>
        <p:txBody>
          <a:bodyPr anchor="t" rtlCol="false" tIns="0" lIns="0" bIns="0" rIns="0">
            <a:spAutoFit/>
          </a:bodyPr>
          <a:lstStyle/>
          <a:p>
            <a:pPr algn="l">
              <a:lnSpc>
                <a:spcPts val="6958"/>
              </a:lnSpc>
            </a:pPr>
            <a:r>
              <a:rPr lang="en-US" b="true" sz="4970" i="true">
                <a:solidFill>
                  <a:srgbClr val="FFFFFF"/>
                </a:solidFill>
                <a:latin typeface="TT Octosquares Condensed Bold Italics"/>
                <a:ea typeface="TT Octosquares Condensed Bold Italics"/>
                <a:cs typeface="TT Octosquares Condensed Bold Italics"/>
                <a:sym typeface="TT Octosquares Condensed Bold Italics"/>
              </a:rPr>
              <a:t>INTERNET OF THINGS</a:t>
            </a:r>
          </a:p>
        </p:txBody>
      </p:sp>
      <p:sp>
        <p:nvSpPr>
          <p:cNvPr name="TextBox 17" id="17"/>
          <p:cNvSpPr txBox="true"/>
          <p:nvPr/>
        </p:nvSpPr>
        <p:spPr>
          <a:xfrm rot="0">
            <a:off x="984541" y="2711460"/>
            <a:ext cx="9487208" cy="3004819"/>
          </a:xfrm>
          <a:prstGeom prst="rect">
            <a:avLst/>
          </a:prstGeom>
        </p:spPr>
        <p:txBody>
          <a:bodyPr anchor="t" rtlCol="false" tIns="0" lIns="0" bIns="0" rIns="0">
            <a:spAutoFit/>
          </a:bodyPr>
          <a:lstStyle/>
          <a:p>
            <a:pPr algn="l">
              <a:lnSpc>
                <a:spcPts val="7809"/>
              </a:lnSpc>
            </a:pPr>
            <a:r>
              <a:rPr lang="en-US" b="true" sz="7099" i="true">
                <a:solidFill>
                  <a:srgbClr val="FFFFFF"/>
                </a:solidFill>
                <a:latin typeface="TT Octosquares Condensed Bold Italics"/>
                <a:ea typeface="TT Octosquares Condensed Bold Italics"/>
                <a:cs typeface="TT Octosquares Condensed Bold Italics"/>
                <a:sym typeface="TT Octosquares Condensed Bold Italics"/>
              </a:rPr>
              <a:t>SISTEM KEHADIRAN DENGAN PENGENALAN WAJAH</a:t>
            </a:r>
          </a:p>
        </p:txBody>
      </p:sp>
      <p:sp>
        <p:nvSpPr>
          <p:cNvPr name="TextBox 18" id="18"/>
          <p:cNvSpPr txBox="true"/>
          <p:nvPr/>
        </p:nvSpPr>
        <p:spPr>
          <a:xfrm rot="0">
            <a:off x="984541" y="5763904"/>
            <a:ext cx="7914990" cy="773476"/>
          </a:xfrm>
          <a:prstGeom prst="rect">
            <a:avLst/>
          </a:prstGeom>
        </p:spPr>
        <p:txBody>
          <a:bodyPr anchor="t" rtlCol="false" tIns="0" lIns="0" bIns="0" rIns="0">
            <a:spAutoFit/>
          </a:bodyPr>
          <a:lstStyle/>
          <a:p>
            <a:pPr algn="l">
              <a:lnSpc>
                <a:spcPts val="5943"/>
              </a:lnSpc>
            </a:pPr>
            <a:r>
              <a:rPr lang="en-US" b="true" sz="5403" i="true">
                <a:solidFill>
                  <a:srgbClr val="FFFFFF"/>
                </a:solidFill>
                <a:latin typeface="TT Octosquares Condensed Bold Italics"/>
                <a:ea typeface="TT Octosquares Condensed Bold Italics"/>
                <a:cs typeface="TT Octosquares Condensed Bold Italics"/>
                <a:sym typeface="TT Octosquares Condensed Bold Italics"/>
              </a:rPr>
              <a:t>PEOPLE IOT - 2024</a:t>
            </a:r>
          </a:p>
        </p:txBody>
      </p:sp>
      <p:sp>
        <p:nvSpPr>
          <p:cNvPr name="TextBox 19" id="19"/>
          <p:cNvSpPr txBox="true"/>
          <p:nvPr/>
        </p:nvSpPr>
        <p:spPr>
          <a:xfrm rot="0">
            <a:off x="1044697" y="9232252"/>
            <a:ext cx="6027704" cy="639001"/>
          </a:xfrm>
          <a:prstGeom prst="rect">
            <a:avLst/>
          </a:prstGeom>
        </p:spPr>
        <p:txBody>
          <a:bodyPr anchor="t" rtlCol="false" tIns="0" lIns="0" bIns="0" rIns="0">
            <a:spAutoFit/>
          </a:bodyPr>
          <a:lstStyle/>
          <a:p>
            <a:pPr algn="l">
              <a:lnSpc>
                <a:spcPts val="2546"/>
              </a:lnSpc>
            </a:pPr>
            <a:r>
              <a:rPr lang="en-US" sz="2315" u="sng">
                <a:solidFill>
                  <a:srgbClr val="FFFFFF"/>
                </a:solidFill>
                <a:latin typeface="Noto Sans"/>
                <a:ea typeface="Noto Sans"/>
                <a:cs typeface="Noto Sans"/>
                <a:sym typeface="Noto Sans"/>
                <a:hlinkClick r:id="rId13" tooltip="https://github.com/IOT-D3TI23/People_IoT_FINAL"/>
              </a:rPr>
              <a:t>github.com/IOT-D3TI23/People_IoT_FINAL</a:t>
            </a:r>
          </a:p>
          <a:p>
            <a:pPr algn="l">
              <a:lnSpc>
                <a:spcPts val="2546"/>
              </a:lnSpc>
            </a:pPr>
          </a:p>
        </p:txBody>
      </p:sp>
      <p:sp>
        <p:nvSpPr>
          <p:cNvPr name="TextBox 20" id="20"/>
          <p:cNvSpPr txBox="true"/>
          <p:nvPr/>
        </p:nvSpPr>
        <p:spPr>
          <a:xfrm rot="0">
            <a:off x="1477940" y="496474"/>
            <a:ext cx="2962889" cy="376165"/>
          </a:xfrm>
          <a:prstGeom prst="rect">
            <a:avLst/>
          </a:prstGeom>
        </p:spPr>
        <p:txBody>
          <a:bodyPr anchor="t" rtlCol="false" tIns="0" lIns="0" bIns="0" rIns="0">
            <a:spAutoFit/>
          </a:bodyPr>
          <a:lstStyle/>
          <a:p>
            <a:pPr algn="l">
              <a:lnSpc>
                <a:spcPts val="2881"/>
              </a:lnSpc>
            </a:pPr>
            <a:r>
              <a:rPr lang="en-US" sz="2619">
                <a:solidFill>
                  <a:srgbClr val="FFFFFF"/>
                </a:solidFill>
                <a:latin typeface="Noto Sans"/>
                <a:ea typeface="Noto Sans"/>
                <a:cs typeface="Noto Sans"/>
                <a:sym typeface="Noto Sans"/>
              </a:rPr>
              <a:t>D3TI-2023</a:t>
            </a:r>
          </a:p>
        </p:txBody>
      </p:sp>
      <p:sp>
        <p:nvSpPr>
          <p:cNvPr name="TextBox 21" id="21"/>
          <p:cNvSpPr txBox="true"/>
          <p:nvPr/>
        </p:nvSpPr>
        <p:spPr>
          <a:xfrm rot="0">
            <a:off x="984541" y="6697563"/>
            <a:ext cx="4424128" cy="1304925"/>
          </a:xfrm>
          <a:prstGeom prst="rect">
            <a:avLst/>
          </a:prstGeom>
        </p:spPr>
        <p:txBody>
          <a:bodyPr anchor="t" rtlCol="false" tIns="0" lIns="0" bIns="0" rIns="0">
            <a:spAutoFit/>
          </a:bodyPr>
          <a:lstStyle/>
          <a:p>
            <a:pPr algn="l">
              <a:lnSpc>
                <a:spcPts val="2624"/>
              </a:lnSpc>
            </a:pPr>
            <a:r>
              <a:rPr lang="en-US" sz="2499">
                <a:solidFill>
                  <a:srgbClr val="FFFFFF"/>
                </a:solidFill>
                <a:latin typeface="TT Octosquares Condensed"/>
                <a:ea typeface="TT Octosquares Condensed"/>
                <a:cs typeface="TT Octosquares Condensed"/>
                <a:sym typeface="TT Octosquares Condensed"/>
              </a:rPr>
              <a:t>Prepared by :</a:t>
            </a:r>
          </a:p>
          <a:p>
            <a:pPr algn="l">
              <a:lnSpc>
                <a:spcPts val="2624"/>
              </a:lnSpc>
            </a:pPr>
            <a:r>
              <a:rPr lang="en-US" sz="2499">
                <a:solidFill>
                  <a:srgbClr val="FFFFFF"/>
                </a:solidFill>
                <a:latin typeface="TT Octosquares Condensed"/>
                <a:ea typeface="TT Octosquares Condensed"/>
                <a:cs typeface="TT Octosquares Condensed"/>
                <a:sym typeface="TT Octosquares Condensed"/>
              </a:rPr>
              <a:t>11323006 - Cheryl M Lovica</a:t>
            </a:r>
          </a:p>
          <a:p>
            <a:pPr algn="l">
              <a:lnSpc>
                <a:spcPts val="2624"/>
              </a:lnSpc>
            </a:pPr>
            <a:r>
              <a:rPr lang="en-US" sz="2499">
                <a:solidFill>
                  <a:srgbClr val="FFFFFF"/>
                </a:solidFill>
                <a:latin typeface="TT Octosquares Condensed"/>
                <a:ea typeface="TT Octosquares Condensed"/>
                <a:cs typeface="TT Octosquares Condensed"/>
                <a:sym typeface="TT Octosquares Condensed"/>
              </a:rPr>
              <a:t>11323051  - Vinci G Baringbing</a:t>
            </a:r>
          </a:p>
          <a:p>
            <a:pPr algn="l">
              <a:lnSpc>
                <a:spcPts val="2624"/>
              </a:lnSpc>
            </a:pPr>
            <a:r>
              <a:rPr lang="en-US" sz="2499">
                <a:solidFill>
                  <a:srgbClr val="FFFFFF"/>
                </a:solidFill>
                <a:latin typeface="TT Octosquares Condensed"/>
                <a:ea typeface="TT Octosquares Condensed"/>
                <a:cs typeface="TT Octosquares Condensed"/>
                <a:sym typeface="TT Octosquares Condensed"/>
              </a:rPr>
              <a:t>11323055 - Febyanti Hutahaean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2F78">
                <a:alpha val="100000"/>
              </a:srgbClr>
            </a:gs>
            <a:gs pos="100000">
              <a:srgbClr val="011742">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8398324" y="7385105"/>
            <a:ext cx="9461025" cy="9461025"/>
          </a:xfrm>
          <a:custGeom>
            <a:avLst/>
            <a:gdLst/>
            <a:ahLst/>
            <a:cxnLst/>
            <a:rect r="r" b="b" t="t" l="l"/>
            <a:pathLst>
              <a:path h="9461025" w="9461025">
                <a:moveTo>
                  <a:pt x="0" y="0"/>
                </a:moveTo>
                <a:lnTo>
                  <a:pt x="9461025" y="0"/>
                </a:lnTo>
                <a:lnTo>
                  <a:pt x="9461025" y="9461024"/>
                </a:lnTo>
                <a:lnTo>
                  <a:pt x="0" y="946102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52818" y="477424"/>
            <a:ext cx="8933848" cy="8933848"/>
          </a:xfrm>
          <a:custGeom>
            <a:avLst/>
            <a:gdLst/>
            <a:ahLst/>
            <a:cxnLst/>
            <a:rect r="r" b="b" t="t" l="l"/>
            <a:pathLst>
              <a:path h="8933848" w="8933848">
                <a:moveTo>
                  <a:pt x="0" y="0"/>
                </a:moveTo>
                <a:lnTo>
                  <a:pt x="8933847" y="0"/>
                </a:lnTo>
                <a:lnTo>
                  <a:pt x="8933847" y="8933848"/>
                </a:lnTo>
                <a:lnTo>
                  <a:pt x="0" y="89338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11990" y="813101"/>
            <a:ext cx="8415502" cy="8262493"/>
          </a:xfrm>
          <a:custGeom>
            <a:avLst/>
            <a:gdLst/>
            <a:ahLst/>
            <a:cxnLst/>
            <a:rect r="r" b="b" t="t" l="l"/>
            <a:pathLst>
              <a:path h="8262493" w="8415502">
                <a:moveTo>
                  <a:pt x="0" y="0"/>
                </a:moveTo>
                <a:lnTo>
                  <a:pt x="8415503" y="0"/>
                </a:lnTo>
                <a:lnTo>
                  <a:pt x="8415503" y="8262494"/>
                </a:lnTo>
                <a:lnTo>
                  <a:pt x="0" y="82624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1661465" y="1386072"/>
            <a:ext cx="7116552" cy="711655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25046" t="0" r="-25046" b="0"/>
              </a:stretch>
            </a:blipFill>
            <a:ln w="152400" cap="sq">
              <a:solidFill>
                <a:srgbClr val="1049B7"/>
              </a:solidFill>
              <a:prstDash val="solid"/>
              <a:miter/>
            </a:ln>
          </p:spPr>
        </p:sp>
      </p:grpSp>
      <p:sp>
        <p:nvSpPr>
          <p:cNvPr name="Freeform 7" id="7"/>
          <p:cNvSpPr/>
          <p:nvPr/>
        </p:nvSpPr>
        <p:spPr>
          <a:xfrm flipH="false" flipV="false" rot="0">
            <a:off x="-4730512" y="477424"/>
            <a:ext cx="9461025" cy="9461025"/>
          </a:xfrm>
          <a:custGeom>
            <a:avLst/>
            <a:gdLst/>
            <a:ahLst/>
            <a:cxnLst/>
            <a:rect r="r" b="b" t="t" l="l"/>
            <a:pathLst>
              <a:path h="9461025" w="9461025">
                <a:moveTo>
                  <a:pt x="0" y="0"/>
                </a:moveTo>
                <a:lnTo>
                  <a:pt x="9461024" y="0"/>
                </a:lnTo>
                <a:lnTo>
                  <a:pt x="9461024" y="9461025"/>
                </a:lnTo>
                <a:lnTo>
                  <a:pt x="0" y="9461025"/>
                </a:lnTo>
                <a:lnTo>
                  <a:pt x="0" y="0"/>
                </a:lnTo>
                <a:close/>
              </a:path>
            </a:pathLst>
          </a:custGeom>
          <a:blipFill>
            <a:blip r:embed="rId2">
              <a:alphaModFix amt="68000"/>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10290" y="8154004"/>
            <a:ext cx="8185690" cy="921590"/>
            <a:chOff x="0" y="0"/>
            <a:chExt cx="1987913" cy="223810"/>
          </a:xfrm>
        </p:grpSpPr>
        <p:sp>
          <p:nvSpPr>
            <p:cNvPr name="Freeform 9" id="9"/>
            <p:cNvSpPr/>
            <p:nvPr/>
          </p:nvSpPr>
          <p:spPr>
            <a:xfrm flipH="false" flipV="false" rot="0">
              <a:off x="0" y="0"/>
              <a:ext cx="1987913" cy="223810"/>
            </a:xfrm>
            <a:custGeom>
              <a:avLst/>
              <a:gdLst/>
              <a:ahLst/>
              <a:cxnLst/>
              <a:rect r="r" b="b" t="t" l="l"/>
              <a:pathLst>
                <a:path h="223810" w="1987913">
                  <a:moveTo>
                    <a:pt x="94579" y="0"/>
                  </a:moveTo>
                  <a:lnTo>
                    <a:pt x="1893334" y="0"/>
                  </a:lnTo>
                  <a:cubicBezTo>
                    <a:pt x="1945568" y="0"/>
                    <a:pt x="1987913" y="42344"/>
                    <a:pt x="1987913" y="94579"/>
                  </a:cubicBezTo>
                  <a:lnTo>
                    <a:pt x="1987913" y="129231"/>
                  </a:lnTo>
                  <a:cubicBezTo>
                    <a:pt x="1987913" y="154315"/>
                    <a:pt x="1977948" y="178372"/>
                    <a:pt x="1960211" y="196109"/>
                  </a:cubicBezTo>
                  <a:cubicBezTo>
                    <a:pt x="1942474" y="213846"/>
                    <a:pt x="1918418" y="223810"/>
                    <a:pt x="1893334" y="223810"/>
                  </a:cubicBezTo>
                  <a:lnTo>
                    <a:pt x="94579" y="223810"/>
                  </a:lnTo>
                  <a:cubicBezTo>
                    <a:pt x="42344" y="223810"/>
                    <a:pt x="0" y="181466"/>
                    <a:pt x="0" y="129231"/>
                  </a:cubicBezTo>
                  <a:lnTo>
                    <a:pt x="0" y="94579"/>
                  </a:lnTo>
                  <a:cubicBezTo>
                    <a:pt x="0" y="42344"/>
                    <a:pt x="42344" y="0"/>
                    <a:pt x="94579" y="0"/>
                  </a:cubicBezTo>
                  <a:close/>
                </a:path>
              </a:pathLst>
            </a:custGeom>
            <a:gradFill rotWithShape="true">
              <a:gsLst>
                <a:gs pos="0">
                  <a:srgbClr val="1458DB">
                    <a:alpha val="100000"/>
                  </a:srgbClr>
                </a:gs>
                <a:gs pos="100000">
                  <a:srgbClr val="093894">
                    <a:alpha val="100000"/>
                  </a:srgbClr>
                </a:gs>
              </a:gsLst>
              <a:lin ang="0"/>
            </a:gradFill>
          </p:spPr>
        </p:sp>
        <p:sp>
          <p:nvSpPr>
            <p:cNvPr name="TextBox 10" id="10"/>
            <p:cNvSpPr txBox="true"/>
            <p:nvPr/>
          </p:nvSpPr>
          <p:spPr>
            <a:xfrm>
              <a:off x="0" y="-38100"/>
              <a:ext cx="1987913" cy="26191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738026" y="8392341"/>
            <a:ext cx="466633" cy="466633"/>
          </a:xfrm>
          <a:custGeom>
            <a:avLst/>
            <a:gdLst/>
            <a:ahLst/>
            <a:cxnLst/>
            <a:rect r="r" b="b" t="t" l="l"/>
            <a:pathLst>
              <a:path h="466633" w="466633">
                <a:moveTo>
                  <a:pt x="0" y="0"/>
                </a:moveTo>
                <a:lnTo>
                  <a:pt x="466633" y="0"/>
                </a:lnTo>
                <a:lnTo>
                  <a:pt x="466633" y="466634"/>
                </a:lnTo>
                <a:lnTo>
                  <a:pt x="0" y="46663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564833" y="338702"/>
            <a:ext cx="942324" cy="724411"/>
          </a:xfrm>
          <a:custGeom>
            <a:avLst/>
            <a:gdLst/>
            <a:ahLst/>
            <a:cxnLst/>
            <a:rect r="r" b="b" t="t" l="l"/>
            <a:pathLst>
              <a:path h="724411" w="942324">
                <a:moveTo>
                  <a:pt x="0" y="0"/>
                </a:moveTo>
                <a:lnTo>
                  <a:pt x="942323" y="0"/>
                </a:lnTo>
                <a:lnTo>
                  <a:pt x="942323" y="724411"/>
                </a:lnTo>
                <a:lnTo>
                  <a:pt x="0" y="7244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3" id="13"/>
          <p:cNvSpPr txBox="true"/>
          <p:nvPr/>
        </p:nvSpPr>
        <p:spPr>
          <a:xfrm rot="0">
            <a:off x="738026" y="3624681"/>
            <a:ext cx="9733850" cy="1319667"/>
          </a:xfrm>
          <a:prstGeom prst="rect">
            <a:avLst/>
          </a:prstGeom>
        </p:spPr>
        <p:txBody>
          <a:bodyPr anchor="t" rtlCol="false" tIns="0" lIns="0" bIns="0" rIns="0">
            <a:spAutoFit/>
          </a:bodyPr>
          <a:lstStyle/>
          <a:p>
            <a:pPr algn="l">
              <a:lnSpc>
                <a:spcPts val="10205"/>
              </a:lnSpc>
            </a:pPr>
            <a:r>
              <a:rPr lang="en-US" b="true" sz="9278" i="true">
                <a:solidFill>
                  <a:srgbClr val="FFFFFF"/>
                </a:solidFill>
                <a:latin typeface="TT Octosquares Condensed Bold Italics"/>
                <a:ea typeface="TT Octosquares Condensed Bold Italics"/>
                <a:cs typeface="TT Octosquares Condensed Bold Italics"/>
                <a:sym typeface="TT Octosquares Condensed Bold Italics"/>
              </a:rPr>
              <a:t>THANK YOU </a:t>
            </a:r>
          </a:p>
        </p:txBody>
      </p:sp>
      <p:sp>
        <p:nvSpPr>
          <p:cNvPr name="TextBox 14" id="14"/>
          <p:cNvSpPr txBox="true"/>
          <p:nvPr/>
        </p:nvSpPr>
        <p:spPr>
          <a:xfrm rot="0">
            <a:off x="1204659" y="8436594"/>
            <a:ext cx="6027704" cy="639001"/>
          </a:xfrm>
          <a:prstGeom prst="rect">
            <a:avLst/>
          </a:prstGeom>
        </p:spPr>
        <p:txBody>
          <a:bodyPr anchor="t" rtlCol="false" tIns="0" lIns="0" bIns="0" rIns="0">
            <a:spAutoFit/>
          </a:bodyPr>
          <a:lstStyle/>
          <a:p>
            <a:pPr algn="l">
              <a:lnSpc>
                <a:spcPts val="2546"/>
              </a:lnSpc>
            </a:pPr>
            <a:r>
              <a:rPr lang="en-US" sz="2315" u="sng">
                <a:solidFill>
                  <a:srgbClr val="FFFFFF"/>
                </a:solidFill>
                <a:latin typeface="Noto Sans"/>
                <a:ea typeface="Noto Sans"/>
                <a:cs typeface="Noto Sans"/>
                <a:sym typeface="Noto Sans"/>
                <a:hlinkClick r:id="rId13" tooltip="https://github.com/IOT-D3TI23/People_IoT_FINAL"/>
              </a:rPr>
              <a:t>github.com/IOT-D3TI23/People_IoT_FINAL</a:t>
            </a:r>
          </a:p>
          <a:p>
            <a:pPr algn="l">
              <a:lnSpc>
                <a:spcPts val="2546"/>
              </a:lnSpc>
            </a:pPr>
          </a:p>
        </p:txBody>
      </p:sp>
      <p:sp>
        <p:nvSpPr>
          <p:cNvPr name="TextBox 15" id="15"/>
          <p:cNvSpPr txBox="true"/>
          <p:nvPr/>
        </p:nvSpPr>
        <p:spPr>
          <a:xfrm rot="0">
            <a:off x="773017" y="5901377"/>
            <a:ext cx="7914990" cy="773476"/>
          </a:xfrm>
          <a:prstGeom prst="rect">
            <a:avLst/>
          </a:prstGeom>
        </p:spPr>
        <p:txBody>
          <a:bodyPr anchor="t" rtlCol="false" tIns="0" lIns="0" bIns="0" rIns="0">
            <a:spAutoFit/>
          </a:bodyPr>
          <a:lstStyle/>
          <a:p>
            <a:pPr algn="l">
              <a:lnSpc>
                <a:spcPts val="5943"/>
              </a:lnSpc>
            </a:pPr>
            <a:r>
              <a:rPr lang="en-US" b="true" sz="5403" i="true">
                <a:solidFill>
                  <a:srgbClr val="FFFFFF"/>
                </a:solidFill>
                <a:latin typeface="TT Octosquares Condensed Bold Italics"/>
                <a:ea typeface="TT Octosquares Condensed Bold Italics"/>
                <a:cs typeface="TT Octosquares Condensed Bold Italics"/>
                <a:sym typeface="TT Octosquares Condensed Bold Italics"/>
              </a:rPr>
              <a:t>PEOPLE IOT - 2024</a:t>
            </a:r>
          </a:p>
        </p:txBody>
      </p:sp>
      <p:sp>
        <p:nvSpPr>
          <p:cNvPr name="TextBox 16" id="16"/>
          <p:cNvSpPr txBox="true"/>
          <p:nvPr/>
        </p:nvSpPr>
        <p:spPr>
          <a:xfrm rot="0">
            <a:off x="1601111" y="436936"/>
            <a:ext cx="2962889" cy="376165"/>
          </a:xfrm>
          <a:prstGeom prst="rect">
            <a:avLst/>
          </a:prstGeom>
        </p:spPr>
        <p:txBody>
          <a:bodyPr anchor="t" rtlCol="false" tIns="0" lIns="0" bIns="0" rIns="0">
            <a:spAutoFit/>
          </a:bodyPr>
          <a:lstStyle/>
          <a:p>
            <a:pPr algn="l">
              <a:lnSpc>
                <a:spcPts val="2881"/>
              </a:lnSpc>
            </a:pPr>
            <a:r>
              <a:rPr lang="en-US" sz="2619">
                <a:solidFill>
                  <a:srgbClr val="FFFFFF"/>
                </a:solidFill>
                <a:latin typeface="Noto Sans"/>
                <a:ea typeface="Noto Sans"/>
                <a:cs typeface="Noto Sans"/>
                <a:sym typeface="Noto Sans"/>
              </a:rPr>
              <a:t>D3TI-2023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57232" y="-374896"/>
            <a:ext cx="20509955" cy="5518396"/>
            <a:chOff x="0" y="0"/>
            <a:chExt cx="5401799" cy="1453405"/>
          </a:xfrm>
        </p:grpSpPr>
        <p:sp>
          <p:nvSpPr>
            <p:cNvPr name="Freeform 3" id="3"/>
            <p:cNvSpPr/>
            <p:nvPr/>
          </p:nvSpPr>
          <p:spPr>
            <a:xfrm flipH="false" flipV="false" rot="0">
              <a:off x="0" y="0"/>
              <a:ext cx="5401799" cy="1453405"/>
            </a:xfrm>
            <a:custGeom>
              <a:avLst/>
              <a:gdLst/>
              <a:ahLst/>
              <a:cxnLst/>
              <a:rect r="r" b="b" t="t" l="l"/>
              <a:pathLst>
                <a:path h="1453405" w="5401799">
                  <a:moveTo>
                    <a:pt x="0" y="0"/>
                  </a:moveTo>
                  <a:lnTo>
                    <a:pt x="5401799" y="0"/>
                  </a:lnTo>
                  <a:lnTo>
                    <a:pt x="5401799" y="1453405"/>
                  </a:lnTo>
                  <a:lnTo>
                    <a:pt x="0" y="1453405"/>
                  </a:lnTo>
                  <a:close/>
                </a:path>
              </a:pathLst>
            </a:custGeom>
            <a:gradFill rotWithShape="true">
              <a:gsLst>
                <a:gs pos="0">
                  <a:srgbClr val="011742">
                    <a:alpha val="100000"/>
                  </a:srgbClr>
                </a:gs>
                <a:gs pos="100000">
                  <a:srgbClr val="082F78">
                    <a:alpha val="100000"/>
                  </a:srgbClr>
                </a:gs>
              </a:gsLst>
              <a:lin ang="2700000"/>
            </a:gradFill>
          </p:spPr>
        </p:sp>
        <p:sp>
          <p:nvSpPr>
            <p:cNvPr name="TextBox 4" id="4"/>
            <p:cNvSpPr txBox="true"/>
            <p:nvPr/>
          </p:nvSpPr>
          <p:spPr>
            <a:xfrm>
              <a:off x="0" y="-38100"/>
              <a:ext cx="5401799" cy="149150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391756" y="-4113951"/>
            <a:ext cx="8227901" cy="8227901"/>
          </a:xfrm>
          <a:custGeom>
            <a:avLst/>
            <a:gdLst/>
            <a:ahLst/>
            <a:cxnLst/>
            <a:rect r="r" b="b" t="t" l="l"/>
            <a:pathLst>
              <a:path h="8227901" w="8227901">
                <a:moveTo>
                  <a:pt x="0" y="0"/>
                </a:moveTo>
                <a:lnTo>
                  <a:pt x="8227901" y="0"/>
                </a:lnTo>
                <a:lnTo>
                  <a:pt x="8227901" y="8227902"/>
                </a:lnTo>
                <a:lnTo>
                  <a:pt x="0" y="8227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451855" y="-4113951"/>
            <a:ext cx="8227901" cy="8227901"/>
          </a:xfrm>
          <a:custGeom>
            <a:avLst/>
            <a:gdLst/>
            <a:ahLst/>
            <a:cxnLst/>
            <a:rect r="r" b="b" t="t" l="l"/>
            <a:pathLst>
              <a:path h="8227901" w="8227901">
                <a:moveTo>
                  <a:pt x="0" y="0"/>
                </a:moveTo>
                <a:lnTo>
                  <a:pt x="8227901" y="0"/>
                </a:lnTo>
                <a:lnTo>
                  <a:pt x="8227901" y="8227902"/>
                </a:lnTo>
                <a:lnTo>
                  <a:pt x="0" y="8227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668780" y="4418074"/>
            <a:ext cx="8950440" cy="1394464"/>
            <a:chOff x="0" y="0"/>
            <a:chExt cx="2357317" cy="367266"/>
          </a:xfrm>
        </p:grpSpPr>
        <p:sp>
          <p:nvSpPr>
            <p:cNvPr name="Freeform 8" id="8"/>
            <p:cNvSpPr/>
            <p:nvPr/>
          </p:nvSpPr>
          <p:spPr>
            <a:xfrm flipH="false" flipV="false" rot="0">
              <a:off x="0" y="0"/>
              <a:ext cx="2357317" cy="367266"/>
            </a:xfrm>
            <a:custGeom>
              <a:avLst/>
              <a:gdLst/>
              <a:ahLst/>
              <a:cxnLst/>
              <a:rect r="r" b="b" t="t" l="l"/>
              <a:pathLst>
                <a:path h="367266" w="2357317">
                  <a:moveTo>
                    <a:pt x="86498" y="0"/>
                  </a:moveTo>
                  <a:lnTo>
                    <a:pt x="2270820" y="0"/>
                  </a:lnTo>
                  <a:cubicBezTo>
                    <a:pt x="2293760" y="0"/>
                    <a:pt x="2315761" y="9113"/>
                    <a:pt x="2331983" y="25335"/>
                  </a:cubicBezTo>
                  <a:cubicBezTo>
                    <a:pt x="2348204" y="41556"/>
                    <a:pt x="2357317" y="63557"/>
                    <a:pt x="2357317" y="86498"/>
                  </a:cubicBezTo>
                  <a:lnTo>
                    <a:pt x="2357317" y="280768"/>
                  </a:lnTo>
                  <a:cubicBezTo>
                    <a:pt x="2357317" y="303709"/>
                    <a:pt x="2348204" y="325710"/>
                    <a:pt x="2331983" y="341932"/>
                  </a:cubicBezTo>
                  <a:cubicBezTo>
                    <a:pt x="2315761" y="358153"/>
                    <a:pt x="2293760" y="367266"/>
                    <a:pt x="2270820" y="367266"/>
                  </a:cubicBezTo>
                  <a:lnTo>
                    <a:pt x="86498" y="367266"/>
                  </a:lnTo>
                  <a:cubicBezTo>
                    <a:pt x="63557" y="367266"/>
                    <a:pt x="41556" y="358153"/>
                    <a:pt x="25335" y="341932"/>
                  </a:cubicBezTo>
                  <a:cubicBezTo>
                    <a:pt x="9113" y="325710"/>
                    <a:pt x="0" y="303709"/>
                    <a:pt x="0" y="280768"/>
                  </a:cubicBezTo>
                  <a:lnTo>
                    <a:pt x="0" y="86498"/>
                  </a:lnTo>
                  <a:cubicBezTo>
                    <a:pt x="0" y="63557"/>
                    <a:pt x="9113" y="41556"/>
                    <a:pt x="25335" y="25335"/>
                  </a:cubicBezTo>
                  <a:cubicBezTo>
                    <a:pt x="41556" y="9113"/>
                    <a:pt x="63557" y="0"/>
                    <a:pt x="86498" y="0"/>
                  </a:cubicBezTo>
                  <a:close/>
                </a:path>
              </a:pathLst>
            </a:custGeom>
            <a:solidFill>
              <a:srgbClr val="1049B7"/>
            </a:solidFill>
          </p:spPr>
        </p:sp>
        <p:sp>
          <p:nvSpPr>
            <p:cNvPr name="TextBox 9" id="9"/>
            <p:cNvSpPr txBox="true"/>
            <p:nvPr/>
          </p:nvSpPr>
          <p:spPr>
            <a:xfrm>
              <a:off x="0" y="-38100"/>
              <a:ext cx="2357317" cy="40536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8570777" y="5239315"/>
            <a:ext cx="1146447" cy="114644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049B7"/>
            </a:solidFill>
          </p:spPr>
        </p:sp>
        <p:sp>
          <p:nvSpPr>
            <p:cNvPr name="TextBox 12" id="12"/>
            <p:cNvSpPr txBox="true"/>
            <p:nvPr/>
          </p:nvSpPr>
          <p:spPr>
            <a:xfrm>
              <a:off x="139700" y="101600"/>
              <a:ext cx="533400" cy="571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3838167" y="1973788"/>
            <a:ext cx="11247552" cy="1966701"/>
          </a:xfrm>
          <a:prstGeom prst="rect">
            <a:avLst/>
          </a:prstGeom>
        </p:spPr>
        <p:txBody>
          <a:bodyPr anchor="t" rtlCol="false" tIns="0" lIns="0" bIns="0" rIns="0">
            <a:spAutoFit/>
          </a:bodyPr>
          <a:lstStyle/>
          <a:p>
            <a:pPr algn="ctr">
              <a:lnSpc>
                <a:spcPts val="7600"/>
              </a:lnSpc>
            </a:pPr>
            <a:r>
              <a:rPr lang="en-US" b="true" sz="7238" i="true">
                <a:solidFill>
                  <a:srgbClr val="FFFFFF"/>
                </a:solidFill>
                <a:latin typeface="TT Octosquares Condensed Bold Italics"/>
                <a:ea typeface="TT Octosquares Condensed Bold Italics"/>
                <a:cs typeface="TT Octosquares Condensed Bold Italics"/>
                <a:sym typeface="TT Octosquares Condensed Bold Italics"/>
              </a:rPr>
              <a:t>Sistem Kehadiran dengan Pengenalan Wajah</a:t>
            </a:r>
          </a:p>
        </p:txBody>
      </p:sp>
      <p:sp>
        <p:nvSpPr>
          <p:cNvPr name="TextBox 14" id="14"/>
          <p:cNvSpPr txBox="true"/>
          <p:nvPr/>
        </p:nvSpPr>
        <p:spPr>
          <a:xfrm rot="0">
            <a:off x="5344373" y="4744794"/>
            <a:ext cx="7599255" cy="664818"/>
          </a:xfrm>
          <a:prstGeom prst="rect">
            <a:avLst/>
          </a:prstGeom>
        </p:spPr>
        <p:txBody>
          <a:bodyPr anchor="t" rtlCol="false" tIns="0" lIns="0" bIns="0" rIns="0">
            <a:spAutoFit/>
          </a:bodyPr>
          <a:lstStyle/>
          <a:p>
            <a:pPr algn="ctr">
              <a:lnSpc>
                <a:spcPts val="5143"/>
              </a:lnSpc>
            </a:pPr>
            <a:r>
              <a:rPr lang="en-US" sz="4898">
                <a:solidFill>
                  <a:srgbClr val="FFFFFF"/>
                </a:solidFill>
                <a:latin typeface="TT Octosquares Condensed"/>
                <a:ea typeface="TT Octosquares Condensed"/>
                <a:cs typeface="TT Octosquares Condensed"/>
                <a:sym typeface="TT Octosquares Condensed"/>
              </a:rPr>
              <a:t>Definsi</a:t>
            </a:r>
          </a:p>
        </p:txBody>
      </p:sp>
      <p:sp>
        <p:nvSpPr>
          <p:cNvPr name="TextBox 15" id="15"/>
          <p:cNvSpPr txBox="true"/>
          <p:nvPr/>
        </p:nvSpPr>
        <p:spPr>
          <a:xfrm rot="0">
            <a:off x="5993238" y="858801"/>
            <a:ext cx="6301524" cy="1034909"/>
          </a:xfrm>
          <a:prstGeom prst="rect">
            <a:avLst/>
          </a:prstGeom>
        </p:spPr>
        <p:txBody>
          <a:bodyPr anchor="t" rtlCol="false" tIns="0" lIns="0" bIns="0" rIns="0">
            <a:spAutoFit/>
          </a:bodyPr>
          <a:lstStyle/>
          <a:p>
            <a:pPr algn="ctr">
              <a:lnSpc>
                <a:spcPts val="7962"/>
              </a:lnSpc>
            </a:pPr>
            <a:r>
              <a:rPr lang="en-US" b="true" sz="7238" i="true">
                <a:solidFill>
                  <a:srgbClr val="FFFFFF"/>
                </a:solidFill>
                <a:latin typeface="TT Octosquares Condensed Bold Italics"/>
                <a:ea typeface="TT Octosquares Condensed Bold Italics"/>
                <a:cs typeface="TT Octosquares Condensed Bold Italics"/>
                <a:sym typeface="TT Octosquares Condensed Bold Italics"/>
              </a:rPr>
              <a:t>Introduction</a:t>
            </a:r>
          </a:p>
        </p:txBody>
      </p:sp>
      <p:sp>
        <p:nvSpPr>
          <p:cNvPr name="TextBox 16" id="16"/>
          <p:cNvSpPr txBox="true"/>
          <p:nvPr/>
        </p:nvSpPr>
        <p:spPr>
          <a:xfrm rot="0">
            <a:off x="1437982" y="6340186"/>
            <a:ext cx="15412037" cy="3051499"/>
          </a:xfrm>
          <a:prstGeom prst="rect">
            <a:avLst/>
          </a:prstGeom>
        </p:spPr>
        <p:txBody>
          <a:bodyPr anchor="t" rtlCol="false" tIns="0" lIns="0" bIns="0" rIns="0">
            <a:spAutoFit/>
          </a:bodyPr>
          <a:lstStyle/>
          <a:p>
            <a:pPr algn="just">
              <a:lnSpc>
                <a:spcPts val="3482"/>
              </a:lnSpc>
              <a:spcBef>
                <a:spcPct val="0"/>
              </a:spcBef>
            </a:pPr>
            <a:r>
              <a:rPr lang="en-US" sz="2487">
                <a:solidFill>
                  <a:srgbClr val="000000"/>
                </a:solidFill>
                <a:latin typeface="Noto Sans"/>
                <a:ea typeface="Noto Sans"/>
                <a:cs typeface="Noto Sans"/>
                <a:sym typeface="Noto Sans"/>
              </a:rPr>
              <a:t>Sistem Kehadiran dengan Pengenalan Wajah adalah aplikasi berbasis Python yang memanfaatkan pustaka OpenCV untuk mendeteksi dan mengenali wajah. Hal ini sangat mudah dilakukan mausia tetapi  komputer membutuhkan instruksi yang tepat Sistem ini bekerja dengan mencocokkan wajah mahasiswa yang di-scan secara langsung dengan gambar yang sudah dilatih sebelumnya menggunakan trainer image. Tujuannya adalah membuat proses absensi jadi lebih praktis, cepat, dan akurat, sekaligus membantu dosen dalam melacak kehadiran mahasiswa secara otomatis tanpa perlu metode manual yang memakan waktu.</a:t>
            </a:r>
          </a:p>
        </p:txBody>
      </p:sp>
      <p:sp>
        <p:nvSpPr>
          <p:cNvPr name="AutoShape 17" id="17"/>
          <p:cNvSpPr/>
          <p:nvPr/>
        </p:nvSpPr>
        <p:spPr>
          <a:xfrm>
            <a:off x="1028700" y="9547859"/>
            <a:ext cx="16230600" cy="0"/>
          </a:xfrm>
          <a:prstGeom prst="line">
            <a:avLst/>
          </a:prstGeom>
          <a:ln cap="flat" w="38100">
            <a:solidFill>
              <a:srgbClr val="1458DB"/>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2F78">
                <a:alpha val="100000"/>
              </a:srgbClr>
            </a:gs>
            <a:gs pos="100000">
              <a:srgbClr val="01174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8705274" y="3853330"/>
            <a:ext cx="6975772" cy="1649090"/>
            <a:chOff x="0" y="0"/>
            <a:chExt cx="1694082" cy="400485"/>
          </a:xfrm>
        </p:grpSpPr>
        <p:sp>
          <p:nvSpPr>
            <p:cNvPr name="Freeform 3" id="3"/>
            <p:cNvSpPr/>
            <p:nvPr/>
          </p:nvSpPr>
          <p:spPr>
            <a:xfrm flipH="false" flipV="false" rot="0">
              <a:off x="0" y="0"/>
              <a:ext cx="1694082" cy="400485"/>
            </a:xfrm>
            <a:custGeom>
              <a:avLst/>
              <a:gdLst/>
              <a:ahLst/>
              <a:cxnLst/>
              <a:rect r="r" b="b" t="t" l="l"/>
              <a:pathLst>
                <a:path h="400485" w="1694082">
                  <a:moveTo>
                    <a:pt x="110983" y="0"/>
                  </a:moveTo>
                  <a:lnTo>
                    <a:pt x="1583099" y="0"/>
                  </a:lnTo>
                  <a:cubicBezTo>
                    <a:pt x="1644393" y="0"/>
                    <a:pt x="1694082" y="49689"/>
                    <a:pt x="1694082" y="110983"/>
                  </a:cubicBezTo>
                  <a:lnTo>
                    <a:pt x="1694082" y="289502"/>
                  </a:lnTo>
                  <a:cubicBezTo>
                    <a:pt x="1694082" y="318937"/>
                    <a:pt x="1682389" y="347166"/>
                    <a:pt x="1661576" y="367979"/>
                  </a:cubicBezTo>
                  <a:cubicBezTo>
                    <a:pt x="1640762" y="388792"/>
                    <a:pt x="1612533" y="400485"/>
                    <a:pt x="1583099" y="400485"/>
                  </a:cubicBezTo>
                  <a:lnTo>
                    <a:pt x="110983" y="400485"/>
                  </a:lnTo>
                  <a:cubicBezTo>
                    <a:pt x="49689" y="400485"/>
                    <a:pt x="0" y="350796"/>
                    <a:pt x="0" y="289502"/>
                  </a:cubicBezTo>
                  <a:lnTo>
                    <a:pt x="0" y="110983"/>
                  </a:lnTo>
                  <a:cubicBezTo>
                    <a:pt x="0" y="49689"/>
                    <a:pt x="49689" y="0"/>
                    <a:pt x="110983" y="0"/>
                  </a:cubicBezTo>
                  <a:close/>
                </a:path>
              </a:pathLst>
            </a:custGeom>
            <a:gradFill rotWithShape="true">
              <a:gsLst>
                <a:gs pos="0">
                  <a:srgbClr val="1458DB">
                    <a:alpha val="49000"/>
                  </a:srgbClr>
                </a:gs>
                <a:gs pos="100000">
                  <a:srgbClr val="093894">
                    <a:alpha val="49000"/>
                  </a:srgbClr>
                </a:gs>
              </a:gsLst>
              <a:lin ang="0"/>
            </a:gradFill>
          </p:spPr>
        </p:sp>
        <p:sp>
          <p:nvSpPr>
            <p:cNvPr name="TextBox 4" id="4"/>
            <p:cNvSpPr txBox="true"/>
            <p:nvPr/>
          </p:nvSpPr>
          <p:spPr>
            <a:xfrm>
              <a:off x="0" y="-38100"/>
              <a:ext cx="1694082" cy="43858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99020" y="5657850"/>
            <a:ext cx="6975772" cy="1649090"/>
            <a:chOff x="0" y="0"/>
            <a:chExt cx="1694082" cy="400485"/>
          </a:xfrm>
        </p:grpSpPr>
        <p:sp>
          <p:nvSpPr>
            <p:cNvPr name="Freeform 6" id="6"/>
            <p:cNvSpPr/>
            <p:nvPr/>
          </p:nvSpPr>
          <p:spPr>
            <a:xfrm flipH="false" flipV="false" rot="0">
              <a:off x="0" y="0"/>
              <a:ext cx="1694082" cy="400485"/>
            </a:xfrm>
            <a:custGeom>
              <a:avLst/>
              <a:gdLst/>
              <a:ahLst/>
              <a:cxnLst/>
              <a:rect r="r" b="b" t="t" l="l"/>
              <a:pathLst>
                <a:path h="400485" w="1694082">
                  <a:moveTo>
                    <a:pt x="110983" y="0"/>
                  </a:moveTo>
                  <a:lnTo>
                    <a:pt x="1583099" y="0"/>
                  </a:lnTo>
                  <a:cubicBezTo>
                    <a:pt x="1644393" y="0"/>
                    <a:pt x="1694082" y="49689"/>
                    <a:pt x="1694082" y="110983"/>
                  </a:cubicBezTo>
                  <a:lnTo>
                    <a:pt x="1694082" y="289502"/>
                  </a:lnTo>
                  <a:cubicBezTo>
                    <a:pt x="1694082" y="318937"/>
                    <a:pt x="1682389" y="347166"/>
                    <a:pt x="1661576" y="367979"/>
                  </a:cubicBezTo>
                  <a:cubicBezTo>
                    <a:pt x="1640762" y="388792"/>
                    <a:pt x="1612533" y="400485"/>
                    <a:pt x="1583099" y="400485"/>
                  </a:cubicBezTo>
                  <a:lnTo>
                    <a:pt x="110983" y="400485"/>
                  </a:lnTo>
                  <a:cubicBezTo>
                    <a:pt x="49689" y="400485"/>
                    <a:pt x="0" y="350796"/>
                    <a:pt x="0" y="289502"/>
                  </a:cubicBezTo>
                  <a:lnTo>
                    <a:pt x="0" y="110983"/>
                  </a:lnTo>
                  <a:cubicBezTo>
                    <a:pt x="0" y="49689"/>
                    <a:pt x="49689" y="0"/>
                    <a:pt x="110983" y="0"/>
                  </a:cubicBezTo>
                  <a:close/>
                </a:path>
              </a:pathLst>
            </a:custGeom>
            <a:gradFill rotWithShape="true">
              <a:gsLst>
                <a:gs pos="0">
                  <a:srgbClr val="1458DB">
                    <a:alpha val="49000"/>
                  </a:srgbClr>
                </a:gs>
                <a:gs pos="100000">
                  <a:srgbClr val="093894">
                    <a:alpha val="49000"/>
                  </a:srgbClr>
                </a:gs>
              </a:gsLst>
              <a:lin ang="0"/>
            </a:gradFill>
          </p:spPr>
        </p:sp>
        <p:sp>
          <p:nvSpPr>
            <p:cNvPr name="TextBox 7" id="7"/>
            <p:cNvSpPr txBox="true"/>
            <p:nvPr/>
          </p:nvSpPr>
          <p:spPr>
            <a:xfrm>
              <a:off x="0" y="-38100"/>
              <a:ext cx="1694082" cy="43858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914925" y="2355114"/>
            <a:ext cx="4553895" cy="4473033"/>
            <a:chOff x="0" y="0"/>
            <a:chExt cx="6071860" cy="5964045"/>
          </a:xfrm>
        </p:grpSpPr>
        <p:pic>
          <p:nvPicPr>
            <p:cNvPr name="Picture 9" id="9"/>
            <p:cNvPicPr>
              <a:picLocks noChangeAspect="true"/>
            </p:cNvPicPr>
            <p:nvPr/>
          </p:nvPicPr>
          <p:blipFill>
            <a:blip r:embed="rId2"/>
            <a:srcRect l="16085" t="0" r="16085" b="0"/>
            <a:stretch>
              <a:fillRect/>
            </a:stretch>
          </p:blipFill>
          <p:spPr>
            <a:xfrm flipH="false" flipV="false">
              <a:off x="0" y="0"/>
              <a:ext cx="6071860" cy="5964045"/>
            </a:xfrm>
            <a:prstGeom prst="rect">
              <a:avLst/>
            </a:prstGeom>
          </p:spPr>
        </p:pic>
      </p:grpSp>
      <p:grpSp>
        <p:nvGrpSpPr>
          <p:cNvPr name="Group 10" id="10"/>
          <p:cNvGrpSpPr/>
          <p:nvPr/>
        </p:nvGrpSpPr>
        <p:grpSpPr>
          <a:xfrm rot="0">
            <a:off x="7339328" y="670467"/>
            <a:ext cx="4553895" cy="4473033"/>
            <a:chOff x="0" y="0"/>
            <a:chExt cx="6071860" cy="5964045"/>
          </a:xfrm>
        </p:grpSpPr>
        <p:pic>
          <p:nvPicPr>
            <p:cNvPr name="Picture 11" id="11"/>
            <p:cNvPicPr>
              <a:picLocks noChangeAspect="true"/>
            </p:cNvPicPr>
            <p:nvPr/>
          </p:nvPicPr>
          <p:blipFill>
            <a:blip r:embed="rId3"/>
            <a:srcRect l="22448" t="0" r="22448" b="0"/>
            <a:stretch>
              <a:fillRect/>
            </a:stretch>
          </p:blipFill>
          <p:spPr>
            <a:xfrm flipH="false" flipV="false">
              <a:off x="0" y="0"/>
              <a:ext cx="6071860" cy="5964045"/>
            </a:xfrm>
            <a:prstGeom prst="rect">
              <a:avLst/>
            </a:prstGeom>
          </p:spPr>
        </p:pic>
      </p:grpSp>
      <p:sp>
        <p:nvSpPr>
          <p:cNvPr name="Freeform 12" id="12"/>
          <p:cNvSpPr/>
          <p:nvPr/>
        </p:nvSpPr>
        <p:spPr>
          <a:xfrm flipH="false" flipV="false" rot="0">
            <a:off x="490486" y="6092454"/>
            <a:ext cx="3675368" cy="1376447"/>
          </a:xfrm>
          <a:custGeom>
            <a:avLst/>
            <a:gdLst/>
            <a:ahLst/>
            <a:cxnLst/>
            <a:rect r="r" b="b" t="t" l="l"/>
            <a:pathLst>
              <a:path h="1376447" w="3675368">
                <a:moveTo>
                  <a:pt x="0" y="0"/>
                </a:moveTo>
                <a:lnTo>
                  <a:pt x="3675369" y="0"/>
                </a:lnTo>
                <a:lnTo>
                  <a:pt x="3675369" y="1376447"/>
                </a:lnTo>
                <a:lnTo>
                  <a:pt x="0" y="1376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3226695" y="1540155"/>
            <a:ext cx="659475" cy="65947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0F49B9">
                    <a:alpha val="100000"/>
                  </a:srgbClr>
                </a:gs>
                <a:gs pos="100000">
                  <a:srgbClr val="0E48B7">
                    <a:alpha val="100000"/>
                  </a:srgbClr>
                </a:gs>
              </a:gsLst>
              <a:lin ang="0"/>
            </a:gradFill>
          </p:spPr>
        </p:sp>
        <p:sp>
          <p:nvSpPr>
            <p:cNvPr name="TextBox 15" id="15"/>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4541212" y="8410368"/>
            <a:ext cx="579556" cy="579556"/>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0F49B9">
                    <a:alpha val="100000"/>
                  </a:srgbClr>
                </a:gs>
                <a:gs pos="100000">
                  <a:srgbClr val="0E48B7">
                    <a:alpha val="100000"/>
                  </a:srgbClr>
                </a:gs>
              </a:gsLst>
              <a:lin ang="0"/>
            </a:gradFill>
          </p:spPr>
        </p:sp>
        <p:sp>
          <p:nvSpPr>
            <p:cNvPr name="TextBox 18" id="18"/>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028700" y="998657"/>
            <a:ext cx="5055464" cy="871235"/>
            <a:chOff x="0" y="0"/>
            <a:chExt cx="1522179" cy="262325"/>
          </a:xfrm>
        </p:grpSpPr>
        <p:sp>
          <p:nvSpPr>
            <p:cNvPr name="Freeform 20" id="20"/>
            <p:cNvSpPr/>
            <p:nvPr/>
          </p:nvSpPr>
          <p:spPr>
            <a:xfrm flipH="false" flipV="false" rot="0">
              <a:off x="0" y="0"/>
              <a:ext cx="1522179" cy="262325"/>
            </a:xfrm>
            <a:custGeom>
              <a:avLst/>
              <a:gdLst/>
              <a:ahLst/>
              <a:cxnLst/>
              <a:rect r="r" b="b" t="t" l="l"/>
              <a:pathLst>
                <a:path h="262325" w="1522179">
                  <a:moveTo>
                    <a:pt x="131163" y="0"/>
                  </a:moveTo>
                  <a:lnTo>
                    <a:pt x="1391017" y="0"/>
                  </a:lnTo>
                  <a:cubicBezTo>
                    <a:pt x="1425803" y="0"/>
                    <a:pt x="1459165" y="13819"/>
                    <a:pt x="1483763" y="38417"/>
                  </a:cubicBezTo>
                  <a:cubicBezTo>
                    <a:pt x="1508360" y="63014"/>
                    <a:pt x="1522179" y="96376"/>
                    <a:pt x="1522179" y="131163"/>
                  </a:cubicBezTo>
                  <a:lnTo>
                    <a:pt x="1522179" y="131163"/>
                  </a:lnTo>
                  <a:cubicBezTo>
                    <a:pt x="1522179" y="203602"/>
                    <a:pt x="1463456" y="262325"/>
                    <a:pt x="1391017"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21" id="21"/>
            <p:cNvSpPr txBox="true"/>
            <p:nvPr/>
          </p:nvSpPr>
          <p:spPr>
            <a:xfrm>
              <a:off x="0" y="-38100"/>
              <a:ext cx="1522179" cy="300425"/>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204996" y="6584524"/>
            <a:ext cx="2598941" cy="430407"/>
          </a:xfrm>
          <a:prstGeom prst="rect">
            <a:avLst/>
          </a:prstGeom>
        </p:spPr>
        <p:txBody>
          <a:bodyPr anchor="t" rtlCol="false" tIns="0" lIns="0" bIns="0" rIns="0">
            <a:spAutoFit/>
          </a:bodyPr>
          <a:lstStyle/>
          <a:p>
            <a:pPr algn="ctr">
              <a:lnSpc>
                <a:spcPts val="3248"/>
              </a:lnSpc>
            </a:pPr>
            <a:r>
              <a:rPr lang="en-US" b="true" sz="3093" i="true">
                <a:solidFill>
                  <a:srgbClr val="000000"/>
                </a:solidFill>
                <a:latin typeface="TT Octosquares Condensed Bold Italics"/>
                <a:ea typeface="TT Octosquares Condensed Bold Italics"/>
                <a:cs typeface="TT Octosquares Condensed Bold Italics"/>
                <a:sym typeface="TT Octosquares Condensed Bold Italics"/>
              </a:rPr>
              <a:t>Keuntungan</a:t>
            </a:r>
          </a:p>
        </p:txBody>
      </p:sp>
      <p:grpSp>
        <p:nvGrpSpPr>
          <p:cNvPr name="Group 23" id="23"/>
          <p:cNvGrpSpPr/>
          <p:nvPr/>
        </p:nvGrpSpPr>
        <p:grpSpPr>
          <a:xfrm rot="0">
            <a:off x="1028700" y="2907007"/>
            <a:ext cx="5244699" cy="642287"/>
            <a:chOff x="0" y="0"/>
            <a:chExt cx="6992932" cy="856383"/>
          </a:xfrm>
        </p:grpSpPr>
        <p:sp>
          <p:nvSpPr>
            <p:cNvPr name="Freeform 24" id="24"/>
            <p:cNvSpPr/>
            <p:nvPr/>
          </p:nvSpPr>
          <p:spPr>
            <a:xfrm flipH="false" flipV="false" rot="0">
              <a:off x="0" y="0"/>
              <a:ext cx="526183" cy="526183"/>
            </a:xfrm>
            <a:custGeom>
              <a:avLst/>
              <a:gdLst/>
              <a:ahLst/>
              <a:cxnLst/>
              <a:rect r="r" b="b" t="t" l="l"/>
              <a:pathLst>
                <a:path h="526183" w="526183">
                  <a:moveTo>
                    <a:pt x="0" y="0"/>
                  </a:moveTo>
                  <a:lnTo>
                    <a:pt x="526183" y="0"/>
                  </a:lnTo>
                  <a:lnTo>
                    <a:pt x="526183" y="526183"/>
                  </a:lnTo>
                  <a:lnTo>
                    <a:pt x="0" y="5261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25" id="25"/>
            <p:cNvSpPr/>
            <p:nvPr/>
          </p:nvSpPr>
          <p:spPr>
            <a:xfrm>
              <a:off x="0" y="843683"/>
              <a:ext cx="6992932" cy="0"/>
            </a:xfrm>
            <a:prstGeom prst="line">
              <a:avLst/>
            </a:prstGeom>
            <a:ln cap="flat" w="25400">
              <a:solidFill>
                <a:srgbClr val="FFFFFF">
                  <a:alpha val="51765"/>
                </a:srgbClr>
              </a:solidFill>
              <a:prstDash val="solid"/>
              <a:headEnd type="none" len="sm" w="sm"/>
              <a:tailEnd type="none" len="sm" w="sm"/>
            </a:ln>
          </p:spPr>
        </p:sp>
        <p:sp>
          <p:nvSpPr>
            <p:cNvPr name="TextBox 26" id="26"/>
            <p:cNvSpPr txBox="true"/>
            <p:nvPr/>
          </p:nvSpPr>
          <p:spPr>
            <a:xfrm rot="0">
              <a:off x="660014" y="38100"/>
              <a:ext cx="6332919" cy="425838"/>
            </a:xfrm>
            <a:prstGeom prst="rect">
              <a:avLst/>
            </a:prstGeom>
          </p:spPr>
          <p:txBody>
            <a:bodyPr anchor="t" rtlCol="false" tIns="0" lIns="0" bIns="0" rIns="0">
              <a:spAutoFit/>
            </a:bodyPr>
            <a:lstStyle/>
            <a:p>
              <a:pPr algn="l">
                <a:lnSpc>
                  <a:spcPts val="2438"/>
                </a:lnSpc>
              </a:pPr>
              <a:r>
                <a:rPr lang="en-US" sz="2322">
                  <a:solidFill>
                    <a:srgbClr val="FFFFFF"/>
                  </a:solidFill>
                  <a:latin typeface="TT Octosquares Condensed"/>
                  <a:ea typeface="TT Octosquares Condensed"/>
                  <a:cs typeface="TT Octosquares Condensed"/>
                  <a:sym typeface="TT Octosquares Condensed"/>
                </a:rPr>
                <a:t>Bahasa Pemograman : Python 3</a:t>
              </a:r>
            </a:p>
          </p:txBody>
        </p:sp>
      </p:grpSp>
      <p:grpSp>
        <p:nvGrpSpPr>
          <p:cNvPr name="Group 27" id="27"/>
          <p:cNvGrpSpPr/>
          <p:nvPr/>
        </p:nvGrpSpPr>
        <p:grpSpPr>
          <a:xfrm rot="0">
            <a:off x="1075453" y="3949344"/>
            <a:ext cx="5244699" cy="642287"/>
            <a:chOff x="0" y="0"/>
            <a:chExt cx="6992932" cy="856383"/>
          </a:xfrm>
        </p:grpSpPr>
        <p:sp>
          <p:nvSpPr>
            <p:cNvPr name="Freeform 28" id="28"/>
            <p:cNvSpPr/>
            <p:nvPr/>
          </p:nvSpPr>
          <p:spPr>
            <a:xfrm flipH="false" flipV="false" rot="0">
              <a:off x="0" y="0"/>
              <a:ext cx="526183" cy="526183"/>
            </a:xfrm>
            <a:custGeom>
              <a:avLst/>
              <a:gdLst/>
              <a:ahLst/>
              <a:cxnLst/>
              <a:rect r="r" b="b" t="t" l="l"/>
              <a:pathLst>
                <a:path h="526183" w="526183">
                  <a:moveTo>
                    <a:pt x="0" y="0"/>
                  </a:moveTo>
                  <a:lnTo>
                    <a:pt x="526183" y="0"/>
                  </a:lnTo>
                  <a:lnTo>
                    <a:pt x="526183" y="526183"/>
                  </a:lnTo>
                  <a:lnTo>
                    <a:pt x="0" y="5261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29" id="29"/>
            <p:cNvSpPr/>
            <p:nvPr/>
          </p:nvSpPr>
          <p:spPr>
            <a:xfrm>
              <a:off x="0" y="843683"/>
              <a:ext cx="6992932" cy="0"/>
            </a:xfrm>
            <a:prstGeom prst="line">
              <a:avLst/>
            </a:prstGeom>
            <a:ln cap="flat" w="25400">
              <a:solidFill>
                <a:srgbClr val="FFFFFF">
                  <a:alpha val="51765"/>
                </a:srgbClr>
              </a:solidFill>
              <a:prstDash val="solid"/>
              <a:headEnd type="none" len="sm" w="sm"/>
              <a:tailEnd type="none" len="sm" w="sm"/>
            </a:ln>
          </p:spPr>
        </p:sp>
        <p:sp>
          <p:nvSpPr>
            <p:cNvPr name="TextBox 30" id="30"/>
            <p:cNvSpPr txBox="true"/>
            <p:nvPr/>
          </p:nvSpPr>
          <p:spPr>
            <a:xfrm rot="0">
              <a:off x="660014" y="38100"/>
              <a:ext cx="3852276" cy="427285"/>
            </a:xfrm>
            <a:prstGeom prst="rect">
              <a:avLst/>
            </a:prstGeom>
          </p:spPr>
          <p:txBody>
            <a:bodyPr anchor="t" rtlCol="false" tIns="0" lIns="0" bIns="0" rIns="0">
              <a:spAutoFit/>
            </a:bodyPr>
            <a:lstStyle/>
            <a:p>
              <a:pPr algn="l">
                <a:lnSpc>
                  <a:spcPts val="2438"/>
                </a:lnSpc>
              </a:pPr>
              <a:r>
                <a:rPr lang="en-US" sz="2322">
                  <a:solidFill>
                    <a:srgbClr val="FFFFFF"/>
                  </a:solidFill>
                  <a:latin typeface="TT Octosquares Condensed"/>
                  <a:ea typeface="TT Octosquares Condensed"/>
                  <a:cs typeface="TT Octosquares Condensed"/>
                  <a:sym typeface="TT Octosquares Condensed"/>
                </a:rPr>
                <a:t>library : openCv</a:t>
              </a:r>
            </a:p>
          </p:txBody>
        </p:sp>
      </p:grpSp>
      <p:sp>
        <p:nvSpPr>
          <p:cNvPr name="TextBox 31" id="31"/>
          <p:cNvSpPr txBox="true"/>
          <p:nvPr/>
        </p:nvSpPr>
        <p:spPr>
          <a:xfrm rot="0">
            <a:off x="1226018" y="1085037"/>
            <a:ext cx="4556740" cy="743118"/>
          </a:xfrm>
          <a:prstGeom prst="rect">
            <a:avLst/>
          </a:prstGeom>
        </p:spPr>
        <p:txBody>
          <a:bodyPr anchor="t" rtlCol="false" tIns="0" lIns="0" bIns="0" rIns="0">
            <a:spAutoFit/>
          </a:bodyPr>
          <a:lstStyle/>
          <a:p>
            <a:pPr algn="ctr">
              <a:lnSpc>
                <a:spcPts val="2922"/>
              </a:lnSpc>
            </a:pPr>
            <a:r>
              <a:rPr lang="en-US" b="true" sz="2783" i="true">
                <a:solidFill>
                  <a:srgbClr val="FFFFFF"/>
                </a:solidFill>
                <a:latin typeface="TT Octosquares Condensed Bold Italics"/>
                <a:ea typeface="TT Octosquares Condensed Bold Italics"/>
                <a:cs typeface="TT Octosquares Condensed Bold Italics"/>
                <a:sym typeface="TT Octosquares Condensed Bold Italics"/>
              </a:rPr>
              <a:t>Perangkat Lunak yang digunakan</a:t>
            </a:r>
          </a:p>
        </p:txBody>
      </p:sp>
      <p:sp>
        <p:nvSpPr>
          <p:cNvPr name="Freeform 32" id="32"/>
          <p:cNvSpPr/>
          <p:nvPr/>
        </p:nvSpPr>
        <p:spPr>
          <a:xfrm flipH="false" flipV="false" rot="0">
            <a:off x="1028700" y="7866223"/>
            <a:ext cx="394637" cy="394637"/>
          </a:xfrm>
          <a:custGeom>
            <a:avLst/>
            <a:gdLst/>
            <a:ahLst/>
            <a:cxnLst/>
            <a:rect r="r" b="b" t="t" l="l"/>
            <a:pathLst>
              <a:path h="394637" w="394637">
                <a:moveTo>
                  <a:pt x="0" y="0"/>
                </a:moveTo>
                <a:lnTo>
                  <a:pt x="394637" y="0"/>
                </a:lnTo>
                <a:lnTo>
                  <a:pt x="394637" y="394636"/>
                </a:lnTo>
                <a:lnTo>
                  <a:pt x="0" y="3946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33" id="33"/>
          <p:cNvSpPr/>
          <p:nvPr/>
        </p:nvSpPr>
        <p:spPr>
          <a:xfrm>
            <a:off x="1028700" y="9248775"/>
            <a:ext cx="5244699" cy="0"/>
          </a:xfrm>
          <a:prstGeom prst="line">
            <a:avLst/>
          </a:prstGeom>
          <a:ln cap="flat" w="19050">
            <a:solidFill>
              <a:srgbClr val="FFFFFF">
                <a:alpha val="51765"/>
              </a:srgbClr>
            </a:solidFill>
            <a:prstDash val="solid"/>
            <a:headEnd type="none" len="sm" w="sm"/>
            <a:tailEnd type="none" len="sm" w="sm"/>
          </a:ln>
        </p:spPr>
      </p:sp>
      <p:grpSp>
        <p:nvGrpSpPr>
          <p:cNvPr name="Group 34" id="34"/>
          <p:cNvGrpSpPr/>
          <p:nvPr/>
        </p:nvGrpSpPr>
        <p:grpSpPr>
          <a:xfrm rot="0">
            <a:off x="9537322" y="6865945"/>
            <a:ext cx="659475" cy="659475"/>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0F49B9">
                    <a:alpha val="100000"/>
                  </a:srgbClr>
                </a:gs>
                <a:gs pos="100000">
                  <a:srgbClr val="0E48B7">
                    <a:alpha val="100000"/>
                  </a:srgbClr>
                </a:gs>
              </a:gsLst>
              <a:lin ang="0"/>
            </a:gradFill>
          </p:spPr>
        </p:sp>
        <p:sp>
          <p:nvSpPr>
            <p:cNvPr name="TextBox 36" id="36"/>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37" id="37"/>
          <p:cNvGrpSpPr/>
          <p:nvPr/>
        </p:nvGrpSpPr>
        <p:grpSpPr>
          <a:xfrm rot="0">
            <a:off x="7339328" y="6324447"/>
            <a:ext cx="5055464" cy="871235"/>
            <a:chOff x="0" y="0"/>
            <a:chExt cx="1522179" cy="262325"/>
          </a:xfrm>
        </p:grpSpPr>
        <p:sp>
          <p:nvSpPr>
            <p:cNvPr name="Freeform 38" id="38"/>
            <p:cNvSpPr/>
            <p:nvPr/>
          </p:nvSpPr>
          <p:spPr>
            <a:xfrm flipH="false" flipV="false" rot="0">
              <a:off x="0" y="0"/>
              <a:ext cx="1522179" cy="262325"/>
            </a:xfrm>
            <a:custGeom>
              <a:avLst/>
              <a:gdLst/>
              <a:ahLst/>
              <a:cxnLst/>
              <a:rect r="r" b="b" t="t" l="l"/>
              <a:pathLst>
                <a:path h="262325" w="1522179">
                  <a:moveTo>
                    <a:pt x="131163" y="0"/>
                  </a:moveTo>
                  <a:lnTo>
                    <a:pt x="1391017" y="0"/>
                  </a:lnTo>
                  <a:cubicBezTo>
                    <a:pt x="1425803" y="0"/>
                    <a:pt x="1459165" y="13819"/>
                    <a:pt x="1483763" y="38417"/>
                  </a:cubicBezTo>
                  <a:cubicBezTo>
                    <a:pt x="1508360" y="63014"/>
                    <a:pt x="1522179" y="96376"/>
                    <a:pt x="1522179" y="131163"/>
                  </a:cubicBezTo>
                  <a:lnTo>
                    <a:pt x="1522179" y="131163"/>
                  </a:lnTo>
                  <a:cubicBezTo>
                    <a:pt x="1522179" y="203602"/>
                    <a:pt x="1463456" y="262325"/>
                    <a:pt x="1391017"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39" id="39"/>
            <p:cNvSpPr txBox="true"/>
            <p:nvPr/>
          </p:nvSpPr>
          <p:spPr>
            <a:xfrm>
              <a:off x="0" y="-38100"/>
              <a:ext cx="1522179" cy="300425"/>
            </a:xfrm>
            <a:prstGeom prst="rect">
              <a:avLst/>
            </a:prstGeom>
          </p:spPr>
          <p:txBody>
            <a:bodyPr anchor="ctr" rtlCol="false" tIns="50800" lIns="50800" bIns="50800" rIns="50800"/>
            <a:lstStyle/>
            <a:p>
              <a:pPr algn="ctr">
                <a:lnSpc>
                  <a:spcPts val="2659"/>
                </a:lnSpc>
                <a:spcBef>
                  <a:spcPct val="0"/>
                </a:spcBef>
              </a:pPr>
            </a:p>
          </p:txBody>
        </p:sp>
      </p:grpSp>
      <p:sp>
        <p:nvSpPr>
          <p:cNvPr name="Freeform 40" id="40"/>
          <p:cNvSpPr/>
          <p:nvPr/>
        </p:nvSpPr>
        <p:spPr>
          <a:xfrm flipH="false" flipV="false" rot="0">
            <a:off x="7339328" y="8305509"/>
            <a:ext cx="394637" cy="394637"/>
          </a:xfrm>
          <a:custGeom>
            <a:avLst/>
            <a:gdLst/>
            <a:ahLst/>
            <a:cxnLst/>
            <a:rect r="r" b="b" t="t" l="l"/>
            <a:pathLst>
              <a:path h="394637" w="394637">
                <a:moveTo>
                  <a:pt x="0" y="0"/>
                </a:moveTo>
                <a:lnTo>
                  <a:pt x="394636" y="0"/>
                </a:lnTo>
                <a:lnTo>
                  <a:pt x="394636" y="394637"/>
                </a:lnTo>
                <a:lnTo>
                  <a:pt x="0" y="3946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41" id="41"/>
          <p:cNvSpPr/>
          <p:nvPr/>
        </p:nvSpPr>
        <p:spPr>
          <a:xfrm>
            <a:off x="7339328" y="9505319"/>
            <a:ext cx="5244699" cy="0"/>
          </a:xfrm>
          <a:prstGeom prst="line">
            <a:avLst/>
          </a:prstGeom>
          <a:ln cap="flat" w="19050">
            <a:solidFill>
              <a:srgbClr val="FFFFFF">
                <a:alpha val="51765"/>
              </a:srgbClr>
            </a:solidFill>
            <a:prstDash val="solid"/>
            <a:headEnd type="none" len="sm" w="sm"/>
            <a:tailEnd type="none" len="sm" w="sm"/>
          </a:ln>
        </p:spPr>
      </p:sp>
      <p:sp>
        <p:nvSpPr>
          <p:cNvPr name="TextBox 42" id="42"/>
          <p:cNvSpPr txBox="true"/>
          <p:nvPr/>
        </p:nvSpPr>
        <p:spPr>
          <a:xfrm rot="0">
            <a:off x="8129279" y="7904323"/>
            <a:ext cx="4556053" cy="1461481"/>
          </a:xfrm>
          <a:prstGeom prst="rect">
            <a:avLst/>
          </a:prstGeom>
        </p:spPr>
        <p:txBody>
          <a:bodyPr anchor="t" rtlCol="false" tIns="0" lIns="0" bIns="0" rIns="0">
            <a:spAutoFit/>
          </a:bodyPr>
          <a:lstStyle/>
          <a:p>
            <a:pPr algn="l">
              <a:lnSpc>
                <a:spcPts val="2854"/>
              </a:lnSpc>
            </a:pPr>
            <a:r>
              <a:rPr lang="en-US" sz="2718">
                <a:solidFill>
                  <a:srgbClr val="FFFFFF"/>
                </a:solidFill>
                <a:latin typeface="TT Octosquares Condensed"/>
                <a:ea typeface="TT Octosquares Condensed"/>
                <a:cs typeface="TT Octosquares Condensed"/>
                <a:sym typeface="TT Octosquares Condensed"/>
              </a:rPr>
              <a:t>Keakuratan sistem ini tidak 100%. Sistem ini hanya dapat mendeteksi wajah dari jarak yang terbatas</a:t>
            </a:r>
          </a:p>
        </p:txBody>
      </p:sp>
      <p:sp>
        <p:nvSpPr>
          <p:cNvPr name="TextBox 43" id="43"/>
          <p:cNvSpPr txBox="true"/>
          <p:nvPr/>
        </p:nvSpPr>
        <p:spPr>
          <a:xfrm rot="0">
            <a:off x="7536646" y="6527273"/>
            <a:ext cx="4556740" cy="379023"/>
          </a:xfrm>
          <a:prstGeom prst="rect">
            <a:avLst/>
          </a:prstGeom>
        </p:spPr>
        <p:txBody>
          <a:bodyPr anchor="t" rtlCol="false" tIns="0" lIns="0" bIns="0" rIns="0">
            <a:spAutoFit/>
          </a:bodyPr>
          <a:lstStyle/>
          <a:p>
            <a:pPr algn="ctr">
              <a:lnSpc>
                <a:spcPts val="2922"/>
              </a:lnSpc>
            </a:pPr>
            <a:r>
              <a:rPr lang="en-US" b="true" sz="2783" i="true">
                <a:solidFill>
                  <a:srgbClr val="FFFFFF"/>
                </a:solidFill>
                <a:latin typeface="TT Octosquares Condensed Bold Italics"/>
                <a:ea typeface="TT Octosquares Condensed Bold Italics"/>
                <a:cs typeface="TT Octosquares Condensed Bold Italics"/>
                <a:sym typeface="TT Octosquares Condensed Bold Italics"/>
              </a:rPr>
              <a:t>Kelemahan</a:t>
            </a:r>
          </a:p>
        </p:txBody>
      </p:sp>
      <p:sp>
        <p:nvSpPr>
          <p:cNvPr name="TextBox 44" id="44"/>
          <p:cNvSpPr txBox="true"/>
          <p:nvPr/>
        </p:nvSpPr>
        <p:spPr>
          <a:xfrm rot="0">
            <a:off x="1717347" y="7904323"/>
            <a:ext cx="4556053" cy="1099531"/>
          </a:xfrm>
          <a:prstGeom prst="rect">
            <a:avLst/>
          </a:prstGeom>
        </p:spPr>
        <p:txBody>
          <a:bodyPr anchor="t" rtlCol="false" tIns="0" lIns="0" bIns="0" rIns="0">
            <a:spAutoFit/>
          </a:bodyPr>
          <a:lstStyle/>
          <a:p>
            <a:pPr algn="l">
              <a:lnSpc>
                <a:spcPts val="2854"/>
              </a:lnSpc>
            </a:pPr>
            <a:r>
              <a:rPr lang="en-US" sz="2718">
                <a:solidFill>
                  <a:srgbClr val="FFFFFF"/>
                </a:solidFill>
                <a:latin typeface="TT Octosquares Condensed"/>
                <a:ea typeface="TT Octosquares Condensed"/>
                <a:cs typeface="TT Octosquares Condensed"/>
                <a:sym typeface="TT Octosquares Condensed"/>
              </a:rPr>
              <a:t>Sistem menyimpan wajah yang terdeteksi dan secara otomatis menandai kehadiran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2F78">
                <a:alpha val="100000"/>
              </a:srgbClr>
            </a:gs>
            <a:gs pos="100000">
              <a:srgbClr val="011742">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15164307" y="-2192739"/>
            <a:ext cx="7826247" cy="7826247"/>
          </a:xfrm>
          <a:custGeom>
            <a:avLst/>
            <a:gdLst/>
            <a:ahLst/>
            <a:cxnLst/>
            <a:rect r="r" b="b" t="t" l="l"/>
            <a:pathLst>
              <a:path h="7826247" w="7826247">
                <a:moveTo>
                  <a:pt x="0" y="0"/>
                </a:moveTo>
                <a:lnTo>
                  <a:pt x="7826247" y="0"/>
                </a:lnTo>
                <a:lnTo>
                  <a:pt x="7826247" y="7826247"/>
                </a:lnTo>
                <a:lnTo>
                  <a:pt x="0" y="7826247"/>
                </a:lnTo>
                <a:lnTo>
                  <a:pt x="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393274" y="1368634"/>
            <a:ext cx="6975772" cy="1649090"/>
            <a:chOff x="0" y="0"/>
            <a:chExt cx="1694082" cy="400485"/>
          </a:xfrm>
        </p:grpSpPr>
        <p:sp>
          <p:nvSpPr>
            <p:cNvPr name="Freeform 4" id="4"/>
            <p:cNvSpPr/>
            <p:nvPr/>
          </p:nvSpPr>
          <p:spPr>
            <a:xfrm flipH="false" flipV="false" rot="0">
              <a:off x="0" y="0"/>
              <a:ext cx="1694082" cy="400485"/>
            </a:xfrm>
            <a:custGeom>
              <a:avLst/>
              <a:gdLst/>
              <a:ahLst/>
              <a:cxnLst/>
              <a:rect r="r" b="b" t="t" l="l"/>
              <a:pathLst>
                <a:path h="400485" w="1694082">
                  <a:moveTo>
                    <a:pt x="110983" y="0"/>
                  </a:moveTo>
                  <a:lnTo>
                    <a:pt x="1583099" y="0"/>
                  </a:lnTo>
                  <a:cubicBezTo>
                    <a:pt x="1644393" y="0"/>
                    <a:pt x="1694082" y="49689"/>
                    <a:pt x="1694082" y="110983"/>
                  </a:cubicBezTo>
                  <a:lnTo>
                    <a:pt x="1694082" y="289502"/>
                  </a:lnTo>
                  <a:cubicBezTo>
                    <a:pt x="1694082" y="318937"/>
                    <a:pt x="1682389" y="347166"/>
                    <a:pt x="1661576" y="367979"/>
                  </a:cubicBezTo>
                  <a:cubicBezTo>
                    <a:pt x="1640762" y="388792"/>
                    <a:pt x="1612533" y="400485"/>
                    <a:pt x="1583099" y="400485"/>
                  </a:cubicBezTo>
                  <a:lnTo>
                    <a:pt x="110983" y="400485"/>
                  </a:lnTo>
                  <a:cubicBezTo>
                    <a:pt x="49689" y="400485"/>
                    <a:pt x="0" y="350796"/>
                    <a:pt x="0" y="289502"/>
                  </a:cubicBezTo>
                  <a:lnTo>
                    <a:pt x="0" y="110983"/>
                  </a:lnTo>
                  <a:cubicBezTo>
                    <a:pt x="0" y="49689"/>
                    <a:pt x="49689" y="0"/>
                    <a:pt x="110983" y="0"/>
                  </a:cubicBezTo>
                  <a:close/>
                </a:path>
              </a:pathLst>
            </a:custGeom>
            <a:gradFill rotWithShape="true">
              <a:gsLst>
                <a:gs pos="0">
                  <a:srgbClr val="1458DB">
                    <a:alpha val="49000"/>
                  </a:srgbClr>
                </a:gs>
                <a:gs pos="100000">
                  <a:srgbClr val="093894">
                    <a:alpha val="49000"/>
                  </a:srgbClr>
                </a:gs>
              </a:gsLst>
              <a:lin ang="0"/>
            </a:gradFill>
          </p:spPr>
        </p:sp>
        <p:sp>
          <p:nvSpPr>
            <p:cNvPr name="TextBox 5" id="5"/>
            <p:cNvSpPr txBox="true"/>
            <p:nvPr/>
          </p:nvSpPr>
          <p:spPr>
            <a:xfrm>
              <a:off x="0" y="-38100"/>
              <a:ext cx="1694082" cy="43858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756779" y="7904581"/>
            <a:ext cx="6975772" cy="1649090"/>
            <a:chOff x="0" y="0"/>
            <a:chExt cx="1694082" cy="400485"/>
          </a:xfrm>
        </p:grpSpPr>
        <p:sp>
          <p:nvSpPr>
            <p:cNvPr name="Freeform 7" id="7"/>
            <p:cNvSpPr/>
            <p:nvPr/>
          </p:nvSpPr>
          <p:spPr>
            <a:xfrm flipH="false" flipV="false" rot="0">
              <a:off x="0" y="0"/>
              <a:ext cx="1694082" cy="400485"/>
            </a:xfrm>
            <a:custGeom>
              <a:avLst/>
              <a:gdLst/>
              <a:ahLst/>
              <a:cxnLst/>
              <a:rect r="r" b="b" t="t" l="l"/>
              <a:pathLst>
                <a:path h="400485" w="1694082">
                  <a:moveTo>
                    <a:pt x="110983" y="0"/>
                  </a:moveTo>
                  <a:lnTo>
                    <a:pt x="1583099" y="0"/>
                  </a:lnTo>
                  <a:cubicBezTo>
                    <a:pt x="1644393" y="0"/>
                    <a:pt x="1694082" y="49689"/>
                    <a:pt x="1694082" y="110983"/>
                  </a:cubicBezTo>
                  <a:lnTo>
                    <a:pt x="1694082" y="289502"/>
                  </a:lnTo>
                  <a:cubicBezTo>
                    <a:pt x="1694082" y="318937"/>
                    <a:pt x="1682389" y="347166"/>
                    <a:pt x="1661576" y="367979"/>
                  </a:cubicBezTo>
                  <a:cubicBezTo>
                    <a:pt x="1640762" y="388792"/>
                    <a:pt x="1612533" y="400485"/>
                    <a:pt x="1583099" y="400485"/>
                  </a:cubicBezTo>
                  <a:lnTo>
                    <a:pt x="110983" y="400485"/>
                  </a:lnTo>
                  <a:cubicBezTo>
                    <a:pt x="49689" y="400485"/>
                    <a:pt x="0" y="350796"/>
                    <a:pt x="0" y="289502"/>
                  </a:cubicBezTo>
                  <a:lnTo>
                    <a:pt x="0" y="110983"/>
                  </a:lnTo>
                  <a:cubicBezTo>
                    <a:pt x="0" y="49689"/>
                    <a:pt x="49689" y="0"/>
                    <a:pt x="110983" y="0"/>
                  </a:cubicBezTo>
                  <a:close/>
                </a:path>
              </a:pathLst>
            </a:custGeom>
            <a:gradFill rotWithShape="true">
              <a:gsLst>
                <a:gs pos="0">
                  <a:srgbClr val="1458DB">
                    <a:alpha val="49000"/>
                  </a:srgbClr>
                </a:gs>
                <a:gs pos="100000">
                  <a:srgbClr val="093894">
                    <a:alpha val="49000"/>
                  </a:srgbClr>
                </a:gs>
              </a:gsLst>
              <a:lin ang="0"/>
            </a:gradFill>
          </p:spPr>
        </p:sp>
        <p:sp>
          <p:nvSpPr>
            <p:cNvPr name="TextBox 8" id="8"/>
            <p:cNvSpPr txBox="true"/>
            <p:nvPr/>
          </p:nvSpPr>
          <p:spPr>
            <a:xfrm>
              <a:off x="0" y="-38100"/>
              <a:ext cx="1694082" cy="438585"/>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0254258" y="252053"/>
            <a:ext cx="7808267" cy="9758878"/>
            <a:chOff x="0" y="0"/>
            <a:chExt cx="10411023" cy="13011838"/>
          </a:xfrm>
        </p:grpSpPr>
        <p:pic>
          <p:nvPicPr>
            <p:cNvPr name="Picture 10" id="10"/>
            <p:cNvPicPr>
              <a:picLocks noChangeAspect="true"/>
            </p:cNvPicPr>
            <p:nvPr/>
          </p:nvPicPr>
          <p:blipFill>
            <a:blip r:embed="rId4"/>
            <a:srcRect l="3481" t="0" r="3481" b="0"/>
            <a:stretch>
              <a:fillRect/>
            </a:stretch>
          </p:blipFill>
          <p:spPr>
            <a:xfrm flipH="false" flipV="false">
              <a:off x="0" y="0"/>
              <a:ext cx="10411023" cy="13011838"/>
            </a:xfrm>
            <a:prstGeom prst="rect">
              <a:avLst/>
            </a:prstGeom>
          </p:spPr>
        </p:pic>
      </p:grpSp>
      <p:sp>
        <p:nvSpPr>
          <p:cNvPr name="Freeform 11" id="11"/>
          <p:cNvSpPr/>
          <p:nvPr/>
        </p:nvSpPr>
        <p:spPr>
          <a:xfrm flipH="false" flipV="false" rot="0">
            <a:off x="-5523648" y="4763352"/>
            <a:ext cx="11047295" cy="11047295"/>
          </a:xfrm>
          <a:custGeom>
            <a:avLst/>
            <a:gdLst/>
            <a:ahLst/>
            <a:cxnLst/>
            <a:rect r="r" b="b" t="t" l="l"/>
            <a:pathLst>
              <a:path h="11047295" w="11047295">
                <a:moveTo>
                  <a:pt x="0" y="0"/>
                </a:moveTo>
                <a:lnTo>
                  <a:pt x="11047296" y="0"/>
                </a:lnTo>
                <a:lnTo>
                  <a:pt x="11047296" y="11047296"/>
                </a:lnTo>
                <a:lnTo>
                  <a:pt x="0" y="11047296"/>
                </a:lnTo>
                <a:lnTo>
                  <a:pt x="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96292" y="1411150"/>
            <a:ext cx="9662933" cy="7871149"/>
          </a:xfrm>
          <a:prstGeom prst="rect">
            <a:avLst/>
          </a:prstGeom>
        </p:spPr>
        <p:txBody>
          <a:bodyPr anchor="t" rtlCol="false" tIns="0" lIns="0" bIns="0" rIns="0">
            <a:spAutoFit/>
          </a:bodyPr>
          <a:lstStyle/>
          <a:p>
            <a:pPr algn="just" marL="536993" indent="-268497" lvl="1">
              <a:lnSpc>
                <a:spcPts val="3482"/>
              </a:lnSpc>
              <a:buAutoNum type="arabicPeriod" startAt="1"/>
            </a:pPr>
            <a:r>
              <a:rPr lang="en-US" sz="2487">
                <a:solidFill>
                  <a:srgbClr val="FFFFFF"/>
                </a:solidFill>
                <a:latin typeface="Noto Sans"/>
                <a:ea typeface="Noto Sans"/>
                <a:cs typeface="Noto Sans"/>
                <a:sym typeface="Noto Sans"/>
              </a:rPr>
              <a:t>Proses dimulai dengan sistem menerima input gambar wajah, (team kami menggunakan kamera diikuti lib openCv)</a:t>
            </a:r>
          </a:p>
          <a:p>
            <a:pPr algn="just" marL="536993" indent="-268497" lvl="1">
              <a:lnSpc>
                <a:spcPts val="3482"/>
              </a:lnSpc>
              <a:buAutoNum type="arabicPeriod" startAt="1"/>
            </a:pPr>
            <a:r>
              <a:rPr lang="en-US" sz="2487">
                <a:solidFill>
                  <a:srgbClr val="FFFFFF"/>
                </a:solidFill>
                <a:latin typeface="Noto Sans"/>
                <a:ea typeface="Noto Sans"/>
                <a:cs typeface="Noto Sans"/>
                <a:sym typeface="Noto Sans"/>
              </a:rPr>
              <a:t>Setelah gambar diterima, sistem melanjutkan ke tahap pendeteksian wajah (Face Detection) untuk memastikan keberadaan wajah di dalam gambar. </a:t>
            </a:r>
          </a:p>
          <a:p>
            <a:pPr algn="just" marL="536993" indent="-268497" lvl="1">
              <a:lnSpc>
                <a:spcPts val="3482"/>
              </a:lnSpc>
              <a:buAutoNum type="arabicPeriod" startAt="1"/>
            </a:pPr>
            <a:r>
              <a:rPr lang="en-US" sz="2487">
                <a:solidFill>
                  <a:srgbClr val="FFFFFF"/>
                </a:solidFill>
                <a:latin typeface="Noto Sans"/>
                <a:ea typeface="Noto Sans"/>
                <a:cs typeface="Noto Sans"/>
                <a:sym typeface="Noto Sans"/>
              </a:rPr>
              <a:t>Jika wajah terdeteksi, proses dilanjutkan ke pengenalan wajah (Face Recognition) untuk mencocokkan wajah tersebut dengan data yang telah tersimpan di dalam Face Database.</a:t>
            </a:r>
          </a:p>
          <a:p>
            <a:pPr algn="just" marL="536993" indent="-268497" lvl="1">
              <a:lnSpc>
                <a:spcPts val="3482"/>
              </a:lnSpc>
              <a:buAutoNum type="arabicPeriod" startAt="1"/>
            </a:pPr>
            <a:r>
              <a:rPr lang="en-US" sz="2487">
                <a:solidFill>
                  <a:srgbClr val="FFFFFF"/>
                </a:solidFill>
                <a:latin typeface="Noto Sans"/>
                <a:ea typeface="Noto Sans"/>
                <a:cs typeface="Noto Sans"/>
                <a:sym typeface="Noto Sans"/>
              </a:rPr>
              <a:t>Pada tahap berikutnya, sistem melakukan pengecekan apakah wajah yang dikenali ada di dalam database. Jika wajah tersebut ditemukan, maka sistem mencatat kehadiran pengguna tersebut ke dalam Attendance Database. </a:t>
            </a:r>
          </a:p>
          <a:p>
            <a:pPr algn="just" marL="536993" indent="-268497" lvl="1">
              <a:lnSpc>
                <a:spcPts val="3482"/>
              </a:lnSpc>
              <a:buAutoNum type="arabicPeriod" startAt="1"/>
            </a:pPr>
            <a:r>
              <a:rPr lang="en-US" sz="2487">
                <a:solidFill>
                  <a:srgbClr val="FFFFFF"/>
                </a:solidFill>
                <a:latin typeface="Noto Sans"/>
                <a:ea typeface="Noto Sans"/>
                <a:cs typeface="Noto Sans"/>
                <a:sym typeface="Noto Sans"/>
              </a:rPr>
              <a:t>Namun, jika wajah tidak ditemukan di database, wajah tersebut digolongkan sebagai Unknown Faces, yang memungkinkan wajah baru disimpan untuk keperluan pendaftaran di masa depan. </a:t>
            </a:r>
          </a:p>
          <a:p>
            <a:pPr algn="just" marL="536993" indent="-268497" lvl="1">
              <a:lnSpc>
                <a:spcPts val="3482"/>
              </a:lnSpc>
              <a:spcBef>
                <a:spcPct val="0"/>
              </a:spcBef>
              <a:buAutoNum type="arabicPeriod" startAt="1"/>
            </a:pPr>
            <a:r>
              <a:rPr lang="en-US" sz="2487">
                <a:solidFill>
                  <a:srgbClr val="FFFFFF"/>
                </a:solidFill>
                <a:latin typeface="Noto Sans"/>
                <a:ea typeface="Noto Sans"/>
                <a:cs typeface="Noto Sans"/>
                <a:sym typeface="Noto Sans"/>
              </a:rPr>
              <a:t>Setelah proses selesai, sistem keluar dan siap untuk melakukan pengenalan wajah berikutnya.</a:t>
            </a:r>
          </a:p>
        </p:txBody>
      </p:sp>
      <p:sp>
        <p:nvSpPr>
          <p:cNvPr name="TextBox 13" id="13"/>
          <p:cNvSpPr txBox="true"/>
          <p:nvPr/>
        </p:nvSpPr>
        <p:spPr>
          <a:xfrm rot="0">
            <a:off x="1328321" y="674825"/>
            <a:ext cx="6675121" cy="783950"/>
          </a:xfrm>
          <a:prstGeom prst="rect">
            <a:avLst/>
          </a:prstGeom>
        </p:spPr>
        <p:txBody>
          <a:bodyPr anchor="t" rtlCol="false" tIns="0" lIns="0" bIns="0" rIns="0">
            <a:spAutoFit/>
          </a:bodyPr>
          <a:lstStyle/>
          <a:p>
            <a:pPr algn="l">
              <a:lnSpc>
                <a:spcPts val="5934"/>
              </a:lnSpc>
            </a:pPr>
            <a:r>
              <a:rPr lang="en-US" sz="5652" i="true" b="true">
                <a:solidFill>
                  <a:srgbClr val="FFFFFF"/>
                </a:solidFill>
                <a:latin typeface="TT Octosquares Condensed Bold Italics"/>
                <a:ea typeface="TT Octosquares Condensed Bold Italics"/>
                <a:cs typeface="TT Octosquares Condensed Bold Italics"/>
                <a:sym typeface="TT Octosquares Condensed Bold Italics"/>
              </a:rPr>
              <a:t>Cara Kerja Sistem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2F78">
                <a:alpha val="100000"/>
              </a:srgbClr>
            </a:gs>
            <a:gs pos="100000">
              <a:srgbClr val="011742">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4730512" y="477424"/>
            <a:ext cx="9461025" cy="9461025"/>
          </a:xfrm>
          <a:custGeom>
            <a:avLst/>
            <a:gdLst/>
            <a:ahLst/>
            <a:cxnLst/>
            <a:rect r="r" b="b" t="t" l="l"/>
            <a:pathLst>
              <a:path h="9461025" w="9461025">
                <a:moveTo>
                  <a:pt x="0" y="0"/>
                </a:moveTo>
                <a:lnTo>
                  <a:pt x="9461024" y="0"/>
                </a:lnTo>
                <a:lnTo>
                  <a:pt x="9461024" y="9461025"/>
                </a:lnTo>
                <a:lnTo>
                  <a:pt x="0" y="9461025"/>
                </a:lnTo>
                <a:lnTo>
                  <a:pt x="0" y="0"/>
                </a:lnTo>
                <a:close/>
              </a:path>
            </a:pathLst>
          </a:custGeom>
          <a:blipFill>
            <a:blip r:embed="rId2">
              <a:alphaModFix amt="6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17903" y="2757723"/>
            <a:ext cx="4771554" cy="4771554"/>
          </a:xfrm>
          <a:custGeom>
            <a:avLst/>
            <a:gdLst/>
            <a:ahLst/>
            <a:cxnLst/>
            <a:rect r="r" b="b" t="t" l="l"/>
            <a:pathLst>
              <a:path h="4771554" w="4771554">
                <a:moveTo>
                  <a:pt x="0" y="0"/>
                </a:moveTo>
                <a:lnTo>
                  <a:pt x="4771553" y="0"/>
                </a:lnTo>
                <a:lnTo>
                  <a:pt x="4771553" y="4771554"/>
                </a:lnTo>
                <a:lnTo>
                  <a:pt x="0" y="4771554"/>
                </a:lnTo>
                <a:lnTo>
                  <a:pt x="0" y="0"/>
                </a:lnTo>
                <a:close/>
              </a:path>
            </a:pathLst>
          </a:custGeom>
          <a:blipFill>
            <a:blip r:embed="rId2">
              <a:alphaModFix amt="68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566673" y="4679048"/>
            <a:ext cx="464452" cy="46445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0F49B9">
                    <a:alpha val="100000"/>
                  </a:srgbClr>
                </a:gs>
                <a:gs pos="100000">
                  <a:srgbClr val="0E48B7">
                    <a:alpha val="100000"/>
                  </a:srgbClr>
                </a:gs>
              </a:gsLst>
              <a:lin ang="0"/>
            </a:gradFill>
          </p:spPr>
        </p:sp>
        <p:sp>
          <p:nvSpPr>
            <p:cNvPr name="TextBox 6" id="6"/>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461800" y="4637504"/>
            <a:ext cx="464452" cy="46445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0F49B9">
                    <a:alpha val="100000"/>
                  </a:srgbClr>
                </a:gs>
                <a:gs pos="100000">
                  <a:srgbClr val="0E48B7">
                    <a:alpha val="100000"/>
                  </a:srgbClr>
                </a:gs>
              </a:gsLst>
              <a:lin ang="0"/>
            </a:gradFill>
          </p:spPr>
        </p:sp>
        <p:sp>
          <p:nvSpPr>
            <p:cNvPr name="TextBox 9" id="9"/>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792277" y="527973"/>
            <a:ext cx="14703447" cy="685800"/>
          </a:xfrm>
          <a:prstGeom prst="rect">
            <a:avLst/>
          </a:prstGeom>
        </p:spPr>
        <p:txBody>
          <a:bodyPr anchor="t" rtlCol="false" tIns="0" lIns="0" bIns="0" rIns="0">
            <a:spAutoFit/>
          </a:bodyPr>
          <a:lstStyle/>
          <a:p>
            <a:pPr algn="ctr">
              <a:lnSpc>
                <a:spcPts val="5250"/>
              </a:lnSpc>
            </a:pPr>
            <a:r>
              <a:rPr lang="en-US" b="true" sz="5000" i="true">
                <a:solidFill>
                  <a:srgbClr val="FFFFFF"/>
                </a:solidFill>
                <a:latin typeface="TT Octosquares Condensed Bold Italics"/>
                <a:ea typeface="TT Octosquares Condensed Bold Italics"/>
                <a:cs typeface="TT Octosquares Condensed Bold Italics"/>
                <a:sym typeface="TT Octosquares Condensed Bold Italics"/>
              </a:rPr>
              <a:t>Kerja Algoritma LBPH  </a:t>
            </a:r>
          </a:p>
        </p:txBody>
      </p:sp>
      <p:sp>
        <p:nvSpPr>
          <p:cNvPr name="TextBox 11" id="11"/>
          <p:cNvSpPr txBox="true"/>
          <p:nvPr/>
        </p:nvSpPr>
        <p:spPr>
          <a:xfrm rot="0">
            <a:off x="1100579" y="1493288"/>
            <a:ext cx="15395144" cy="797711"/>
          </a:xfrm>
          <a:prstGeom prst="rect">
            <a:avLst/>
          </a:prstGeom>
        </p:spPr>
        <p:txBody>
          <a:bodyPr anchor="t" rtlCol="false" tIns="0" lIns="0" bIns="0" rIns="0">
            <a:spAutoFit/>
          </a:bodyPr>
          <a:lstStyle/>
          <a:p>
            <a:pPr algn="ctr">
              <a:lnSpc>
                <a:spcPts val="3281"/>
              </a:lnSpc>
              <a:spcBef>
                <a:spcPct val="0"/>
              </a:spcBef>
            </a:pPr>
            <a:r>
              <a:rPr lang="en-US" sz="2344">
                <a:solidFill>
                  <a:srgbClr val="FFFFFF"/>
                </a:solidFill>
                <a:latin typeface="Noto Sans"/>
                <a:ea typeface="Noto Sans"/>
                <a:cs typeface="Noto Sans"/>
                <a:sym typeface="Noto Sans"/>
              </a:rPr>
              <a:t>lbph adalah salah satu metode populer dalam pengenalan wajah yang bekerja dengan mengekstrak fitur tekstur lokal dari gambar wajah.</a:t>
            </a:r>
          </a:p>
        </p:txBody>
      </p:sp>
      <p:sp>
        <p:nvSpPr>
          <p:cNvPr name="AutoShape 12" id="12"/>
          <p:cNvSpPr/>
          <p:nvPr/>
        </p:nvSpPr>
        <p:spPr>
          <a:xfrm>
            <a:off x="2736640" y="9500290"/>
            <a:ext cx="5709846" cy="0"/>
          </a:xfrm>
          <a:prstGeom prst="line">
            <a:avLst/>
          </a:prstGeom>
          <a:ln cap="flat" w="9525">
            <a:solidFill>
              <a:srgbClr val="FFFFFF"/>
            </a:solidFill>
            <a:prstDash val="solid"/>
            <a:headEnd type="none" len="sm" w="sm"/>
            <a:tailEnd type="none" len="sm" w="sm"/>
          </a:ln>
        </p:spPr>
      </p:sp>
      <p:sp>
        <p:nvSpPr>
          <p:cNvPr name="AutoShape 13" id="13"/>
          <p:cNvSpPr/>
          <p:nvPr/>
        </p:nvSpPr>
        <p:spPr>
          <a:xfrm>
            <a:off x="9841513" y="9495528"/>
            <a:ext cx="5709846" cy="0"/>
          </a:xfrm>
          <a:prstGeom prst="line">
            <a:avLst/>
          </a:prstGeom>
          <a:ln cap="flat" w="9525">
            <a:solidFill>
              <a:srgbClr val="FFFFFF"/>
            </a:solidFill>
            <a:prstDash val="solid"/>
            <a:headEnd type="none" len="sm" w="sm"/>
            <a:tailEnd type="none" len="sm" w="sm"/>
          </a:ln>
        </p:spPr>
      </p:sp>
      <p:sp>
        <p:nvSpPr>
          <p:cNvPr name="TextBox 14" id="14"/>
          <p:cNvSpPr txBox="true"/>
          <p:nvPr/>
        </p:nvSpPr>
        <p:spPr>
          <a:xfrm rot="0">
            <a:off x="1730731" y="3455921"/>
            <a:ext cx="5999562" cy="5303036"/>
          </a:xfrm>
          <a:prstGeom prst="rect">
            <a:avLst/>
          </a:prstGeom>
        </p:spPr>
        <p:txBody>
          <a:bodyPr anchor="t" rtlCol="false" tIns="0" lIns="0" bIns="0" rIns="0">
            <a:spAutoFit/>
          </a:bodyPr>
          <a:lstStyle/>
          <a:p>
            <a:pPr algn="l">
              <a:lnSpc>
                <a:spcPts val="3281"/>
              </a:lnSpc>
            </a:pPr>
            <a:r>
              <a:rPr lang="en-US" sz="2344">
                <a:solidFill>
                  <a:srgbClr val="FFFFFF"/>
                </a:solidFill>
                <a:latin typeface="Noto Sans"/>
                <a:ea typeface="Noto Sans"/>
                <a:cs typeface="Noto Sans"/>
                <a:sym typeface="Noto Sans"/>
              </a:rPr>
              <a:t>LBPH menggunakan 3 parameter :</a:t>
            </a:r>
          </a:p>
          <a:p>
            <a:pPr algn="l" marL="506085" indent="-253043" lvl="1">
              <a:lnSpc>
                <a:spcPts val="3281"/>
              </a:lnSpc>
              <a:buAutoNum type="arabicPeriod" startAt="1"/>
            </a:pPr>
            <a:r>
              <a:rPr lang="en-US" sz="2344">
                <a:solidFill>
                  <a:srgbClr val="FFFFFF"/>
                </a:solidFill>
                <a:latin typeface="Noto Sans"/>
                <a:ea typeface="Noto Sans"/>
                <a:cs typeface="Noto Sans"/>
                <a:sym typeface="Noto Sans"/>
              </a:rPr>
              <a:t>radius, yang digunakan untuk membangun pola biner lokal melingkar dan mewakili radius disekitar piksel pusat.</a:t>
            </a:r>
          </a:p>
          <a:p>
            <a:pPr algn="l" marL="506085" indent="-253043" lvl="1">
              <a:lnSpc>
                <a:spcPts val="3281"/>
              </a:lnSpc>
              <a:buAutoNum type="arabicPeriod" startAt="1"/>
            </a:pPr>
            <a:r>
              <a:rPr lang="en-US" sz="2344">
                <a:solidFill>
                  <a:srgbClr val="FFFFFF"/>
                </a:solidFill>
                <a:latin typeface="Noto Sans"/>
                <a:ea typeface="Noto Sans"/>
                <a:cs typeface="Noto Sans"/>
                <a:sym typeface="Noto Sans"/>
              </a:rPr>
              <a:t>grid x, jumlah sel pada arah horizontal. semakin banyak sel semakin halus kisi-kisi, semakin tinggi dimensi vektor yang dihasilkan</a:t>
            </a:r>
          </a:p>
          <a:p>
            <a:pPr algn="l" marL="506085" indent="-253043" lvl="1">
              <a:lnSpc>
                <a:spcPts val="3281"/>
              </a:lnSpc>
              <a:spcBef>
                <a:spcPct val="0"/>
              </a:spcBef>
              <a:buAutoNum type="arabicPeriod" startAt="1"/>
            </a:pPr>
            <a:r>
              <a:rPr lang="en-US" sz="2344">
                <a:solidFill>
                  <a:srgbClr val="FFFFFF"/>
                </a:solidFill>
                <a:latin typeface="Noto Sans"/>
                <a:ea typeface="Noto Sans"/>
                <a:cs typeface="Noto Sans"/>
                <a:sym typeface="Noto Sans"/>
              </a:rPr>
              <a:t>grid y, jumlah sel pada arah vertikal. semakin banyak sel semakin halus kisi-kisi, semakin tinggi dimensi vektor yang dihasilkan</a:t>
            </a:r>
          </a:p>
        </p:txBody>
      </p:sp>
      <p:sp>
        <p:nvSpPr>
          <p:cNvPr name="TextBox 15" id="15"/>
          <p:cNvSpPr txBox="true"/>
          <p:nvPr/>
        </p:nvSpPr>
        <p:spPr>
          <a:xfrm rot="0">
            <a:off x="10496161" y="3046346"/>
            <a:ext cx="5999562" cy="5712611"/>
          </a:xfrm>
          <a:prstGeom prst="rect">
            <a:avLst/>
          </a:prstGeom>
        </p:spPr>
        <p:txBody>
          <a:bodyPr anchor="t" rtlCol="false" tIns="0" lIns="0" bIns="0" rIns="0">
            <a:spAutoFit/>
          </a:bodyPr>
          <a:lstStyle/>
          <a:p>
            <a:pPr algn="ctr">
              <a:lnSpc>
                <a:spcPts val="3281"/>
              </a:lnSpc>
            </a:pPr>
            <a:r>
              <a:rPr lang="en-US" sz="2344">
                <a:solidFill>
                  <a:srgbClr val="FFFFFF"/>
                </a:solidFill>
                <a:latin typeface="Noto Sans"/>
                <a:ea typeface="Noto Sans"/>
                <a:cs typeface="Noto Sans"/>
                <a:sym typeface="Noto Sans"/>
              </a:rPr>
              <a:t>Untuk melatih algoritma nya: </a:t>
            </a:r>
          </a:p>
          <a:p>
            <a:pPr algn="ctr">
              <a:lnSpc>
                <a:spcPts val="3281"/>
              </a:lnSpc>
            </a:pPr>
          </a:p>
          <a:p>
            <a:pPr algn="just">
              <a:lnSpc>
                <a:spcPts val="3281"/>
              </a:lnSpc>
              <a:spcBef>
                <a:spcPct val="0"/>
              </a:spcBef>
            </a:pPr>
            <a:r>
              <a:rPr lang="en-US" sz="2344">
                <a:solidFill>
                  <a:srgbClr val="FFFFFF"/>
                </a:solidFill>
                <a:latin typeface="Noto Sans"/>
                <a:ea typeface="Noto Sans"/>
                <a:cs typeface="Noto Sans"/>
                <a:sym typeface="Noto Sans"/>
              </a:rPr>
              <a:t>Untuk melakukannya, kita perlu menggunakan dataset dengan gambar wajah orang yang ingin kita kenali. Kita juga perlu menetapkan ID (bisa berupa nomor atau nama orang) untuk setiap gambar, sehingga algoritme akan menggunakan informasi ini untuk mengenali gambar Input dan memberikan output. Gambar dari orang yang sama harus memiliki ID yang sama. Dengan set pelatihan yang telah dibuat, mari kita lihat langkah-langkah komputasi LBPH.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2F78">
                <a:alpha val="100000"/>
              </a:srgbClr>
            </a:gs>
            <a:gs pos="100000">
              <a:srgbClr val="01174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1914623" y="-648461"/>
            <a:ext cx="8020040" cy="11583921"/>
            <a:chOff x="0" y="0"/>
            <a:chExt cx="2112274" cy="3050909"/>
          </a:xfrm>
        </p:grpSpPr>
        <p:sp>
          <p:nvSpPr>
            <p:cNvPr name="Freeform 3" id="3"/>
            <p:cNvSpPr/>
            <p:nvPr/>
          </p:nvSpPr>
          <p:spPr>
            <a:xfrm flipH="false" flipV="false" rot="0">
              <a:off x="0" y="0"/>
              <a:ext cx="2112274" cy="3050909"/>
            </a:xfrm>
            <a:custGeom>
              <a:avLst/>
              <a:gdLst/>
              <a:ahLst/>
              <a:cxnLst/>
              <a:rect r="r" b="b" t="t" l="l"/>
              <a:pathLst>
                <a:path h="3050909" w="2112274">
                  <a:moveTo>
                    <a:pt x="0" y="0"/>
                  </a:moveTo>
                  <a:lnTo>
                    <a:pt x="2112274" y="0"/>
                  </a:lnTo>
                  <a:lnTo>
                    <a:pt x="2112274" y="3050909"/>
                  </a:lnTo>
                  <a:lnTo>
                    <a:pt x="0" y="3050909"/>
                  </a:lnTo>
                  <a:close/>
                </a:path>
              </a:pathLst>
            </a:custGeom>
            <a:solidFill>
              <a:srgbClr val="FFFFFF"/>
            </a:solidFill>
          </p:spPr>
        </p:sp>
        <p:sp>
          <p:nvSpPr>
            <p:cNvPr name="TextBox 4" id="4"/>
            <p:cNvSpPr txBox="true"/>
            <p:nvPr/>
          </p:nvSpPr>
          <p:spPr>
            <a:xfrm>
              <a:off x="0" y="-38100"/>
              <a:ext cx="2112274" cy="3089009"/>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6128717" y="1045311"/>
            <a:ext cx="6030566" cy="783950"/>
          </a:xfrm>
          <a:prstGeom prst="rect">
            <a:avLst/>
          </a:prstGeom>
        </p:spPr>
        <p:txBody>
          <a:bodyPr anchor="t" rtlCol="false" tIns="0" lIns="0" bIns="0" rIns="0">
            <a:spAutoFit/>
          </a:bodyPr>
          <a:lstStyle/>
          <a:p>
            <a:pPr algn="l">
              <a:lnSpc>
                <a:spcPts val="5934"/>
              </a:lnSpc>
            </a:pPr>
            <a:r>
              <a:rPr lang="en-US" sz="5652" i="true" b="true">
                <a:solidFill>
                  <a:srgbClr val="FFFFFF"/>
                </a:solidFill>
                <a:latin typeface="TT Octosquares Condensed Bold Italics"/>
                <a:ea typeface="TT Octosquares Condensed Bold Italics"/>
                <a:cs typeface="TT Octosquares Condensed Bold Italics"/>
                <a:sym typeface="TT Octosquares Condensed Bold Italics"/>
              </a:rPr>
              <a:t>How to run code </a:t>
            </a:r>
          </a:p>
        </p:txBody>
      </p:sp>
      <p:grpSp>
        <p:nvGrpSpPr>
          <p:cNvPr name="Group 6" id="6"/>
          <p:cNvGrpSpPr/>
          <p:nvPr/>
        </p:nvGrpSpPr>
        <p:grpSpPr>
          <a:xfrm rot="0">
            <a:off x="-2464635" y="2882308"/>
            <a:ext cx="8227901" cy="10748644"/>
            <a:chOff x="0" y="0"/>
            <a:chExt cx="10970535" cy="14331525"/>
          </a:xfrm>
        </p:grpSpPr>
        <p:grpSp>
          <p:nvGrpSpPr>
            <p:cNvPr name="Group 7" id="7"/>
            <p:cNvGrpSpPr/>
            <p:nvPr/>
          </p:nvGrpSpPr>
          <p:grpSpPr>
            <a:xfrm rot="0">
              <a:off x="289670" y="0"/>
              <a:ext cx="10391196" cy="8696347"/>
              <a:chOff x="0" y="0"/>
              <a:chExt cx="1892644" cy="1583945"/>
            </a:xfrm>
          </p:grpSpPr>
          <p:sp>
            <p:nvSpPr>
              <p:cNvPr name="Freeform 8" id="8"/>
              <p:cNvSpPr/>
              <p:nvPr/>
            </p:nvSpPr>
            <p:spPr>
              <a:xfrm flipH="false" flipV="false" rot="0">
                <a:off x="0" y="0"/>
                <a:ext cx="1892644" cy="1583945"/>
              </a:xfrm>
              <a:custGeom>
                <a:avLst/>
                <a:gdLst/>
                <a:ahLst/>
                <a:cxnLst/>
                <a:rect r="r" b="b" t="t" l="l"/>
                <a:pathLst>
                  <a:path h="1583945" w="1892644">
                    <a:moveTo>
                      <a:pt x="99339" y="0"/>
                    </a:moveTo>
                    <a:lnTo>
                      <a:pt x="1793304" y="0"/>
                    </a:lnTo>
                    <a:cubicBezTo>
                      <a:pt x="1848168" y="0"/>
                      <a:pt x="1892644" y="44476"/>
                      <a:pt x="1892644" y="99339"/>
                    </a:cubicBezTo>
                    <a:lnTo>
                      <a:pt x="1892644" y="1484606"/>
                    </a:lnTo>
                    <a:cubicBezTo>
                      <a:pt x="1892644" y="1539469"/>
                      <a:pt x="1848168" y="1583945"/>
                      <a:pt x="1793304" y="1583945"/>
                    </a:cubicBezTo>
                    <a:lnTo>
                      <a:pt x="99339" y="1583945"/>
                    </a:lnTo>
                    <a:cubicBezTo>
                      <a:pt x="44476" y="1583945"/>
                      <a:pt x="0" y="1539469"/>
                      <a:pt x="0" y="1484606"/>
                    </a:cubicBezTo>
                    <a:lnTo>
                      <a:pt x="0" y="99339"/>
                    </a:lnTo>
                    <a:cubicBezTo>
                      <a:pt x="0" y="44476"/>
                      <a:pt x="44476" y="0"/>
                      <a:pt x="99339" y="0"/>
                    </a:cubicBezTo>
                    <a:close/>
                  </a:path>
                </a:pathLst>
              </a:custGeom>
              <a:gradFill rotWithShape="true">
                <a:gsLst>
                  <a:gs pos="0">
                    <a:srgbClr val="1458DB">
                      <a:alpha val="49000"/>
                    </a:srgbClr>
                  </a:gs>
                  <a:gs pos="100000">
                    <a:srgbClr val="093894">
                      <a:alpha val="49000"/>
                    </a:srgbClr>
                  </a:gs>
                </a:gsLst>
                <a:lin ang="0"/>
              </a:gradFill>
            </p:spPr>
          </p:sp>
          <p:sp>
            <p:nvSpPr>
              <p:cNvPr name="TextBox 9" id="9"/>
              <p:cNvSpPr txBox="true"/>
              <p:nvPr/>
            </p:nvSpPr>
            <p:spPr>
              <a:xfrm>
                <a:off x="0" y="-38100"/>
                <a:ext cx="1892644" cy="162204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0" y="3360990"/>
              <a:ext cx="10970535" cy="10970535"/>
            </a:xfrm>
            <a:custGeom>
              <a:avLst/>
              <a:gdLst/>
              <a:ahLst/>
              <a:cxnLst/>
              <a:rect r="r" b="b" t="t" l="l"/>
              <a:pathLst>
                <a:path h="10970535" w="10970535">
                  <a:moveTo>
                    <a:pt x="0" y="0"/>
                  </a:moveTo>
                  <a:lnTo>
                    <a:pt x="10970535" y="0"/>
                  </a:lnTo>
                  <a:lnTo>
                    <a:pt x="10970535" y="10970535"/>
                  </a:lnTo>
                  <a:lnTo>
                    <a:pt x="0" y="10970535"/>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6753703" y="2006483"/>
              <a:ext cx="619269" cy="61926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0F49B9">
                      <a:alpha val="100000"/>
                    </a:srgbClr>
                  </a:gs>
                  <a:gs pos="100000">
                    <a:srgbClr val="0E48B7">
                      <a:alpha val="100000"/>
                    </a:srgbClr>
                  </a:gs>
                </a:gsLst>
                <a:lin ang="0"/>
              </a:gradFill>
            </p:spPr>
          </p:sp>
          <p:sp>
            <p:nvSpPr>
              <p:cNvPr name="TextBox 13" id="13"/>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6753703" y="4547023"/>
              <a:ext cx="619269" cy="61926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0F49B9">
                      <a:alpha val="100000"/>
                    </a:srgbClr>
                  </a:gs>
                  <a:gs pos="100000">
                    <a:srgbClr val="0E48B7">
                      <a:alpha val="100000"/>
                    </a:srgbClr>
                  </a:gs>
                </a:gsLst>
                <a:lin ang="0"/>
              </a:gradFill>
            </p:spPr>
          </p:sp>
          <p:sp>
            <p:nvSpPr>
              <p:cNvPr name="TextBox 16" id="16"/>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6717302" y="878730"/>
              <a:ext cx="619269" cy="61926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0F49B9">
                      <a:alpha val="100000"/>
                    </a:srgbClr>
                  </a:gs>
                  <a:gs pos="100000">
                    <a:srgbClr val="0E48B7">
                      <a:alpha val="100000"/>
                    </a:srgbClr>
                  </a:gs>
                </a:gsLst>
                <a:lin ang="0"/>
              </a:gradFill>
            </p:spPr>
          </p:sp>
          <p:sp>
            <p:nvSpPr>
              <p:cNvPr name="TextBox 19" id="19"/>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3887867" y="370246"/>
              <a:ext cx="6004906" cy="818119"/>
              <a:chOff x="0" y="0"/>
              <a:chExt cx="1925441" cy="262325"/>
            </a:xfrm>
          </p:grpSpPr>
          <p:sp>
            <p:nvSpPr>
              <p:cNvPr name="Freeform 21" id="21"/>
              <p:cNvSpPr/>
              <p:nvPr/>
            </p:nvSpPr>
            <p:spPr>
              <a:xfrm flipH="false" flipV="false" rot="0">
                <a:off x="0" y="0"/>
                <a:ext cx="1925441" cy="262325"/>
              </a:xfrm>
              <a:custGeom>
                <a:avLst/>
                <a:gdLst/>
                <a:ahLst/>
                <a:cxnLst/>
                <a:rect r="r" b="b" t="t" l="l"/>
                <a:pathLst>
                  <a:path h="262325" w="1925441">
                    <a:moveTo>
                      <a:pt x="131163" y="0"/>
                    </a:moveTo>
                    <a:lnTo>
                      <a:pt x="1794278" y="0"/>
                    </a:lnTo>
                    <a:cubicBezTo>
                      <a:pt x="1829065" y="0"/>
                      <a:pt x="1862427" y="13819"/>
                      <a:pt x="1887024" y="38417"/>
                    </a:cubicBezTo>
                    <a:cubicBezTo>
                      <a:pt x="1911622" y="63014"/>
                      <a:pt x="1925441" y="96376"/>
                      <a:pt x="1925441" y="131163"/>
                    </a:cubicBezTo>
                    <a:lnTo>
                      <a:pt x="1925441" y="131163"/>
                    </a:lnTo>
                    <a:cubicBezTo>
                      <a:pt x="1925441" y="203602"/>
                      <a:pt x="1866717" y="262325"/>
                      <a:pt x="1794278"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22" id="22"/>
              <p:cNvSpPr txBox="true"/>
              <p:nvPr/>
            </p:nvSpPr>
            <p:spPr>
              <a:xfrm>
                <a:off x="0" y="-38100"/>
                <a:ext cx="1925441" cy="300425"/>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4492307" y="571819"/>
              <a:ext cx="4731530" cy="386396"/>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python --version</a:t>
              </a:r>
            </a:p>
          </p:txBody>
        </p:sp>
        <p:grpSp>
          <p:nvGrpSpPr>
            <p:cNvPr name="Group 24" id="24"/>
            <p:cNvGrpSpPr/>
            <p:nvPr/>
          </p:nvGrpSpPr>
          <p:grpSpPr>
            <a:xfrm rot="0">
              <a:off x="3887867" y="1497999"/>
              <a:ext cx="6004906" cy="818119"/>
              <a:chOff x="0" y="0"/>
              <a:chExt cx="1925441" cy="262325"/>
            </a:xfrm>
          </p:grpSpPr>
          <p:sp>
            <p:nvSpPr>
              <p:cNvPr name="Freeform 25" id="25"/>
              <p:cNvSpPr/>
              <p:nvPr/>
            </p:nvSpPr>
            <p:spPr>
              <a:xfrm flipH="false" flipV="false" rot="0">
                <a:off x="0" y="0"/>
                <a:ext cx="1925441" cy="262325"/>
              </a:xfrm>
              <a:custGeom>
                <a:avLst/>
                <a:gdLst/>
                <a:ahLst/>
                <a:cxnLst/>
                <a:rect r="r" b="b" t="t" l="l"/>
                <a:pathLst>
                  <a:path h="262325" w="1925441">
                    <a:moveTo>
                      <a:pt x="131163" y="0"/>
                    </a:moveTo>
                    <a:lnTo>
                      <a:pt x="1794278" y="0"/>
                    </a:lnTo>
                    <a:cubicBezTo>
                      <a:pt x="1829065" y="0"/>
                      <a:pt x="1862427" y="13819"/>
                      <a:pt x="1887024" y="38417"/>
                    </a:cubicBezTo>
                    <a:cubicBezTo>
                      <a:pt x="1911622" y="63014"/>
                      <a:pt x="1925441" y="96376"/>
                      <a:pt x="1925441" y="131163"/>
                    </a:cubicBezTo>
                    <a:lnTo>
                      <a:pt x="1925441" y="131163"/>
                    </a:lnTo>
                    <a:cubicBezTo>
                      <a:pt x="1925441" y="203602"/>
                      <a:pt x="1866717" y="262325"/>
                      <a:pt x="1794278"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26" id="26"/>
              <p:cNvSpPr txBox="true"/>
              <p:nvPr/>
            </p:nvSpPr>
            <p:spPr>
              <a:xfrm>
                <a:off x="0" y="-38100"/>
                <a:ext cx="1925441" cy="300425"/>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4201725" y="1701409"/>
              <a:ext cx="5312694" cy="386396"/>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pip install opencv-contrib-python</a:t>
              </a:r>
            </a:p>
          </p:txBody>
        </p:sp>
        <p:grpSp>
          <p:nvGrpSpPr>
            <p:cNvPr name="Group 28" id="28"/>
            <p:cNvGrpSpPr/>
            <p:nvPr/>
          </p:nvGrpSpPr>
          <p:grpSpPr>
            <a:xfrm rot="0">
              <a:off x="6717302" y="3202364"/>
              <a:ext cx="619269" cy="619269"/>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0F49B9">
                      <a:alpha val="100000"/>
                    </a:srgbClr>
                  </a:gs>
                  <a:gs pos="100000">
                    <a:srgbClr val="0E48B7">
                      <a:alpha val="100000"/>
                    </a:srgbClr>
                  </a:gs>
                </a:gsLst>
                <a:lin ang="0"/>
              </a:gradFill>
            </p:spPr>
          </p:sp>
          <p:sp>
            <p:nvSpPr>
              <p:cNvPr name="TextBox 30" id="30"/>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3887867" y="2693880"/>
              <a:ext cx="6004906" cy="818119"/>
              <a:chOff x="0" y="0"/>
              <a:chExt cx="1925441" cy="262325"/>
            </a:xfrm>
          </p:grpSpPr>
          <p:sp>
            <p:nvSpPr>
              <p:cNvPr name="Freeform 32" id="32"/>
              <p:cNvSpPr/>
              <p:nvPr/>
            </p:nvSpPr>
            <p:spPr>
              <a:xfrm flipH="false" flipV="false" rot="0">
                <a:off x="0" y="0"/>
                <a:ext cx="1925441" cy="262325"/>
              </a:xfrm>
              <a:custGeom>
                <a:avLst/>
                <a:gdLst/>
                <a:ahLst/>
                <a:cxnLst/>
                <a:rect r="r" b="b" t="t" l="l"/>
                <a:pathLst>
                  <a:path h="262325" w="1925441">
                    <a:moveTo>
                      <a:pt x="131163" y="0"/>
                    </a:moveTo>
                    <a:lnTo>
                      <a:pt x="1794278" y="0"/>
                    </a:lnTo>
                    <a:cubicBezTo>
                      <a:pt x="1829065" y="0"/>
                      <a:pt x="1862427" y="13819"/>
                      <a:pt x="1887024" y="38417"/>
                    </a:cubicBezTo>
                    <a:cubicBezTo>
                      <a:pt x="1911622" y="63014"/>
                      <a:pt x="1925441" y="96376"/>
                      <a:pt x="1925441" y="131163"/>
                    </a:cubicBezTo>
                    <a:lnTo>
                      <a:pt x="1925441" y="131163"/>
                    </a:lnTo>
                    <a:cubicBezTo>
                      <a:pt x="1925441" y="203602"/>
                      <a:pt x="1866717" y="262325"/>
                      <a:pt x="1794278"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33" id="33"/>
              <p:cNvSpPr txBox="true"/>
              <p:nvPr/>
            </p:nvSpPr>
            <p:spPr>
              <a:xfrm>
                <a:off x="0" y="-38100"/>
                <a:ext cx="1925441" cy="300425"/>
              </a:xfrm>
              <a:prstGeom prst="rect">
                <a:avLst/>
              </a:prstGeom>
            </p:spPr>
            <p:txBody>
              <a:bodyPr anchor="ctr" rtlCol="false" tIns="50800" lIns="50800" bIns="50800" rIns="50800"/>
              <a:lstStyle/>
              <a:p>
                <a:pPr algn="ctr">
                  <a:lnSpc>
                    <a:spcPts val="2659"/>
                  </a:lnSpc>
                  <a:spcBef>
                    <a:spcPct val="0"/>
                  </a:spcBef>
                </a:pPr>
              </a:p>
            </p:txBody>
          </p:sp>
        </p:grpSp>
        <p:sp>
          <p:nvSpPr>
            <p:cNvPr name="TextBox 34" id="34"/>
            <p:cNvSpPr txBox="true"/>
            <p:nvPr/>
          </p:nvSpPr>
          <p:spPr>
            <a:xfrm rot="0">
              <a:off x="4201725" y="2895454"/>
              <a:ext cx="5312694" cy="386396"/>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python</a:t>
              </a:r>
            </a:p>
          </p:txBody>
        </p:sp>
        <p:grpSp>
          <p:nvGrpSpPr>
            <p:cNvPr name="Group 35" id="35"/>
            <p:cNvGrpSpPr/>
            <p:nvPr/>
          </p:nvGrpSpPr>
          <p:grpSpPr>
            <a:xfrm rot="0">
              <a:off x="3887867" y="4038539"/>
              <a:ext cx="6004906" cy="818119"/>
              <a:chOff x="0" y="0"/>
              <a:chExt cx="1925441" cy="262325"/>
            </a:xfrm>
          </p:grpSpPr>
          <p:sp>
            <p:nvSpPr>
              <p:cNvPr name="Freeform 36" id="36"/>
              <p:cNvSpPr/>
              <p:nvPr/>
            </p:nvSpPr>
            <p:spPr>
              <a:xfrm flipH="false" flipV="false" rot="0">
                <a:off x="0" y="0"/>
                <a:ext cx="1925441" cy="262325"/>
              </a:xfrm>
              <a:custGeom>
                <a:avLst/>
                <a:gdLst/>
                <a:ahLst/>
                <a:cxnLst/>
                <a:rect r="r" b="b" t="t" l="l"/>
                <a:pathLst>
                  <a:path h="262325" w="1925441">
                    <a:moveTo>
                      <a:pt x="131163" y="0"/>
                    </a:moveTo>
                    <a:lnTo>
                      <a:pt x="1794278" y="0"/>
                    </a:lnTo>
                    <a:cubicBezTo>
                      <a:pt x="1829065" y="0"/>
                      <a:pt x="1862427" y="13819"/>
                      <a:pt x="1887024" y="38417"/>
                    </a:cubicBezTo>
                    <a:cubicBezTo>
                      <a:pt x="1911622" y="63014"/>
                      <a:pt x="1925441" y="96376"/>
                      <a:pt x="1925441" y="131163"/>
                    </a:cubicBezTo>
                    <a:lnTo>
                      <a:pt x="1925441" y="131163"/>
                    </a:lnTo>
                    <a:cubicBezTo>
                      <a:pt x="1925441" y="203602"/>
                      <a:pt x="1866717" y="262325"/>
                      <a:pt x="1794278"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37" id="37"/>
              <p:cNvSpPr txBox="true"/>
              <p:nvPr/>
            </p:nvSpPr>
            <p:spPr>
              <a:xfrm>
                <a:off x="0" y="-38100"/>
                <a:ext cx="1925441" cy="300425"/>
              </a:xfrm>
              <a:prstGeom prst="rect">
                <a:avLst/>
              </a:prstGeom>
            </p:spPr>
            <p:txBody>
              <a:bodyPr anchor="ctr" rtlCol="false" tIns="50800" lIns="50800" bIns="50800" rIns="50800"/>
              <a:lstStyle/>
              <a:p>
                <a:pPr algn="ctr">
                  <a:lnSpc>
                    <a:spcPts val="2659"/>
                  </a:lnSpc>
                  <a:spcBef>
                    <a:spcPct val="0"/>
                  </a:spcBef>
                </a:pPr>
              </a:p>
            </p:txBody>
          </p:sp>
        </p:grpSp>
        <p:sp>
          <p:nvSpPr>
            <p:cNvPr name="TextBox 38" id="38"/>
            <p:cNvSpPr txBox="true"/>
            <p:nvPr/>
          </p:nvSpPr>
          <p:spPr>
            <a:xfrm rot="0">
              <a:off x="4032860" y="4216191"/>
              <a:ext cx="5650424" cy="386396"/>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import cv2</a:t>
              </a:r>
            </a:p>
          </p:txBody>
        </p:sp>
        <p:grpSp>
          <p:nvGrpSpPr>
            <p:cNvPr name="Group 39" id="39"/>
            <p:cNvGrpSpPr/>
            <p:nvPr/>
          </p:nvGrpSpPr>
          <p:grpSpPr>
            <a:xfrm rot="0">
              <a:off x="6717302" y="5890676"/>
              <a:ext cx="619269" cy="619269"/>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0F49B9">
                      <a:alpha val="100000"/>
                    </a:srgbClr>
                  </a:gs>
                  <a:gs pos="100000">
                    <a:srgbClr val="0E48B7">
                      <a:alpha val="100000"/>
                    </a:srgbClr>
                  </a:gs>
                </a:gsLst>
                <a:lin ang="0"/>
              </a:gradFill>
            </p:spPr>
          </p:sp>
          <p:sp>
            <p:nvSpPr>
              <p:cNvPr name="TextBox 41" id="41"/>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42" id="42"/>
            <p:cNvGrpSpPr/>
            <p:nvPr/>
          </p:nvGrpSpPr>
          <p:grpSpPr>
            <a:xfrm rot="0">
              <a:off x="3887867" y="5382192"/>
              <a:ext cx="6004906" cy="818119"/>
              <a:chOff x="0" y="0"/>
              <a:chExt cx="1925441" cy="262325"/>
            </a:xfrm>
          </p:grpSpPr>
          <p:sp>
            <p:nvSpPr>
              <p:cNvPr name="Freeform 43" id="43"/>
              <p:cNvSpPr/>
              <p:nvPr/>
            </p:nvSpPr>
            <p:spPr>
              <a:xfrm flipH="false" flipV="false" rot="0">
                <a:off x="0" y="0"/>
                <a:ext cx="1925441" cy="262325"/>
              </a:xfrm>
              <a:custGeom>
                <a:avLst/>
                <a:gdLst/>
                <a:ahLst/>
                <a:cxnLst/>
                <a:rect r="r" b="b" t="t" l="l"/>
                <a:pathLst>
                  <a:path h="262325" w="1925441">
                    <a:moveTo>
                      <a:pt x="131163" y="0"/>
                    </a:moveTo>
                    <a:lnTo>
                      <a:pt x="1794278" y="0"/>
                    </a:lnTo>
                    <a:cubicBezTo>
                      <a:pt x="1829065" y="0"/>
                      <a:pt x="1862427" y="13819"/>
                      <a:pt x="1887024" y="38417"/>
                    </a:cubicBezTo>
                    <a:cubicBezTo>
                      <a:pt x="1911622" y="63014"/>
                      <a:pt x="1925441" y="96376"/>
                      <a:pt x="1925441" y="131163"/>
                    </a:cubicBezTo>
                    <a:lnTo>
                      <a:pt x="1925441" y="131163"/>
                    </a:lnTo>
                    <a:cubicBezTo>
                      <a:pt x="1925441" y="203602"/>
                      <a:pt x="1866717" y="262325"/>
                      <a:pt x="1794278"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44" id="44"/>
              <p:cNvSpPr txBox="true"/>
              <p:nvPr/>
            </p:nvSpPr>
            <p:spPr>
              <a:xfrm>
                <a:off x="0" y="-38100"/>
                <a:ext cx="1925441" cy="300425"/>
              </a:xfrm>
              <a:prstGeom prst="rect">
                <a:avLst/>
              </a:prstGeom>
            </p:spPr>
            <p:txBody>
              <a:bodyPr anchor="ctr" rtlCol="false" tIns="50800" lIns="50800" bIns="50800" rIns="50800"/>
              <a:lstStyle/>
              <a:p>
                <a:pPr algn="ctr">
                  <a:lnSpc>
                    <a:spcPts val="2659"/>
                  </a:lnSpc>
                  <a:spcBef>
                    <a:spcPct val="0"/>
                  </a:spcBef>
                </a:pPr>
              </a:p>
            </p:txBody>
          </p:sp>
        </p:grpSp>
        <p:sp>
          <p:nvSpPr>
            <p:cNvPr name="TextBox 45" id="45"/>
            <p:cNvSpPr txBox="true"/>
            <p:nvPr/>
          </p:nvSpPr>
          <p:spPr>
            <a:xfrm rot="0">
              <a:off x="4492307" y="5583766"/>
              <a:ext cx="4731530" cy="386396"/>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print(cv2._version_)</a:t>
              </a:r>
            </a:p>
          </p:txBody>
        </p:sp>
        <p:grpSp>
          <p:nvGrpSpPr>
            <p:cNvPr name="Group 46" id="46"/>
            <p:cNvGrpSpPr/>
            <p:nvPr/>
          </p:nvGrpSpPr>
          <p:grpSpPr>
            <a:xfrm rot="0">
              <a:off x="3887867" y="6725845"/>
              <a:ext cx="6004906" cy="818119"/>
              <a:chOff x="0" y="0"/>
              <a:chExt cx="1925441" cy="262325"/>
            </a:xfrm>
          </p:grpSpPr>
          <p:sp>
            <p:nvSpPr>
              <p:cNvPr name="Freeform 47" id="47"/>
              <p:cNvSpPr/>
              <p:nvPr/>
            </p:nvSpPr>
            <p:spPr>
              <a:xfrm flipH="false" flipV="false" rot="0">
                <a:off x="0" y="0"/>
                <a:ext cx="1925441" cy="262325"/>
              </a:xfrm>
              <a:custGeom>
                <a:avLst/>
                <a:gdLst/>
                <a:ahLst/>
                <a:cxnLst/>
                <a:rect r="r" b="b" t="t" l="l"/>
                <a:pathLst>
                  <a:path h="262325" w="1925441">
                    <a:moveTo>
                      <a:pt x="131163" y="0"/>
                    </a:moveTo>
                    <a:lnTo>
                      <a:pt x="1794278" y="0"/>
                    </a:lnTo>
                    <a:cubicBezTo>
                      <a:pt x="1829065" y="0"/>
                      <a:pt x="1862427" y="13819"/>
                      <a:pt x="1887024" y="38417"/>
                    </a:cubicBezTo>
                    <a:cubicBezTo>
                      <a:pt x="1911622" y="63014"/>
                      <a:pt x="1925441" y="96376"/>
                      <a:pt x="1925441" y="131163"/>
                    </a:cubicBezTo>
                    <a:lnTo>
                      <a:pt x="1925441" y="131163"/>
                    </a:lnTo>
                    <a:cubicBezTo>
                      <a:pt x="1925441" y="203602"/>
                      <a:pt x="1866717" y="262325"/>
                      <a:pt x="1794278"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48" id="48"/>
              <p:cNvSpPr txBox="true"/>
              <p:nvPr/>
            </p:nvSpPr>
            <p:spPr>
              <a:xfrm>
                <a:off x="0" y="-38100"/>
                <a:ext cx="1925441" cy="300425"/>
              </a:xfrm>
              <a:prstGeom prst="rect">
                <a:avLst/>
              </a:prstGeom>
            </p:spPr>
            <p:txBody>
              <a:bodyPr anchor="ctr" rtlCol="false" tIns="50800" lIns="50800" bIns="50800" rIns="50800"/>
              <a:lstStyle/>
              <a:p>
                <a:pPr algn="ctr">
                  <a:lnSpc>
                    <a:spcPts val="2659"/>
                  </a:lnSpc>
                  <a:spcBef>
                    <a:spcPct val="0"/>
                  </a:spcBef>
                </a:pPr>
              </a:p>
            </p:txBody>
          </p:sp>
        </p:grpSp>
        <p:sp>
          <p:nvSpPr>
            <p:cNvPr name="TextBox 49" id="49"/>
            <p:cNvSpPr txBox="true"/>
            <p:nvPr/>
          </p:nvSpPr>
          <p:spPr>
            <a:xfrm rot="0">
              <a:off x="4492307" y="6927419"/>
              <a:ext cx="4731530" cy="386396"/>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exit()</a:t>
              </a:r>
            </a:p>
          </p:txBody>
        </p:sp>
      </p:grpSp>
      <p:grpSp>
        <p:nvGrpSpPr>
          <p:cNvPr name="Group 50" id="50"/>
          <p:cNvGrpSpPr/>
          <p:nvPr/>
        </p:nvGrpSpPr>
        <p:grpSpPr>
          <a:xfrm rot="0">
            <a:off x="8684543" y="4781923"/>
            <a:ext cx="429594" cy="464452"/>
            <a:chOff x="0" y="0"/>
            <a:chExt cx="751799" cy="812800"/>
          </a:xfrm>
        </p:grpSpPr>
        <p:sp>
          <p:nvSpPr>
            <p:cNvPr name="Freeform 51" id="51"/>
            <p:cNvSpPr/>
            <p:nvPr/>
          </p:nvSpPr>
          <p:spPr>
            <a:xfrm flipH="false" flipV="false" rot="0">
              <a:off x="0" y="0"/>
              <a:ext cx="751799" cy="812800"/>
            </a:xfrm>
            <a:custGeom>
              <a:avLst/>
              <a:gdLst/>
              <a:ahLst/>
              <a:cxnLst/>
              <a:rect r="r" b="b" t="t" l="l"/>
              <a:pathLst>
                <a:path h="812800" w="751799">
                  <a:moveTo>
                    <a:pt x="375899" y="0"/>
                  </a:moveTo>
                  <a:lnTo>
                    <a:pt x="751799" y="406400"/>
                  </a:lnTo>
                  <a:lnTo>
                    <a:pt x="375899" y="812800"/>
                  </a:lnTo>
                  <a:lnTo>
                    <a:pt x="0" y="406400"/>
                  </a:lnTo>
                  <a:lnTo>
                    <a:pt x="375899" y="0"/>
                  </a:lnTo>
                  <a:close/>
                </a:path>
              </a:pathLst>
            </a:custGeom>
            <a:gradFill rotWithShape="true">
              <a:gsLst>
                <a:gs pos="0">
                  <a:srgbClr val="0F49B9">
                    <a:alpha val="100000"/>
                  </a:srgbClr>
                </a:gs>
                <a:gs pos="100000">
                  <a:srgbClr val="0E48B7">
                    <a:alpha val="100000"/>
                  </a:srgbClr>
                </a:gs>
              </a:gsLst>
              <a:lin ang="0"/>
            </a:gradFill>
          </p:spPr>
        </p:sp>
        <p:sp>
          <p:nvSpPr>
            <p:cNvPr name="TextBox 52" id="52"/>
            <p:cNvSpPr txBox="true"/>
            <p:nvPr/>
          </p:nvSpPr>
          <p:spPr>
            <a:xfrm>
              <a:off x="129215" y="101600"/>
              <a:ext cx="493368"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53" id="53"/>
          <p:cNvGrpSpPr/>
          <p:nvPr/>
        </p:nvGrpSpPr>
        <p:grpSpPr>
          <a:xfrm rot="0">
            <a:off x="8684543" y="6687327"/>
            <a:ext cx="429594" cy="464452"/>
            <a:chOff x="0" y="0"/>
            <a:chExt cx="751799" cy="812800"/>
          </a:xfrm>
        </p:grpSpPr>
        <p:sp>
          <p:nvSpPr>
            <p:cNvPr name="Freeform 54" id="54"/>
            <p:cNvSpPr/>
            <p:nvPr/>
          </p:nvSpPr>
          <p:spPr>
            <a:xfrm flipH="false" flipV="false" rot="0">
              <a:off x="0" y="0"/>
              <a:ext cx="751799" cy="812800"/>
            </a:xfrm>
            <a:custGeom>
              <a:avLst/>
              <a:gdLst/>
              <a:ahLst/>
              <a:cxnLst/>
              <a:rect r="r" b="b" t="t" l="l"/>
              <a:pathLst>
                <a:path h="812800" w="751799">
                  <a:moveTo>
                    <a:pt x="375899" y="0"/>
                  </a:moveTo>
                  <a:lnTo>
                    <a:pt x="751799" y="406400"/>
                  </a:lnTo>
                  <a:lnTo>
                    <a:pt x="375899" y="812800"/>
                  </a:lnTo>
                  <a:lnTo>
                    <a:pt x="0" y="406400"/>
                  </a:lnTo>
                  <a:lnTo>
                    <a:pt x="375899" y="0"/>
                  </a:lnTo>
                  <a:close/>
                </a:path>
              </a:pathLst>
            </a:custGeom>
            <a:gradFill rotWithShape="true">
              <a:gsLst>
                <a:gs pos="0">
                  <a:srgbClr val="0F49B9">
                    <a:alpha val="100000"/>
                  </a:srgbClr>
                </a:gs>
                <a:gs pos="100000">
                  <a:srgbClr val="0E48B7">
                    <a:alpha val="100000"/>
                  </a:srgbClr>
                </a:gs>
              </a:gsLst>
              <a:lin ang="0"/>
            </a:gradFill>
          </p:spPr>
        </p:sp>
        <p:sp>
          <p:nvSpPr>
            <p:cNvPr name="TextBox 55" id="55"/>
            <p:cNvSpPr txBox="true"/>
            <p:nvPr/>
          </p:nvSpPr>
          <p:spPr>
            <a:xfrm>
              <a:off x="129215" y="101600"/>
              <a:ext cx="493368"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56" id="56"/>
          <p:cNvGrpSpPr/>
          <p:nvPr/>
        </p:nvGrpSpPr>
        <p:grpSpPr>
          <a:xfrm rot="0">
            <a:off x="8659291" y="3936108"/>
            <a:ext cx="429594" cy="464452"/>
            <a:chOff x="0" y="0"/>
            <a:chExt cx="751799" cy="812800"/>
          </a:xfrm>
        </p:grpSpPr>
        <p:sp>
          <p:nvSpPr>
            <p:cNvPr name="Freeform 57" id="57"/>
            <p:cNvSpPr/>
            <p:nvPr/>
          </p:nvSpPr>
          <p:spPr>
            <a:xfrm flipH="false" flipV="false" rot="0">
              <a:off x="0" y="0"/>
              <a:ext cx="751799" cy="812800"/>
            </a:xfrm>
            <a:custGeom>
              <a:avLst/>
              <a:gdLst/>
              <a:ahLst/>
              <a:cxnLst/>
              <a:rect r="r" b="b" t="t" l="l"/>
              <a:pathLst>
                <a:path h="812800" w="751799">
                  <a:moveTo>
                    <a:pt x="375899" y="0"/>
                  </a:moveTo>
                  <a:lnTo>
                    <a:pt x="751799" y="406400"/>
                  </a:lnTo>
                  <a:lnTo>
                    <a:pt x="375899" y="812800"/>
                  </a:lnTo>
                  <a:lnTo>
                    <a:pt x="0" y="406400"/>
                  </a:lnTo>
                  <a:lnTo>
                    <a:pt x="375899" y="0"/>
                  </a:lnTo>
                  <a:close/>
                </a:path>
              </a:pathLst>
            </a:custGeom>
            <a:gradFill rotWithShape="true">
              <a:gsLst>
                <a:gs pos="0">
                  <a:srgbClr val="0F49B9">
                    <a:alpha val="100000"/>
                  </a:srgbClr>
                </a:gs>
                <a:gs pos="100000">
                  <a:srgbClr val="0E48B7">
                    <a:alpha val="100000"/>
                  </a:srgbClr>
                </a:gs>
              </a:gsLst>
              <a:lin ang="0"/>
            </a:gradFill>
          </p:spPr>
        </p:sp>
        <p:sp>
          <p:nvSpPr>
            <p:cNvPr name="TextBox 58" id="58"/>
            <p:cNvSpPr txBox="true"/>
            <p:nvPr/>
          </p:nvSpPr>
          <p:spPr>
            <a:xfrm>
              <a:off x="129215" y="101600"/>
              <a:ext cx="493368"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59" id="59"/>
          <p:cNvGrpSpPr/>
          <p:nvPr/>
        </p:nvGrpSpPr>
        <p:grpSpPr>
          <a:xfrm rot="0">
            <a:off x="8659291" y="5678833"/>
            <a:ext cx="429594" cy="464452"/>
            <a:chOff x="0" y="0"/>
            <a:chExt cx="751799" cy="812800"/>
          </a:xfrm>
        </p:grpSpPr>
        <p:sp>
          <p:nvSpPr>
            <p:cNvPr name="Freeform 60" id="60"/>
            <p:cNvSpPr/>
            <p:nvPr/>
          </p:nvSpPr>
          <p:spPr>
            <a:xfrm flipH="false" flipV="false" rot="0">
              <a:off x="0" y="0"/>
              <a:ext cx="751799" cy="812800"/>
            </a:xfrm>
            <a:custGeom>
              <a:avLst/>
              <a:gdLst/>
              <a:ahLst/>
              <a:cxnLst/>
              <a:rect r="r" b="b" t="t" l="l"/>
              <a:pathLst>
                <a:path h="812800" w="751799">
                  <a:moveTo>
                    <a:pt x="375899" y="0"/>
                  </a:moveTo>
                  <a:lnTo>
                    <a:pt x="751799" y="406400"/>
                  </a:lnTo>
                  <a:lnTo>
                    <a:pt x="375899" y="812800"/>
                  </a:lnTo>
                  <a:lnTo>
                    <a:pt x="0" y="406400"/>
                  </a:lnTo>
                  <a:lnTo>
                    <a:pt x="375899" y="0"/>
                  </a:lnTo>
                  <a:close/>
                </a:path>
              </a:pathLst>
            </a:custGeom>
            <a:gradFill rotWithShape="true">
              <a:gsLst>
                <a:gs pos="0">
                  <a:srgbClr val="0F49B9">
                    <a:alpha val="100000"/>
                  </a:srgbClr>
                </a:gs>
                <a:gs pos="100000">
                  <a:srgbClr val="0E48B7">
                    <a:alpha val="100000"/>
                  </a:srgbClr>
                </a:gs>
              </a:gsLst>
              <a:lin ang="0"/>
            </a:gradFill>
          </p:spPr>
        </p:sp>
        <p:sp>
          <p:nvSpPr>
            <p:cNvPr name="TextBox 61" id="61"/>
            <p:cNvSpPr txBox="true"/>
            <p:nvPr/>
          </p:nvSpPr>
          <p:spPr>
            <a:xfrm>
              <a:off x="129215" y="101600"/>
              <a:ext cx="493368"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62" id="62"/>
          <p:cNvGrpSpPr/>
          <p:nvPr/>
        </p:nvGrpSpPr>
        <p:grpSpPr>
          <a:xfrm rot="0">
            <a:off x="5884057" y="3277060"/>
            <a:ext cx="6030566" cy="5574854"/>
            <a:chOff x="0" y="0"/>
            <a:chExt cx="1464536" cy="1353866"/>
          </a:xfrm>
        </p:grpSpPr>
        <p:sp>
          <p:nvSpPr>
            <p:cNvPr name="Freeform 63" id="63"/>
            <p:cNvSpPr/>
            <p:nvPr/>
          </p:nvSpPr>
          <p:spPr>
            <a:xfrm flipH="false" flipV="false" rot="0">
              <a:off x="0" y="0"/>
              <a:ext cx="1464536" cy="1353866"/>
            </a:xfrm>
            <a:custGeom>
              <a:avLst/>
              <a:gdLst/>
              <a:ahLst/>
              <a:cxnLst/>
              <a:rect r="r" b="b" t="t" l="l"/>
              <a:pathLst>
                <a:path h="1353866" w="1464536">
                  <a:moveTo>
                    <a:pt x="128378" y="0"/>
                  </a:moveTo>
                  <a:lnTo>
                    <a:pt x="1336158" y="0"/>
                  </a:lnTo>
                  <a:cubicBezTo>
                    <a:pt x="1407059" y="0"/>
                    <a:pt x="1464536" y="57477"/>
                    <a:pt x="1464536" y="128378"/>
                  </a:cubicBezTo>
                  <a:lnTo>
                    <a:pt x="1464536" y="1225488"/>
                  </a:lnTo>
                  <a:cubicBezTo>
                    <a:pt x="1464536" y="1296389"/>
                    <a:pt x="1407059" y="1353866"/>
                    <a:pt x="1336158" y="1353866"/>
                  </a:cubicBezTo>
                  <a:lnTo>
                    <a:pt x="128378" y="1353866"/>
                  </a:lnTo>
                  <a:cubicBezTo>
                    <a:pt x="57477" y="1353866"/>
                    <a:pt x="0" y="1296389"/>
                    <a:pt x="0" y="1225488"/>
                  </a:cubicBezTo>
                  <a:lnTo>
                    <a:pt x="0" y="128378"/>
                  </a:lnTo>
                  <a:cubicBezTo>
                    <a:pt x="0" y="57477"/>
                    <a:pt x="57477" y="0"/>
                    <a:pt x="128378" y="0"/>
                  </a:cubicBezTo>
                  <a:close/>
                </a:path>
              </a:pathLst>
            </a:custGeom>
            <a:gradFill rotWithShape="true">
              <a:gsLst>
                <a:gs pos="0">
                  <a:srgbClr val="1458DB">
                    <a:alpha val="49000"/>
                  </a:srgbClr>
                </a:gs>
                <a:gs pos="100000">
                  <a:srgbClr val="093894">
                    <a:alpha val="49000"/>
                  </a:srgbClr>
                </a:gs>
              </a:gsLst>
              <a:lin ang="0"/>
            </a:gradFill>
          </p:spPr>
        </p:sp>
        <p:sp>
          <p:nvSpPr>
            <p:cNvPr name="TextBox 64" id="64"/>
            <p:cNvSpPr txBox="true"/>
            <p:nvPr/>
          </p:nvSpPr>
          <p:spPr>
            <a:xfrm>
              <a:off x="0" y="-38100"/>
              <a:ext cx="1464536" cy="1391966"/>
            </a:xfrm>
            <a:prstGeom prst="rect">
              <a:avLst/>
            </a:prstGeom>
          </p:spPr>
          <p:txBody>
            <a:bodyPr anchor="ctr" rtlCol="false" tIns="50800" lIns="50800" bIns="50800" rIns="50800"/>
            <a:lstStyle/>
            <a:p>
              <a:pPr algn="ctr">
                <a:lnSpc>
                  <a:spcPts val="2659"/>
                </a:lnSpc>
                <a:spcBef>
                  <a:spcPct val="0"/>
                </a:spcBef>
              </a:pPr>
            </a:p>
          </p:txBody>
        </p:sp>
      </p:grpSp>
      <p:grpSp>
        <p:nvGrpSpPr>
          <p:cNvPr name="Group 65" id="65"/>
          <p:cNvGrpSpPr/>
          <p:nvPr/>
        </p:nvGrpSpPr>
        <p:grpSpPr>
          <a:xfrm rot="0">
            <a:off x="6696477" y="3554745"/>
            <a:ext cx="4165677" cy="613589"/>
            <a:chOff x="0" y="0"/>
            <a:chExt cx="1780936" cy="262325"/>
          </a:xfrm>
        </p:grpSpPr>
        <p:sp>
          <p:nvSpPr>
            <p:cNvPr name="Freeform 66" id="66"/>
            <p:cNvSpPr/>
            <p:nvPr/>
          </p:nvSpPr>
          <p:spPr>
            <a:xfrm flipH="false" flipV="false" rot="0">
              <a:off x="0" y="0"/>
              <a:ext cx="1780936" cy="262325"/>
            </a:xfrm>
            <a:custGeom>
              <a:avLst/>
              <a:gdLst/>
              <a:ahLst/>
              <a:cxnLst/>
              <a:rect r="r" b="b" t="t" l="l"/>
              <a:pathLst>
                <a:path h="262325" w="1780936">
                  <a:moveTo>
                    <a:pt x="131163" y="0"/>
                  </a:moveTo>
                  <a:lnTo>
                    <a:pt x="1649773" y="0"/>
                  </a:lnTo>
                  <a:cubicBezTo>
                    <a:pt x="1684560" y="0"/>
                    <a:pt x="1717921" y="13819"/>
                    <a:pt x="1742519" y="38417"/>
                  </a:cubicBezTo>
                  <a:cubicBezTo>
                    <a:pt x="1767117" y="63014"/>
                    <a:pt x="1780936" y="96376"/>
                    <a:pt x="1780936" y="131163"/>
                  </a:cubicBezTo>
                  <a:lnTo>
                    <a:pt x="1780936" y="131163"/>
                  </a:lnTo>
                  <a:cubicBezTo>
                    <a:pt x="1780936" y="203602"/>
                    <a:pt x="1722212" y="262325"/>
                    <a:pt x="1649773"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67" id="67"/>
            <p:cNvSpPr txBox="true"/>
            <p:nvPr/>
          </p:nvSpPr>
          <p:spPr>
            <a:xfrm>
              <a:off x="0" y="-38100"/>
              <a:ext cx="1780936" cy="300425"/>
            </a:xfrm>
            <a:prstGeom prst="rect">
              <a:avLst/>
            </a:prstGeom>
          </p:spPr>
          <p:txBody>
            <a:bodyPr anchor="ctr" rtlCol="false" tIns="50800" lIns="50800" bIns="50800" rIns="50800"/>
            <a:lstStyle/>
            <a:p>
              <a:pPr algn="ctr">
                <a:lnSpc>
                  <a:spcPts val="2659"/>
                </a:lnSpc>
                <a:spcBef>
                  <a:spcPct val="0"/>
                </a:spcBef>
              </a:pPr>
            </a:p>
          </p:txBody>
        </p:sp>
      </p:grpSp>
      <p:sp>
        <p:nvSpPr>
          <p:cNvPr name="TextBox 68" id="68"/>
          <p:cNvSpPr txBox="true"/>
          <p:nvPr/>
        </p:nvSpPr>
        <p:spPr>
          <a:xfrm rot="0">
            <a:off x="7115784" y="3698781"/>
            <a:ext cx="3282320" cy="296941"/>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python</a:t>
            </a:r>
          </a:p>
        </p:txBody>
      </p:sp>
      <p:grpSp>
        <p:nvGrpSpPr>
          <p:cNvPr name="Group 69" id="69"/>
          <p:cNvGrpSpPr/>
          <p:nvPr/>
        </p:nvGrpSpPr>
        <p:grpSpPr>
          <a:xfrm rot="0">
            <a:off x="6696477" y="4400559"/>
            <a:ext cx="4165677" cy="613589"/>
            <a:chOff x="0" y="0"/>
            <a:chExt cx="1780936" cy="262325"/>
          </a:xfrm>
        </p:grpSpPr>
        <p:sp>
          <p:nvSpPr>
            <p:cNvPr name="Freeform 70" id="70"/>
            <p:cNvSpPr/>
            <p:nvPr/>
          </p:nvSpPr>
          <p:spPr>
            <a:xfrm flipH="false" flipV="false" rot="0">
              <a:off x="0" y="0"/>
              <a:ext cx="1780936" cy="262325"/>
            </a:xfrm>
            <a:custGeom>
              <a:avLst/>
              <a:gdLst/>
              <a:ahLst/>
              <a:cxnLst/>
              <a:rect r="r" b="b" t="t" l="l"/>
              <a:pathLst>
                <a:path h="262325" w="1780936">
                  <a:moveTo>
                    <a:pt x="131163" y="0"/>
                  </a:moveTo>
                  <a:lnTo>
                    <a:pt x="1649773" y="0"/>
                  </a:lnTo>
                  <a:cubicBezTo>
                    <a:pt x="1684560" y="0"/>
                    <a:pt x="1717921" y="13819"/>
                    <a:pt x="1742519" y="38417"/>
                  </a:cubicBezTo>
                  <a:cubicBezTo>
                    <a:pt x="1767117" y="63014"/>
                    <a:pt x="1780936" y="96376"/>
                    <a:pt x="1780936" y="131163"/>
                  </a:cubicBezTo>
                  <a:lnTo>
                    <a:pt x="1780936" y="131163"/>
                  </a:lnTo>
                  <a:cubicBezTo>
                    <a:pt x="1780936" y="203602"/>
                    <a:pt x="1722212" y="262325"/>
                    <a:pt x="1649773"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71" id="71"/>
            <p:cNvSpPr txBox="true"/>
            <p:nvPr/>
          </p:nvSpPr>
          <p:spPr>
            <a:xfrm>
              <a:off x="0" y="-38100"/>
              <a:ext cx="1780936" cy="300425"/>
            </a:xfrm>
            <a:prstGeom prst="rect">
              <a:avLst/>
            </a:prstGeom>
          </p:spPr>
          <p:txBody>
            <a:bodyPr anchor="ctr" rtlCol="false" tIns="50800" lIns="50800" bIns="50800" rIns="50800"/>
            <a:lstStyle/>
            <a:p>
              <a:pPr algn="ctr">
                <a:lnSpc>
                  <a:spcPts val="2659"/>
                </a:lnSpc>
                <a:spcBef>
                  <a:spcPct val="0"/>
                </a:spcBef>
              </a:pPr>
            </a:p>
          </p:txBody>
        </p:sp>
      </p:grpSp>
      <p:sp>
        <p:nvSpPr>
          <p:cNvPr name="TextBox 72" id="72"/>
          <p:cNvSpPr txBox="true"/>
          <p:nvPr/>
        </p:nvSpPr>
        <p:spPr>
          <a:xfrm rot="0">
            <a:off x="6914204" y="4545973"/>
            <a:ext cx="3685480" cy="296941"/>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pip install pillow</a:t>
            </a:r>
          </a:p>
        </p:txBody>
      </p:sp>
      <p:grpSp>
        <p:nvGrpSpPr>
          <p:cNvPr name="Group 73" id="73"/>
          <p:cNvGrpSpPr/>
          <p:nvPr/>
        </p:nvGrpSpPr>
        <p:grpSpPr>
          <a:xfrm rot="0">
            <a:off x="6696477" y="5297470"/>
            <a:ext cx="4165677" cy="613589"/>
            <a:chOff x="0" y="0"/>
            <a:chExt cx="1780936" cy="262325"/>
          </a:xfrm>
        </p:grpSpPr>
        <p:sp>
          <p:nvSpPr>
            <p:cNvPr name="Freeform 74" id="74"/>
            <p:cNvSpPr/>
            <p:nvPr/>
          </p:nvSpPr>
          <p:spPr>
            <a:xfrm flipH="false" flipV="false" rot="0">
              <a:off x="0" y="0"/>
              <a:ext cx="1780936" cy="262325"/>
            </a:xfrm>
            <a:custGeom>
              <a:avLst/>
              <a:gdLst/>
              <a:ahLst/>
              <a:cxnLst/>
              <a:rect r="r" b="b" t="t" l="l"/>
              <a:pathLst>
                <a:path h="262325" w="1780936">
                  <a:moveTo>
                    <a:pt x="131163" y="0"/>
                  </a:moveTo>
                  <a:lnTo>
                    <a:pt x="1649773" y="0"/>
                  </a:lnTo>
                  <a:cubicBezTo>
                    <a:pt x="1684560" y="0"/>
                    <a:pt x="1717921" y="13819"/>
                    <a:pt x="1742519" y="38417"/>
                  </a:cubicBezTo>
                  <a:cubicBezTo>
                    <a:pt x="1767117" y="63014"/>
                    <a:pt x="1780936" y="96376"/>
                    <a:pt x="1780936" y="131163"/>
                  </a:cubicBezTo>
                  <a:lnTo>
                    <a:pt x="1780936" y="131163"/>
                  </a:lnTo>
                  <a:cubicBezTo>
                    <a:pt x="1780936" y="203602"/>
                    <a:pt x="1722212" y="262325"/>
                    <a:pt x="1649773"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75" id="75"/>
            <p:cNvSpPr txBox="true"/>
            <p:nvPr/>
          </p:nvSpPr>
          <p:spPr>
            <a:xfrm>
              <a:off x="0" y="-38100"/>
              <a:ext cx="1780936" cy="300425"/>
            </a:xfrm>
            <a:prstGeom prst="rect">
              <a:avLst/>
            </a:prstGeom>
          </p:spPr>
          <p:txBody>
            <a:bodyPr anchor="ctr" rtlCol="false" tIns="50800" lIns="50800" bIns="50800" rIns="50800"/>
            <a:lstStyle/>
            <a:p>
              <a:pPr algn="ctr">
                <a:lnSpc>
                  <a:spcPts val="2659"/>
                </a:lnSpc>
                <a:spcBef>
                  <a:spcPct val="0"/>
                </a:spcBef>
              </a:pPr>
            </a:p>
          </p:txBody>
        </p:sp>
      </p:grpSp>
      <p:sp>
        <p:nvSpPr>
          <p:cNvPr name="TextBox 76" id="76"/>
          <p:cNvSpPr txBox="true"/>
          <p:nvPr/>
        </p:nvSpPr>
        <p:spPr>
          <a:xfrm rot="0">
            <a:off x="6914204" y="5441507"/>
            <a:ext cx="3685480" cy="296941"/>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from PIL import Image</a:t>
            </a:r>
          </a:p>
        </p:txBody>
      </p:sp>
      <p:grpSp>
        <p:nvGrpSpPr>
          <p:cNvPr name="Group 77" id="77"/>
          <p:cNvGrpSpPr/>
          <p:nvPr/>
        </p:nvGrpSpPr>
        <p:grpSpPr>
          <a:xfrm rot="0">
            <a:off x="6696477" y="6305964"/>
            <a:ext cx="4165677" cy="613589"/>
            <a:chOff x="0" y="0"/>
            <a:chExt cx="1780936" cy="262325"/>
          </a:xfrm>
        </p:grpSpPr>
        <p:sp>
          <p:nvSpPr>
            <p:cNvPr name="Freeform 78" id="78"/>
            <p:cNvSpPr/>
            <p:nvPr/>
          </p:nvSpPr>
          <p:spPr>
            <a:xfrm flipH="false" flipV="false" rot="0">
              <a:off x="0" y="0"/>
              <a:ext cx="1780936" cy="262325"/>
            </a:xfrm>
            <a:custGeom>
              <a:avLst/>
              <a:gdLst/>
              <a:ahLst/>
              <a:cxnLst/>
              <a:rect r="r" b="b" t="t" l="l"/>
              <a:pathLst>
                <a:path h="262325" w="1780936">
                  <a:moveTo>
                    <a:pt x="131163" y="0"/>
                  </a:moveTo>
                  <a:lnTo>
                    <a:pt x="1649773" y="0"/>
                  </a:lnTo>
                  <a:cubicBezTo>
                    <a:pt x="1684560" y="0"/>
                    <a:pt x="1717921" y="13819"/>
                    <a:pt x="1742519" y="38417"/>
                  </a:cubicBezTo>
                  <a:cubicBezTo>
                    <a:pt x="1767117" y="63014"/>
                    <a:pt x="1780936" y="96376"/>
                    <a:pt x="1780936" y="131163"/>
                  </a:cubicBezTo>
                  <a:lnTo>
                    <a:pt x="1780936" y="131163"/>
                  </a:lnTo>
                  <a:cubicBezTo>
                    <a:pt x="1780936" y="203602"/>
                    <a:pt x="1722212" y="262325"/>
                    <a:pt x="1649773"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79" id="79"/>
            <p:cNvSpPr txBox="true"/>
            <p:nvPr/>
          </p:nvSpPr>
          <p:spPr>
            <a:xfrm>
              <a:off x="0" y="-38100"/>
              <a:ext cx="1780936" cy="300425"/>
            </a:xfrm>
            <a:prstGeom prst="rect">
              <a:avLst/>
            </a:prstGeom>
          </p:spPr>
          <p:txBody>
            <a:bodyPr anchor="ctr" rtlCol="false" tIns="50800" lIns="50800" bIns="50800" rIns="50800"/>
            <a:lstStyle/>
            <a:p>
              <a:pPr algn="ctr">
                <a:lnSpc>
                  <a:spcPts val="2659"/>
                </a:lnSpc>
                <a:spcBef>
                  <a:spcPct val="0"/>
                </a:spcBef>
              </a:pPr>
            </a:p>
          </p:txBody>
        </p:sp>
      </p:grpSp>
      <p:sp>
        <p:nvSpPr>
          <p:cNvPr name="TextBox 80" id="80"/>
          <p:cNvSpPr txBox="true"/>
          <p:nvPr/>
        </p:nvSpPr>
        <p:spPr>
          <a:xfrm rot="0">
            <a:off x="6797061" y="6432059"/>
            <a:ext cx="3919768" cy="296941"/>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print("Pillow is installed!")</a:t>
            </a:r>
          </a:p>
        </p:txBody>
      </p:sp>
      <p:grpSp>
        <p:nvGrpSpPr>
          <p:cNvPr name="Group 81" id="81"/>
          <p:cNvGrpSpPr/>
          <p:nvPr/>
        </p:nvGrpSpPr>
        <p:grpSpPr>
          <a:xfrm rot="0">
            <a:off x="6696477" y="7313704"/>
            <a:ext cx="4165677" cy="613589"/>
            <a:chOff x="0" y="0"/>
            <a:chExt cx="1780936" cy="262325"/>
          </a:xfrm>
        </p:grpSpPr>
        <p:sp>
          <p:nvSpPr>
            <p:cNvPr name="Freeform 82" id="82"/>
            <p:cNvSpPr/>
            <p:nvPr/>
          </p:nvSpPr>
          <p:spPr>
            <a:xfrm flipH="false" flipV="false" rot="0">
              <a:off x="0" y="0"/>
              <a:ext cx="1780936" cy="262325"/>
            </a:xfrm>
            <a:custGeom>
              <a:avLst/>
              <a:gdLst/>
              <a:ahLst/>
              <a:cxnLst/>
              <a:rect r="r" b="b" t="t" l="l"/>
              <a:pathLst>
                <a:path h="262325" w="1780936">
                  <a:moveTo>
                    <a:pt x="131163" y="0"/>
                  </a:moveTo>
                  <a:lnTo>
                    <a:pt x="1649773" y="0"/>
                  </a:lnTo>
                  <a:cubicBezTo>
                    <a:pt x="1684560" y="0"/>
                    <a:pt x="1717921" y="13819"/>
                    <a:pt x="1742519" y="38417"/>
                  </a:cubicBezTo>
                  <a:cubicBezTo>
                    <a:pt x="1767117" y="63014"/>
                    <a:pt x="1780936" y="96376"/>
                    <a:pt x="1780936" y="131163"/>
                  </a:cubicBezTo>
                  <a:lnTo>
                    <a:pt x="1780936" y="131163"/>
                  </a:lnTo>
                  <a:cubicBezTo>
                    <a:pt x="1780936" y="203602"/>
                    <a:pt x="1722212" y="262325"/>
                    <a:pt x="1649773"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83" id="83"/>
            <p:cNvSpPr txBox="true"/>
            <p:nvPr/>
          </p:nvSpPr>
          <p:spPr>
            <a:xfrm>
              <a:off x="0" y="-38100"/>
              <a:ext cx="1780936" cy="300425"/>
            </a:xfrm>
            <a:prstGeom prst="rect">
              <a:avLst/>
            </a:prstGeom>
          </p:spPr>
          <p:txBody>
            <a:bodyPr anchor="ctr" rtlCol="false" tIns="50800" lIns="50800" bIns="50800" rIns="50800"/>
            <a:lstStyle/>
            <a:p>
              <a:pPr algn="ctr">
                <a:lnSpc>
                  <a:spcPts val="2659"/>
                </a:lnSpc>
                <a:spcBef>
                  <a:spcPct val="0"/>
                </a:spcBef>
              </a:pPr>
            </a:p>
          </p:txBody>
        </p:sp>
      </p:grpSp>
      <p:sp>
        <p:nvSpPr>
          <p:cNvPr name="TextBox 84" id="84"/>
          <p:cNvSpPr txBox="true"/>
          <p:nvPr/>
        </p:nvSpPr>
        <p:spPr>
          <a:xfrm rot="0">
            <a:off x="7115784" y="7457741"/>
            <a:ext cx="3282320" cy="296941"/>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exit()</a:t>
            </a:r>
          </a:p>
        </p:txBody>
      </p:sp>
      <p:sp>
        <p:nvSpPr>
          <p:cNvPr name="Freeform 85" id="85"/>
          <p:cNvSpPr/>
          <p:nvPr/>
        </p:nvSpPr>
        <p:spPr>
          <a:xfrm flipH="false" flipV="false" rot="0">
            <a:off x="14174049" y="7764767"/>
            <a:ext cx="8227901" cy="8227901"/>
          </a:xfrm>
          <a:custGeom>
            <a:avLst/>
            <a:gdLst/>
            <a:ahLst/>
            <a:cxnLst/>
            <a:rect r="r" b="b" t="t" l="l"/>
            <a:pathLst>
              <a:path h="8227901" w="8227901">
                <a:moveTo>
                  <a:pt x="0" y="0"/>
                </a:moveTo>
                <a:lnTo>
                  <a:pt x="8227902" y="0"/>
                </a:lnTo>
                <a:lnTo>
                  <a:pt x="8227902" y="8227901"/>
                </a:lnTo>
                <a:lnTo>
                  <a:pt x="0" y="8227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nvGrpSpPr>
          <p:cNvPr name="Group 86" id="86"/>
          <p:cNvGrpSpPr/>
          <p:nvPr/>
        </p:nvGrpSpPr>
        <p:grpSpPr>
          <a:xfrm rot="0">
            <a:off x="14838934" y="4781923"/>
            <a:ext cx="429594" cy="464452"/>
            <a:chOff x="0" y="0"/>
            <a:chExt cx="751799" cy="812800"/>
          </a:xfrm>
        </p:grpSpPr>
        <p:sp>
          <p:nvSpPr>
            <p:cNvPr name="Freeform 87" id="87"/>
            <p:cNvSpPr/>
            <p:nvPr/>
          </p:nvSpPr>
          <p:spPr>
            <a:xfrm flipH="false" flipV="false" rot="0">
              <a:off x="0" y="0"/>
              <a:ext cx="751799" cy="812800"/>
            </a:xfrm>
            <a:custGeom>
              <a:avLst/>
              <a:gdLst/>
              <a:ahLst/>
              <a:cxnLst/>
              <a:rect r="r" b="b" t="t" l="l"/>
              <a:pathLst>
                <a:path h="812800" w="751799">
                  <a:moveTo>
                    <a:pt x="375899" y="0"/>
                  </a:moveTo>
                  <a:lnTo>
                    <a:pt x="751799" y="406400"/>
                  </a:lnTo>
                  <a:lnTo>
                    <a:pt x="375899" y="812800"/>
                  </a:lnTo>
                  <a:lnTo>
                    <a:pt x="0" y="406400"/>
                  </a:lnTo>
                  <a:lnTo>
                    <a:pt x="375899" y="0"/>
                  </a:lnTo>
                  <a:close/>
                </a:path>
              </a:pathLst>
            </a:custGeom>
            <a:gradFill rotWithShape="true">
              <a:gsLst>
                <a:gs pos="0">
                  <a:srgbClr val="0F49B9">
                    <a:alpha val="100000"/>
                  </a:srgbClr>
                </a:gs>
                <a:gs pos="100000">
                  <a:srgbClr val="0E48B7">
                    <a:alpha val="100000"/>
                  </a:srgbClr>
                </a:gs>
              </a:gsLst>
              <a:lin ang="0"/>
            </a:gradFill>
          </p:spPr>
        </p:sp>
        <p:sp>
          <p:nvSpPr>
            <p:cNvPr name="TextBox 88" id="88"/>
            <p:cNvSpPr txBox="true"/>
            <p:nvPr/>
          </p:nvSpPr>
          <p:spPr>
            <a:xfrm>
              <a:off x="129215" y="101600"/>
              <a:ext cx="493368"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89" id="89"/>
          <p:cNvGrpSpPr/>
          <p:nvPr/>
        </p:nvGrpSpPr>
        <p:grpSpPr>
          <a:xfrm rot="0">
            <a:off x="14838934" y="6687327"/>
            <a:ext cx="429594" cy="464452"/>
            <a:chOff x="0" y="0"/>
            <a:chExt cx="751799" cy="812800"/>
          </a:xfrm>
        </p:grpSpPr>
        <p:sp>
          <p:nvSpPr>
            <p:cNvPr name="Freeform 90" id="90"/>
            <p:cNvSpPr/>
            <p:nvPr/>
          </p:nvSpPr>
          <p:spPr>
            <a:xfrm flipH="false" flipV="false" rot="0">
              <a:off x="0" y="0"/>
              <a:ext cx="751799" cy="812800"/>
            </a:xfrm>
            <a:custGeom>
              <a:avLst/>
              <a:gdLst/>
              <a:ahLst/>
              <a:cxnLst/>
              <a:rect r="r" b="b" t="t" l="l"/>
              <a:pathLst>
                <a:path h="812800" w="751799">
                  <a:moveTo>
                    <a:pt x="375899" y="0"/>
                  </a:moveTo>
                  <a:lnTo>
                    <a:pt x="751799" y="406400"/>
                  </a:lnTo>
                  <a:lnTo>
                    <a:pt x="375899" y="812800"/>
                  </a:lnTo>
                  <a:lnTo>
                    <a:pt x="0" y="406400"/>
                  </a:lnTo>
                  <a:lnTo>
                    <a:pt x="375899" y="0"/>
                  </a:lnTo>
                  <a:close/>
                </a:path>
              </a:pathLst>
            </a:custGeom>
            <a:gradFill rotWithShape="true">
              <a:gsLst>
                <a:gs pos="0">
                  <a:srgbClr val="0F49B9">
                    <a:alpha val="100000"/>
                  </a:srgbClr>
                </a:gs>
                <a:gs pos="100000">
                  <a:srgbClr val="0E48B7">
                    <a:alpha val="100000"/>
                  </a:srgbClr>
                </a:gs>
              </a:gsLst>
              <a:lin ang="0"/>
            </a:gradFill>
          </p:spPr>
        </p:sp>
        <p:sp>
          <p:nvSpPr>
            <p:cNvPr name="TextBox 91" id="91"/>
            <p:cNvSpPr txBox="true"/>
            <p:nvPr/>
          </p:nvSpPr>
          <p:spPr>
            <a:xfrm>
              <a:off x="129215" y="101600"/>
              <a:ext cx="493368"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92" id="92"/>
          <p:cNvGrpSpPr/>
          <p:nvPr/>
        </p:nvGrpSpPr>
        <p:grpSpPr>
          <a:xfrm rot="0">
            <a:off x="14813682" y="3936108"/>
            <a:ext cx="429594" cy="464452"/>
            <a:chOff x="0" y="0"/>
            <a:chExt cx="751799" cy="812800"/>
          </a:xfrm>
        </p:grpSpPr>
        <p:sp>
          <p:nvSpPr>
            <p:cNvPr name="Freeform 93" id="93"/>
            <p:cNvSpPr/>
            <p:nvPr/>
          </p:nvSpPr>
          <p:spPr>
            <a:xfrm flipH="false" flipV="false" rot="0">
              <a:off x="0" y="0"/>
              <a:ext cx="751799" cy="812800"/>
            </a:xfrm>
            <a:custGeom>
              <a:avLst/>
              <a:gdLst/>
              <a:ahLst/>
              <a:cxnLst/>
              <a:rect r="r" b="b" t="t" l="l"/>
              <a:pathLst>
                <a:path h="812800" w="751799">
                  <a:moveTo>
                    <a:pt x="375899" y="0"/>
                  </a:moveTo>
                  <a:lnTo>
                    <a:pt x="751799" y="406400"/>
                  </a:lnTo>
                  <a:lnTo>
                    <a:pt x="375899" y="812800"/>
                  </a:lnTo>
                  <a:lnTo>
                    <a:pt x="0" y="406400"/>
                  </a:lnTo>
                  <a:lnTo>
                    <a:pt x="375899" y="0"/>
                  </a:lnTo>
                  <a:close/>
                </a:path>
              </a:pathLst>
            </a:custGeom>
            <a:gradFill rotWithShape="true">
              <a:gsLst>
                <a:gs pos="0">
                  <a:srgbClr val="0F49B9">
                    <a:alpha val="100000"/>
                  </a:srgbClr>
                </a:gs>
                <a:gs pos="100000">
                  <a:srgbClr val="0E48B7">
                    <a:alpha val="100000"/>
                  </a:srgbClr>
                </a:gs>
              </a:gsLst>
              <a:lin ang="0"/>
            </a:gradFill>
          </p:spPr>
        </p:sp>
        <p:sp>
          <p:nvSpPr>
            <p:cNvPr name="TextBox 94" id="94"/>
            <p:cNvSpPr txBox="true"/>
            <p:nvPr/>
          </p:nvSpPr>
          <p:spPr>
            <a:xfrm>
              <a:off x="129215" y="101600"/>
              <a:ext cx="493368"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95" id="95"/>
          <p:cNvGrpSpPr/>
          <p:nvPr/>
        </p:nvGrpSpPr>
        <p:grpSpPr>
          <a:xfrm rot="0">
            <a:off x="14813682" y="5678833"/>
            <a:ext cx="429594" cy="464452"/>
            <a:chOff x="0" y="0"/>
            <a:chExt cx="751799" cy="812800"/>
          </a:xfrm>
        </p:grpSpPr>
        <p:sp>
          <p:nvSpPr>
            <p:cNvPr name="Freeform 96" id="96"/>
            <p:cNvSpPr/>
            <p:nvPr/>
          </p:nvSpPr>
          <p:spPr>
            <a:xfrm flipH="false" flipV="false" rot="0">
              <a:off x="0" y="0"/>
              <a:ext cx="751799" cy="812800"/>
            </a:xfrm>
            <a:custGeom>
              <a:avLst/>
              <a:gdLst/>
              <a:ahLst/>
              <a:cxnLst/>
              <a:rect r="r" b="b" t="t" l="l"/>
              <a:pathLst>
                <a:path h="812800" w="751799">
                  <a:moveTo>
                    <a:pt x="375899" y="0"/>
                  </a:moveTo>
                  <a:lnTo>
                    <a:pt x="751799" y="406400"/>
                  </a:lnTo>
                  <a:lnTo>
                    <a:pt x="375899" y="812800"/>
                  </a:lnTo>
                  <a:lnTo>
                    <a:pt x="0" y="406400"/>
                  </a:lnTo>
                  <a:lnTo>
                    <a:pt x="375899" y="0"/>
                  </a:lnTo>
                  <a:close/>
                </a:path>
              </a:pathLst>
            </a:custGeom>
            <a:gradFill rotWithShape="true">
              <a:gsLst>
                <a:gs pos="0">
                  <a:srgbClr val="0F49B9">
                    <a:alpha val="100000"/>
                  </a:srgbClr>
                </a:gs>
                <a:gs pos="100000">
                  <a:srgbClr val="0E48B7">
                    <a:alpha val="100000"/>
                  </a:srgbClr>
                </a:gs>
              </a:gsLst>
              <a:lin ang="0"/>
            </a:gradFill>
          </p:spPr>
        </p:sp>
        <p:sp>
          <p:nvSpPr>
            <p:cNvPr name="TextBox 97" id="97"/>
            <p:cNvSpPr txBox="true"/>
            <p:nvPr/>
          </p:nvSpPr>
          <p:spPr>
            <a:xfrm>
              <a:off x="129215" y="101600"/>
              <a:ext cx="493368"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98" id="98"/>
          <p:cNvGrpSpPr/>
          <p:nvPr/>
        </p:nvGrpSpPr>
        <p:grpSpPr>
          <a:xfrm rot="0">
            <a:off x="14813682" y="7695067"/>
            <a:ext cx="429594" cy="464452"/>
            <a:chOff x="0" y="0"/>
            <a:chExt cx="751799" cy="812800"/>
          </a:xfrm>
        </p:grpSpPr>
        <p:sp>
          <p:nvSpPr>
            <p:cNvPr name="Freeform 99" id="99"/>
            <p:cNvSpPr/>
            <p:nvPr/>
          </p:nvSpPr>
          <p:spPr>
            <a:xfrm flipH="false" flipV="false" rot="0">
              <a:off x="0" y="0"/>
              <a:ext cx="751799" cy="812800"/>
            </a:xfrm>
            <a:custGeom>
              <a:avLst/>
              <a:gdLst/>
              <a:ahLst/>
              <a:cxnLst/>
              <a:rect r="r" b="b" t="t" l="l"/>
              <a:pathLst>
                <a:path h="812800" w="751799">
                  <a:moveTo>
                    <a:pt x="375899" y="0"/>
                  </a:moveTo>
                  <a:lnTo>
                    <a:pt x="751799" y="406400"/>
                  </a:lnTo>
                  <a:lnTo>
                    <a:pt x="375899" y="812800"/>
                  </a:lnTo>
                  <a:lnTo>
                    <a:pt x="0" y="406400"/>
                  </a:lnTo>
                  <a:lnTo>
                    <a:pt x="375899" y="0"/>
                  </a:lnTo>
                  <a:close/>
                </a:path>
              </a:pathLst>
            </a:custGeom>
            <a:gradFill rotWithShape="true">
              <a:gsLst>
                <a:gs pos="0">
                  <a:srgbClr val="0F49B9">
                    <a:alpha val="100000"/>
                  </a:srgbClr>
                </a:gs>
                <a:gs pos="100000">
                  <a:srgbClr val="0E48B7">
                    <a:alpha val="100000"/>
                  </a:srgbClr>
                </a:gs>
              </a:gsLst>
              <a:lin ang="0"/>
            </a:gradFill>
          </p:spPr>
        </p:sp>
        <p:sp>
          <p:nvSpPr>
            <p:cNvPr name="TextBox 100" id="100"/>
            <p:cNvSpPr txBox="true"/>
            <p:nvPr/>
          </p:nvSpPr>
          <p:spPr>
            <a:xfrm>
              <a:off x="129215" y="101600"/>
              <a:ext cx="493368"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01" id="101"/>
          <p:cNvGrpSpPr/>
          <p:nvPr/>
        </p:nvGrpSpPr>
        <p:grpSpPr>
          <a:xfrm rot="0">
            <a:off x="12038448" y="3277060"/>
            <a:ext cx="6030566" cy="6271060"/>
            <a:chOff x="0" y="0"/>
            <a:chExt cx="1464536" cy="1522941"/>
          </a:xfrm>
        </p:grpSpPr>
        <p:sp>
          <p:nvSpPr>
            <p:cNvPr name="Freeform 102" id="102"/>
            <p:cNvSpPr/>
            <p:nvPr/>
          </p:nvSpPr>
          <p:spPr>
            <a:xfrm flipH="false" flipV="false" rot="0">
              <a:off x="0" y="0"/>
              <a:ext cx="1464536" cy="1522941"/>
            </a:xfrm>
            <a:custGeom>
              <a:avLst/>
              <a:gdLst/>
              <a:ahLst/>
              <a:cxnLst/>
              <a:rect r="r" b="b" t="t" l="l"/>
              <a:pathLst>
                <a:path h="1522941" w="1464536">
                  <a:moveTo>
                    <a:pt x="128378" y="0"/>
                  </a:moveTo>
                  <a:lnTo>
                    <a:pt x="1336158" y="0"/>
                  </a:lnTo>
                  <a:cubicBezTo>
                    <a:pt x="1407059" y="0"/>
                    <a:pt x="1464536" y="57477"/>
                    <a:pt x="1464536" y="128378"/>
                  </a:cubicBezTo>
                  <a:lnTo>
                    <a:pt x="1464536" y="1394563"/>
                  </a:lnTo>
                  <a:cubicBezTo>
                    <a:pt x="1464536" y="1465464"/>
                    <a:pt x="1407059" y="1522941"/>
                    <a:pt x="1336158" y="1522941"/>
                  </a:cubicBezTo>
                  <a:lnTo>
                    <a:pt x="128378" y="1522941"/>
                  </a:lnTo>
                  <a:cubicBezTo>
                    <a:pt x="57477" y="1522941"/>
                    <a:pt x="0" y="1465464"/>
                    <a:pt x="0" y="1394563"/>
                  </a:cubicBezTo>
                  <a:lnTo>
                    <a:pt x="0" y="128378"/>
                  </a:lnTo>
                  <a:cubicBezTo>
                    <a:pt x="0" y="57477"/>
                    <a:pt x="57477" y="0"/>
                    <a:pt x="128378" y="0"/>
                  </a:cubicBezTo>
                  <a:close/>
                </a:path>
              </a:pathLst>
            </a:custGeom>
            <a:gradFill rotWithShape="true">
              <a:gsLst>
                <a:gs pos="0">
                  <a:srgbClr val="1458DB">
                    <a:alpha val="49000"/>
                  </a:srgbClr>
                </a:gs>
                <a:gs pos="100000">
                  <a:srgbClr val="093894">
                    <a:alpha val="49000"/>
                  </a:srgbClr>
                </a:gs>
              </a:gsLst>
              <a:lin ang="0"/>
            </a:gradFill>
          </p:spPr>
        </p:sp>
        <p:sp>
          <p:nvSpPr>
            <p:cNvPr name="TextBox 103" id="103"/>
            <p:cNvSpPr txBox="true"/>
            <p:nvPr/>
          </p:nvSpPr>
          <p:spPr>
            <a:xfrm>
              <a:off x="0" y="-38100"/>
              <a:ext cx="1464536" cy="1561041"/>
            </a:xfrm>
            <a:prstGeom prst="rect">
              <a:avLst/>
            </a:prstGeom>
          </p:spPr>
          <p:txBody>
            <a:bodyPr anchor="ctr" rtlCol="false" tIns="50800" lIns="50800" bIns="50800" rIns="50800"/>
            <a:lstStyle/>
            <a:p>
              <a:pPr algn="ctr">
                <a:lnSpc>
                  <a:spcPts val="2659"/>
                </a:lnSpc>
                <a:spcBef>
                  <a:spcPct val="0"/>
                </a:spcBef>
              </a:pPr>
            </a:p>
          </p:txBody>
        </p:sp>
      </p:grpSp>
      <p:grpSp>
        <p:nvGrpSpPr>
          <p:cNvPr name="Group 104" id="104"/>
          <p:cNvGrpSpPr/>
          <p:nvPr/>
        </p:nvGrpSpPr>
        <p:grpSpPr>
          <a:xfrm rot="0">
            <a:off x="12850868" y="3554745"/>
            <a:ext cx="4165677" cy="613589"/>
            <a:chOff x="0" y="0"/>
            <a:chExt cx="1780936" cy="262325"/>
          </a:xfrm>
        </p:grpSpPr>
        <p:sp>
          <p:nvSpPr>
            <p:cNvPr name="Freeform 105" id="105"/>
            <p:cNvSpPr/>
            <p:nvPr/>
          </p:nvSpPr>
          <p:spPr>
            <a:xfrm flipH="false" flipV="false" rot="0">
              <a:off x="0" y="0"/>
              <a:ext cx="1780936" cy="262325"/>
            </a:xfrm>
            <a:custGeom>
              <a:avLst/>
              <a:gdLst/>
              <a:ahLst/>
              <a:cxnLst/>
              <a:rect r="r" b="b" t="t" l="l"/>
              <a:pathLst>
                <a:path h="262325" w="1780936">
                  <a:moveTo>
                    <a:pt x="131163" y="0"/>
                  </a:moveTo>
                  <a:lnTo>
                    <a:pt x="1649773" y="0"/>
                  </a:lnTo>
                  <a:cubicBezTo>
                    <a:pt x="1684560" y="0"/>
                    <a:pt x="1717921" y="13819"/>
                    <a:pt x="1742519" y="38417"/>
                  </a:cubicBezTo>
                  <a:cubicBezTo>
                    <a:pt x="1767117" y="63014"/>
                    <a:pt x="1780936" y="96376"/>
                    <a:pt x="1780936" y="131163"/>
                  </a:cubicBezTo>
                  <a:lnTo>
                    <a:pt x="1780936" y="131163"/>
                  </a:lnTo>
                  <a:cubicBezTo>
                    <a:pt x="1780936" y="203602"/>
                    <a:pt x="1722212" y="262325"/>
                    <a:pt x="1649773"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106" id="106"/>
            <p:cNvSpPr txBox="true"/>
            <p:nvPr/>
          </p:nvSpPr>
          <p:spPr>
            <a:xfrm>
              <a:off x="0" y="-38100"/>
              <a:ext cx="1780936" cy="300425"/>
            </a:xfrm>
            <a:prstGeom prst="rect">
              <a:avLst/>
            </a:prstGeom>
          </p:spPr>
          <p:txBody>
            <a:bodyPr anchor="ctr" rtlCol="false" tIns="50800" lIns="50800" bIns="50800" rIns="50800"/>
            <a:lstStyle/>
            <a:p>
              <a:pPr algn="ctr">
                <a:lnSpc>
                  <a:spcPts val="2659"/>
                </a:lnSpc>
                <a:spcBef>
                  <a:spcPct val="0"/>
                </a:spcBef>
              </a:pPr>
            </a:p>
          </p:txBody>
        </p:sp>
      </p:grpSp>
      <p:sp>
        <p:nvSpPr>
          <p:cNvPr name="TextBox 107" id="107"/>
          <p:cNvSpPr txBox="true"/>
          <p:nvPr/>
        </p:nvSpPr>
        <p:spPr>
          <a:xfrm rot="0">
            <a:off x="13270176" y="3698781"/>
            <a:ext cx="3282320" cy="296941"/>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python</a:t>
            </a:r>
          </a:p>
        </p:txBody>
      </p:sp>
      <p:grpSp>
        <p:nvGrpSpPr>
          <p:cNvPr name="Group 108" id="108"/>
          <p:cNvGrpSpPr/>
          <p:nvPr/>
        </p:nvGrpSpPr>
        <p:grpSpPr>
          <a:xfrm rot="0">
            <a:off x="12850868" y="4400559"/>
            <a:ext cx="4165677" cy="613589"/>
            <a:chOff x="0" y="0"/>
            <a:chExt cx="1780936" cy="262325"/>
          </a:xfrm>
        </p:grpSpPr>
        <p:sp>
          <p:nvSpPr>
            <p:cNvPr name="Freeform 109" id="109"/>
            <p:cNvSpPr/>
            <p:nvPr/>
          </p:nvSpPr>
          <p:spPr>
            <a:xfrm flipH="false" flipV="false" rot="0">
              <a:off x="0" y="0"/>
              <a:ext cx="1780936" cy="262325"/>
            </a:xfrm>
            <a:custGeom>
              <a:avLst/>
              <a:gdLst/>
              <a:ahLst/>
              <a:cxnLst/>
              <a:rect r="r" b="b" t="t" l="l"/>
              <a:pathLst>
                <a:path h="262325" w="1780936">
                  <a:moveTo>
                    <a:pt x="131163" y="0"/>
                  </a:moveTo>
                  <a:lnTo>
                    <a:pt x="1649773" y="0"/>
                  </a:lnTo>
                  <a:cubicBezTo>
                    <a:pt x="1684560" y="0"/>
                    <a:pt x="1717921" y="13819"/>
                    <a:pt x="1742519" y="38417"/>
                  </a:cubicBezTo>
                  <a:cubicBezTo>
                    <a:pt x="1767117" y="63014"/>
                    <a:pt x="1780936" y="96376"/>
                    <a:pt x="1780936" y="131163"/>
                  </a:cubicBezTo>
                  <a:lnTo>
                    <a:pt x="1780936" y="131163"/>
                  </a:lnTo>
                  <a:cubicBezTo>
                    <a:pt x="1780936" y="203602"/>
                    <a:pt x="1722212" y="262325"/>
                    <a:pt x="1649773"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110" id="110"/>
            <p:cNvSpPr txBox="true"/>
            <p:nvPr/>
          </p:nvSpPr>
          <p:spPr>
            <a:xfrm>
              <a:off x="0" y="-38100"/>
              <a:ext cx="1780936" cy="300425"/>
            </a:xfrm>
            <a:prstGeom prst="rect">
              <a:avLst/>
            </a:prstGeom>
          </p:spPr>
          <p:txBody>
            <a:bodyPr anchor="ctr" rtlCol="false" tIns="50800" lIns="50800" bIns="50800" rIns="50800"/>
            <a:lstStyle/>
            <a:p>
              <a:pPr algn="ctr">
                <a:lnSpc>
                  <a:spcPts val="2659"/>
                </a:lnSpc>
                <a:spcBef>
                  <a:spcPct val="0"/>
                </a:spcBef>
              </a:pPr>
            </a:p>
          </p:txBody>
        </p:sp>
      </p:grpSp>
      <p:sp>
        <p:nvSpPr>
          <p:cNvPr name="TextBox 111" id="111"/>
          <p:cNvSpPr txBox="true"/>
          <p:nvPr/>
        </p:nvSpPr>
        <p:spPr>
          <a:xfrm rot="0">
            <a:off x="13068596" y="4545973"/>
            <a:ext cx="3685480" cy="296941"/>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pip install pandas</a:t>
            </a:r>
          </a:p>
        </p:txBody>
      </p:sp>
      <p:grpSp>
        <p:nvGrpSpPr>
          <p:cNvPr name="Group 112" id="112"/>
          <p:cNvGrpSpPr/>
          <p:nvPr/>
        </p:nvGrpSpPr>
        <p:grpSpPr>
          <a:xfrm rot="0">
            <a:off x="12850868" y="5297470"/>
            <a:ext cx="4165677" cy="613589"/>
            <a:chOff x="0" y="0"/>
            <a:chExt cx="1780936" cy="262325"/>
          </a:xfrm>
        </p:grpSpPr>
        <p:sp>
          <p:nvSpPr>
            <p:cNvPr name="Freeform 113" id="113"/>
            <p:cNvSpPr/>
            <p:nvPr/>
          </p:nvSpPr>
          <p:spPr>
            <a:xfrm flipH="false" flipV="false" rot="0">
              <a:off x="0" y="0"/>
              <a:ext cx="1780936" cy="262325"/>
            </a:xfrm>
            <a:custGeom>
              <a:avLst/>
              <a:gdLst/>
              <a:ahLst/>
              <a:cxnLst/>
              <a:rect r="r" b="b" t="t" l="l"/>
              <a:pathLst>
                <a:path h="262325" w="1780936">
                  <a:moveTo>
                    <a:pt x="131163" y="0"/>
                  </a:moveTo>
                  <a:lnTo>
                    <a:pt x="1649773" y="0"/>
                  </a:lnTo>
                  <a:cubicBezTo>
                    <a:pt x="1684560" y="0"/>
                    <a:pt x="1717921" y="13819"/>
                    <a:pt x="1742519" y="38417"/>
                  </a:cubicBezTo>
                  <a:cubicBezTo>
                    <a:pt x="1767117" y="63014"/>
                    <a:pt x="1780936" y="96376"/>
                    <a:pt x="1780936" y="131163"/>
                  </a:cubicBezTo>
                  <a:lnTo>
                    <a:pt x="1780936" y="131163"/>
                  </a:lnTo>
                  <a:cubicBezTo>
                    <a:pt x="1780936" y="203602"/>
                    <a:pt x="1722212" y="262325"/>
                    <a:pt x="1649773"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114" id="114"/>
            <p:cNvSpPr txBox="true"/>
            <p:nvPr/>
          </p:nvSpPr>
          <p:spPr>
            <a:xfrm>
              <a:off x="0" y="-38100"/>
              <a:ext cx="1780936" cy="300425"/>
            </a:xfrm>
            <a:prstGeom prst="rect">
              <a:avLst/>
            </a:prstGeom>
          </p:spPr>
          <p:txBody>
            <a:bodyPr anchor="ctr" rtlCol="false" tIns="50800" lIns="50800" bIns="50800" rIns="50800"/>
            <a:lstStyle/>
            <a:p>
              <a:pPr algn="ctr">
                <a:lnSpc>
                  <a:spcPts val="2659"/>
                </a:lnSpc>
                <a:spcBef>
                  <a:spcPct val="0"/>
                </a:spcBef>
              </a:pPr>
            </a:p>
          </p:txBody>
        </p:sp>
      </p:grpSp>
      <p:sp>
        <p:nvSpPr>
          <p:cNvPr name="TextBox 115" id="115"/>
          <p:cNvSpPr txBox="true"/>
          <p:nvPr/>
        </p:nvSpPr>
        <p:spPr>
          <a:xfrm rot="0">
            <a:off x="13068596" y="5441507"/>
            <a:ext cx="3685480" cy="296941"/>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import pandas as pd</a:t>
            </a:r>
          </a:p>
        </p:txBody>
      </p:sp>
      <p:grpSp>
        <p:nvGrpSpPr>
          <p:cNvPr name="Group 116" id="116"/>
          <p:cNvGrpSpPr/>
          <p:nvPr/>
        </p:nvGrpSpPr>
        <p:grpSpPr>
          <a:xfrm rot="0">
            <a:off x="12850868" y="6305964"/>
            <a:ext cx="4165677" cy="613589"/>
            <a:chOff x="0" y="0"/>
            <a:chExt cx="1780936" cy="262325"/>
          </a:xfrm>
        </p:grpSpPr>
        <p:sp>
          <p:nvSpPr>
            <p:cNvPr name="Freeform 117" id="117"/>
            <p:cNvSpPr/>
            <p:nvPr/>
          </p:nvSpPr>
          <p:spPr>
            <a:xfrm flipH="false" flipV="false" rot="0">
              <a:off x="0" y="0"/>
              <a:ext cx="1780936" cy="262325"/>
            </a:xfrm>
            <a:custGeom>
              <a:avLst/>
              <a:gdLst/>
              <a:ahLst/>
              <a:cxnLst/>
              <a:rect r="r" b="b" t="t" l="l"/>
              <a:pathLst>
                <a:path h="262325" w="1780936">
                  <a:moveTo>
                    <a:pt x="131163" y="0"/>
                  </a:moveTo>
                  <a:lnTo>
                    <a:pt x="1649773" y="0"/>
                  </a:lnTo>
                  <a:cubicBezTo>
                    <a:pt x="1684560" y="0"/>
                    <a:pt x="1717921" y="13819"/>
                    <a:pt x="1742519" y="38417"/>
                  </a:cubicBezTo>
                  <a:cubicBezTo>
                    <a:pt x="1767117" y="63014"/>
                    <a:pt x="1780936" y="96376"/>
                    <a:pt x="1780936" y="131163"/>
                  </a:cubicBezTo>
                  <a:lnTo>
                    <a:pt x="1780936" y="131163"/>
                  </a:lnTo>
                  <a:cubicBezTo>
                    <a:pt x="1780936" y="203602"/>
                    <a:pt x="1722212" y="262325"/>
                    <a:pt x="1649773"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118" id="118"/>
            <p:cNvSpPr txBox="true"/>
            <p:nvPr/>
          </p:nvSpPr>
          <p:spPr>
            <a:xfrm>
              <a:off x="0" y="-38100"/>
              <a:ext cx="1780936" cy="300425"/>
            </a:xfrm>
            <a:prstGeom prst="rect">
              <a:avLst/>
            </a:prstGeom>
          </p:spPr>
          <p:txBody>
            <a:bodyPr anchor="ctr" rtlCol="false" tIns="50800" lIns="50800" bIns="50800" rIns="50800"/>
            <a:lstStyle/>
            <a:p>
              <a:pPr algn="ctr">
                <a:lnSpc>
                  <a:spcPts val="2659"/>
                </a:lnSpc>
                <a:spcBef>
                  <a:spcPct val="0"/>
                </a:spcBef>
              </a:pPr>
            </a:p>
          </p:txBody>
        </p:sp>
      </p:grpSp>
      <p:sp>
        <p:nvSpPr>
          <p:cNvPr name="TextBox 119" id="119"/>
          <p:cNvSpPr txBox="true"/>
          <p:nvPr/>
        </p:nvSpPr>
        <p:spPr>
          <a:xfrm rot="0">
            <a:off x="12951452" y="6432059"/>
            <a:ext cx="3919768" cy="296941"/>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print(pd._version_)</a:t>
            </a:r>
          </a:p>
        </p:txBody>
      </p:sp>
      <p:grpSp>
        <p:nvGrpSpPr>
          <p:cNvPr name="Group 120" id="120"/>
          <p:cNvGrpSpPr/>
          <p:nvPr/>
        </p:nvGrpSpPr>
        <p:grpSpPr>
          <a:xfrm rot="0">
            <a:off x="12850868" y="7313704"/>
            <a:ext cx="4165677" cy="613589"/>
            <a:chOff x="0" y="0"/>
            <a:chExt cx="1780936" cy="262325"/>
          </a:xfrm>
        </p:grpSpPr>
        <p:sp>
          <p:nvSpPr>
            <p:cNvPr name="Freeform 121" id="121"/>
            <p:cNvSpPr/>
            <p:nvPr/>
          </p:nvSpPr>
          <p:spPr>
            <a:xfrm flipH="false" flipV="false" rot="0">
              <a:off x="0" y="0"/>
              <a:ext cx="1780936" cy="262325"/>
            </a:xfrm>
            <a:custGeom>
              <a:avLst/>
              <a:gdLst/>
              <a:ahLst/>
              <a:cxnLst/>
              <a:rect r="r" b="b" t="t" l="l"/>
              <a:pathLst>
                <a:path h="262325" w="1780936">
                  <a:moveTo>
                    <a:pt x="131163" y="0"/>
                  </a:moveTo>
                  <a:lnTo>
                    <a:pt x="1649773" y="0"/>
                  </a:lnTo>
                  <a:cubicBezTo>
                    <a:pt x="1684560" y="0"/>
                    <a:pt x="1717921" y="13819"/>
                    <a:pt x="1742519" y="38417"/>
                  </a:cubicBezTo>
                  <a:cubicBezTo>
                    <a:pt x="1767117" y="63014"/>
                    <a:pt x="1780936" y="96376"/>
                    <a:pt x="1780936" y="131163"/>
                  </a:cubicBezTo>
                  <a:lnTo>
                    <a:pt x="1780936" y="131163"/>
                  </a:lnTo>
                  <a:cubicBezTo>
                    <a:pt x="1780936" y="203602"/>
                    <a:pt x="1722212" y="262325"/>
                    <a:pt x="1649773"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122" id="122"/>
            <p:cNvSpPr txBox="true"/>
            <p:nvPr/>
          </p:nvSpPr>
          <p:spPr>
            <a:xfrm>
              <a:off x="0" y="-38100"/>
              <a:ext cx="1780936" cy="300425"/>
            </a:xfrm>
            <a:prstGeom prst="rect">
              <a:avLst/>
            </a:prstGeom>
          </p:spPr>
          <p:txBody>
            <a:bodyPr anchor="ctr" rtlCol="false" tIns="50800" lIns="50800" bIns="50800" rIns="50800"/>
            <a:lstStyle/>
            <a:p>
              <a:pPr algn="ctr">
                <a:lnSpc>
                  <a:spcPts val="2659"/>
                </a:lnSpc>
                <a:spcBef>
                  <a:spcPct val="0"/>
                </a:spcBef>
              </a:pPr>
            </a:p>
          </p:txBody>
        </p:sp>
      </p:grpSp>
      <p:sp>
        <p:nvSpPr>
          <p:cNvPr name="TextBox 123" id="123"/>
          <p:cNvSpPr txBox="true"/>
          <p:nvPr/>
        </p:nvSpPr>
        <p:spPr>
          <a:xfrm rot="0">
            <a:off x="13270176" y="7457741"/>
            <a:ext cx="3282320" cy="296941"/>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exit()</a:t>
            </a:r>
          </a:p>
        </p:txBody>
      </p:sp>
      <p:grpSp>
        <p:nvGrpSpPr>
          <p:cNvPr name="Group 124" id="124"/>
          <p:cNvGrpSpPr/>
          <p:nvPr/>
        </p:nvGrpSpPr>
        <p:grpSpPr>
          <a:xfrm rot="0">
            <a:off x="12828497" y="8321444"/>
            <a:ext cx="4165677" cy="613589"/>
            <a:chOff x="0" y="0"/>
            <a:chExt cx="1780936" cy="262325"/>
          </a:xfrm>
        </p:grpSpPr>
        <p:sp>
          <p:nvSpPr>
            <p:cNvPr name="Freeform 125" id="125"/>
            <p:cNvSpPr/>
            <p:nvPr/>
          </p:nvSpPr>
          <p:spPr>
            <a:xfrm flipH="false" flipV="false" rot="0">
              <a:off x="0" y="0"/>
              <a:ext cx="1780936" cy="262325"/>
            </a:xfrm>
            <a:custGeom>
              <a:avLst/>
              <a:gdLst/>
              <a:ahLst/>
              <a:cxnLst/>
              <a:rect r="r" b="b" t="t" l="l"/>
              <a:pathLst>
                <a:path h="262325" w="1780936">
                  <a:moveTo>
                    <a:pt x="131163" y="0"/>
                  </a:moveTo>
                  <a:lnTo>
                    <a:pt x="1649773" y="0"/>
                  </a:lnTo>
                  <a:cubicBezTo>
                    <a:pt x="1684560" y="0"/>
                    <a:pt x="1717921" y="13819"/>
                    <a:pt x="1742519" y="38417"/>
                  </a:cubicBezTo>
                  <a:cubicBezTo>
                    <a:pt x="1767117" y="63014"/>
                    <a:pt x="1780936" y="96376"/>
                    <a:pt x="1780936" y="131163"/>
                  </a:cubicBezTo>
                  <a:lnTo>
                    <a:pt x="1780936" y="131163"/>
                  </a:lnTo>
                  <a:cubicBezTo>
                    <a:pt x="1780936" y="203602"/>
                    <a:pt x="1722212" y="262325"/>
                    <a:pt x="1649773" y="262325"/>
                  </a:cubicBezTo>
                  <a:lnTo>
                    <a:pt x="131163" y="262325"/>
                  </a:lnTo>
                  <a:cubicBezTo>
                    <a:pt x="58724" y="262325"/>
                    <a:pt x="0" y="203602"/>
                    <a:pt x="0" y="131163"/>
                  </a:cubicBezTo>
                  <a:lnTo>
                    <a:pt x="0" y="131163"/>
                  </a:lnTo>
                  <a:cubicBezTo>
                    <a:pt x="0" y="58724"/>
                    <a:pt x="58724" y="0"/>
                    <a:pt x="131163" y="0"/>
                  </a:cubicBezTo>
                  <a:close/>
                </a:path>
              </a:pathLst>
            </a:custGeom>
            <a:gradFill rotWithShape="true">
              <a:gsLst>
                <a:gs pos="0">
                  <a:srgbClr val="1458DB">
                    <a:alpha val="100000"/>
                  </a:srgbClr>
                </a:gs>
                <a:gs pos="100000">
                  <a:srgbClr val="093894">
                    <a:alpha val="100000"/>
                  </a:srgbClr>
                </a:gs>
              </a:gsLst>
              <a:lin ang="0"/>
            </a:gradFill>
          </p:spPr>
        </p:sp>
        <p:sp>
          <p:nvSpPr>
            <p:cNvPr name="TextBox 126" id="126"/>
            <p:cNvSpPr txBox="true"/>
            <p:nvPr/>
          </p:nvSpPr>
          <p:spPr>
            <a:xfrm>
              <a:off x="0" y="-38100"/>
              <a:ext cx="1780936" cy="300425"/>
            </a:xfrm>
            <a:prstGeom prst="rect">
              <a:avLst/>
            </a:prstGeom>
          </p:spPr>
          <p:txBody>
            <a:bodyPr anchor="ctr" rtlCol="false" tIns="50800" lIns="50800" bIns="50800" rIns="50800"/>
            <a:lstStyle/>
            <a:p>
              <a:pPr algn="ctr">
                <a:lnSpc>
                  <a:spcPts val="2659"/>
                </a:lnSpc>
                <a:spcBef>
                  <a:spcPct val="0"/>
                </a:spcBef>
              </a:pPr>
            </a:p>
          </p:txBody>
        </p:sp>
      </p:grpSp>
      <p:sp>
        <p:nvSpPr>
          <p:cNvPr name="TextBox 127" id="127"/>
          <p:cNvSpPr txBox="true"/>
          <p:nvPr/>
        </p:nvSpPr>
        <p:spPr>
          <a:xfrm rot="0">
            <a:off x="13387320" y="8464319"/>
            <a:ext cx="3282320" cy="296941"/>
          </a:xfrm>
          <a:prstGeom prst="rect">
            <a:avLst/>
          </a:prstGeom>
        </p:spPr>
        <p:txBody>
          <a:bodyPr anchor="t" rtlCol="false" tIns="0" lIns="0" bIns="0" rIns="0">
            <a:spAutoFit/>
          </a:bodyPr>
          <a:lstStyle/>
          <a:p>
            <a:pPr algn="ctr">
              <a:lnSpc>
                <a:spcPts val="2533"/>
              </a:lnSpc>
              <a:spcBef>
                <a:spcPct val="0"/>
              </a:spcBef>
            </a:pPr>
            <a:r>
              <a:rPr lang="en-US" sz="1809">
                <a:solidFill>
                  <a:srgbClr val="FFFFFF"/>
                </a:solidFill>
                <a:latin typeface="Noto Sans"/>
                <a:ea typeface="Noto Sans"/>
                <a:cs typeface="Noto Sans"/>
                <a:sym typeface="Noto Sans"/>
              </a:rPr>
              <a:t>python main.py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2F78">
                <a:alpha val="100000"/>
              </a:srgbClr>
            </a:gs>
            <a:gs pos="100000">
              <a:srgbClr val="01174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655291" y="0"/>
            <a:ext cx="20002464" cy="9258300"/>
            <a:chOff x="0" y="0"/>
            <a:chExt cx="5268139" cy="2438400"/>
          </a:xfrm>
        </p:grpSpPr>
        <p:sp>
          <p:nvSpPr>
            <p:cNvPr name="Freeform 3" id="3"/>
            <p:cNvSpPr/>
            <p:nvPr/>
          </p:nvSpPr>
          <p:spPr>
            <a:xfrm flipH="false" flipV="false" rot="0">
              <a:off x="0" y="0"/>
              <a:ext cx="5268139" cy="2438400"/>
            </a:xfrm>
            <a:custGeom>
              <a:avLst/>
              <a:gdLst/>
              <a:ahLst/>
              <a:cxnLst/>
              <a:rect r="r" b="b" t="t" l="l"/>
              <a:pathLst>
                <a:path h="2438400" w="5268139">
                  <a:moveTo>
                    <a:pt x="0" y="0"/>
                  </a:moveTo>
                  <a:lnTo>
                    <a:pt x="5268139" y="0"/>
                  </a:lnTo>
                  <a:lnTo>
                    <a:pt x="5268139" y="2438400"/>
                  </a:lnTo>
                  <a:lnTo>
                    <a:pt x="0" y="2438400"/>
                  </a:lnTo>
                  <a:close/>
                </a:path>
              </a:pathLst>
            </a:custGeom>
            <a:solidFill>
              <a:srgbClr val="FFFFFF"/>
            </a:solidFill>
          </p:spPr>
        </p:sp>
        <p:sp>
          <p:nvSpPr>
            <p:cNvPr name="TextBox 4" id="4"/>
            <p:cNvSpPr txBox="true"/>
            <p:nvPr/>
          </p:nvSpPr>
          <p:spPr>
            <a:xfrm>
              <a:off x="0" y="-38100"/>
              <a:ext cx="5268139" cy="2476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446243" y="6257927"/>
            <a:ext cx="11047295" cy="11047295"/>
          </a:xfrm>
          <a:custGeom>
            <a:avLst/>
            <a:gdLst/>
            <a:ahLst/>
            <a:cxnLst/>
            <a:rect r="r" b="b" t="t" l="l"/>
            <a:pathLst>
              <a:path h="11047295" w="11047295">
                <a:moveTo>
                  <a:pt x="0" y="0"/>
                </a:moveTo>
                <a:lnTo>
                  <a:pt x="11047295" y="0"/>
                </a:lnTo>
                <a:lnTo>
                  <a:pt x="11047295" y="11047295"/>
                </a:lnTo>
                <a:lnTo>
                  <a:pt x="0" y="11047295"/>
                </a:lnTo>
                <a:lnTo>
                  <a:pt x="0" y="0"/>
                </a:lnTo>
                <a:close/>
              </a:path>
            </a:pathLst>
          </a:custGeom>
          <a:blipFill>
            <a:blip r:embed="rId2">
              <a:alphaModFix amt="39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5693" y="1967780"/>
            <a:ext cx="5979771" cy="1094888"/>
          </a:xfrm>
          <a:custGeom>
            <a:avLst/>
            <a:gdLst/>
            <a:ahLst/>
            <a:cxnLst/>
            <a:rect r="r" b="b" t="t" l="l"/>
            <a:pathLst>
              <a:path h="1094888" w="5979771">
                <a:moveTo>
                  <a:pt x="0" y="0"/>
                </a:moveTo>
                <a:lnTo>
                  <a:pt x="5979770" y="0"/>
                </a:lnTo>
                <a:lnTo>
                  <a:pt x="5979770" y="1094888"/>
                </a:lnTo>
                <a:lnTo>
                  <a:pt x="0" y="1094888"/>
                </a:lnTo>
                <a:lnTo>
                  <a:pt x="0" y="0"/>
                </a:lnTo>
                <a:close/>
              </a:path>
            </a:pathLst>
          </a:custGeom>
          <a:blipFill>
            <a:blip r:embed="rId4"/>
            <a:stretch>
              <a:fillRect l="0" t="0" r="0" b="0"/>
            </a:stretch>
          </a:blipFill>
        </p:spPr>
      </p:sp>
      <p:sp>
        <p:nvSpPr>
          <p:cNvPr name="Freeform 7" id="7"/>
          <p:cNvSpPr/>
          <p:nvPr/>
        </p:nvSpPr>
        <p:spPr>
          <a:xfrm flipH="false" flipV="false" rot="0">
            <a:off x="667344" y="6630323"/>
            <a:ext cx="5676469" cy="2426896"/>
          </a:xfrm>
          <a:custGeom>
            <a:avLst/>
            <a:gdLst/>
            <a:ahLst/>
            <a:cxnLst/>
            <a:rect r="r" b="b" t="t" l="l"/>
            <a:pathLst>
              <a:path h="2426896" w="5676469">
                <a:moveTo>
                  <a:pt x="0" y="0"/>
                </a:moveTo>
                <a:lnTo>
                  <a:pt x="5676469" y="0"/>
                </a:lnTo>
                <a:lnTo>
                  <a:pt x="5676469" y="2426896"/>
                </a:lnTo>
                <a:lnTo>
                  <a:pt x="0" y="2426896"/>
                </a:lnTo>
                <a:lnTo>
                  <a:pt x="0" y="0"/>
                </a:lnTo>
                <a:close/>
              </a:path>
            </a:pathLst>
          </a:custGeom>
          <a:blipFill>
            <a:blip r:embed="rId5"/>
            <a:stretch>
              <a:fillRect l="0" t="0" r="0" b="0"/>
            </a:stretch>
          </a:blipFill>
        </p:spPr>
      </p:sp>
      <p:sp>
        <p:nvSpPr>
          <p:cNvPr name="Freeform 8" id="8"/>
          <p:cNvSpPr/>
          <p:nvPr/>
        </p:nvSpPr>
        <p:spPr>
          <a:xfrm flipH="false" flipV="false" rot="0">
            <a:off x="6859024" y="6630323"/>
            <a:ext cx="10110867" cy="2059246"/>
          </a:xfrm>
          <a:custGeom>
            <a:avLst/>
            <a:gdLst/>
            <a:ahLst/>
            <a:cxnLst/>
            <a:rect r="r" b="b" t="t" l="l"/>
            <a:pathLst>
              <a:path h="2059246" w="10110867">
                <a:moveTo>
                  <a:pt x="0" y="0"/>
                </a:moveTo>
                <a:lnTo>
                  <a:pt x="10110867" y="0"/>
                </a:lnTo>
                <a:lnTo>
                  <a:pt x="10110867" y="2059246"/>
                </a:lnTo>
                <a:lnTo>
                  <a:pt x="0" y="2059246"/>
                </a:lnTo>
                <a:lnTo>
                  <a:pt x="0" y="0"/>
                </a:lnTo>
                <a:close/>
              </a:path>
            </a:pathLst>
          </a:custGeom>
          <a:blipFill>
            <a:blip r:embed="rId6"/>
            <a:stretch>
              <a:fillRect l="0" t="-197819" r="0" b="-76566"/>
            </a:stretch>
          </a:blipFill>
        </p:spPr>
      </p:sp>
      <p:sp>
        <p:nvSpPr>
          <p:cNvPr name="TextBox 9" id="9"/>
          <p:cNvSpPr txBox="true"/>
          <p:nvPr/>
        </p:nvSpPr>
        <p:spPr>
          <a:xfrm rot="0">
            <a:off x="7148433" y="1444665"/>
            <a:ext cx="9821458" cy="3698835"/>
          </a:xfrm>
          <a:prstGeom prst="rect">
            <a:avLst/>
          </a:prstGeom>
        </p:spPr>
        <p:txBody>
          <a:bodyPr anchor="t" rtlCol="false" tIns="0" lIns="0" bIns="0" rIns="0">
            <a:spAutoFit/>
          </a:bodyPr>
          <a:lstStyle/>
          <a:p>
            <a:pPr algn="just">
              <a:lnSpc>
                <a:spcPts val="2977"/>
              </a:lnSpc>
            </a:pPr>
            <a:r>
              <a:rPr lang="en-US" sz="2126" b="true">
                <a:solidFill>
                  <a:srgbClr val="000000"/>
                </a:solidFill>
                <a:latin typeface="Noto Sans Bold"/>
                <a:ea typeface="Noto Sans Bold"/>
                <a:cs typeface="Noto Sans Bold"/>
                <a:sym typeface="Noto Sans Bold"/>
              </a:rPr>
              <a:t>Capture_Image.py</a:t>
            </a:r>
          </a:p>
          <a:p>
            <a:pPr algn="just">
              <a:lnSpc>
                <a:spcPts val="2977"/>
              </a:lnSpc>
            </a:pPr>
          </a:p>
          <a:p>
            <a:pPr algn="just">
              <a:lnSpc>
                <a:spcPts val="2977"/>
              </a:lnSpc>
            </a:pPr>
            <a:r>
              <a:rPr lang="en-US" sz="2126">
                <a:solidFill>
                  <a:srgbClr val="000000"/>
                </a:solidFill>
                <a:latin typeface="Noto Sans"/>
                <a:ea typeface="Noto Sans"/>
                <a:cs typeface="Noto Sans"/>
                <a:sym typeface="Noto Sans"/>
              </a:rPr>
              <a:t>Fungsi ini mengambil gambar wajah pengguna untuk membangun dataset yang digunakan dalam pelatihan model pengenalan wajah. Proses dimulai dengan meminta input ID dan Nama pengguna. Menggunakan webcam, gambar wajah diambil dan dideteksi dengan Haarcascade, lalu disimpan dalam folder TrainingImage dengan format {name}.{Id}.{sampleNumber}.jpg. Data pengguna berupa ID dan Nama juga disimpan dalam file DataMahasiswa/DataMahasiswa.csv.</a:t>
            </a:r>
          </a:p>
          <a:p>
            <a:pPr algn="just">
              <a:lnSpc>
                <a:spcPts val="2977"/>
              </a:lnSpc>
              <a:spcBef>
                <a:spcPct val="0"/>
              </a:spcBef>
            </a:pPr>
          </a:p>
        </p:txBody>
      </p:sp>
      <p:sp>
        <p:nvSpPr>
          <p:cNvPr name="TextBox 10" id="10"/>
          <p:cNvSpPr txBox="true"/>
          <p:nvPr/>
        </p:nvSpPr>
        <p:spPr>
          <a:xfrm rot="0">
            <a:off x="3015507" y="244750"/>
            <a:ext cx="10832184" cy="783950"/>
          </a:xfrm>
          <a:prstGeom prst="rect">
            <a:avLst/>
          </a:prstGeom>
        </p:spPr>
        <p:txBody>
          <a:bodyPr anchor="t" rtlCol="false" tIns="0" lIns="0" bIns="0" rIns="0">
            <a:spAutoFit/>
          </a:bodyPr>
          <a:lstStyle/>
          <a:p>
            <a:pPr algn="l">
              <a:lnSpc>
                <a:spcPts val="5934"/>
              </a:lnSpc>
            </a:pPr>
            <a:r>
              <a:rPr lang="en-US" sz="5652" i="true" b="true">
                <a:solidFill>
                  <a:srgbClr val="082C72"/>
                </a:solidFill>
                <a:latin typeface="TT Octosquares Condensed Bold Italics"/>
                <a:ea typeface="TT Octosquares Condensed Bold Italics"/>
                <a:cs typeface="TT Octosquares Condensed Bold Italics"/>
                <a:sym typeface="TT Octosquares Condensed Bold Italics"/>
              </a:rPr>
              <a:t>File yang berfungsi menjalankan</a:t>
            </a:r>
          </a:p>
        </p:txBody>
      </p:sp>
      <p:sp>
        <p:nvSpPr>
          <p:cNvPr name="TextBox 11" id="11"/>
          <p:cNvSpPr txBox="true"/>
          <p:nvPr/>
        </p:nvSpPr>
        <p:spPr>
          <a:xfrm rot="0">
            <a:off x="2499922" y="5530892"/>
            <a:ext cx="9821458" cy="727035"/>
          </a:xfrm>
          <a:prstGeom prst="rect">
            <a:avLst/>
          </a:prstGeom>
        </p:spPr>
        <p:txBody>
          <a:bodyPr anchor="t" rtlCol="false" tIns="0" lIns="0" bIns="0" rIns="0">
            <a:spAutoFit/>
          </a:bodyPr>
          <a:lstStyle/>
          <a:p>
            <a:pPr algn="just">
              <a:lnSpc>
                <a:spcPts val="2977"/>
              </a:lnSpc>
              <a:spcBef>
                <a:spcPct val="0"/>
              </a:spcBef>
            </a:pPr>
            <a:r>
              <a:rPr lang="en-US" b="true" sz="2126">
                <a:solidFill>
                  <a:srgbClr val="000000"/>
                </a:solidFill>
                <a:latin typeface="Noto Sans Bold"/>
                <a:ea typeface="Noto Sans Bold"/>
                <a:cs typeface="Noto Sans Bold"/>
                <a:sym typeface="Noto Sans Bold"/>
              </a:rPr>
              <a:t>yang dimana setiap tangkapan layar nanti akan masuk kedalam file ini, seperti berikut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2F78">
                <a:alpha val="100000"/>
              </a:srgbClr>
            </a:gs>
            <a:gs pos="100000">
              <a:srgbClr val="01174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655291" y="0"/>
            <a:ext cx="20002464" cy="9258300"/>
            <a:chOff x="0" y="0"/>
            <a:chExt cx="5268139" cy="2438400"/>
          </a:xfrm>
        </p:grpSpPr>
        <p:sp>
          <p:nvSpPr>
            <p:cNvPr name="Freeform 3" id="3"/>
            <p:cNvSpPr/>
            <p:nvPr/>
          </p:nvSpPr>
          <p:spPr>
            <a:xfrm flipH="false" flipV="false" rot="0">
              <a:off x="0" y="0"/>
              <a:ext cx="5268139" cy="2438400"/>
            </a:xfrm>
            <a:custGeom>
              <a:avLst/>
              <a:gdLst/>
              <a:ahLst/>
              <a:cxnLst/>
              <a:rect r="r" b="b" t="t" l="l"/>
              <a:pathLst>
                <a:path h="2438400" w="5268139">
                  <a:moveTo>
                    <a:pt x="0" y="0"/>
                  </a:moveTo>
                  <a:lnTo>
                    <a:pt x="5268139" y="0"/>
                  </a:lnTo>
                  <a:lnTo>
                    <a:pt x="5268139" y="2438400"/>
                  </a:lnTo>
                  <a:lnTo>
                    <a:pt x="0" y="2438400"/>
                  </a:lnTo>
                  <a:close/>
                </a:path>
              </a:pathLst>
            </a:custGeom>
            <a:solidFill>
              <a:srgbClr val="FFFFFF"/>
            </a:solidFill>
          </p:spPr>
        </p:sp>
        <p:sp>
          <p:nvSpPr>
            <p:cNvPr name="TextBox 4" id="4"/>
            <p:cNvSpPr txBox="true"/>
            <p:nvPr/>
          </p:nvSpPr>
          <p:spPr>
            <a:xfrm>
              <a:off x="0" y="-38100"/>
              <a:ext cx="5268139" cy="2476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446243" y="6257927"/>
            <a:ext cx="11047295" cy="11047295"/>
          </a:xfrm>
          <a:custGeom>
            <a:avLst/>
            <a:gdLst/>
            <a:ahLst/>
            <a:cxnLst/>
            <a:rect r="r" b="b" t="t" l="l"/>
            <a:pathLst>
              <a:path h="11047295" w="11047295">
                <a:moveTo>
                  <a:pt x="0" y="0"/>
                </a:moveTo>
                <a:lnTo>
                  <a:pt x="11047295" y="0"/>
                </a:lnTo>
                <a:lnTo>
                  <a:pt x="11047295" y="11047295"/>
                </a:lnTo>
                <a:lnTo>
                  <a:pt x="0" y="11047295"/>
                </a:lnTo>
                <a:lnTo>
                  <a:pt x="0" y="0"/>
                </a:lnTo>
                <a:close/>
              </a:path>
            </a:pathLst>
          </a:custGeom>
          <a:blipFill>
            <a:blip r:embed="rId2">
              <a:alphaModFix amt="39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99259" y="2517701"/>
            <a:ext cx="5798114" cy="1061262"/>
          </a:xfrm>
          <a:custGeom>
            <a:avLst/>
            <a:gdLst/>
            <a:ahLst/>
            <a:cxnLst/>
            <a:rect r="r" b="b" t="t" l="l"/>
            <a:pathLst>
              <a:path h="1061262" w="5798114">
                <a:moveTo>
                  <a:pt x="0" y="0"/>
                </a:moveTo>
                <a:lnTo>
                  <a:pt x="5798115" y="0"/>
                </a:lnTo>
                <a:lnTo>
                  <a:pt x="5798115" y="1061262"/>
                </a:lnTo>
                <a:lnTo>
                  <a:pt x="0" y="1061262"/>
                </a:lnTo>
                <a:lnTo>
                  <a:pt x="0" y="0"/>
                </a:lnTo>
                <a:close/>
              </a:path>
            </a:pathLst>
          </a:custGeom>
          <a:blipFill>
            <a:blip r:embed="rId4"/>
            <a:stretch>
              <a:fillRect l="0" t="0" r="0" b="0"/>
            </a:stretch>
          </a:blipFill>
        </p:spPr>
      </p:sp>
      <p:sp>
        <p:nvSpPr>
          <p:cNvPr name="Freeform 7" id="7"/>
          <p:cNvSpPr/>
          <p:nvPr/>
        </p:nvSpPr>
        <p:spPr>
          <a:xfrm flipH="false" flipV="false" rot="0">
            <a:off x="11446243" y="6800971"/>
            <a:ext cx="5991359" cy="1002959"/>
          </a:xfrm>
          <a:custGeom>
            <a:avLst/>
            <a:gdLst/>
            <a:ahLst/>
            <a:cxnLst/>
            <a:rect r="r" b="b" t="t" l="l"/>
            <a:pathLst>
              <a:path h="1002959" w="5991359">
                <a:moveTo>
                  <a:pt x="0" y="0"/>
                </a:moveTo>
                <a:lnTo>
                  <a:pt x="5991359" y="0"/>
                </a:lnTo>
                <a:lnTo>
                  <a:pt x="5991359" y="1002959"/>
                </a:lnTo>
                <a:lnTo>
                  <a:pt x="0" y="1002959"/>
                </a:lnTo>
                <a:lnTo>
                  <a:pt x="0" y="0"/>
                </a:lnTo>
                <a:close/>
              </a:path>
            </a:pathLst>
          </a:custGeom>
          <a:blipFill>
            <a:blip r:embed="rId5"/>
            <a:stretch>
              <a:fillRect l="0" t="0" r="0" b="0"/>
            </a:stretch>
          </a:blipFill>
        </p:spPr>
      </p:sp>
      <p:sp>
        <p:nvSpPr>
          <p:cNvPr name="TextBox 8" id="8"/>
          <p:cNvSpPr txBox="true"/>
          <p:nvPr/>
        </p:nvSpPr>
        <p:spPr>
          <a:xfrm rot="0">
            <a:off x="7148433" y="1382723"/>
            <a:ext cx="9821458" cy="3698835"/>
          </a:xfrm>
          <a:prstGeom prst="rect">
            <a:avLst/>
          </a:prstGeom>
        </p:spPr>
        <p:txBody>
          <a:bodyPr anchor="t" rtlCol="false" tIns="0" lIns="0" bIns="0" rIns="0">
            <a:spAutoFit/>
          </a:bodyPr>
          <a:lstStyle/>
          <a:p>
            <a:pPr algn="just">
              <a:lnSpc>
                <a:spcPts val="2977"/>
              </a:lnSpc>
            </a:pPr>
            <a:r>
              <a:rPr lang="en-US" sz="2126" b="true">
                <a:solidFill>
                  <a:srgbClr val="000000"/>
                </a:solidFill>
                <a:latin typeface="Noto Sans Bold"/>
                <a:ea typeface="Noto Sans Bold"/>
                <a:cs typeface="Noto Sans Bold"/>
                <a:sym typeface="Noto Sans Bold"/>
              </a:rPr>
              <a:t>Train_Image.py</a:t>
            </a:r>
          </a:p>
          <a:p>
            <a:pPr algn="just">
              <a:lnSpc>
                <a:spcPts val="2977"/>
              </a:lnSpc>
            </a:pPr>
          </a:p>
          <a:p>
            <a:pPr algn="just">
              <a:lnSpc>
                <a:spcPts val="2977"/>
              </a:lnSpc>
            </a:pPr>
            <a:r>
              <a:rPr lang="en-US" sz="2126">
                <a:solidFill>
                  <a:srgbClr val="000000"/>
                </a:solidFill>
                <a:latin typeface="Noto Sans"/>
                <a:ea typeface="Noto Sans"/>
                <a:cs typeface="Noto Sans"/>
                <a:sym typeface="Noto Sans"/>
              </a:rPr>
              <a:t>Fungsi ini melatih model pengenalan wajah menggunakan dataset yang diambil sebelumnya. Model menggunakan algoritma LBPH (Local Binary Patterns Histograms) untuk mengenali pola wajah. Dataset diambil dari folder TrainingImage, diolah menjadi data grayscale, dan dihubungkan dengan ID masing-masing wajah. Model yang telah dilatih kemudian disimpan dalam file TrainingImageLabel/Trainner.yml, sehingga dapat digunakan untuk proses pengenalan wajah berikutnya.</a:t>
            </a:r>
          </a:p>
          <a:p>
            <a:pPr algn="just">
              <a:lnSpc>
                <a:spcPts val="2977"/>
              </a:lnSpc>
              <a:spcBef>
                <a:spcPct val="0"/>
              </a:spcBef>
            </a:pPr>
          </a:p>
        </p:txBody>
      </p:sp>
      <p:sp>
        <p:nvSpPr>
          <p:cNvPr name="TextBox 9" id="9"/>
          <p:cNvSpPr txBox="true"/>
          <p:nvPr/>
        </p:nvSpPr>
        <p:spPr>
          <a:xfrm rot="0">
            <a:off x="3015507" y="244750"/>
            <a:ext cx="10832184" cy="783950"/>
          </a:xfrm>
          <a:prstGeom prst="rect">
            <a:avLst/>
          </a:prstGeom>
        </p:spPr>
        <p:txBody>
          <a:bodyPr anchor="t" rtlCol="false" tIns="0" lIns="0" bIns="0" rIns="0">
            <a:spAutoFit/>
          </a:bodyPr>
          <a:lstStyle/>
          <a:p>
            <a:pPr algn="l">
              <a:lnSpc>
                <a:spcPts val="5934"/>
              </a:lnSpc>
            </a:pPr>
            <a:r>
              <a:rPr lang="en-US" sz="5652" i="true" b="true">
                <a:solidFill>
                  <a:srgbClr val="082C72"/>
                </a:solidFill>
                <a:latin typeface="TT Octosquares Condensed Bold Italics"/>
                <a:ea typeface="TT Octosquares Condensed Bold Italics"/>
                <a:cs typeface="TT Octosquares Condensed Bold Italics"/>
                <a:sym typeface="TT Octosquares Condensed Bold Italics"/>
              </a:rPr>
              <a:t>File yang berfungsi menjalankan</a:t>
            </a:r>
          </a:p>
        </p:txBody>
      </p:sp>
      <p:sp>
        <p:nvSpPr>
          <p:cNvPr name="TextBox 10" id="10"/>
          <p:cNvSpPr txBox="true"/>
          <p:nvPr/>
        </p:nvSpPr>
        <p:spPr>
          <a:xfrm rot="0">
            <a:off x="515693" y="5433983"/>
            <a:ext cx="9821458" cy="3698835"/>
          </a:xfrm>
          <a:prstGeom prst="rect">
            <a:avLst/>
          </a:prstGeom>
        </p:spPr>
        <p:txBody>
          <a:bodyPr anchor="t" rtlCol="false" tIns="0" lIns="0" bIns="0" rIns="0">
            <a:spAutoFit/>
          </a:bodyPr>
          <a:lstStyle/>
          <a:p>
            <a:pPr algn="just">
              <a:lnSpc>
                <a:spcPts val="2977"/>
              </a:lnSpc>
            </a:pPr>
            <a:r>
              <a:rPr lang="en-US" sz="2126" b="true">
                <a:solidFill>
                  <a:srgbClr val="000000"/>
                </a:solidFill>
                <a:latin typeface="Noto Sans Bold"/>
                <a:ea typeface="Noto Sans Bold"/>
                <a:cs typeface="Noto Sans Bold"/>
                <a:sym typeface="Noto Sans Bold"/>
              </a:rPr>
              <a:t>Recognize.py</a:t>
            </a:r>
          </a:p>
          <a:p>
            <a:pPr algn="just">
              <a:lnSpc>
                <a:spcPts val="2977"/>
              </a:lnSpc>
            </a:pPr>
          </a:p>
          <a:p>
            <a:pPr algn="just">
              <a:lnSpc>
                <a:spcPts val="2977"/>
              </a:lnSpc>
              <a:spcBef>
                <a:spcPct val="0"/>
              </a:spcBef>
            </a:pPr>
            <a:r>
              <a:rPr lang="en-US" sz="2126">
                <a:solidFill>
                  <a:srgbClr val="000000"/>
                </a:solidFill>
                <a:latin typeface="Noto Sans"/>
                <a:ea typeface="Noto Sans"/>
                <a:cs typeface="Noto Sans"/>
                <a:sym typeface="Noto Sans"/>
              </a:rPr>
              <a:t>Fungsi ini mengenali wajah pengguna dan mencatat kehadiran berdasarkan model yang telah dilatih. Proses dimulai dengan memuat file Trainner.yml dan Haarcascade untuk mendeteksi wajah. Kamera menangkap wajah pengguna, lalu model mencocokkan data wajah tersebut dengan dataset yang ada. Jika wajah dikenali, data kehadiran berupa ID, Nama, Tanggal, dan Waktu dicatat dalam file Kehadiran/DaftarHadir_{tanggal}.csv. Jika waktu deteksi melebihi batas tanpa pengenalan wajah, pesan "Kamu belum terdaftar!" akan ditampilkan.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2F78">
                <a:alpha val="100000"/>
              </a:srgbClr>
            </a:gs>
            <a:gs pos="100000">
              <a:srgbClr val="011742">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8315691" y="-177538"/>
            <a:ext cx="10716765" cy="10642076"/>
            <a:chOff x="0" y="0"/>
            <a:chExt cx="2822522" cy="2802851"/>
          </a:xfrm>
        </p:grpSpPr>
        <p:sp>
          <p:nvSpPr>
            <p:cNvPr name="Freeform 3" id="3"/>
            <p:cNvSpPr/>
            <p:nvPr/>
          </p:nvSpPr>
          <p:spPr>
            <a:xfrm flipH="false" flipV="false" rot="0">
              <a:off x="0" y="0"/>
              <a:ext cx="2822522" cy="2802851"/>
            </a:xfrm>
            <a:custGeom>
              <a:avLst/>
              <a:gdLst/>
              <a:ahLst/>
              <a:cxnLst/>
              <a:rect r="r" b="b" t="t" l="l"/>
              <a:pathLst>
                <a:path h="2802851" w="2822522">
                  <a:moveTo>
                    <a:pt x="0" y="0"/>
                  </a:moveTo>
                  <a:lnTo>
                    <a:pt x="2822522" y="0"/>
                  </a:lnTo>
                  <a:lnTo>
                    <a:pt x="2822522" y="2802851"/>
                  </a:lnTo>
                  <a:lnTo>
                    <a:pt x="0" y="2802851"/>
                  </a:lnTo>
                  <a:close/>
                </a:path>
              </a:pathLst>
            </a:custGeom>
            <a:solidFill>
              <a:srgbClr val="FFFFFF"/>
            </a:solidFill>
          </p:spPr>
        </p:sp>
        <p:sp>
          <p:nvSpPr>
            <p:cNvPr name="TextBox 4" id="4"/>
            <p:cNvSpPr txBox="true"/>
            <p:nvPr/>
          </p:nvSpPr>
          <p:spPr>
            <a:xfrm>
              <a:off x="0" y="-38100"/>
              <a:ext cx="2822522" cy="284095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11048" y="3258725"/>
            <a:ext cx="7149859" cy="2386265"/>
          </a:xfrm>
          <a:custGeom>
            <a:avLst/>
            <a:gdLst/>
            <a:ahLst/>
            <a:cxnLst/>
            <a:rect r="r" b="b" t="t" l="l"/>
            <a:pathLst>
              <a:path h="2386265" w="7149859">
                <a:moveTo>
                  <a:pt x="0" y="0"/>
                </a:moveTo>
                <a:lnTo>
                  <a:pt x="7149859" y="0"/>
                </a:lnTo>
                <a:lnTo>
                  <a:pt x="7149859" y="2386265"/>
                </a:lnTo>
                <a:lnTo>
                  <a:pt x="0" y="2386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2293" y="6025642"/>
            <a:ext cx="7149859" cy="2386265"/>
          </a:xfrm>
          <a:custGeom>
            <a:avLst/>
            <a:gdLst/>
            <a:ahLst/>
            <a:cxnLst/>
            <a:rect r="r" b="b" t="t" l="l"/>
            <a:pathLst>
              <a:path h="2386265" w="7149859">
                <a:moveTo>
                  <a:pt x="0" y="0"/>
                </a:moveTo>
                <a:lnTo>
                  <a:pt x="7149859" y="0"/>
                </a:lnTo>
                <a:lnTo>
                  <a:pt x="7149859" y="2386265"/>
                </a:lnTo>
                <a:lnTo>
                  <a:pt x="0" y="2386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723021" y="3332079"/>
            <a:ext cx="7149859" cy="2386265"/>
          </a:xfrm>
          <a:custGeom>
            <a:avLst/>
            <a:gdLst/>
            <a:ahLst/>
            <a:cxnLst/>
            <a:rect r="r" b="b" t="t" l="l"/>
            <a:pathLst>
              <a:path h="2386265" w="7149859">
                <a:moveTo>
                  <a:pt x="0" y="0"/>
                </a:moveTo>
                <a:lnTo>
                  <a:pt x="7149859" y="0"/>
                </a:lnTo>
                <a:lnTo>
                  <a:pt x="7149859" y="2386266"/>
                </a:lnTo>
                <a:lnTo>
                  <a:pt x="0" y="2386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395419" y="5970028"/>
            <a:ext cx="6557310" cy="2188502"/>
          </a:xfrm>
          <a:custGeom>
            <a:avLst/>
            <a:gdLst/>
            <a:ahLst/>
            <a:cxnLst/>
            <a:rect r="r" b="b" t="t" l="l"/>
            <a:pathLst>
              <a:path h="2188502" w="6557310">
                <a:moveTo>
                  <a:pt x="0" y="0"/>
                </a:moveTo>
                <a:lnTo>
                  <a:pt x="6557310" y="0"/>
                </a:lnTo>
                <a:lnTo>
                  <a:pt x="6557310" y="2188502"/>
                </a:lnTo>
                <a:lnTo>
                  <a:pt x="0" y="2188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823188" y="8406180"/>
            <a:ext cx="4850886" cy="1280095"/>
          </a:xfrm>
          <a:custGeom>
            <a:avLst/>
            <a:gdLst/>
            <a:ahLst/>
            <a:cxnLst/>
            <a:rect r="r" b="b" t="t" l="l"/>
            <a:pathLst>
              <a:path h="1280095" w="4850886">
                <a:moveTo>
                  <a:pt x="0" y="0"/>
                </a:moveTo>
                <a:lnTo>
                  <a:pt x="4850886" y="0"/>
                </a:lnTo>
                <a:lnTo>
                  <a:pt x="4850886" y="1280095"/>
                </a:lnTo>
                <a:lnTo>
                  <a:pt x="0" y="1280095"/>
                </a:lnTo>
                <a:lnTo>
                  <a:pt x="0" y="0"/>
                </a:lnTo>
                <a:close/>
              </a:path>
            </a:pathLst>
          </a:custGeom>
          <a:blipFill>
            <a:blip r:embed="rId4"/>
            <a:stretch>
              <a:fillRect l="0" t="0" r="0" b="0"/>
            </a:stretch>
          </a:blipFill>
        </p:spPr>
      </p:sp>
      <p:sp>
        <p:nvSpPr>
          <p:cNvPr name="TextBox 10" id="10"/>
          <p:cNvSpPr txBox="true"/>
          <p:nvPr/>
        </p:nvSpPr>
        <p:spPr>
          <a:xfrm rot="0">
            <a:off x="813538" y="1978480"/>
            <a:ext cx="6547369" cy="1189350"/>
          </a:xfrm>
          <a:prstGeom prst="rect">
            <a:avLst/>
          </a:prstGeom>
        </p:spPr>
        <p:txBody>
          <a:bodyPr anchor="t" rtlCol="false" tIns="0" lIns="0" bIns="0" rIns="0">
            <a:spAutoFit/>
          </a:bodyPr>
          <a:lstStyle/>
          <a:p>
            <a:pPr algn="just">
              <a:lnSpc>
                <a:spcPts val="3220"/>
              </a:lnSpc>
              <a:spcBef>
                <a:spcPct val="0"/>
              </a:spcBef>
            </a:pPr>
            <a:r>
              <a:rPr lang="en-US" sz="2300">
                <a:solidFill>
                  <a:srgbClr val="FFFFFF"/>
                </a:solidFill>
                <a:latin typeface="Noto Sans"/>
                <a:ea typeface="Noto Sans"/>
                <a:cs typeface="Noto Sans"/>
                <a:sym typeface="Noto Sans"/>
              </a:rPr>
              <a:t>Merupakan antarmuka utama aplikasi dengan menu yang memungkinkan pengguna memilih fungsi yang diinginkan. Menu terdiri dari:</a:t>
            </a:r>
          </a:p>
        </p:txBody>
      </p:sp>
      <p:sp>
        <p:nvSpPr>
          <p:cNvPr name="TextBox 11" id="11"/>
          <p:cNvSpPr txBox="true"/>
          <p:nvPr/>
        </p:nvSpPr>
        <p:spPr>
          <a:xfrm rot="0">
            <a:off x="803597" y="4060582"/>
            <a:ext cx="5964761" cy="938784"/>
          </a:xfrm>
          <a:prstGeom prst="rect">
            <a:avLst/>
          </a:prstGeom>
        </p:spPr>
        <p:txBody>
          <a:bodyPr anchor="t" rtlCol="false" tIns="0" lIns="0" bIns="0" rIns="0">
            <a:spAutoFit/>
          </a:bodyPr>
          <a:lstStyle/>
          <a:p>
            <a:pPr algn="ctr" marL="453432" indent="-226716" lvl="1">
              <a:lnSpc>
                <a:spcPts val="2478"/>
              </a:lnSpc>
              <a:buAutoNum type="arabicPeriod" startAt="1"/>
            </a:pPr>
            <a:r>
              <a:rPr lang="en-US" sz="2100">
                <a:solidFill>
                  <a:srgbClr val="FFFFFF"/>
                </a:solidFill>
                <a:latin typeface="Noto Sans"/>
                <a:ea typeface="Noto Sans"/>
                <a:cs typeface="Noto Sans"/>
                <a:sym typeface="Noto Sans"/>
              </a:rPr>
              <a:t>Tangkap Gambar: Memanggil fungsi dari Capture_Image.py untuk mengambil dataset wajah pengguna.</a:t>
            </a:r>
          </a:p>
        </p:txBody>
      </p:sp>
      <p:sp>
        <p:nvSpPr>
          <p:cNvPr name="TextBox 12" id="12"/>
          <p:cNvSpPr txBox="true"/>
          <p:nvPr/>
        </p:nvSpPr>
        <p:spPr>
          <a:xfrm rot="0">
            <a:off x="5466540" y="631645"/>
            <a:ext cx="2603635" cy="299085"/>
          </a:xfrm>
          <a:prstGeom prst="rect">
            <a:avLst/>
          </a:prstGeom>
        </p:spPr>
        <p:txBody>
          <a:bodyPr anchor="t" rtlCol="false" tIns="0" lIns="0" bIns="0" rIns="0">
            <a:spAutoFit/>
          </a:bodyPr>
          <a:lstStyle/>
          <a:p>
            <a:pPr algn="l">
              <a:lnSpc>
                <a:spcPts val="2309"/>
              </a:lnSpc>
            </a:pPr>
            <a:r>
              <a:rPr lang="en-US" sz="2199" i="true" b="true">
                <a:solidFill>
                  <a:srgbClr val="FFFFFF"/>
                </a:solidFill>
                <a:latin typeface="TT Octosquares Condensed Bold Italics"/>
                <a:ea typeface="TT Octosquares Condensed Bold Italics"/>
                <a:cs typeface="TT Octosquares Condensed Bold Italics"/>
                <a:sym typeface="TT Octosquares Condensed Bold Italics"/>
              </a:rPr>
              <a:t>main.py</a:t>
            </a:r>
          </a:p>
        </p:txBody>
      </p:sp>
      <p:sp>
        <p:nvSpPr>
          <p:cNvPr name="TextBox 13" id="13"/>
          <p:cNvSpPr txBox="true"/>
          <p:nvPr/>
        </p:nvSpPr>
        <p:spPr>
          <a:xfrm rot="0">
            <a:off x="1028700" y="6754144"/>
            <a:ext cx="5964761" cy="938784"/>
          </a:xfrm>
          <a:prstGeom prst="rect">
            <a:avLst/>
          </a:prstGeom>
        </p:spPr>
        <p:txBody>
          <a:bodyPr anchor="t" rtlCol="false" tIns="0" lIns="0" bIns="0" rIns="0">
            <a:spAutoFit/>
          </a:bodyPr>
          <a:lstStyle/>
          <a:p>
            <a:pPr algn="ctr">
              <a:lnSpc>
                <a:spcPts val="2478"/>
              </a:lnSpc>
            </a:pPr>
            <a:r>
              <a:rPr lang="en-US" sz="2100">
                <a:solidFill>
                  <a:srgbClr val="FFFFFF"/>
                </a:solidFill>
                <a:latin typeface="Noto Sans"/>
                <a:ea typeface="Noto Sans"/>
                <a:cs typeface="Noto Sans"/>
                <a:sym typeface="Noto Sans"/>
              </a:rPr>
              <a:t>2. Latih Gambar: Memanggil fungsi dari Train_Image.py untuk melatih model pengenalan wajah.</a:t>
            </a:r>
          </a:p>
        </p:txBody>
      </p:sp>
      <p:sp>
        <p:nvSpPr>
          <p:cNvPr name="TextBox 14" id="14"/>
          <p:cNvSpPr txBox="true"/>
          <p:nvPr/>
        </p:nvSpPr>
        <p:spPr>
          <a:xfrm rot="0">
            <a:off x="9315570" y="4060582"/>
            <a:ext cx="5964761" cy="938784"/>
          </a:xfrm>
          <a:prstGeom prst="rect">
            <a:avLst/>
          </a:prstGeom>
        </p:spPr>
        <p:txBody>
          <a:bodyPr anchor="t" rtlCol="false" tIns="0" lIns="0" bIns="0" rIns="0">
            <a:spAutoFit/>
          </a:bodyPr>
          <a:lstStyle/>
          <a:p>
            <a:pPr algn="ctr">
              <a:lnSpc>
                <a:spcPts val="2478"/>
              </a:lnSpc>
            </a:pPr>
            <a:r>
              <a:rPr lang="en-US" sz="2100">
                <a:solidFill>
                  <a:srgbClr val="FFFFFF"/>
                </a:solidFill>
                <a:latin typeface="Noto Sans"/>
                <a:ea typeface="Noto Sans"/>
                <a:cs typeface="Noto Sans"/>
                <a:sym typeface="Noto Sans"/>
              </a:rPr>
              <a:t>3. Pengenalan &amp; Catat Kehadiran: Memanggil fungsi dari Recognize.py untuk mengenali wajah pengguna dan mencatat kehadirannya.</a:t>
            </a:r>
          </a:p>
        </p:txBody>
      </p:sp>
      <p:sp>
        <p:nvSpPr>
          <p:cNvPr name="TextBox 15" id="15"/>
          <p:cNvSpPr txBox="true"/>
          <p:nvPr/>
        </p:nvSpPr>
        <p:spPr>
          <a:xfrm rot="0">
            <a:off x="10389740" y="6754144"/>
            <a:ext cx="5964761" cy="310134"/>
          </a:xfrm>
          <a:prstGeom prst="rect">
            <a:avLst/>
          </a:prstGeom>
        </p:spPr>
        <p:txBody>
          <a:bodyPr anchor="t" rtlCol="false" tIns="0" lIns="0" bIns="0" rIns="0">
            <a:spAutoFit/>
          </a:bodyPr>
          <a:lstStyle/>
          <a:p>
            <a:pPr algn="ctr">
              <a:lnSpc>
                <a:spcPts val="2478"/>
              </a:lnSpc>
            </a:pPr>
            <a:r>
              <a:rPr lang="en-US" sz="2100">
                <a:solidFill>
                  <a:srgbClr val="FFFFFF"/>
                </a:solidFill>
                <a:latin typeface="Noto Sans"/>
                <a:ea typeface="Noto Sans"/>
                <a:cs typeface="Noto Sans"/>
                <a:sym typeface="Noto Sans"/>
              </a:rPr>
              <a:t>4. Keluar: Mengakhiri aplikasi.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DAGX8XAY5eM</dc:identifier>
  <dcterms:modified xsi:type="dcterms:W3CDTF">2011-08-01T06:04:30Z</dcterms:modified>
  <cp:revision>1</cp:revision>
  <dc:title>Sistem Kehadiran dengan Pengenalan WajaH</dc:title>
</cp:coreProperties>
</file>