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84" r:id="rId4"/>
    <p:sldId id="316" r:id="rId5"/>
    <p:sldId id="300" r:id="rId6"/>
    <p:sldId id="325" r:id="rId7"/>
    <p:sldId id="263" r:id="rId8"/>
    <p:sldId id="318" r:id="rId9"/>
    <p:sldId id="326" r:id="rId10"/>
    <p:sldId id="320" r:id="rId11"/>
    <p:sldId id="272" r:id="rId12"/>
    <p:sldId id="322" r:id="rId13"/>
    <p:sldId id="323" r:id="rId14"/>
    <p:sldId id="285" r:id="rId15"/>
    <p:sldId id="265" r:id="rId16"/>
    <p:sldId id="283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思语" initials="王" lastIdx="6" clrIdx="0">
    <p:extLst>
      <p:ext uri="{19B8F6BF-5375-455C-9EA6-DF929625EA0E}">
        <p15:presenceInfo xmlns:p15="http://schemas.microsoft.com/office/powerpoint/2012/main" xmlns="" userId="961df312c5f03c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F7F7"/>
    <a:srgbClr val="00FFFF"/>
    <a:srgbClr val="FFCCFF"/>
    <a:srgbClr val="7BB8E1"/>
    <a:srgbClr val="4098D4"/>
    <a:srgbClr val="2980B9"/>
    <a:srgbClr val="1F608B"/>
    <a:srgbClr val="8FA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4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识 别 准</a:t>
            </a:r>
            <a:r>
              <a:rPr lang="en-US"/>
              <a:t> </a:t>
            </a:r>
            <a:r>
              <a:rPr lang="zh-CN"/>
              <a:t>确</a:t>
            </a:r>
            <a:r>
              <a:rPr lang="en-US"/>
              <a:t> </a:t>
            </a:r>
            <a:r>
              <a:rPr lang="zh-CN"/>
              <a:t>率</a:t>
            </a:r>
          </a:p>
        </c:rich>
      </c:tx>
      <c:layout>
        <c:manualLayout>
          <c:xMode val="edge"/>
          <c:yMode val="edge"/>
          <c:x val="0.33768574484594455"/>
          <c:y val="1.024778255499212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8701959288029897E-2"/>
          <c:y val="8.7684455084161506E-2"/>
          <c:w val="0.90129804071196995"/>
          <c:h val="0.798300018876487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人脸识别准确率</c:v>
                </c:pt>
              </c:strCache>
            </c:strRef>
          </c:tx>
          <c:spPr>
            <a:ln w="57150" cap="rnd">
              <a:solidFill>
                <a:srgbClr val="4355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rgbClr val="4355BE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5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第一阶段</c:v>
                </c:pt>
                <c:pt idx="1">
                  <c:v>第二阶段</c:v>
                </c:pt>
                <c:pt idx="2">
                  <c:v>第三阶段</c:v>
                </c:pt>
                <c:pt idx="3">
                  <c:v>第一阶段</c:v>
                </c:pt>
                <c:pt idx="4">
                  <c:v>第二阶段</c:v>
                </c:pt>
                <c:pt idx="5">
                  <c:v>第三阶段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0.80600000000000005</c:v>
                </c:pt>
                <c:pt idx="1">
                  <c:v>0.93100000000000005</c:v>
                </c:pt>
                <c:pt idx="2">
                  <c:v>0.94599999999999995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85B-4B8A-BBF9-81CB0515D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手部识别准确率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rgbClr val="FF0000"/>
                </a:solidFill>
              </a:ln>
              <a:effectLst/>
            </c:spPr>
          </c:marker>
          <c:dLbls>
            <c:dLbl>
              <c:idx val="4"/>
              <c:layout/>
              <c:tx>
                <c:rich>
                  <a:bodyPr/>
                  <a:lstStyle/>
                  <a:p>
                    <a:fld id="{88EFDFBC-60FE-4514-B4F0-F2401F236B0C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5B-4B8A-BBF9-81CB0515DF77}"/>
                </c:ext>
              </c:extLst>
            </c:dLbl>
            <c:dLbl>
              <c:idx val="5"/>
              <c:layout>
                <c:manualLayout>
                  <c:x val="0"/>
                  <c:y val="-3.1767505219021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D8-4C4E-A453-F1220B7212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5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第一阶段</c:v>
                </c:pt>
                <c:pt idx="1">
                  <c:v>第二阶段</c:v>
                </c:pt>
                <c:pt idx="2">
                  <c:v>第三阶段</c:v>
                </c:pt>
                <c:pt idx="3">
                  <c:v>第一阶段</c:v>
                </c:pt>
                <c:pt idx="4">
                  <c:v>第二阶段</c:v>
                </c:pt>
                <c:pt idx="5">
                  <c:v>第三阶段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3" formatCode="0.00%">
                  <c:v>0.90300000000000002</c:v>
                </c:pt>
                <c:pt idx="4" formatCode="0.00%">
                  <c:v>0.93200000000000005</c:v>
                </c:pt>
                <c:pt idx="5" formatCode="0.00%">
                  <c:v>0.97599999999999998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85B-4B8A-BBF9-81CB0515D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696832"/>
        <c:axId val="314698368"/>
      </c:lineChart>
      <c:catAx>
        <c:axId val="31469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698368"/>
        <c:crosses val="autoZero"/>
        <c:auto val="1"/>
        <c:lblAlgn val="ctr"/>
        <c:lblOffset val="100"/>
        <c:noMultiLvlLbl val="0"/>
      </c:catAx>
      <c:valAx>
        <c:axId val="314698368"/>
        <c:scaling>
          <c:orientation val="minMax"/>
          <c:max val="0.98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6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586694677616812"/>
          <c:y val="0.94761402174715792"/>
          <c:w val="0.73415998150820705"/>
          <c:h val="5.23859782528420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b="1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4T16:27:47.658" idx="2">
    <p:pos x="10" y="10"/>
    <p:text>通过面部（戴口罩与不戴口罩）、手部（戴手套与不戴手套）识别，检测开箱人员身份，以及是否佩戴装备（口罩、手套）。通过识别系统，识别冷链箱中的菜品，并将信息存储到数据库中，管理员可随时查看数据库信息。</p:text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4T16:27:47.658" idx="4">
    <p:pos x="10" y="10"/>
    <p:text>通过面部（戴口罩与不戴口罩）、手部（戴手套与不戴手套）识别，检测开箱人员身份，以及是否佩戴装备（口罩、手套）。通过识别系统，识别冷链箱中的菜品，并将信息存储到数据库中，管理员可随时查看数据库信息。</p:text>
    <p:extLst>
      <p:ext uri="{C676402C-5697-4E1C-873F-D02D1690AC5C}">
        <p15:threadingInfo xmlns:p15="http://schemas.microsoft.com/office/powerpoint/2012/main" xmlns="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CFE8-27AF-4FA2-AED4-2418BBD2F40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8577-F588-498F-B494-8DEDDD115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769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1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40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9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4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798274"/>
            <a:ext cx="10515600" cy="126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917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200026" y="1982450"/>
            <a:ext cx="6270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400" b="1" spc="600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基于</a:t>
            </a:r>
            <a:r>
              <a:rPr lang="en-US" altLang="zh-CN" sz="4400" b="1" spc="600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AIOT+</a:t>
            </a:r>
            <a:r>
              <a:rPr lang="zh-CN" altLang="en-US" sz="4400" b="1" spc="600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区块链的食品安全智能冷链箱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B6960AB-9D90-42C4-B339-BD5DE1541DAC}"/>
              </a:ext>
            </a:extLst>
          </p:cNvPr>
          <p:cNvSpPr txBox="1"/>
          <p:nvPr/>
        </p:nvSpPr>
        <p:spPr>
          <a:xfrm>
            <a:off x="566057" y="3875315"/>
            <a:ext cx="5018314" cy="14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团队名称：臻鲜卫士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团队成员：王思语、王艺鑫、刘峰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指导老师：范展源、聂芳</a:t>
            </a:r>
          </a:p>
        </p:txBody>
      </p:sp>
    </p:spTree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软件设计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03F7BD2-7BDE-4722-BE85-1ED93D567E74}"/>
              </a:ext>
            </a:extLst>
          </p:cNvPr>
          <p:cNvSpPr txBox="1"/>
          <p:nvPr/>
        </p:nvSpPr>
        <p:spPr>
          <a:xfrm>
            <a:off x="8555803" y="1064573"/>
            <a:ext cx="263988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结合</a:t>
            </a:r>
            <a:r>
              <a:rPr lang="en-US" altLang="zh-CN" sz="2000" b="1" dirty="0">
                <a:solidFill>
                  <a:schemeClr val="accent3"/>
                </a:solidFill>
                <a:cs typeface="+mn-ea"/>
                <a:sym typeface="+mn-lt"/>
              </a:rPr>
              <a:t>AI</a:t>
            </a:r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技术，开创“多方位”监管系统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3275A8D-F36B-4672-A774-31062650CAEE}"/>
              </a:ext>
            </a:extLst>
          </p:cNvPr>
          <p:cNvSpPr txBox="1"/>
          <p:nvPr/>
        </p:nvSpPr>
        <p:spPr>
          <a:xfrm>
            <a:off x="8607838" y="3130437"/>
            <a:ext cx="2639880" cy="962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自主创建数据库</a:t>
            </a:r>
            <a:endParaRPr lang="en-US" altLang="zh-CN" sz="2000" b="1" dirty="0">
              <a:solidFill>
                <a:schemeClr val="accent3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保证菜品信息独立性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D07003D-6590-4D22-B298-829B32880040}"/>
              </a:ext>
            </a:extLst>
          </p:cNvPr>
          <p:cNvSpPr txBox="1"/>
          <p:nvPr/>
        </p:nvSpPr>
        <p:spPr>
          <a:xfrm>
            <a:off x="8555803" y="4938890"/>
            <a:ext cx="2639879" cy="1424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结合区块链技术，保证数据透明，无法篡改，可溯源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0C34931A-449C-E508-99D6-0AB8F56D6CEF}"/>
              </a:ext>
            </a:extLst>
          </p:cNvPr>
          <p:cNvSpPr/>
          <p:nvPr/>
        </p:nvSpPr>
        <p:spPr>
          <a:xfrm>
            <a:off x="661535" y="3192901"/>
            <a:ext cx="2143125" cy="844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软件设计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9F55F5-2F6A-080D-B0D5-0D77FCDD66D6}"/>
              </a:ext>
            </a:extLst>
          </p:cNvPr>
          <p:cNvSpPr txBox="1"/>
          <p:nvPr/>
        </p:nvSpPr>
        <p:spPr>
          <a:xfrm>
            <a:off x="3461885" y="2948874"/>
            <a:ext cx="148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主程序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DA2FB55F-17CD-55D7-C31E-4B76B7772FA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88479" y="3611883"/>
            <a:ext cx="3719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ED65720-0E3F-F2F2-58AC-0C7BFEF2AC50}"/>
              </a:ext>
            </a:extLst>
          </p:cNvPr>
          <p:cNvSpPr txBox="1"/>
          <p:nvPr/>
        </p:nvSpPr>
        <p:spPr>
          <a:xfrm>
            <a:off x="6353173" y="914400"/>
            <a:ext cx="183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 I </a:t>
            </a:r>
            <a:r>
              <a:rPr lang="zh-CN" altLang="en-US" sz="3200" b="1" dirty="0"/>
              <a:t>监管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C0F3297-0738-A811-0B85-DFF7121FF720}"/>
              </a:ext>
            </a:extLst>
          </p:cNvPr>
          <p:cNvSpPr txBox="1"/>
          <p:nvPr/>
        </p:nvSpPr>
        <p:spPr>
          <a:xfrm>
            <a:off x="5981702" y="2870641"/>
            <a:ext cx="235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独立数据库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2E46D80-C769-5E67-9602-0CCFDF71883E}"/>
              </a:ext>
            </a:extLst>
          </p:cNvPr>
          <p:cNvSpPr txBox="1"/>
          <p:nvPr/>
        </p:nvSpPr>
        <p:spPr>
          <a:xfrm>
            <a:off x="5715000" y="5016878"/>
            <a:ext cx="311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区块链自主上链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xmlns="" id="{AA5DBEB9-CC49-6EF0-8CF3-4FADC30DFE1A}"/>
              </a:ext>
            </a:extLst>
          </p:cNvPr>
          <p:cNvSpPr/>
          <p:nvPr/>
        </p:nvSpPr>
        <p:spPr>
          <a:xfrm>
            <a:off x="2804660" y="1572405"/>
            <a:ext cx="5751143" cy="4078956"/>
          </a:xfrm>
          <a:prstGeom prst="lef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5172075" cy="76073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600" dirty="0">
                  <a:cs typeface="+mn-ea"/>
                  <a:sym typeface="+mn-lt"/>
                </a:rPr>
                <a:t>AI</a:t>
              </a:r>
              <a:r>
                <a:rPr lang="zh-CN" altLang="en-US" sz="2400" b="1" spc="600" dirty="0">
                  <a:cs typeface="+mn-ea"/>
                  <a:sym typeface="+mn-lt"/>
                </a:rPr>
                <a:t>监管</a:t>
              </a:r>
              <a:r>
                <a:rPr lang="en-US" altLang="zh-CN" sz="2400" b="1" spc="600" dirty="0">
                  <a:cs typeface="+mn-ea"/>
                  <a:sym typeface="+mn-lt"/>
                </a:rPr>
                <a:t>—</a:t>
              </a:r>
              <a:r>
                <a:rPr lang="zh-CN" altLang="en-US" sz="2400" b="1" spc="600" dirty="0">
                  <a:cs typeface="+mn-ea"/>
                  <a:sym typeface="+mn-lt"/>
                </a:rPr>
                <a:t>模型训练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8">
            <a:extLst>
              <a:ext uri="{FF2B5EF4-FFF2-40B4-BE49-F238E27FC236}">
                <a16:creationId xmlns:a16="http://schemas.microsoft.com/office/drawing/2014/main" xmlns="" id="{9E4BF46C-6FDC-4A9E-B6EC-AA7D440BB229}"/>
              </a:ext>
            </a:extLst>
          </p:cNvPr>
          <p:cNvSpPr txBox="1"/>
          <p:nvPr/>
        </p:nvSpPr>
        <p:spPr>
          <a:xfrm>
            <a:off x="6775450" y="3436583"/>
            <a:ext cx="4804686" cy="2978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中科院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的开源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人体属性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涵盖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8594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人脸特征集文件，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其中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无口罩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人类属性特征集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3637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戴口罩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4957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。外加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2954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手部特征集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，其中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无手套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1682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戴手套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1263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E16BD976-6305-49F5-8320-3EC9BD7C9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277813"/>
              </p:ext>
            </p:extLst>
          </p:nvPr>
        </p:nvGraphicFramePr>
        <p:xfrm>
          <a:off x="611864" y="1787525"/>
          <a:ext cx="5779411" cy="408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图片 6" descr="人脸识别">
            <a:extLst>
              <a:ext uri="{FF2B5EF4-FFF2-40B4-BE49-F238E27FC236}">
                <a16:creationId xmlns:a16="http://schemas.microsoft.com/office/drawing/2014/main" xmlns="" id="{316BF581-7FD0-47F9-3D71-A9DEDF7262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2561" y="434340"/>
            <a:ext cx="1993265" cy="1350010"/>
          </a:xfrm>
          <a:prstGeom prst="rect">
            <a:avLst/>
          </a:prstGeom>
        </p:spPr>
      </p:pic>
      <p:pic>
        <p:nvPicPr>
          <p:cNvPr id="8" name="图片 7" descr="1">
            <a:extLst>
              <a:ext uri="{FF2B5EF4-FFF2-40B4-BE49-F238E27FC236}">
                <a16:creationId xmlns:a16="http://schemas.microsoft.com/office/drawing/2014/main" xmlns="" id="{A4D26A80-7BC0-3814-AE90-183808F5965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20501" y="1837055"/>
            <a:ext cx="2064385" cy="1405255"/>
          </a:xfrm>
          <a:prstGeom prst="rect">
            <a:avLst/>
          </a:prstGeom>
        </p:spPr>
      </p:pic>
      <p:pic>
        <p:nvPicPr>
          <p:cNvPr id="12" name="图片 11" descr="2">
            <a:extLst>
              <a:ext uri="{FF2B5EF4-FFF2-40B4-BE49-F238E27FC236}">
                <a16:creationId xmlns:a16="http://schemas.microsoft.com/office/drawing/2014/main" xmlns="" id="{C1EEC791-AEA4-B2E9-F49B-03A41B42E4B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1926" y="1836420"/>
            <a:ext cx="1993900" cy="1353820"/>
          </a:xfrm>
          <a:prstGeom prst="rect">
            <a:avLst/>
          </a:prstGeom>
        </p:spPr>
      </p:pic>
      <p:pic>
        <p:nvPicPr>
          <p:cNvPr id="13" name="图片 12" descr="3">
            <a:extLst>
              <a:ext uri="{FF2B5EF4-FFF2-40B4-BE49-F238E27FC236}">
                <a16:creationId xmlns:a16="http://schemas.microsoft.com/office/drawing/2014/main" xmlns="" id="{5802323E-F431-FBE8-A8CA-AD48697FD0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0501" y="408305"/>
            <a:ext cx="2064385" cy="1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92792ED-F64E-499A-A2E6-FBC0756FAC93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" name="五边形 8">
              <a:extLst>
                <a:ext uri="{FF2B5EF4-FFF2-40B4-BE49-F238E27FC236}">
                  <a16:creationId xmlns:a16="http://schemas.microsoft.com/office/drawing/2014/main" xmlns="" id="{97926EFB-BE3C-42BB-AAD8-EC34858C28A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独立数据库</a:t>
              </a:r>
            </a:p>
          </p:txBody>
        </p:sp>
        <p:sp>
          <p:nvSpPr>
            <p:cNvPr id="4" name="燕尾形 9">
              <a:extLst>
                <a:ext uri="{FF2B5EF4-FFF2-40B4-BE49-F238E27FC236}">
                  <a16:creationId xmlns:a16="http://schemas.microsoft.com/office/drawing/2014/main" xmlns="" id="{590CE20F-442C-4A48-8AD8-EC61621052A3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AC1C1ED-EEE2-40AC-9A59-FC875EF94239}"/>
              </a:ext>
            </a:extLst>
          </p:cNvPr>
          <p:cNvSpPr txBox="1"/>
          <p:nvPr/>
        </p:nvSpPr>
        <p:spPr>
          <a:xfrm>
            <a:off x="5996940" y="5183807"/>
            <a:ext cx="559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菜品信息独立、不易受到攻击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81E26B1-ED6D-4110-B364-1462917AC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4" b="2243"/>
          <a:stretch/>
        </p:blipFill>
        <p:spPr>
          <a:xfrm>
            <a:off x="171450" y="1733419"/>
            <a:ext cx="5507444" cy="421018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400ABCE2-8ED0-5902-7EAC-8C252048AD03}"/>
              </a:ext>
            </a:extLst>
          </p:cNvPr>
          <p:cNvSpPr/>
          <p:nvPr/>
        </p:nvSpPr>
        <p:spPr>
          <a:xfrm>
            <a:off x="5829301" y="1921410"/>
            <a:ext cx="2857499" cy="8191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RFID</a:t>
            </a:r>
            <a:r>
              <a:rPr lang="zh-CN" altLang="en-US" sz="2400" b="1" dirty="0"/>
              <a:t>识别菜品信息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B2835098-1353-0F0E-14F2-D0EF03B9852F}"/>
              </a:ext>
            </a:extLst>
          </p:cNvPr>
          <p:cNvSpPr/>
          <p:nvPr/>
        </p:nvSpPr>
        <p:spPr>
          <a:xfrm>
            <a:off x="9867900" y="1921410"/>
            <a:ext cx="2152650" cy="8191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自动存入数据库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18B6DAD4-A24C-6C9F-C6EC-9220ACA2EC58}"/>
              </a:ext>
            </a:extLst>
          </p:cNvPr>
          <p:cNvSpPr/>
          <p:nvPr/>
        </p:nvSpPr>
        <p:spPr>
          <a:xfrm>
            <a:off x="9867900" y="3674310"/>
            <a:ext cx="2152650" cy="8191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更新管理日志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3ECABA0-A54B-0E5A-4CD4-FFD4142721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686800" y="2330986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324FDA8E-69AB-CEFB-C70F-FEBF03913772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8696175" y="2912160"/>
            <a:ext cx="1752901" cy="5905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F03E537-818F-47F3-9E17-F5808B46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0" y="1095668"/>
            <a:ext cx="11747240" cy="850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60E561D-96FE-4A7E-B2D6-FA61BD7B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7" y="2108220"/>
            <a:ext cx="11758223" cy="105727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DF4257-5CAE-44C7-92EF-ABCAF0A8101B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" name="五边形 8">
              <a:extLst>
                <a:ext uri="{FF2B5EF4-FFF2-40B4-BE49-F238E27FC236}">
                  <a16:creationId xmlns:a16="http://schemas.microsoft.com/office/drawing/2014/main" xmlns="" id="{EDF83B41-F799-4D20-8372-44298140E633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区块链上链</a:t>
              </a:r>
            </a:p>
          </p:txBody>
        </p:sp>
        <p:sp>
          <p:nvSpPr>
            <p:cNvPr id="4" name="燕尾形 9">
              <a:extLst>
                <a:ext uri="{FF2B5EF4-FFF2-40B4-BE49-F238E27FC236}">
                  <a16:creationId xmlns:a16="http://schemas.microsoft.com/office/drawing/2014/main" xmlns="" id="{400CD021-F791-49E5-B06A-19FF22DCF9A8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40B7976-CD41-47E8-BCF3-67811156AD8B}"/>
              </a:ext>
            </a:extLst>
          </p:cNvPr>
          <p:cNvSpPr txBox="1"/>
          <p:nvPr/>
        </p:nvSpPr>
        <p:spPr>
          <a:xfrm>
            <a:off x="515486" y="6068864"/>
            <a:ext cx="614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0 </a:t>
            </a:r>
            <a:r>
              <a:rPr lang="zh-CN" altLang="en-US" sz="3200" b="1" dirty="0">
                <a:solidFill>
                  <a:srgbClr val="C00000"/>
                </a:solidFill>
              </a:rPr>
              <a:t>篡改、数据透明、可回溯性强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57492A0-318E-45B6-99A7-83C07F7AB4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/>
          <a:stretch/>
        </p:blipFill>
        <p:spPr>
          <a:xfrm>
            <a:off x="6996694" y="3346763"/>
            <a:ext cx="4972926" cy="3207623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ADADA49E-A6BD-F869-4E71-467B7AFB1E30}"/>
              </a:ext>
            </a:extLst>
          </p:cNvPr>
          <p:cNvSpPr/>
          <p:nvPr/>
        </p:nvSpPr>
        <p:spPr>
          <a:xfrm>
            <a:off x="236953" y="3503523"/>
            <a:ext cx="1287047" cy="6730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RFID</a:t>
            </a:r>
            <a:r>
              <a:rPr lang="zh-CN" altLang="en-US" sz="2000" b="1" dirty="0"/>
              <a:t>识别菜品信息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F9CB094A-961C-4DE1-290C-F7F9676A75A0}"/>
              </a:ext>
            </a:extLst>
          </p:cNvPr>
          <p:cNvSpPr/>
          <p:nvPr/>
        </p:nvSpPr>
        <p:spPr>
          <a:xfrm>
            <a:off x="2469331" y="3503522"/>
            <a:ext cx="1880870" cy="673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自动存入数据库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3403CDFF-355E-B3D3-18C5-C7E320089089}"/>
              </a:ext>
            </a:extLst>
          </p:cNvPr>
          <p:cNvSpPr/>
          <p:nvPr/>
        </p:nvSpPr>
        <p:spPr>
          <a:xfrm>
            <a:off x="2510156" y="5174376"/>
            <a:ext cx="1728470" cy="643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更新管理日志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D37D713F-FAE0-FCDD-8C40-419E5C5CCD9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524000" y="3840063"/>
            <a:ext cx="945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A4A2093A-23DE-6FF3-5F31-EB32A96BA64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382287" y="4368366"/>
            <a:ext cx="1665186" cy="5905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031C0141-05C7-EB0A-A416-6F37474A9406}"/>
              </a:ext>
            </a:extLst>
          </p:cNvPr>
          <p:cNvSpPr/>
          <p:nvPr/>
        </p:nvSpPr>
        <p:spPr>
          <a:xfrm>
            <a:off x="4964380" y="3502035"/>
            <a:ext cx="1880870" cy="673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区块链自主上链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3B438539-7837-4F36-7558-F9E79F8D5ECA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4350201" y="3838576"/>
            <a:ext cx="614179" cy="1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Number">
            <a:extLst>
              <a:ext uri="{FF2B5EF4-FFF2-40B4-BE49-F238E27FC236}">
                <a16:creationId xmlns:a16="http://schemas.microsoft.com/office/drawing/2014/main" xmlns="" id="{B01CD85E-64F3-47FA-BB18-49E3579396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99268" y="27934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四</a:t>
            </a:r>
          </a:p>
        </p:txBody>
      </p:sp>
      <p:sp>
        <p:nvSpPr>
          <p:cNvPr id="7" name="PA_MH_Title">
            <a:extLst>
              <a:ext uri="{FF2B5EF4-FFF2-40B4-BE49-F238E27FC236}">
                <a16:creationId xmlns:a16="http://schemas.microsoft.com/office/drawing/2014/main" xmlns="" id="{3AF4F982-DDB3-4100-A829-2503E78C4F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25041" y="2714880"/>
            <a:ext cx="2895902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spc="600" dirty="0">
                <a:cs typeface="+mn-ea"/>
                <a:sym typeface="+mn-lt"/>
              </a:rPr>
              <a:t>总结与展望</a:t>
            </a:r>
          </a:p>
        </p:txBody>
      </p:sp>
      <p:sp>
        <p:nvSpPr>
          <p:cNvPr id="8" name="MH_Others_1">
            <a:extLst>
              <a:ext uri="{FF2B5EF4-FFF2-40B4-BE49-F238E27FC236}">
                <a16:creationId xmlns:a16="http://schemas.microsoft.com/office/drawing/2014/main" xmlns="" id="{EA3D4343-D52D-4570-990E-4F2B029EFA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95702" y="1340129"/>
            <a:ext cx="1207133" cy="11951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9" name="MH_Others_2">
            <a:extLst>
              <a:ext uri="{FF2B5EF4-FFF2-40B4-BE49-F238E27FC236}">
                <a16:creationId xmlns:a16="http://schemas.microsoft.com/office/drawing/2014/main" xmlns="" id="{03F58C3B-4566-426C-9711-C4EDC5BAF9C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94629" y="3537880"/>
            <a:ext cx="1038500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PA_00e6aa4c-33c1-4c4c-8d0d-59f2d3a7bcb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02556" y="1727933"/>
            <a:ext cx="9552196" cy="5250381"/>
            <a:chOff x="3180468" y="2025099"/>
            <a:chExt cx="6501234" cy="4294073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>
            <a:xfrm flipV="1">
              <a:off x="3698967" y="3982484"/>
              <a:ext cx="1107649" cy="468252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 flipV="1">
              <a:off x="4890458" y="3553972"/>
              <a:ext cx="1455635" cy="428512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V="1">
              <a:off x="7966251" y="2551598"/>
              <a:ext cx="1133610" cy="455366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flipV="1">
              <a:off x="6642464" y="2947671"/>
              <a:ext cx="984965" cy="514659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9099861" y="2025099"/>
              <a:ext cx="581841" cy="518786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4806616" y="3688550"/>
              <a:ext cx="653802" cy="653803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200" b="1" dirty="0">
                  <a:latin typeface="Britannic Bold" panose="020B0903060703020204" pitchFamily="34" charset="0"/>
                  <a:ea typeface="黑体" panose="02010609060101010101" pitchFamily="49" charset="-122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7516708" y="2588792"/>
              <a:ext cx="653802" cy="65380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latin typeface="Britannic Bold" panose="020B0903060703020204" pitchFamily="34" charset="0"/>
                  <a:ea typeface="黑体" panose="02010609060101010101" pitchFamily="49" charset="-122"/>
                  <a:cs typeface="+mn-ea"/>
                  <a:sym typeface="+mn-lt"/>
                </a:rPr>
                <a:t>4</a:t>
              </a:r>
              <a:endParaRPr sz="2800" b="1" dirty="0">
                <a:latin typeface="Britannic Bold" panose="020B0903060703020204" pitchFamily="34" charset="0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任意多边形: 形状 21"/>
            <p:cNvSpPr/>
            <p:nvPr/>
          </p:nvSpPr>
          <p:spPr bwMode="auto">
            <a:xfrm>
              <a:off x="8757052" y="5949642"/>
              <a:ext cx="383655" cy="36953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180468" y="4216610"/>
              <a:ext cx="653802" cy="653803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latin typeface="Britannic Bold" panose="020B0903060703020204" pitchFamily="34" charset="0"/>
                  <a:ea typeface="黑体" panose="02010609060101010101" pitchFamily="49" charset="-122"/>
                  <a:cs typeface="+mn-ea"/>
                  <a:sym typeface="+mn-lt"/>
                </a:rPr>
                <a:t>1</a:t>
              </a:r>
              <a:endParaRPr sz="3600" b="1" dirty="0">
                <a:latin typeface="Britannic Bold" panose="020B0903060703020204" pitchFamily="34" charset="0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203583" y="3097931"/>
              <a:ext cx="653802" cy="65380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latin typeface="Britannic Bold" panose="020B0903060703020204" pitchFamily="34" charset="0"/>
                  <a:ea typeface="黑体" panose="02010609060101010101" pitchFamily="49" charset="-122"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776510" y="864453"/>
            <a:ext cx="3595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未来展望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B94C6A7-C00D-45EB-AC25-CAEF97AB7D55}"/>
              </a:ext>
            </a:extLst>
          </p:cNvPr>
          <p:cNvSpPr txBox="1"/>
          <p:nvPr/>
        </p:nvSpPr>
        <p:spPr>
          <a:xfrm>
            <a:off x="486550" y="2928464"/>
            <a:ext cx="19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sz="2800" b="1" spc="600" dirty="0">
                <a:solidFill>
                  <a:schemeClr val="accent1">
                    <a:lumMod val="100000"/>
                  </a:schemeClr>
                </a:solidFill>
                <a:cs typeface="+mn-ea"/>
              </a:rPr>
              <a:t>优化</a:t>
            </a:r>
            <a:endParaRPr lang="en-US" altLang="zh-CN" sz="2800" b="1" spc="600" dirty="0">
              <a:solidFill>
                <a:schemeClr val="accent1">
                  <a:lumMod val="100000"/>
                </a:schemeClr>
              </a:solidFill>
              <a:cs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2B9096FD-16C9-44CD-9EE2-AACBA46C5788}"/>
              </a:ext>
            </a:extLst>
          </p:cNvPr>
          <p:cNvSpPr txBox="1"/>
          <p:nvPr/>
        </p:nvSpPr>
        <p:spPr>
          <a:xfrm>
            <a:off x="4012678" y="4565901"/>
            <a:ext cx="192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sz="2800" b="1" spc="600" dirty="0">
                <a:solidFill>
                  <a:schemeClr val="accent1">
                    <a:lumMod val="100000"/>
                  </a:schemeClr>
                </a:solidFill>
                <a:cs typeface="+mn-ea"/>
              </a:rPr>
              <a:t>响应</a:t>
            </a:r>
            <a:endParaRPr lang="en-US" altLang="zh-CN" sz="2800" b="1" spc="600" dirty="0">
              <a:solidFill>
                <a:schemeClr val="accent1">
                  <a:lumMod val="100000"/>
                </a:schemeClr>
              </a:solidFill>
              <a:cs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09A87E9-DEF1-402C-B6A4-0927F401EF80}"/>
              </a:ext>
            </a:extLst>
          </p:cNvPr>
          <p:cNvSpPr txBox="1"/>
          <p:nvPr/>
        </p:nvSpPr>
        <p:spPr>
          <a:xfrm>
            <a:off x="4481377" y="1163993"/>
            <a:ext cx="229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sz="2800" b="1" spc="600" dirty="0">
                <a:solidFill>
                  <a:schemeClr val="accent1">
                    <a:lumMod val="100000"/>
                  </a:schemeClr>
                </a:solidFill>
                <a:cs typeface="+mn-ea"/>
              </a:rPr>
              <a:t>升华</a:t>
            </a:r>
            <a:endParaRPr lang="en-US" altLang="zh-CN" sz="2800" b="1" spc="600" dirty="0">
              <a:solidFill>
                <a:schemeClr val="accent1">
                  <a:lumMod val="100000"/>
                </a:schemeClr>
              </a:solidFill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A6C3551-F9A0-4471-83A6-DF0F44FC3C8F}"/>
              </a:ext>
            </a:extLst>
          </p:cNvPr>
          <p:cNvSpPr txBox="1"/>
          <p:nvPr/>
        </p:nvSpPr>
        <p:spPr>
          <a:xfrm>
            <a:off x="3637187" y="5157009"/>
            <a:ext cx="298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cs typeface="+mn-ea"/>
              </a:rPr>
              <a:t>响应国家政策，结合疫情情况，开发人体测温功能。</a:t>
            </a:r>
            <a:endParaRPr lang="zh-CN" altLang="en-US" b="1" spc="600" dirty="0">
              <a:cs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4073A964-0DC0-47F5-A6F9-FD2D6B46C414}"/>
              </a:ext>
            </a:extLst>
          </p:cNvPr>
          <p:cNvSpPr txBox="1"/>
          <p:nvPr/>
        </p:nvSpPr>
        <p:spPr>
          <a:xfrm>
            <a:off x="195894" y="3568951"/>
            <a:ext cx="237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cs typeface="+mn-ea"/>
              </a:rPr>
              <a:t>近一步提高识别</a:t>
            </a:r>
            <a:r>
              <a:rPr lang="zh-CN" altLang="en-US" b="1" spc="600" dirty="0">
                <a:cs typeface="+mn-ea"/>
              </a:rPr>
              <a:t>准确率。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F47B16BC-A6BF-41BE-BAB4-C0F1D5182BE2}"/>
              </a:ext>
            </a:extLst>
          </p:cNvPr>
          <p:cNvSpPr txBox="1"/>
          <p:nvPr/>
        </p:nvSpPr>
        <p:spPr>
          <a:xfrm>
            <a:off x="4271658" y="1706076"/>
            <a:ext cx="3106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600" dirty="0">
                <a:cs typeface="+mn-ea"/>
              </a:rPr>
              <a:t>开发主动监管系统，通过手机端实时主动检测菜品情况。</a:t>
            </a:r>
            <a:endParaRPr lang="zh-CN" altLang="en-US" b="1" spc="600" dirty="0">
              <a:cs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DDAD9BC-A556-4A57-B606-98C541FE7591}"/>
              </a:ext>
            </a:extLst>
          </p:cNvPr>
          <p:cNvSpPr txBox="1"/>
          <p:nvPr/>
        </p:nvSpPr>
        <p:spPr>
          <a:xfrm>
            <a:off x="7631250" y="3650868"/>
            <a:ext cx="229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sz="2800" b="1" spc="600" dirty="0">
                <a:solidFill>
                  <a:schemeClr val="accent1">
                    <a:lumMod val="100000"/>
                  </a:schemeClr>
                </a:solidFill>
                <a:cs typeface="+mn-ea"/>
              </a:rPr>
              <a:t>推广</a:t>
            </a:r>
            <a:endParaRPr lang="en-US" altLang="zh-CN" sz="2800" b="1" spc="600" dirty="0">
              <a:solidFill>
                <a:schemeClr val="accent1">
                  <a:lumMod val="100000"/>
                </a:schemeClr>
              </a:solidFill>
              <a:cs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C16EDB79-6BC9-48C9-A12C-8CBD4935B0B6}"/>
              </a:ext>
            </a:extLst>
          </p:cNvPr>
          <p:cNvSpPr txBox="1"/>
          <p:nvPr/>
        </p:nvSpPr>
        <p:spPr>
          <a:xfrm>
            <a:off x="7421531" y="4192951"/>
            <a:ext cx="3106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600" dirty="0">
                <a:cs typeface="+mn-ea"/>
              </a:rPr>
              <a:t>我们会将源码、产品信息开源到</a:t>
            </a:r>
            <a:r>
              <a:rPr lang="en-US" altLang="zh-CN" b="1" spc="600" dirty="0" err="1">
                <a:cs typeface="+mn-ea"/>
              </a:rPr>
              <a:t>Github</a:t>
            </a:r>
            <a:r>
              <a:rPr lang="zh-CN" altLang="en-US" spc="600" dirty="0">
                <a:cs typeface="+mn-ea"/>
              </a:rPr>
              <a:t>上，开拓更大的市场</a:t>
            </a:r>
            <a:r>
              <a:rPr lang="zh-CN" altLang="en-US" spc="600" dirty="0">
                <a:solidFill>
                  <a:schemeClr val="accent1">
                    <a:lumMod val="100000"/>
                  </a:schemeClr>
                </a:solidFill>
                <a:cs typeface="+mn-ea"/>
              </a:rPr>
              <a:t>。</a:t>
            </a:r>
            <a:endParaRPr lang="zh-CN" altLang="en-US" b="1" spc="600" dirty="0">
              <a:solidFill>
                <a:schemeClr val="accent1">
                  <a:lumMod val="100000"/>
                </a:schemeClr>
              </a:solidFill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9BC3A405-F278-4DF3-A23E-D866DD497950}"/>
              </a:ext>
            </a:extLst>
          </p:cNvPr>
          <p:cNvGrpSpPr/>
          <p:nvPr/>
        </p:nvGrpSpPr>
        <p:grpSpPr>
          <a:xfrm>
            <a:off x="0" y="315495"/>
            <a:ext cx="3586480" cy="589280"/>
            <a:chOff x="0" y="416560"/>
            <a:chExt cx="3586480" cy="589280"/>
          </a:xfrm>
        </p:grpSpPr>
        <p:sp>
          <p:nvSpPr>
            <p:cNvPr id="49" name="五边形 8">
              <a:extLst>
                <a:ext uri="{FF2B5EF4-FFF2-40B4-BE49-F238E27FC236}">
                  <a16:creationId xmlns:a16="http://schemas.microsoft.com/office/drawing/2014/main" xmlns="" id="{6B26FBB4-12DC-4FEE-9813-FD492E8037B1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600" dirty="0">
                  <a:cs typeface="+mn-ea"/>
                  <a:sym typeface="+mn-lt"/>
                </a:rPr>
                <a:t>总结与展望</a:t>
              </a:r>
            </a:p>
          </p:txBody>
        </p:sp>
        <p:sp>
          <p:nvSpPr>
            <p:cNvPr id="50" name="燕尾形 9">
              <a:extLst>
                <a:ext uri="{FF2B5EF4-FFF2-40B4-BE49-F238E27FC236}">
                  <a16:creationId xmlns:a16="http://schemas.microsoft.com/office/drawing/2014/main" xmlns="" id="{F0D49902-11CF-40F8-AE63-B33E4EFDDF6D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NETWORK TECHNOLOGY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34614" y="1019175"/>
            <a:ext cx="5512754" cy="5829859"/>
            <a:chOff x="6230840" y="1044862"/>
            <a:chExt cx="5529625" cy="5813138"/>
          </a:xfrm>
        </p:grpSpPr>
        <p:sp>
          <p:nvSpPr>
            <p:cNvPr id="29" name="Freeform: Shape 55"/>
            <p:cNvSpPr/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/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/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/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/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/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/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/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/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/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/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/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/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/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/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/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/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/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/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/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/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/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/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/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/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/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/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/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/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/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/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/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/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/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/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/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/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/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/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/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/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/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/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/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/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/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/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/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/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/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/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/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/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/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/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/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/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/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/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/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/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/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/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/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/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/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/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/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/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/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/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/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/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/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/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/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/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/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/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/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/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/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/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/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/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/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/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/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/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/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/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/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/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/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/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/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/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/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/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/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/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/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/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/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/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/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/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/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/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/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/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/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/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/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/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/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/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/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/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/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/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/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/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/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/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/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/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/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/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/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/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/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/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/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/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/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/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/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/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/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/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/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/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/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/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/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/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/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/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/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/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/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/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/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/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/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/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/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/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/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/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/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/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/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/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/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/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/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/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/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/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/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/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/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/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/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/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/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/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/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/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/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/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/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/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/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/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/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/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/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/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/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/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/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/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/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/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/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/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/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/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/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/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/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/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/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/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/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/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/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/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/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/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/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/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/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/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/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/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/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/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/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1505569" y="1674403"/>
            <a:ext cx="5457780" cy="3864079"/>
            <a:chOff x="6769366" y="1585503"/>
            <a:chExt cx="4485188" cy="3175489"/>
          </a:xfrm>
        </p:grpSpPr>
        <p:sp>
          <p:nvSpPr>
            <p:cNvPr id="9" name="Diamond 286"/>
            <p:cNvSpPr/>
            <p:nvPr/>
          </p:nvSpPr>
          <p:spPr>
            <a:xfrm>
              <a:off x="6793346" y="4136643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四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7278875" y="438986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总结与展望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6775357" y="3286263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三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7291980" y="356026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设计与实现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6769366" y="2435883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二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7275497" y="268029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功能介绍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6775357" y="158550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一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7259934" y="1834851"/>
              <a:ext cx="3962574" cy="20834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产品背景</a:t>
              </a:r>
            </a:p>
          </p:txBody>
        </p:sp>
      </p:grpSp>
      <p:sp>
        <p:nvSpPr>
          <p:cNvPr id="258" name="TextBox 300"/>
          <p:cNvSpPr txBox="1"/>
          <p:nvPr/>
        </p:nvSpPr>
        <p:spPr>
          <a:xfrm>
            <a:off x="1324562" y="5282492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endParaRPr lang="zh-CN" altLang="en-US" sz="2200" b="1" spc="600" dirty="0">
              <a:solidFill>
                <a:schemeClr val="accent3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5" name="Picture 1" descr="C:\Users\apple\AppData\Roaming\Tencent\Users\24130038\QQ\WinTemp\RichOle\8D4IX@781$@WO6[1U{X@`S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87" y="1232190"/>
            <a:ext cx="4701450" cy="452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4399268" y="27934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一</a:t>
            </a: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825042" y="2251152"/>
            <a:ext cx="3019046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400" b="1" spc="600" dirty="0">
                <a:cs typeface="+mn-ea"/>
                <a:sym typeface="+mn-lt"/>
              </a:rPr>
              <a:t>产品背景</a:t>
            </a: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3795702" y="1340129"/>
            <a:ext cx="1207133" cy="11951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194629" y="3537880"/>
            <a:ext cx="1038500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407" y="316173"/>
            <a:ext cx="3490073" cy="598227"/>
            <a:chOff x="96407" y="407613"/>
            <a:chExt cx="3490073" cy="598227"/>
          </a:xfrm>
        </p:grpSpPr>
        <p:sp>
          <p:nvSpPr>
            <p:cNvPr id="9" name="五边形 8"/>
            <p:cNvSpPr/>
            <p:nvPr/>
          </p:nvSpPr>
          <p:spPr>
            <a:xfrm>
              <a:off x="96407" y="407613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600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产品背景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E8090ED-7C21-4989-BFED-117BEB98BABE}"/>
              </a:ext>
            </a:extLst>
          </p:cNvPr>
          <p:cNvGrpSpPr/>
          <p:nvPr/>
        </p:nvGrpSpPr>
        <p:grpSpPr>
          <a:xfrm>
            <a:off x="4249153" y="1288826"/>
            <a:ext cx="3416368" cy="3208856"/>
            <a:chOff x="6581" y="980439"/>
            <a:chExt cx="6013003" cy="5647772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xmlns="" id="{807A9A72-8EE6-4025-B82A-3896E0D9C33B}"/>
                </a:ext>
              </a:extLst>
            </p:cNvPr>
            <p:cNvSpPr/>
            <p:nvPr/>
          </p:nvSpPr>
          <p:spPr>
            <a:xfrm>
              <a:off x="1092572" y="2066431"/>
              <a:ext cx="3475787" cy="3475788"/>
            </a:xfrm>
            <a:prstGeom prst="arc">
              <a:avLst>
                <a:gd name="adj1" fmla="val 21244691"/>
                <a:gd name="adj2" fmla="val 15268458"/>
              </a:avLst>
            </a:prstGeom>
            <a:ln w="73025" cap="rnd">
              <a:solidFill>
                <a:schemeClr val="accent1">
                  <a:shade val="50000"/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2BCDBD20-DCE2-4BE1-BB30-4FE268F0A5A7}"/>
                </a:ext>
              </a:extLst>
            </p:cNvPr>
            <p:cNvSpPr/>
            <p:nvPr/>
          </p:nvSpPr>
          <p:spPr>
            <a:xfrm>
              <a:off x="1750903" y="2764742"/>
              <a:ext cx="2068187" cy="206818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xmlns="" id="{182D1FCB-5CDD-41E0-A3B7-6CF25BB3DBA2}"/>
                </a:ext>
              </a:extLst>
            </p:cNvPr>
            <p:cNvSpPr/>
            <p:nvPr/>
          </p:nvSpPr>
          <p:spPr>
            <a:xfrm>
              <a:off x="632483" y="1606343"/>
              <a:ext cx="4395965" cy="4395964"/>
            </a:xfrm>
            <a:prstGeom prst="arc">
              <a:avLst>
                <a:gd name="adj1" fmla="val 11926710"/>
                <a:gd name="adj2" fmla="val 1730256"/>
              </a:avLst>
            </a:prstGeom>
            <a:ln w="73025" cap="rnd">
              <a:solidFill>
                <a:schemeClr val="accent1">
                  <a:shade val="50000"/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DB8F551E-0576-429F-A383-782638E728D4}"/>
                </a:ext>
              </a:extLst>
            </p:cNvPr>
            <p:cNvSpPr/>
            <p:nvPr/>
          </p:nvSpPr>
          <p:spPr>
            <a:xfrm>
              <a:off x="4036201" y="1987192"/>
              <a:ext cx="695337" cy="6953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6">
              <a:extLst>
                <a:ext uri="{FF2B5EF4-FFF2-40B4-BE49-F238E27FC236}">
                  <a16:creationId xmlns:a16="http://schemas.microsoft.com/office/drawing/2014/main" xmlns="" id="{7B229CB9-BEC1-4EBF-82BA-2F8CCB16F547}"/>
                </a:ext>
              </a:extLst>
            </p:cNvPr>
            <p:cNvSpPr/>
            <p:nvPr/>
          </p:nvSpPr>
          <p:spPr bwMode="auto">
            <a:xfrm>
              <a:off x="4256136" y="2201638"/>
              <a:ext cx="255466" cy="255466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4FFF926-4576-4965-B142-F39601D37E2A}"/>
                </a:ext>
              </a:extLst>
            </p:cNvPr>
            <p:cNvSpPr/>
            <p:nvPr/>
          </p:nvSpPr>
          <p:spPr>
            <a:xfrm>
              <a:off x="1131146" y="4589431"/>
              <a:ext cx="695337" cy="6953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任意多边形: 形状 38">
              <a:extLst>
                <a:ext uri="{FF2B5EF4-FFF2-40B4-BE49-F238E27FC236}">
                  <a16:creationId xmlns:a16="http://schemas.microsoft.com/office/drawing/2014/main" xmlns="" id="{423C1631-EBA3-4678-AE02-4943314455F5}"/>
                </a:ext>
              </a:extLst>
            </p:cNvPr>
            <p:cNvSpPr/>
            <p:nvPr/>
          </p:nvSpPr>
          <p:spPr bwMode="auto">
            <a:xfrm>
              <a:off x="1351081" y="4803877"/>
              <a:ext cx="255466" cy="255466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xmlns="" id="{552811AD-B19A-4577-BE8F-973D01DFECC3}"/>
                </a:ext>
              </a:extLst>
            </p:cNvPr>
            <p:cNvSpPr/>
            <p:nvPr/>
          </p:nvSpPr>
          <p:spPr>
            <a:xfrm rot="5400000">
              <a:off x="6580" y="980440"/>
              <a:ext cx="5647772" cy="5647770"/>
            </a:xfrm>
            <a:prstGeom prst="arc">
              <a:avLst>
                <a:gd name="adj1" fmla="val 11926710"/>
                <a:gd name="adj2" fmla="val 1730256"/>
              </a:avLst>
            </a:prstGeom>
            <a:ln w="73025" cap="rnd">
              <a:solidFill>
                <a:schemeClr val="accent1">
                  <a:shade val="50000"/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A0BF495-F336-4E27-AE10-4D99E4F9D7FE}"/>
                </a:ext>
              </a:extLst>
            </p:cNvPr>
            <p:cNvSpPr/>
            <p:nvPr/>
          </p:nvSpPr>
          <p:spPr>
            <a:xfrm>
              <a:off x="5324247" y="3456656"/>
              <a:ext cx="695337" cy="695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任意多边形: 形状 41">
              <a:extLst>
                <a:ext uri="{FF2B5EF4-FFF2-40B4-BE49-F238E27FC236}">
                  <a16:creationId xmlns:a16="http://schemas.microsoft.com/office/drawing/2014/main" xmlns="" id="{200E971D-78EF-486C-8036-85BF7C3BF9E8}"/>
                </a:ext>
              </a:extLst>
            </p:cNvPr>
            <p:cNvSpPr/>
            <p:nvPr/>
          </p:nvSpPr>
          <p:spPr bwMode="auto">
            <a:xfrm>
              <a:off x="5544182" y="3671102"/>
              <a:ext cx="255466" cy="255466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2EE4B403-64F6-403B-9E75-2CB1CCB2C556}"/>
              </a:ext>
            </a:extLst>
          </p:cNvPr>
          <p:cNvSpPr txBox="1"/>
          <p:nvPr/>
        </p:nvSpPr>
        <p:spPr>
          <a:xfrm>
            <a:off x="6114649" y="2213397"/>
            <a:ext cx="148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设施不完备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0567A498-8820-48FC-8502-38B5D8F6CCD6}"/>
              </a:ext>
            </a:extLst>
          </p:cNvPr>
          <p:cNvSpPr txBox="1"/>
          <p:nvPr/>
        </p:nvSpPr>
        <p:spPr>
          <a:xfrm>
            <a:off x="6713195" y="3137968"/>
            <a:ext cx="134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技术不成熟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CA0E8A28-6BB1-4B06-839A-D0098A86D1CE}"/>
              </a:ext>
            </a:extLst>
          </p:cNvPr>
          <p:cNvSpPr txBox="1"/>
          <p:nvPr/>
        </p:nvSpPr>
        <p:spPr>
          <a:xfrm>
            <a:off x="4621914" y="3784178"/>
            <a:ext cx="144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标准不一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EC29162-57FF-4570-90B5-F96D4EDC0CA8}"/>
              </a:ext>
            </a:extLst>
          </p:cNvPr>
          <p:cNvSpPr txBox="1"/>
          <p:nvPr/>
        </p:nvSpPr>
        <p:spPr>
          <a:xfrm>
            <a:off x="8065447" y="2427225"/>
            <a:ext cx="3977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342900">
              <a:buFont typeface="Arial" panose="020B0604020202020204" pitchFamily="34" charset="0"/>
              <a:buChar char="•"/>
              <a:defRPr sz="2000" b="1" spc="600">
                <a:solidFill>
                  <a:schemeClr val="accent1">
                    <a:lumMod val="100000"/>
                  </a:schemeClr>
                </a:solidFill>
                <a:cs typeface="+mn-ea"/>
              </a:defRPr>
            </a:lvl1pPr>
          </a:lstStyle>
          <a:p>
            <a:pPr indent="0"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硬件和软件等</a:t>
            </a:r>
            <a:r>
              <a:rPr lang="zh-CN" altLang="en-US" sz="3200" dirty="0">
                <a:solidFill>
                  <a:srgbClr val="C00000"/>
                </a:solidFill>
              </a:rPr>
              <a:t>设施不完备，</a:t>
            </a:r>
            <a:r>
              <a:rPr lang="zh-CN" altLang="en-US" sz="2800" b="0" dirty="0">
                <a:solidFill>
                  <a:schemeClr val="tx1"/>
                </a:solidFill>
              </a:rPr>
              <a:t>冷链存储</a:t>
            </a:r>
            <a:r>
              <a:rPr lang="zh-CN" altLang="en-US" sz="3200" dirty="0">
                <a:solidFill>
                  <a:srgbClr val="C00000"/>
                </a:solidFill>
              </a:rPr>
              <a:t>漏洞多</a:t>
            </a:r>
            <a:r>
              <a:rPr lang="zh-CN" altLang="en-US" sz="2800" b="0" dirty="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C58A481A-4861-4C68-89A6-32D4479CD59D}"/>
              </a:ext>
            </a:extLst>
          </p:cNvPr>
          <p:cNvSpPr txBox="1"/>
          <p:nvPr/>
        </p:nvSpPr>
        <p:spPr>
          <a:xfrm>
            <a:off x="4061711" y="5119347"/>
            <a:ext cx="4105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</a:rPr>
              <a:t>食品</a:t>
            </a:r>
            <a:r>
              <a:rPr lang="zh-CN" altLang="en-US" sz="3200" b="1" spc="600" dirty="0">
                <a:solidFill>
                  <a:srgbClr val="C00000"/>
                </a:solidFill>
                <a:cs typeface="+mn-ea"/>
              </a:rPr>
              <a:t>保温效果差</a:t>
            </a:r>
            <a:r>
              <a:rPr lang="zh-CN" altLang="en-US" sz="2800" b="1" spc="600" dirty="0">
                <a:solidFill>
                  <a:srgbClr val="C00000"/>
                </a:solidFill>
                <a:cs typeface="+mn-ea"/>
              </a:rPr>
              <a:t>，</a:t>
            </a:r>
            <a:r>
              <a:rPr lang="zh-CN" altLang="en-US" sz="2800" spc="600" dirty="0">
                <a:cs typeface="+mn-ea"/>
              </a:rPr>
              <a:t>易变质、发霉。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6CE38332-AE7C-45BB-B6FE-498A97440BDE}"/>
              </a:ext>
            </a:extLst>
          </p:cNvPr>
          <p:cNvSpPr txBox="1"/>
          <p:nvPr/>
        </p:nvSpPr>
        <p:spPr>
          <a:xfrm>
            <a:off x="149204" y="2496314"/>
            <a:ext cx="41747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342900">
              <a:buFont typeface="Arial" panose="020B0604020202020204" pitchFamily="34" charset="0"/>
              <a:buChar char="•"/>
              <a:defRPr sz="2000" b="1" spc="600">
                <a:solidFill>
                  <a:schemeClr val="accent1">
                    <a:lumMod val="100000"/>
                  </a:schemeClr>
                </a:solidFill>
                <a:cs typeface="+mn-ea"/>
              </a:defRPr>
            </a:lvl1pPr>
          </a:lstStyle>
          <a:p>
            <a:pPr indent="0"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工作人员</a:t>
            </a:r>
            <a:r>
              <a:rPr lang="zh-CN" altLang="en-US" sz="3200" dirty="0">
                <a:solidFill>
                  <a:srgbClr val="C00000"/>
                </a:solidFill>
              </a:rPr>
              <a:t>素质层次不齐，</a:t>
            </a:r>
            <a:r>
              <a:rPr lang="zh-CN" altLang="en-US" sz="2800" b="0" dirty="0">
                <a:solidFill>
                  <a:schemeClr val="tx1"/>
                </a:solidFill>
              </a:rPr>
              <a:t>易引发食品安全问题。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F9372397-AE24-4804-924B-D4F2C3765137}"/>
              </a:ext>
            </a:extLst>
          </p:cNvPr>
          <p:cNvPicPr/>
          <p:nvPr/>
        </p:nvPicPr>
        <p:blipFill>
          <a:blip r:embed="rId4"/>
          <a:srcRect b="4522"/>
          <a:stretch>
            <a:fillRect/>
          </a:stretch>
        </p:blipFill>
        <p:spPr>
          <a:xfrm>
            <a:off x="685165" y="4695448"/>
            <a:ext cx="2606675" cy="158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6DCB5FE3-20E5-4E7C-9385-03FCC102EA1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13450" y="316173"/>
            <a:ext cx="2883535" cy="1607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5F35CB9-DC6D-4502-9D36-14FA9455BC11}"/>
              </a:ext>
            </a:extLst>
          </p:cNvPr>
          <p:cNvPicPr/>
          <p:nvPr/>
        </p:nvPicPr>
        <p:blipFill>
          <a:blip r:embed="rId6"/>
          <a:srcRect l="9853" t="12425" r="1572" b="15094"/>
          <a:stretch>
            <a:fillRect/>
          </a:stretch>
        </p:blipFill>
        <p:spPr>
          <a:xfrm>
            <a:off x="8599111" y="4565273"/>
            <a:ext cx="2907724" cy="158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43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Number">
            <a:extLst>
              <a:ext uri="{FF2B5EF4-FFF2-40B4-BE49-F238E27FC236}">
                <a16:creationId xmlns:a16="http://schemas.microsoft.com/office/drawing/2014/main" xmlns="" id="{5205E042-0DF9-497F-B4B2-C63D0EFF04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99268" y="27934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二</a:t>
            </a:r>
          </a:p>
        </p:txBody>
      </p:sp>
      <p:sp>
        <p:nvSpPr>
          <p:cNvPr id="11" name="PA_MH_Title">
            <a:extLst>
              <a:ext uri="{FF2B5EF4-FFF2-40B4-BE49-F238E27FC236}">
                <a16:creationId xmlns:a16="http://schemas.microsoft.com/office/drawing/2014/main" xmlns="" id="{BB37E1FE-11DA-42E1-8B87-90D438FDFEF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25042" y="2714880"/>
            <a:ext cx="2357460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spc="600" dirty="0">
                <a:cs typeface="+mn-ea"/>
                <a:sym typeface="+mn-lt"/>
              </a:rPr>
              <a:t>功能介绍</a:t>
            </a:r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xmlns="" id="{4B5B592C-F8B8-43B7-8AF7-F1C286A0145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95702" y="1340129"/>
            <a:ext cx="1207133" cy="11951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xmlns="" id="{7EE85873-F1E8-4ED4-B739-F25943DB64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94629" y="3537880"/>
            <a:ext cx="1038500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0741"/>
            <a:ext cx="5172075" cy="76073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/>
                  <a:cs typeface="+mn-ea"/>
                  <a:sym typeface="+mn-lt"/>
                </a:rPr>
                <a:t>功能介绍</a:t>
              </a:r>
              <a:r>
                <a:rPr kumimoji="0" lang="en-US" altLang="zh-CN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/>
                  <a:cs typeface="+mn-ea"/>
                  <a:sym typeface="+mn-lt"/>
                </a:rPr>
                <a:t>—</a:t>
              </a: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/>
                  <a:cs typeface="+mn-ea"/>
                  <a:sym typeface="+mn-lt"/>
                </a:rPr>
                <a:t>操作流程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/>
                <a:cs typeface="+mn-ea"/>
                <a:sym typeface="+mn-lt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92568FCE-D583-6F64-F1C3-0F3B8D52F02F}"/>
              </a:ext>
            </a:extLst>
          </p:cNvPr>
          <p:cNvSpPr/>
          <p:nvPr/>
        </p:nvSpPr>
        <p:spPr>
          <a:xfrm>
            <a:off x="252737" y="3612044"/>
            <a:ext cx="921082" cy="5520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9CDFE5A-803E-05E0-5B5F-1F44D5FEEEFE}"/>
              </a:ext>
            </a:extLst>
          </p:cNvPr>
          <p:cNvSpPr/>
          <p:nvPr/>
        </p:nvSpPr>
        <p:spPr>
          <a:xfrm>
            <a:off x="1712865" y="3539609"/>
            <a:ext cx="1246645" cy="699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模式选择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540E5EE2-8F7D-7B34-D730-367EEE4A1B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73819" y="3888086"/>
            <a:ext cx="539046" cy="117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8328FD8-5F76-E0E5-2374-E6FDBDC26AED}"/>
              </a:ext>
            </a:extLst>
          </p:cNvPr>
          <p:cNvSpPr txBox="1"/>
          <p:nvPr/>
        </p:nvSpPr>
        <p:spPr>
          <a:xfrm>
            <a:off x="853159" y="3064527"/>
            <a:ext cx="1152524" cy="3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红外感应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BCC7E95-CE61-2876-3657-FF6FD9848404}"/>
              </a:ext>
            </a:extLst>
          </p:cNvPr>
          <p:cNvSpPr txBox="1"/>
          <p:nvPr/>
        </p:nvSpPr>
        <p:spPr>
          <a:xfrm>
            <a:off x="872093" y="4393608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唤醒屏幕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8C0A95B-E11E-ED78-32C8-1B5260850E75}"/>
              </a:ext>
            </a:extLst>
          </p:cNvPr>
          <p:cNvSpPr/>
          <p:nvPr/>
        </p:nvSpPr>
        <p:spPr>
          <a:xfrm>
            <a:off x="3813277" y="1698905"/>
            <a:ext cx="1446951" cy="733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AI</a:t>
            </a:r>
            <a:r>
              <a:rPr lang="zh-CN" altLang="en-US" sz="2000" dirty="0">
                <a:solidFill>
                  <a:schemeClr val="tx1"/>
                </a:solidFill>
              </a:rPr>
              <a:t>安全验证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693B6E4-8F20-36F5-836D-D8FA369DC31C}"/>
              </a:ext>
            </a:extLst>
          </p:cNvPr>
          <p:cNvSpPr/>
          <p:nvPr/>
        </p:nvSpPr>
        <p:spPr>
          <a:xfrm>
            <a:off x="3823109" y="5351437"/>
            <a:ext cx="1446951" cy="733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账号密码登录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D219190E-DBF6-44EA-DCA8-0449CFD5A53C}"/>
              </a:ext>
            </a:extLst>
          </p:cNvPr>
          <p:cNvSpPr/>
          <p:nvPr/>
        </p:nvSpPr>
        <p:spPr>
          <a:xfrm>
            <a:off x="4749809" y="3413603"/>
            <a:ext cx="1968701" cy="107249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是否通过验证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ECF55904-BFC6-E7D5-F382-CC280ADB417E}"/>
              </a:ext>
            </a:extLst>
          </p:cNvPr>
          <p:cNvSpPr/>
          <p:nvPr/>
        </p:nvSpPr>
        <p:spPr>
          <a:xfrm>
            <a:off x="7159655" y="3642291"/>
            <a:ext cx="1287615" cy="603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打开箱门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B7D42CC-3F89-8B2E-4651-96399652CD73}"/>
              </a:ext>
            </a:extLst>
          </p:cNvPr>
          <p:cNvSpPr/>
          <p:nvPr/>
        </p:nvSpPr>
        <p:spPr>
          <a:xfrm>
            <a:off x="9098283" y="3646667"/>
            <a:ext cx="1287615" cy="603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自动上链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897A23ED-704C-218B-41B7-BB2CC29E9DA0}"/>
              </a:ext>
            </a:extLst>
          </p:cNvPr>
          <p:cNvSpPr/>
          <p:nvPr/>
        </p:nvSpPr>
        <p:spPr>
          <a:xfrm>
            <a:off x="10793364" y="3652574"/>
            <a:ext cx="914811" cy="591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xmlns="" id="{7AD3E0AE-8F04-7495-F3BB-86232A537682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H="1" flipV="1">
            <a:off x="3813277" y="2065618"/>
            <a:ext cx="9832" cy="3652532"/>
          </a:xfrm>
          <a:prstGeom prst="bentConnector3">
            <a:avLst>
              <a:gd name="adj1" fmla="val -5325142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500452C0-659B-7C73-1C10-6F09A54A7EE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4142" y="3949849"/>
            <a:ext cx="1475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6019C5CB-02FB-43FA-C8F5-A30F0BA60C14}"/>
              </a:ext>
            </a:extLst>
          </p:cNvPr>
          <p:cNvCxnSpPr>
            <a:cxnSpLocks/>
          </p:cNvCxnSpPr>
          <p:nvPr/>
        </p:nvCxnSpPr>
        <p:spPr>
          <a:xfrm flipH="1">
            <a:off x="2959510" y="3947666"/>
            <a:ext cx="3146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xmlns="" id="{4C0FA0D5-D4EB-3C38-D92F-605A538F38C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260228" y="2065618"/>
            <a:ext cx="473931" cy="136338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xmlns="" id="{C184A6A1-EC0D-7FBC-8D05-67C306EEE3F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4886084" y="4870071"/>
            <a:ext cx="1232055" cy="46410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4CD9D07B-396A-9E4E-B75E-D2143465CF76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6718510" y="3943904"/>
            <a:ext cx="441145" cy="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E81EA0E5-6947-C06F-0E75-8A76579FD7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466934" y="3948280"/>
            <a:ext cx="631349" cy="9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381E30D9-6846-9BBF-D5CB-E502752AB7D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10385898" y="3948280"/>
            <a:ext cx="4074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A8E94406-FF6C-F2FF-B899-98B4125F880C}"/>
              </a:ext>
            </a:extLst>
          </p:cNvPr>
          <p:cNvSpPr txBox="1"/>
          <p:nvPr/>
        </p:nvSpPr>
        <p:spPr>
          <a:xfrm>
            <a:off x="2531002" y="1538145"/>
            <a:ext cx="117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用户模式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0CC7DB15-8B1C-F4FE-A148-C7640EC7B98F}"/>
              </a:ext>
            </a:extLst>
          </p:cNvPr>
          <p:cNvSpPr txBox="1"/>
          <p:nvPr/>
        </p:nvSpPr>
        <p:spPr>
          <a:xfrm>
            <a:off x="2241341" y="5822539"/>
            <a:ext cx="1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管理员模式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07D87967-27B3-210B-8EBD-8E8AB44278D1}"/>
              </a:ext>
            </a:extLst>
          </p:cNvPr>
          <p:cNvSpPr txBox="1"/>
          <p:nvPr/>
        </p:nvSpPr>
        <p:spPr>
          <a:xfrm>
            <a:off x="4260593" y="3389142"/>
            <a:ext cx="401535" cy="36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2E8DC8CD-45B6-75F2-584E-89E670826994}"/>
              </a:ext>
            </a:extLst>
          </p:cNvPr>
          <p:cNvSpPr txBox="1"/>
          <p:nvPr/>
        </p:nvSpPr>
        <p:spPr>
          <a:xfrm>
            <a:off x="6619995" y="3429000"/>
            <a:ext cx="45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32FDAC94-C7D0-6836-5081-2AEACC8B94B8}"/>
              </a:ext>
            </a:extLst>
          </p:cNvPr>
          <p:cNvSpPr txBox="1"/>
          <p:nvPr/>
        </p:nvSpPr>
        <p:spPr>
          <a:xfrm>
            <a:off x="8192672" y="322304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取放食品</a:t>
            </a:r>
          </a:p>
        </p:txBody>
      </p:sp>
    </p:spTree>
    <p:extLst>
      <p:ext uri="{BB962C8B-B14F-4D97-AF65-F5344CB8AC3E}">
        <p14:creationId xmlns:p14="http://schemas.microsoft.com/office/powerpoint/2010/main" val="3688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Number">
            <a:extLst>
              <a:ext uri="{FF2B5EF4-FFF2-40B4-BE49-F238E27FC236}">
                <a16:creationId xmlns:a16="http://schemas.microsoft.com/office/drawing/2014/main" xmlns="" id="{CFF9EFA3-E5A5-4DC1-BBC3-D0E9C5ACB0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99268" y="27934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三</a:t>
            </a:r>
          </a:p>
        </p:txBody>
      </p:sp>
      <p:sp>
        <p:nvSpPr>
          <p:cNvPr id="7" name="PA_MH_Title">
            <a:extLst>
              <a:ext uri="{FF2B5EF4-FFF2-40B4-BE49-F238E27FC236}">
                <a16:creationId xmlns:a16="http://schemas.microsoft.com/office/drawing/2014/main" xmlns="" id="{C99CF862-E7C3-4799-8A28-C9DC812671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25042" y="2714880"/>
            <a:ext cx="2993872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spc="600" dirty="0">
                <a:cs typeface="+mn-ea"/>
                <a:sym typeface="+mn-lt"/>
              </a:rPr>
              <a:t>设计与实现</a:t>
            </a:r>
          </a:p>
        </p:txBody>
      </p:sp>
      <p:sp>
        <p:nvSpPr>
          <p:cNvPr id="8" name="MH_Others_1">
            <a:extLst>
              <a:ext uri="{FF2B5EF4-FFF2-40B4-BE49-F238E27FC236}">
                <a16:creationId xmlns:a16="http://schemas.microsoft.com/office/drawing/2014/main" xmlns="" id="{FC015717-E956-4943-82C9-DB3370443A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95702" y="1340129"/>
            <a:ext cx="1207133" cy="11951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9" name="MH_Others_2">
            <a:extLst>
              <a:ext uri="{FF2B5EF4-FFF2-40B4-BE49-F238E27FC236}">
                <a16:creationId xmlns:a16="http://schemas.microsoft.com/office/drawing/2014/main" xmlns="" id="{188BBE6D-9F51-4419-BEB5-EBED0045EF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94629" y="3537880"/>
            <a:ext cx="1038500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A9F05A9-D14C-4063-B0D3-E493BE9D4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3" t="6687" r="1034"/>
          <a:stretch/>
        </p:blipFill>
        <p:spPr>
          <a:xfrm>
            <a:off x="1692851" y="325120"/>
            <a:ext cx="8675112" cy="6151880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spc="600" dirty="0">
                  <a:solidFill>
                    <a:srgbClr val="FFFFFF"/>
                  </a:solidFill>
                  <a:latin typeface="微软雅黑 Light"/>
                  <a:cs typeface="+mn-ea"/>
                  <a:sym typeface="+mn-lt"/>
                </a:rPr>
                <a:t>项目总体设计</a:t>
              </a:r>
              <a:endPara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" name="五边形 2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 smtClean="0">
                  <a:cs typeface="+mn-ea"/>
                  <a:sym typeface="+mn-lt"/>
                </a:rPr>
                <a:t>硬</a:t>
              </a:r>
              <a:r>
                <a:rPr lang="zh-CN" altLang="en-US" sz="2400" b="1" spc="600" dirty="0" smtClean="0">
                  <a:cs typeface="+mn-ea"/>
                  <a:sym typeface="+mn-lt"/>
                </a:rPr>
                <a:t>件</a:t>
              </a:r>
              <a:r>
                <a:rPr lang="zh-CN" altLang="en-US" sz="2400" b="1" spc="600" dirty="0">
                  <a:cs typeface="+mn-ea"/>
                  <a:sym typeface="+mn-lt"/>
                </a:rPr>
                <a:t>设计</a:t>
              </a:r>
            </a:p>
          </p:txBody>
        </p:sp>
        <p:sp>
          <p:nvSpPr>
            <p:cNvPr id="4" name="燕尾形 3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049" name="Picture 1" descr="C:\Users\apple\AppData\Roaming\Tencent\Users\24130038\QQ\WinTemp\RichOle\CYK[MQSM_L%3V)TGU`{EA@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67969"/>
            <a:ext cx="9658350" cy="63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xmlns="" id="{103F7BD2-7BDE-4722-BE85-1ED93D567E74}"/>
              </a:ext>
            </a:extLst>
          </p:cNvPr>
          <p:cNvSpPr txBox="1"/>
          <p:nvPr/>
        </p:nvSpPr>
        <p:spPr>
          <a:xfrm>
            <a:off x="243017" y="5434957"/>
            <a:ext cx="1600069" cy="660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+mj-lt"/>
                <a:cs typeface="+mn-ea"/>
                <a:sym typeface="+mn-lt"/>
              </a:rPr>
              <a:t>感 知 层</a:t>
            </a:r>
            <a:endParaRPr lang="zh-CN" altLang="en-US" sz="2800" b="1" dirty="0">
              <a:solidFill>
                <a:srgbClr val="0000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48" y="4861833"/>
            <a:ext cx="8972551" cy="18063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86425" y="3114675"/>
            <a:ext cx="2986088" cy="160559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103F7BD2-7BDE-4722-BE85-1ED93D567E74}"/>
              </a:ext>
            </a:extLst>
          </p:cNvPr>
          <p:cNvSpPr txBox="1"/>
          <p:nvPr/>
        </p:nvSpPr>
        <p:spPr>
          <a:xfrm>
            <a:off x="243017" y="3264281"/>
            <a:ext cx="1600069" cy="1306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+mj-lt"/>
                <a:cs typeface="+mn-ea"/>
                <a:sym typeface="+mn-lt"/>
              </a:rPr>
              <a:t>核心控制系统</a:t>
            </a:r>
            <a:endParaRPr lang="zh-CN" altLang="en-US" sz="2800" b="1" dirty="0">
              <a:solidFill>
                <a:srgbClr val="0000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13" name="Picture 1" descr="C:\Users\apple\AppData\Roaming\Tencent\Users\24130038\QQ\WinTemp\RichOle\AIZH95J3IW@`55K{UG1JK`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7" y="387731"/>
            <a:ext cx="9658351" cy="62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pple\AppData\Roaming\Tencent\Users\24130038\QQ\WinTemp\RichOle\2DGX~I(A677WV)%}HOB0JB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76" y="325120"/>
            <a:ext cx="8951123" cy="634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2" animBg="1"/>
      <p:bldP spid="8" grpId="0" animBg="1"/>
      <p:bldP spid="11" grpId="0" animBg="1"/>
      <p:bldP spid="12" grpId="0" animBg="1"/>
      <p:bldP spid="12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405</Words>
  <Application>Microsoft Office PowerPoint</Application>
  <PresentationFormat>自定义</PresentationFormat>
  <Paragraphs>113</Paragraphs>
  <Slides>16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apple</cp:lastModifiedBy>
  <cp:revision>111</cp:revision>
  <dcterms:created xsi:type="dcterms:W3CDTF">2017-07-24T17:10:00Z</dcterms:created>
  <dcterms:modified xsi:type="dcterms:W3CDTF">2022-05-20T13:12:34Z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83CCEC97EF2745BB85B2275A5D2A8419</vt:lpwstr>
  </property>
  <property fmtid="{D5CDD505-2E9C-101B-9397-08002B2CF9AE}" pid="3" name="KSOProductBuildVer">
    <vt:lpwstr>2052-11.1.0.10938</vt:lpwstr>
  </property>
</Properties>
</file>