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notesMasterIdLst>
    <p:notesMasterId r:id="rId12"/>
  </p:notesMasterIdLst>
  <p:handoutMasterIdLst>
    <p:handoutMasterId r:id="rId13"/>
  </p:handoutMasterIdLst>
  <p:sldIdLst>
    <p:sldId id="307" r:id="rId3"/>
    <p:sldId id="680" r:id="rId4"/>
    <p:sldId id="685" r:id="rId5"/>
    <p:sldId id="686" r:id="rId6"/>
    <p:sldId id="687" r:id="rId7"/>
    <p:sldId id="688" r:id="rId8"/>
    <p:sldId id="689" r:id="rId9"/>
    <p:sldId id="690" r:id="rId10"/>
    <p:sldId id="6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2" userDrawn="1">
          <p15:clr>
            <a:srgbClr val="A4A3A4"/>
          </p15:clr>
        </p15:guide>
        <p15:guide id="2" pos="3719" userDrawn="1">
          <p15:clr>
            <a:srgbClr val="A4A3A4"/>
          </p15:clr>
        </p15:guide>
        <p15:guide id="3" orient="horz" pos="405" userDrawn="1">
          <p15:clr>
            <a:srgbClr val="A4A3A4"/>
          </p15:clr>
        </p15:guide>
        <p15:guide id="4" pos="7679"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9FB15BC-3C2E-22E4-F588-AE6170B39915}" name="Gabriel Santos Carneiro" initials="" userId="S::gabriel.santos@iusspavia.it::26fbfc9d-7471-45cc-8547-84b6a0c7c3e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HRHART Helene" initials="EH" lastIdx="1" clrIdx="0">
    <p:extLst>
      <p:ext uri="{19B8F6BF-5375-455C-9EA6-DF929625EA0E}">
        <p15:presenceInfo xmlns:p15="http://schemas.microsoft.com/office/powerpoint/2012/main" userId="S-1-5-21-3803155387-4143733754-3887331536-170391" providerId="AD"/>
      </p:ext>
    </p:extLst>
  </p:cmAuthor>
  <p:cmAuthor id="2" name="MAGACHO Guilherme" initials="MG" lastIdx="3" clrIdx="1">
    <p:extLst>
      <p:ext uri="{19B8F6BF-5375-455C-9EA6-DF929625EA0E}">
        <p15:presenceInfo xmlns:p15="http://schemas.microsoft.com/office/powerpoint/2012/main" userId="S-1-5-21-3803155387-4143733754-3887331536-372735" providerId="AD"/>
      </p:ext>
    </p:extLst>
  </p:cmAuthor>
  <p:cmAuthor id="3" name="Gabriel Santos Carneiro" initials="" lastIdx="2" clrIdx="2">
    <p:extLst>
      <p:ext uri="{19B8F6BF-5375-455C-9EA6-DF929625EA0E}">
        <p15:presenceInfo xmlns:p15="http://schemas.microsoft.com/office/powerpoint/2012/main" userId="S::gabriel.santos@iusspavia.it::26fbfc9d-7471-45cc-8547-84b6a0c7c3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7073"/>
    <a:srgbClr val="083F80"/>
    <a:srgbClr val="6A7E49"/>
    <a:srgbClr val="F8A73A"/>
    <a:srgbClr val="8382B1"/>
    <a:srgbClr val="CC3333"/>
    <a:srgbClr val="A300C4"/>
    <a:srgbClr val="FF9795"/>
    <a:srgbClr val="A7668B"/>
    <a:srgbClr val="AF2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102" autoAdjust="0"/>
    <p:restoredTop sz="91096" autoAdjust="0"/>
  </p:normalViewPr>
  <p:slideViewPr>
    <p:cSldViewPr>
      <p:cViewPr varScale="1">
        <p:scale>
          <a:sx n="85" d="100"/>
          <a:sy n="85" d="100"/>
        </p:scale>
        <p:origin x="200" y="824"/>
      </p:cViewPr>
      <p:guideLst>
        <p:guide orient="horz" pos="2172"/>
        <p:guide pos="3719"/>
        <p:guide orient="horz" pos="405"/>
        <p:guide pos="7679"/>
      </p:guideLst>
    </p:cSldViewPr>
  </p:slideViewPr>
  <p:outlineViewPr>
    <p:cViewPr>
      <p:scale>
        <a:sx n="33" d="100"/>
        <a:sy n="33" d="100"/>
      </p:scale>
      <p:origin x="0" y="-3476"/>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8/10/relationships/authors" Targe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5-04-22T14:30:32.907" idx="2">
    <p:pos x="4954" y="562"/>
    <p:text>I don't think this slide should be here... It's too eary to talk about this...</p:text>
    <p:extLst>
      <p:ext uri="{C676402C-5697-4E1C-873F-D02D1690AC5C}">
        <p15:threadingInfo xmlns:p15="http://schemas.microsoft.com/office/powerpoint/2012/main" timeZoneBias="-120"/>
      </p:ext>
    </p:extLst>
  </p:cm>
  <p:cm authorId="3" dt="2025-04-23T11:42:32.082" idx="1">
    <p:pos x="4954" y="698"/>
    <p:text>Okay, I am hiding this slide for now so we can maybe use it later.</p:text>
    <p:extLst>
      <p:ext uri="{C676402C-5697-4E1C-873F-D02D1690AC5C}">
        <p15:threadingInfo xmlns:p15="http://schemas.microsoft.com/office/powerpoint/2012/main" timeZoneBias="-120">
          <p15:parentCm authorId="2" idx="2"/>
        </p15:threadingInfo>
      </p:ext>
    </p:extLst>
  </p:cm>
  <p:cm authorId="3" dt="2025-04-23T11:44:01.348" idx="2">
    <p:pos x="4954" y="834"/>
    <p:text>But I believe this should be discussed somewhere quite early in the training kit. I guess from our experiences in the NGFS, people tend to think that IO can easily do and calculate everything as CGE models...</p:text>
    <p:extLst>
      <p:ext uri="{C676402C-5697-4E1C-873F-D02D1690AC5C}">
        <p15:threadingInfo xmlns:p15="http://schemas.microsoft.com/office/powerpoint/2012/main" timeZoneBias="-120">
          <p15:parentCm authorId="2" idx="2"/>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20DB99-3CFE-A049-BD9E-7FB31C116483}" type="datetime1">
              <a:rPr lang="en-US" smtClean="0"/>
              <a:t>4/23/25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E0BB57-DC73-764C-A58B-61339E1E8DD3}" type="slidenum">
              <a:rPr lang="en-US" smtClean="0"/>
              <a:t>‹nº›</a:t>
            </a:fld>
            <a:endParaRPr lang="en-US"/>
          </a:p>
        </p:txBody>
      </p:sp>
    </p:spTree>
    <p:extLst>
      <p:ext uri="{BB962C8B-B14F-4D97-AF65-F5344CB8AC3E}">
        <p14:creationId xmlns:p14="http://schemas.microsoft.com/office/powerpoint/2010/main" val="2175788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A03147-2684-674F-8929-FD8FCA0CDEFF}" type="datetime1">
              <a:rPr lang="en-US" smtClean="0"/>
              <a:t>4/23/25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E385B3-6F63-4903-BDA2-5A5BFDA7B338}" type="slidenum">
              <a:rPr lang="en-US" smtClean="0"/>
              <a:t>‹nº›</a:t>
            </a:fld>
            <a:endParaRPr lang="en-US"/>
          </a:p>
        </p:txBody>
      </p:sp>
    </p:spTree>
    <p:extLst>
      <p:ext uri="{BB962C8B-B14F-4D97-AF65-F5344CB8AC3E}">
        <p14:creationId xmlns:p14="http://schemas.microsoft.com/office/powerpoint/2010/main" val="18916296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1E385B3-6F63-4903-BDA2-5A5BFDA7B338}" type="slidenum">
              <a:rPr lang="en-US" smtClean="0"/>
              <a:t>4</a:t>
            </a:fld>
            <a:endParaRPr lang="en-US"/>
          </a:p>
        </p:txBody>
      </p:sp>
    </p:spTree>
    <p:extLst>
      <p:ext uri="{BB962C8B-B14F-4D97-AF65-F5344CB8AC3E}">
        <p14:creationId xmlns:p14="http://schemas.microsoft.com/office/powerpoint/2010/main" val="1066811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8541B-C6E0-5551-BF50-C10657129AFF}"/>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FD67162A-0EA5-0C8B-AAF7-6D5024C26BD8}"/>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329C03F2-3534-B59A-038B-2A943CE2ECA4}"/>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ACF781B4-4579-8B45-EC6F-752DEBC538B5}"/>
              </a:ext>
            </a:extLst>
          </p:cNvPr>
          <p:cNvSpPr>
            <a:spLocks noGrp="1"/>
          </p:cNvSpPr>
          <p:nvPr>
            <p:ph type="sldNum" sz="quarter" idx="5"/>
          </p:nvPr>
        </p:nvSpPr>
        <p:spPr/>
        <p:txBody>
          <a:bodyPr/>
          <a:lstStyle/>
          <a:p>
            <a:fld id="{61E385B3-6F63-4903-BDA2-5A5BFDA7B338}" type="slidenum">
              <a:rPr lang="en-US" smtClean="0"/>
              <a:t>5</a:t>
            </a:fld>
            <a:endParaRPr lang="en-US"/>
          </a:p>
        </p:txBody>
      </p:sp>
    </p:spTree>
    <p:extLst>
      <p:ext uri="{BB962C8B-B14F-4D97-AF65-F5344CB8AC3E}">
        <p14:creationId xmlns:p14="http://schemas.microsoft.com/office/powerpoint/2010/main" val="2871304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D4E9C-73FA-6ECA-D93C-4DABD5A496FA}"/>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06420B3F-F16E-A56C-8C39-3CADA56CA06C}"/>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D92F7806-AD3B-3DE2-C381-58FA323C717C}"/>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CAB4DAC1-6AA7-A9E0-23B5-BC014A796F33}"/>
              </a:ext>
            </a:extLst>
          </p:cNvPr>
          <p:cNvSpPr>
            <a:spLocks noGrp="1"/>
          </p:cNvSpPr>
          <p:nvPr>
            <p:ph type="sldNum" sz="quarter" idx="5"/>
          </p:nvPr>
        </p:nvSpPr>
        <p:spPr/>
        <p:txBody>
          <a:bodyPr/>
          <a:lstStyle/>
          <a:p>
            <a:fld id="{61E385B3-6F63-4903-BDA2-5A5BFDA7B338}" type="slidenum">
              <a:rPr lang="en-US" smtClean="0"/>
              <a:t>6</a:t>
            </a:fld>
            <a:endParaRPr lang="en-US"/>
          </a:p>
        </p:txBody>
      </p:sp>
    </p:spTree>
    <p:extLst>
      <p:ext uri="{BB962C8B-B14F-4D97-AF65-F5344CB8AC3E}">
        <p14:creationId xmlns:p14="http://schemas.microsoft.com/office/powerpoint/2010/main" val="646715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CC0E5-DD41-C5E4-3DC3-897EF18DACD3}"/>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76825720-F3DE-DFBA-E028-AAC9C4F1B71A}"/>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924394E1-C8E5-5212-6C8A-0F826EDEAFDD}"/>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0519EABE-955C-B1CE-44C3-5EDC860B0EB7}"/>
              </a:ext>
            </a:extLst>
          </p:cNvPr>
          <p:cNvSpPr>
            <a:spLocks noGrp="1"/>
          </p:cNvSpPr>
          <p:nvPr>
            <p:ph type="sldNum" sz="quarter" idx="5"/>
          </p:nvPr>
        </p:nvSpPr>
        <p:spPr/>
        <p:txBody>
          <a:bodyPr/>
          <a:lstStyle/>
          <a:p>
            <a:fld id="{61E385B3-6F63-4903-BDA2-5A5BFDA7B338}" type="slidenum">
              <a:rPr lang="en-US" smtClean="0"/>
              <a:t>7</a:t>
            </a:fld>
            <a:endParaRPr lang="en-US"/>
          </a:p>
        </p:txBody>
      </p:sp>
    </p:spTree>
    <p:extLst>
      <p:ext uri="{BB962C8B-B14F-4D97-AF65-F5344CB8AC3E}">
        <p14:creationId xmlns:p14="http://schemas.microsoft.com/office/powerpoint/2010/main" val="3374327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E836D-6988-2505-F897-E54FFAE0A59E}"/>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9E27F1E8-68DF-3EE6-F210-3526C707CA0A}"/>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BFA4B96D-6DDF-B1A1-C031-6E1D69259C8E}"/>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CBD07B48-CE77-8470-0862-D33A486837A4}"/>
              </a:ext>
            </a:extLst>
          </p:cNvPr>
          <p:cNvSpPr>
            <a:spLocks noGrp="1"/>
          </p:cNvSpPr>
          <p:nvPr>
            <p:ph type="sldNum" sz="quarter" idx="5"/>
          </p:nvPr>
        </p:nvSpPr>
        <p:spPr/>
        <p:txBody>
          <a:bodyPr/>
          <a:lstStyle/>
          <a:p>
            <a:fld id="{61E385B3-6F63-4903-BDA2-5A5BFDA7B338}" type="slidenum">
              <a:rPr lang="en-US" smtClean="0"/>
              <a:t>8</a:t>
            </a:fld>
            <a:endParaRPr lang="en-US"/>
          </a:p>
        </p:txBody>
      </p:sp>
    </p:spTree>
    <p:extLst>
      <p:ext uri="{BB962C8B-B14F-4D97-AF65-F5344CB8AC3E}">
        <p14:creationId xmlns:p14="http://schemas.microsoft.com/office/powerpoint/2010/main" val="1815219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274442"/>
            <a:ext cx="10363200" cy="1298575"/>
          </a:xfrm>
          <a:prstGeom prst="rect">
            <a:avLst/>
          </a:prstGeom>
        </p:spPr>
        <p:txBody>
          <a:bodyPr/>
          <a:lstStyle>
            <a:lvl1pPr>
              <a:lnSpc>
                <a:spcPct val="100000"/>
              </a:lnSpc>
              <a:defRPr sz="3200" b="1" i="0">
                <a:solidFill>
                  <a:srgbClr val="250E62"/>
                </a:solidFill>
                <a:latin typeface="Century Gothic"/>
                <a:cs typeface="Century Gothic"/>
              </a:defRPr>
            </a:lvl1pPr>
          </a:lstStyle>
          <a:p>
            <a:pPr>
              <a:lnSpc>
                <a:spcPct val="120000"/>
              </a:lnSpc>
            </a:pPr>
            <a:r>
              <a:rPr lang="en-GB" sz="3200" b="1" dirty="0">
                <a:solidFill>
                  <a:srgbClr val="1C0E5D"/>
                </a:solidFill>
                <a:latin typeface="Century Gothic"/>
                <a:cs typeface="Century Gothic"/>
              </a:rPr>
              <a:t>TITRE DE LA PRÉSENTATION</a:t>
            </a:r>
            <a:br>
              <a:rPr lang="en-GB" sz="3200" b="1" dirty="0">
                <a:solidFill>
                  <a:srgbClr val="1C0E5D"/>
                </a:solidFill>
                <a:latin typeface="Century Gothic"/>
                <a:cs typeface="Century Gothic"/>
              </a:rPr>
            </a:br>
            <a:r>
              <a:rPr lang="en-GB" sz="3200" b="1" dirty="0">
                <a:solidFill>
                  <a:srgbClr val="1C0E5D"/>
                </a:solidFill>
                <a:latin typeface="Century Gothic"/>
                <a:cs typeface="Century Gothic"/>
              </a:rPr>
              <a:t>SUR 1 </a:t>
            </a:r>
            <a:r>
              <a:rPr lang="en-GB" sz="3200" b="1" dirty="0" err="1">
                <a:solidFill>
                  <a:srgbClr val="1C0E5D"/>
                </a:solidFill>
                <a:latin typeface="Century Gothic"/>
                <a:cs typeface="Century Gothic"/>
              </a:rPr>
              <a:t>ou</a:t>
            </a:r>
            <a:r>
              <a:rPr lang="en-GB" sz="3200" b="1" dirty="0">
                <a:solidFill>
                  <a:srgbClr val="1C0E5D"/>
                </a:solidFill>
                <a:latin typeface="Century Gothic"/>
                <a:cs typeface="Century Gothic"/>
              </a:rPr>
              <a:t> 2 LIGNES</a:t>
            </a:r>
          </a:p>
        </p:txBody>
      </p:sp>
      <p:sp>
        <p:nvSpPr>
          <p:cNvPr id="3" name="Subtitle 2"/>
          <p:cNvSpPr>
            <a:spLocks noGrp="1"/>
          </p:cNvSpPr>
          <p:nvPr>
            <p:ph type="subTitle" idx="1" hasCustomPrompt="1"/>
          </p:nvPr>
        </p:nvSpPr>
        <p:spPr>
          <a:xfrm>
            <a:off x="1391477" y="3429000"/>
            <a:ext cx="9451776" cy="792088"/>
          </a:xfrm>
          <a:prstGeom prst="rect">
            <a:avLst/>
          </a:prstGeom>
        </p:spPr>
        <p:txBody>
          <a:bodyPr/>
          <a:lstStyle>
            <a:lvl1pPr marL="0" indent="0" algn="ctr">
              <a:lnSpc>
                <a:spcPct val="120000"/>
              </a:lnSpc>
              <a:buNone/>
              <a:defRPr>
                <a:solidFill>
                  <a:srgbClr val="250E62"/>
                </a:solidFill>
                <a:latin typeface="Century Gothic"/>
                <a:cs typeface="Century Gothic"/>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ctr">
              <a:lnSpc>
                <a:spcPct val="120000"/>
              </a:lnSpc>
            </a:pPr>
            <a:r>
              <a:rPr lang="en-GB" sz="3200" dirty="0">
                <a:solidFill>
                  <a:srgbClr val="1C0E5D"/>
                </a:solidFill>
                <a:latin typeface="Century Gothic"/>
                <a:cs typeface="Century Gothic"/>
              </a:rPr>
              <a:t>Sous-titre </a:t>
            </a:r>
            <a:r>
              <a:rPr lang="en-GB" sz="3200" dirty="0" err="1">
                <a:solidFill>
                  <a:srgbClr val="1C0E5D"/>
                </a:solidFill>
                <a:latin typeface="Century Gothic"/>
                <a:cs typeface="Century Gothic"/>
              </a:rPr>
              <a:t>sur</a:t>
            </a:r>
            <a:r>
              <a:rPr lang="en-GB" sz="3200" dirty="0">
                <a:solidFill>
                  <a:srgbClr val="1C0E5D"/>
                </a:solidFill>
                <a:latin typeface="Century Gothic"/>
                <a:cs typeface="Century Gothic"/>
              </a:rPr>
              <a:t> </a:t>
            </a:r>
            <a:r>
              <a:rPr lang="en-GB" sz="3200" dirty="0" err="1">
                <a:solidFill>
                  <a:srgbClr val="1C0E5D"/>
                </a:solidFill>
                <a:latin typeface="Century Gothic"/>
                <a:cs typeface="Century Gothic"/>
              </a:rPr>
              <a:t>une</a:t>
            </a:r>
            <a:r>
              <a:rPr lang="en-GB" sz="3200" dirty="0">
                <a:solidFill>
                  <a:srgbClr val="1C0E5D"/>
                </a:solidFill>
                <a:latin typeface="Century Gothic"/>
                <a:cs typeface="Century Gothic"/>
              </a:rPr>
              <a:t> </a:t>
            </a:r>
            <a:r>
              <a:rPr lang="en-GB" sz="3200" dirty="0" err="1">
                <a:solidFill>
                  <a:srgbClr val="1C0E5D"/>
                </a:solidFill>
                <a:latin typeface="Century Gothic"/>
                <a:cs typeface="Century Gothic"/>
              </a:rPr>
              <a:t>ligne</a:t>
            </a:r>
            <a:endParaRPr lang="en-US" sz="3200" dirty="0">
              <a:solidFill>
                <a:srgbClr val="1C0E5D"/>
              </a:solidFill>
              <a:latin typeface="Century Gothic"/>
              <a:cs typeface="Century Gothic"/>
            </a:endParaRPr>
          </a:p>
        </p:txBody>
      </p:sp>
      <p:sp>
        <p:nvSpPr>
          <p:cNvPr id="14" name="Text Placeholder 13"/>
          <p:cNvSpPr>
            <a:spLocks noGrp="1"/>
          </p:cNvSpPr>
          <p:nvPr>
            <p:ph type="body" sz="quarter" idx="10" hasCustomPrompt="1"/>
          </p:nvPr>
        </p:nvSpPr>
        <p:spPr>
          <a:xfrm>
            <a:off x="4078817" y="4365625"/>
            <a:ext cx="3937000" cy="1150938"/>
          </a:xfrm>
          <a:prstGeom prst="rect">
            <a:avLst/>
          </a:prstGeom>
        </p:spPr>
        <p:txBody>
          <a:bodyPr vert="horz"/>
          <a:lstStyle>
            <a:lvl1pPr marL="0" indent="0" algn="ctr">
              <a:buNone/>
              <a:defRPr sz="2000" b="0" i="0" baseline="0">
                <a:solidFill>
                  <a:srgbClr val="250E62"/>
                </a:solidFill>
                <a:latin typeface="Century Gothic"/>
                <a:cs typeface="Century Gothic"/>
              </a:defRPr>
            </a:lvl1pPr>
          </a:lstStyle>
          <a:p>
            <a:pPr algn="ctr"/>
            <a:r>
              <a:rPr lang="en-GB" sz="2800" baseline="30000" dirty="0">
                <a:solidFill>
                  <a:srgbClr val="1C0E5D"/>
                </a:solidFill>
                <a:latin typeface="Century Gothic"/>
                <a:cs typeface="Century Gothic"/>
              </a:rPr>
              <a:t>Date au format local :</a:t>
            </a:r>
            <a:endParaRPr lang="en-US" sz="2800" dirty="0">
              <a:solidFill>
                <a:srgbClr val="1C0E5D"/>
              </a:solidFill>
              <a:latin typeface="Century Gothic"/>
              <a:cs typeface="Century Gothic"/>
            </a:endParaRPr>
          </a:p>
        </p:txBody>
      </p:sp>
    </p:spTree>
    <p:extLst>
      <p:ext uri="{BB962C8B-B14F-4D97-AF65-F5344CB8AC3E}">
        <p14:creationId xmlns:p14="http://schemas.microsoft.com/office/powerpoint/2010/main" val="3329002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3503439"/>
            <a:ext cx="8534400" cy="622920"/>
          </a:xfrm>
          <a:prstGeom prst="rect">
            <a:avLst/>
          </a:prstGeom>
        </p:spPr>
        <p:txBody>
          <a:bodyPr/>
          <a:lstStyle>
            <a:lvl1pPr marL="0" indent="0" algn="ctr">
              <a:buNone/>
              <a:defRPr sz="3200">
                <a:solidFill>
                  <a:schemeClr val="accent5">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dirty="0" err="1"/>
              <a:t>Sous-titre</a:t>
            </a:r>
            <a:endParaRPr lang="en-US" dirty="0"/>
          </a:p>
        </p:txBody>
      </p:sp>
      <p:sp>
        <p:nvSpPr>
          <p:cNvPr id="10" name="Date Placeholder 11"/>
          <p:cNvSpPr>
            <a:spLocks noGrp="1"/>
          </p:cNvSpPr>
          <p:nvPr>
            <p:ph type="dt" sz="half" idx="2"/>
          </p:nvPr>
        </p:nvSpPr>
        <p:spPr>
          <a:xfrm>
            <a:off x="335360" y="6376244"/>
            <a:ext cx="2844800" cy="365125"/>
          </a:xfrm>
          <a:prstGeom prst="rect">
            <a:avLst/>
          </a:prstGeom>
        </p:spPr>
        <p:txBody>
          <a:bodyPr/>
          <a:lstStyle>
            <a:lvl1pPr>
              <a:defRPr sz="1200">
                <a:solidFill>
                  <a:srgbClr val="250E62"/>
                </a:solidFill>
                <a:latin typeface="Century Gothic"/>
                <a:cs typeface="Century Gothic"/>
              </a:defRPr>
            </a:lvl1pPr>
          </a:lstStyle>
          <a:p>
            <a:pPr defTabSz="457200"/>
            <a:r>
              <a:rPr lang="fr-FR"/>
              <a:t>03.01.17</a:t>
            </a:r>
            <a:endParaRPr lang="en-US" dirty="0"/>
          </a:p>
        </p:txBody>
      </p:sp>
      <p:sp>
        <p:nvSpPr>
          <p:cNvPr id="11" name="Footer Placeholder 12"/>
          <p:cNvSpPr>
            <a:spLocks noGrp="1"/>
          </p:cNvSpPr>
          <p:nvPr>
            <p:ph type="ftr" sz="quarter" idx="3"/>
          </p:nvPr>
        </p:nvSpPr>
        <p:spPr>
          <a:xfrm>
            <a:off x="1487488" y="6376244"/>
            <a:ext cx="3860800" cy="365125"/>
          </a:xfrm>
          <a:prstGeom prst="rect">
            <a:avLst/>
          </a:prstGeom>
        </p:spPr>
        <p:txBody>
          <a:bodyPr/>
          <a:lstStyle>
            <a:lvl1pPr>
              <a:defRPr sz="1200" b="1" i="0">
                <a:solidFill>
                  <a:srgbClr val="250E62"/>
                </a:solidFill>
                <a:latin typeface="Century Gothic"/>
                <a:cs typeface="Century Gothic"/>
              </a:defRPr>
            </a:lvl1pPr>
          </a:lstStyle>
          <a:p>
            <a:pPr defTabSz="457200"/>
            <a:r>
              <a:rPr lang="en-US"/>
              <a:t>TITRE DE LA PRESENTATION</a:t>
            </a:r>
            <a:endParaRPr lang="en-US" dirty="0"/>
          </a:p>
        </p:txBody>
      </p:sp>
      <p:sp>
        <p:nvSpPr>
          <p:cNvPr id="15" name="Text Placeholder 14"/>
          <p:cNvSpPr>
            <a:spLocks noGrp="1"/>
          </p:cNvSpPr>
          <p:nvPr>
            <p:ph type="body" sz="quarter" idx="10" hasCustomPrompt="1"/>
          </p:nvPr>
        </p:nvSpPr>
        <p:spPr>
          <a:xfrm>
            <a:off x="1535494" y="2927376"/>
            <a:ext cx="9121013" cy="576833"/>
          </a:xfrm>
          <a:prstGeom prst="rect">
            <a:avLst/>
          </a:prstGeom>
        </p:spPr>
        <p:txBody>
          <a:bodyPr vert="horz"/>
          <a:lstStyle>
            <a:lvl1pPr marL="0" indent="0" algn="ctr">
              <a:buNone/>
              <a:defRPr b="1" baseline="0"/>
            </a:lvl1pPr>
          </a:lstStyle>
          <a:p>
            <a:pPr lvl="0"/>
            <a:r>
              <a:rPr lang="pt-PT" dirty="0"/>
              <a:t>TITRE DE VOTRE INTERCALAIRE</a:t>
            </a:r>
            <a:endParaRPr lang="en-US" dirty="0"/>
          </a:p>
        </p:txBody>
      </p:sp>
      <p:sp>
        <p:nvSpPr>
          <p:cNvPr id="6" name="Rectangle 5"/>
          <p:cNvSpPr/>
          <p:nvPr userDrawn="1"/>
        </p:nvSpPr>
        <p:spPr>
          <a:xfrm>
            <a:off x="7320136" y="6309320"/>
            <a:ext cx="3888432" cy="360040"/>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32243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57739" y="437455"/>
            <a:ext cx="9710869" cy="360040"/>
          </a:xfrm>
          <a:prstGeom prst="rect">
            <a:avLst/>
          </a:prstGeom>
        </p:spPr>
        <p:txBody>
          <a:bodyPr/>
          <a:lstStyle>
            <a:lvl1pPr algn="l">
              <a:defRPr sz="2000" b="1">
                <a:latin typeface="Century Gothic" panose="020B0502020202020204" pitchFamily="34" charset="0"/>
              </a:defRPr>
            </a:lvl1pPr>
          </a:lstStyle>
          <a:p>
            <a:r>
              <a:rPr lang="pt-PT" dirty="0"/>
              <a:t>TITRE SUR 1 LIGNE</a:t>
            </a:r>
            <a:endParaRPr lang="en-US" dirty="0"/>
          </a:p>
        </p:txBody>
      </p:sp>
      <p:sp>
        <p:nvSpPr>
          <p:cNvPr id="3" name="Content Placeholder 2"/>
          <p:cNvSpPr>
            <a:spLocks noGrp="1"/>
          </p:cNvSpPr>
          <p:nvPr>
            <p:ph idx="1" hasCustomPrompt="1"/>
          </p:nvPr>
        </p:nvSpPr>
        <p:spPr>
          <a:xfrm>
            <a:off x="1857739" y="1711350"/>
            <a:ext cx="9710869" cy="4525963"/>
          </a:xfrm>
          <a:prstGeom prst="rect">
            <a:avLst/>
          </a:prstGeom>
        </p:spPr>
        <p:txBody>
          <a:bodyPr/>
          <a:lstStyle>
            <a:lvl1pPr marL="285750" indent="-285750">
              <a:buSzPct val="100000"/>
              <a:buFontTx/>
              <a:buBlip>
                <a:blip r:embed="rId2"/>
              </a:buBlip>
              <a:defRPr sz="1800" b="1" baseline="0"/>
            </a:lvl1pPr>
            <a:lvl2pPr marL="742950" indent="-285750">
              <a:buFont typeface="Courier New"/>
              <a:buChar char="o"/>
              <a:defRPr sz="1600">
                <a:solidFill>
                  <a:schemeClr val="accent5">
                    <a:lumMod val="50000"/>
                  </a:schemeClr>
                </a:solidFill>
              </a:defRPr>
            </a:lvl2pPr>
            <a:lvl3pPr>
              <a:defRPr sz="1400" b="1">
                <a:solidFill>
                  <a:schemeClr val="accent5">
                    <a:lumMod val="50000"/>
                  </a:schemeClr>
                </a:solidFill>
              </a:defRPr>
            </a:lvl3pPr>
            <a:lvl4pPr marL="1543050" indent="-171450">
              <a:buSzPct val="100000"/>
              <a:buFontTx/>
              <a:buBlip>
                <a:blip r:embed="rId3"/>
              </a:buBlip>
              <a:defRPr sz="1200"/>
            </a:lvl4pPr>
          </a:lstStyle>
          <a:p>
            <a:pPr lvl="0"/>
            <a:r>
              <a:rPr lang="pt-PT" dirty="0"/>
              <a:t>PUCE DE NIVEAU 1</a:t>
            </a:r>
          </a:p>
          <a:p>
            <a:pPr lvl="1"/>
            <a:r>
              <a:rPr lang="pt-PT" dirty="0" err="1"/>
              <a:t>Puce</a:t>
            </a:r>
            <a:r>
              <a:rPr lang="pt-PT" dirty="0"/>
              <a:t> de </a:t>
            </a:r>
            <a:r>
              <a:rPr lang="pt-PT" dirty="0" err="1"/>
              <a:t>niveau</a:t>
            </a:r>
            <a:r>
              <a:rPr lang="pt-PT" dirty="0"/>
              <a:t> 2</a:t>
            </a:r>
          </a:p>
          <a:p>
            <a:pPr lvl="2"/>
            <a:r>
              <a:rPr lang="pt-PT" dirty="0"/>
              <a:t>Puce de niveau 3</a:t>
            </a:r>
          </a:p>
          <a:p>
            <a:pPr lvl="3"/>
            <a:r>
              <a:rPr lang="pt-PT" dirty="0"/>
              <a:t>Puce de niveau 4</a:t>
            </a:r>
          </a:p>
        </p:txBody>
      </p:sp>
      <p:sp>
        <p:nvSpPr>
          <p:cNvPr id="11" name="Text Placeholder 10"/>
          <p:cNvSpPr>
            <a:spLocks noGrp="1"/>
          </p:cNvSpPr>
          <p:nvPr>
            <p:ph type="body" sz="quarter" idx="13" hasCustomPrompt="1"/>
          </p:nvPr>
        </p:nvSpPr>
        <p:spPr>
          <a:xfrm>
            <a:off x="1857739" y="847253"/>
            <a:ext cx="9696451" cy="792088"/>
          </a:xfrm>
          <a:prstGeom prst="rect">
            <a:avLst/>
          </a:prstGeom>
        </p:spPr>
        <p:txBody>
          <a:bodyPr vert="horz"/>
          <a:lstStyle>
            <a:lvl1pPr marL="0" indent="0">
              <a:buNone/>
              <a:defRPr sz="2000" baseline="0">
                <a:solidFill>
                  <a:srgbClr val="250E62"/>
                </a:solidFill>
                <a:latin typeface="Century Gothic" panose="020B0502020202020204" pitchFamily="34" charset="0"/>
              </a:defRPr>
            </a:lvl1pPr>
          </a:lstStyle>
          <a:p>
            <a:pPr lvl="0"/>
            <a:r>
              <a:rPr lang="pt-PT" dirty="0"/>
              <a:t>SOUS-TITRE SUR UNE OU DEUX LIGNES</a:t>
            </a:r>
            <a:endParaRPr lang="en-US" dirty="0"/>
          </a:p>
        </p:txBody>
      </p:sp>
      <p:sp>
        <p:nvSpPr>
          <p:cNvPr id="13" name="Text Placeholder 12"/>
          <p:cNvSpPr>
            <a:spLocks noGrp="1"/>
          </p:cNvSpPr>
          <p:nvPr>
            <p:ph type="body" sz="quarter" idx="14" hasCustomPrompt="1"/>
          </p:nvPr>
        </p:nvSpPr>
        <p:spPr>
          <a:xfrm>
            <a:off x="335360" y="476672"/>
            <a:ext cx="1440160" cy="792088"/>
          </a:xfrm>
          <a:prstGeom prst="rect">
            <a:avLst/>
          </a:prstGeom>
        </p:spPr>
        <p:txBody>
          <a:bodyPr vert="horz"/>
          <a:lstStyle>
            <a:lvl1pPr marL="0" indent="0">
              <a:buNone/>
              <a:defRPr sz="4800"/>
            </a:lvl1pPr>
          </a:lstStyle>
          <a:p>
            <a:pPr lvl="0"/>
            <a:r>
              <a:rPr lang="pt-PT" dirty="0"/>
              <a:t>01.</a:t>
            </a:r>
            <a:endParaRPr lang="en-US" dirty="0"/>
          </a:p>
        </p:txBody>
      </p:sp>
      <p:sp>
        <p:nvSpPr>
          <p:cNvPr id="4" name="Rectangle 3"/>
          <p:cNvSpPr/>
          <p:nvPr userDrawn="1"/>
        </p:nvSpPr>
        <p:spPr>
          <a:xfrm>
            <a:off x="7320136" y="6309320"/>
            <a:ext cx="3888432" cy="360040"/>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1397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403" y="836712"/>
            <a:ext cx="10589772" cy="562074"/>
          </a:xfrm>
          <a:prstGeom prst="rect">
            <a:avLst/>
          </a:prstGeom>
        </p:spPr>
        <p:txBody>
          <a:bodyPr vert="horz"/>
          <a:lstStyle>
            <a:lvl1pPr algn="l">
              <a:defRPr sz="2800" b="1" baseline="0"/>
            </a:lvl1pPr>
          </a:lstStyle>
          <a:p>
            <a:r>
              <a:rPr lang="pt-PT" dirty="0"/>
              <a:t>TITRE</a:t>
            </a:r>
            <a:endParaRPr lang="en-US" dirty="0"/>
          </a:p>
        </p:txBody>
      </p:sp>
      <p:sp>
        <p:nvSpPr>
          <p:cNvPr id="4" name="Date Placeholder 3"/>
          <p:cNvSpPr>
            <a:spLocks noGrp="1"/>
          </p:cNvSpPr>
          <p:nvPr>
            <p:ph type="dt" sz="half" idx="11"/>
          </p:nvPr>
        </p:nvSpPr>
        <p:spPr>
          <a:xfrm>
            <a:off x="335360" y="6376244"/>
            <a:ext cx="2844800" cy="365125"/>
          </a:xfrm>
          <a:prstGeom prst="rect">
            <a:avLst/>
          </a:prstGeom>
        </p:spPr>
        <p:txBody>
          <a:bodyPr/>
          <a:lstStyle/>
          <a:p>
            <a:pPr defTabSz="457200"/>
            <a:r>
              <a:rPr lang="fr-FR"/>
              <a:t>03.01.17</a:t>
            </a:r>
            <a:endParaRPr lang="en-US" dirty="0"/>
          </a:p>
        </p:txBody>
      </p:sp>
      <p:sp>
        <p:nvSpPr>
          <p:cNvPr id="5" name="Footer Placeholder 4"/>
          <p:cNvSpPr>
            <a:spLocks noGrp="1"/>
          </p:cNvSpPr>
          <p:nvPr>
            <p:ph type="ftr" sz="quarter" idx="12"/>
          </p:nvPr>
        </p:nvSpPr>
        <p:spPr>
          <a:xfrm>
            <a:off x="1487488" y="6376244"/>
            <a:ext cx="3860800" cy="365125"/>
          </a:xfrm>
          <a:prstGeom prst="rect">
            <a:avLst/>
          </a:prstGeom>
        </p:spPr>
        <p:txBody>
          <a:bodyPr/>
          <a:lstStyle/>
          <a:p>
            <a:pPr defTabSz="457200"/>
            <a:r>
              <a:rPr lang="en-US"/>
              <a:t>TITRE DE LA PRESENTATION</a:t>
            </a:r>
            <a:endParaRPr lang="en-US" dirty="0"/>
          </a:p>
        </p:txBody>
      </p:sp>
      <p:sp>
        <p:nvSpPr>
          <p:cNvPr id="7" name="Text Placeholder 6"/>
          <p:cNvSpPr>
            <a:spLocks noGrp="1"/>
          </p:cNvSpPr>
          <p:nvPr>
            <p:ph type="body" sz="quarter" idx="13" hasCustomPrompt="1"/>
          </p:nvPr>
        </p:nvSpPr>
        <p:spPr>
          <a:xfrm>
            <a:off x="719405" y="1462188"/>
            <a:ext cx="10561172" cy="576411"/>
          </a:xfrm>
          <a:prstGeom prst="rect">
            <a:avLst/>
          </a:prstGeom>
        </p:spPr>
        <p:txBody>
          <a:bodyPr vert="horz"/>
          <a:lstStyle>
            <a:lvl1pPr marL="0" indent="0">
              <a:buNone/>
              <a:defRPr sz="2800" baseline="0">
                <a:solidFill>
                  <a:schemeClr val="accent5">
                    <a:lumMod val="50000"/>
                  </a:schemeClr>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pt-PT" dirty="0"/>
              <a:t>Sous-titre	</a:t>
            </a:r>
          </a:p>
        </p:txBody>
      </p:sp>
      <p:sp>
        <p:nvSpPr>
          <p:cNvPr id="11" name="Text Placeholder 10"/>
          <p:cNvSpPr>
            <a:spLocks noGrp="1"/>
          </p:cNvSpPr>
          <p:nvPr>
            <p:ph type="body" sz="quarter" idx="14" hasCustomPrompt="1"/>
          </p:nvPr>
        </p:nvSpPr>
        <p:spPr>
          <a:xfrm>
            <a:off x="719403" y="2420838"/>
            <a:ext cx="10561173" cy="1151830"/>
          </a:xfrm>
          <a:prstGeom prst="rect">
            <a:avLst/>
          </a:prstGeom>
        </p:spPr>
        <p:txBody>
          <a:bodyPr vert="horz"/>
          <a:lstStyle>
            <a:lvl1pPr marL="0" indent="0">
              <a:buNone/>
              <a:defRPr sz="2000" b="1"/>
            </a:lvl1pPr>
            <a:lvl2pPr marL="457200" indent="0">
              <a:buNone/>
              <a:defRPr sz="2000" b="1"/>
            </a:lvl2pPr>
            <a:lvl3pPr marL="914400" indent="0">
              <a:buNone/>
              <a:defRPr sz="2000" b="1"/>
            </a:lvl3pPr>
            <a:lvl4pPr marL="1371600" indent="0">
              <a:buNone/>
              <a:defRPr sz="2000" b="1"/>
            </a:lvl4pPr>
            <a:lvl5pPr marL="1828800" indent="0">
              <a:buNone/>
              <a:defRPr sz="2000" b="1"/>
            </a:lvl5pPr>
          </a:lstStyle>
          <a:p>
            <a:r>
              <a:rPr lang="en-GB" sz="2000" b="1" dirty="0">
                <a:solidFill>
                  <a:srgbClr val="1C0E5D"/>
                </a:solidFill>
                <a:latin typeface="+mn-lt"/>
                <a:cs typeface="Century Gothic"/>
              </a:rPr>
              <a:t>Introduction </a:t>
            </a:r>
            <a:r>
              <a:rPr lang="en-GB" sz="2000" b="1" dirty="0" err="1">
                <a:solidFill>
                  <a:srgbClr val="1C0E5D"/>
                </a:solidFill>
                <a:latin typeface="+mn-lt"/>
                <a:cs typeface="Century Gothic"/>
              </a:rPr>
              <a:t>sur</a:t>
            </a:r>
            <a:r>
              <a:rPr lang="en-GB" sz="2000" b="1" dirty="0">
                <a:solidFill>
                  <a:srgbClr val="1C0E5D"/>
                </a:solidFill>
                <a:latin typeface="+mn-lt"/>
                <a:cs typeface="Century Gothic"/>
              </a:rPr>
              <a:t> 3 </a:t>
            </a:r>
            <a:r>
              <a:rPr lang="en-GB" sz="2000" b="1" dirty="0" err="1">
                <a:solidFill>
                  <a:srgbClr val="1C0E5D"/>
                </a:solidFill>
                <a:latin typeface="+mn-lt"/>
                <a:cs typeface="Century Gothic"/>
              </a:rPr>
              <a:t>ou</a:t>
            </a:r>
            <a:r>
              <a:rPr lang="en-GB" sz="2000" b="1" dirty="0">
                <a:solidFill>
                  <a:srgbClr val="1C0E5D"/>
                </a:solidFill>
                <a:latin typeface="+mn-lt"/>
                <a:cs typeface="Century Gothic"/>
              </a:rPr>
              <a:t> 4 </a:t>
            </a:r>
            <a:r>
              <a:rPr lang="en-GB" sz="2000" b="1" dirty="0" err="1">
                <a:solidFill>
                  <a:srgbClr val="1C0E5D"/>
                </a:solidFill>
                <a:latin typeface="+mn-lt"/>
                <a:cs typeface="Century Gothic"/>
              </a:rPr>
              <a:t>lignes</a:t>
            </a:r>
            <a:r>
              <a:rPr lang="en-GB" sz="2000" b="1" dirty="0">
                <a:solidFill>
                  <a:srgbClr val="1C0E5D"/>
                </a:solidFill>
                <a:latin typeface="+mn-lt"/>
                <a:cs typeface="Century Gothic"/>
              </a:rPr>
              <a:t> :</a:t>
            </a:r>
          </a:p>
        </p:txBody>
      </p:sp>
      <p:sp>
        <p:nvSpPr>
          <p:cNvPr id="9" name="Content Placeholder 2"/>
          <p:cNvSpPr>
            <a:spLocks noGrp="1"/>
          </p:cNvSpPr>
          <p:nvPr>
            <p:ph idx="1" hasCustomPrompt="1"/>
          </p:nvPr>
        </p:nvSpPr>
        <p:spPr>
          <a:xfrm>
            <a:off x="719403" y="3645025"/>
            <a:ext cx="5184576" cy="2592288"/>
          </a:xfrm>
          <a:prstGeom prst="rect">
            <a:avLst/>
          </a:prstGeom>
        </p:spPr>
        <p:txBody>
          <a:bodyPr/>
          <a:lstStyle>
            <a:lvl1pPr marL="285750" indent="-285750">
              <a:buSzPct val="100000"/>
              <a:buFontTx/>
              <a:buBlip>
                <a:blip r:embed="rId2"/>
              </a:buBlip>
              <a:defRPr sz="1800" b="1" baseline="0"/>
            </a:lvl1pPr>
            <a:lvl2pPr marL="742950" indent="-285750">
              <a:buFont typeface="Courier New"/>
              <a:buChar char="o"/>
              <a:defRPr sz="1600">
                <a:solidFill>
                  <a:schemeClr val="accent5">
                    <a:lumMod val="50000"/>
                  </a:schemeClr>
                </a:solidFill>
              </a:defRPr>
            </a:lvl2pPr>
            <a:lvl3pPr>
              <a:defRPr sz="1400" b="1">
                <a:solidFill>
                  <a:schemeClr val="accent5">
                    <a:lumMod val="50000"/>
                  </a:schemeClr>
                </a:solidFill>
              </a:defRPr>
            </a:lvl3pPr>
            <a:lvl4pPr marL="1543050" indent="-171450">
              <a:buSzPct val="100000"/>
              <a:buFontTx/>
              <a:buBlip>
                <a:blip r:embed="rId3"/>
              </a:buBlip>
              <a:defRPr sz="1200"/>
            </a:lvl4pPr>
          </a:lstStyle>
          <a:p>
            <a:pPr lvl="0"/>
            <a:r>
              <a:rPr lang="pt-PT" dirty="0"/>
              <a:t>PUCE DE NIVEAU 1</a:t>
            </a:r>
          </a:p>
          <a:p>
            <a:pPr lvl="1"/>
            <a:r>
              <a:rPr lang="pt-PT" dirty="0" err="1"/>
              <a:t>Puce</a:t>
            </a:r>
            <a:r>
              <a:rPr lang="pt-PT" dirty="0"/>
              <a:t> de </a:t>
            </a:r>
            <a:r>
              <a:rPr lang="pt-PT" dirty="0" err="1"/>
              <a:t>niveau</a:t>
            </a:r>
            <a:r>
              <a:rPr lang="pt-PT" dirty="0"/>
              <a:t> 2</a:t>
            </a:r>
          </a:p>
          <a:p>
            <a:pPr lvl="2"/>
            <a:r>
              <a:rPr lang="pt-PT" dirty="0" err="1"/>
              <a:t>Puce</a:t>
            </a:r>
            <a:r>
              <a:rPr lang="pt-PT" dirty="0"/>
              <a:t> de </a:t>
            </a:r>
            <a:r>
              <a:rPr lang="pt-PT" dirty="0" err="1"/>
              <a:t>niveau</a:t>
            </a:r>
            <a:r>
              <a:rPr lang="pt-PT" dirty="0"/>
              <a:t> 3</a:t>
            </a:r>
          </a:p>
          <a:p>
            <a:pPr lvl="3"/>
            <a:r>
              <a:rPr lang="pt-PT" dirty="0" err="1"/>
              <a:t>Puce</a:t>
            </a:r>
            <a:r>
              <a:rPr lang="pt-PT" dirty="0"/>
              <a:t> de </a:t>
            </a:r>
            <a:r>
              <a:rPr lang="pt-PT" dirty="0" err="1"/>
              <a:t>niveau</a:t>
            </a:r>
            <a:r>
              <a:rPr lang="pt-PT" dirty="0"/>
              <a:t> 4</a:t>
            </a:r>
          </a:p>
        </p:txBody>
      </p:sp>
      <p:sp>
        <p:nvSpPr>
          <p:cNvPr id="10" name="Content Placeholder 2"/>
          <p:cNvSpPr>
            <a:spLocks noGrp="1"/>
          </p:cNvSpPr>
          <p:nvPr>
            <p:ph idx="15" hasCustomPrompt="1"/>
          </p:nvPr>
        </p:nvSpPr>
        <p:spPr>
          <a:xfrm>
            <a:off x="6096000" y="3645024"/>
            <a:ext cx="5184576" cy="2592288"/>
          </a:xfrm>
          <a:prstGeom prst="rect">
            <a:avLst/>
          </a:prstGeom>
        </p:spPr>
        <p:txBody>
          <a:bodyPr/>
          <a:lstStyle>
            <a:lvl1pPr marL="285750" indent="-285750">
              <a:buSzPct val="100000"/>
              <a:buFontTx/>
              <a:buBlip>
                <a:blip r:embed="rId2"/>
              </a:buBlip>
              <a:defRPr sz="1800" b="1" baseline="0"/>
            </a:lvl1pPr>
            <a:lvl2pPr marL="742950" indent="-285750">
              <a:buFont typeface="Courier New"/>
              <a:buChar char="o"/>
              <a:defRPr sz="1600">
                <a:solidFill>
                  <a:schemeClr val="accent5">
                    <a:lumMod val="50000"/>
                  </a:schemeClr>
                </a:solidFill>
              </a:defRPr>
            </a:lvl2pPr>
            <a:lvl3pPr>
              <a:defRPr sz="1400" b="1">
                <a:solidFill>
                  <a:schemeClr val="accent5">
                    <a:lumMod val="50000"/>
                  </a:schemeClr>
                </a:solidFill>
              </a:defRPr>
            </a:lvl3pPr>
            <a:lvl4pPr marL="1543050" indent="-171450">
              <a:buSzPct val="100000"/>
              <a:buFontTx/>
              <a:buBlip>
                <a:blip r:embed="rId3"/>
              </a:buBlip>
              <a:defRPr sz="1200"/>
            </a:lvl4pPr>
          </a:lstStyle>
          <a:p>
            <a:pPr lvl="0"/>
            <a:r>
              <a:rPr lang="pt-PT" dirty="0"/>
              <a:t>PUCE DE NIVEAU 1</a:t>
            </a:r>
          </a:p>
          <a:p>
            <a:pPr lvl="1"/>
            <a:r>
              <a:rPr lang="pt-PT" dirty="0" err="1"/>
              <a:t>Puce</a:t>
            </a:r>
            <a:r>
              <a:rPr lang="pt-PT" dirty="0"/>
              <a:t> de </a:t>
            </a:r>
            <a:r>
              <a:rPr lang="pt-PT" dirty="0" err="1"/>
              <a:t>niveau</a:t>
            </a:r>
            <a:r>
              <a:rPr lang="pt-PT" dirty="0"/>
              <a:t> 2</a:t>
            </a:r>
          </a:p>
          <a:p>
            <a:pPr lvl="2"/>
            <a:r>
              <a:rPr lang="pt-PT" dirty="0" err="1"/>
              <a:t>Puce</a:t>
            </a:r>
            <a:r>
              <a:rPr lang="pt-PT" dirty="0"/>
              <a:t> de </a:t>
            </a:r>
            <a:r>
              <a:rPr lang="pt-PT" dirty="0" err="1"/>
              <a:t>niveau</a:t>
            </a:r>
            <a:r>
              <a:rPr lang="pt-PT" dirty="0"/>
              <a:t> 3</a:t>
            </a:r>
          </a:p>
          <a:p>
            <a:pPr lvl="3"/>
            <a:r>
              <a:rPr lang="pt-PT" dirty="0" err="1"/>
              <a:t>Puce</a:t>
            </a:r>
            <a:r>
              <a:rPr lang="pt-PT" dirty="0"/>
              <a:t> de </a:t>
            </a:r>
            <a:r>
              <a:rPr lang="pt-PT" dirty="0" err="1"/>
              <a:t>niveau</a:t>
            </a:r>
            <a:r>
              <a:rPr lang="pt-PT" dirty="0"/>
              <a:t> 4</a:t>
            </a:r>
          </a:p>
        </p:txBody>
      </p:sp>
      <p:sp>
        <p:nvSpPr>
          <p:cNvPr id="12" name="Rectangle 11"/>
          <p:cNvSpPr/>
          <p:nvPr userDrawn="1"/>
        </p:nvSpPr>
        <p:spPr>
          <a:xfrm>
            <a:off x="7320136" y="6309320"/>
            <a:ext cx="3888432" cy="360040"/>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1228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3"/>
          <p:cNvSpPr>
            <a:spLocks noGrp="1"/>
          </p:cNvSpPr>
          <p:nvPr>
            <p:ph type="dt" sz="half" idx="11"/>
          </p:nvPr>
        </p:nvSpPr>
        <p:spPr>
          <a:xfrm>
            <a:off x="335360" y="6376244"/>
            <a:ext cx="2844800" cy="365125"/>
          </a:xfrm>
          <a:prstGeom prst="rect">
            <a:avLst/>
          </a:prstGeom>
        </p:spPr>
        <p:txBody>
          <a:bodyPr/>
          <a:lstStyle/>
          <a:p>
            <a:pPr defTabSz="457200"/>
            <a:r>
              <a:rPr lang="fr-FR"/>
              <a:t>03.01.17</a:t>
            </a:r>
            <a:endParaRPr lang="en-US" dirty="0"/>
          </a:p>
        </p:txBody>
      </p:sp>
      <p:sp>
        <p:nvSpPr>
          <p:cNvPr id="4" name="Footer Placeholder 4"/>
          <p:cNvSpPr>
            <a:spLocks noGrp="1"/>
          </p:cNvSpPr>
          <p:nvPr>
            <p:ph type="ftr" sz="quarter" idx="12"/>
          </p:nvPr>
        </p:nvSpPr>
        <p:spPr>
          <a:xfrm>
            <a:off x="1487488" y="6376244"/>
            <a:ext cx="3860800" cy="365125"/>
          </a:xfrm>
          <a:prstGeom prst="rect">
            <a:avLst/>
          </a:prstGeom>
        </p:spPr>
        <p:txBody>
          <a:bodyPr/>
          <a:lstStyle/>
          <a:p>
            <a:pPr defTabSz="457200"/>
            <a:r>
              <a:rPr lang="en-US"/>
              <a:t>TITRE DE LA PRESENTATION</a:t>
            </a:r>
            <a:endParaRPr lang="en-US" dirty="0"/>
          </a:p>
        </p:txBody>
      </p:sp>
      <p:sp>
        <p:nvSpPr>
          <p:cNvPr id="6" name="Text Placeholder 10"/>
          <p:cNvSpPr>
            <a:spLocks noGrp="1"/>
          </p:cNvSpPr>
          <p:nvPr>
            <p:ph type="body" sz="quarter" idx="14" hasCustomPrompt="1"/>
          </p:nvPr>
        </p:nvSpPr>
        <p:spPr>
          <a:xfrm>
            <a:off x="719403" y="2420838"/>
            <a:ext cx="10561173" cy="1151830"/>
          </a:xfrm>
          <a:prstGeom prst="rect">
            <a:avLst/>
          </a:prstGeom>
        </p:spPr>
        <p:txBody>
          <a:bodyPr vert="horz"/>
          <a:lstStyle>
            <a:lvl1pPr marL="0" indent="0">
              <a:buNone/>
              <a:defRPr sz="2000" b="1"/>
            </a:lvl1pPr>
            <a:lvl2pPr marL="457200" indent="0">
              <a:buNone/>
              <a:defRPr sz="2000" b="1"/>
            </a:lvl2pPr>
            <a:lvl3pPr marL="914400" indent="0">
              <a:buNone/>
              <a:defRPr sz="2000" b="1"/>
            </a:lvl3pPr>
            <a:lvl4pPr marL="1371600" indent="0">
              <a:buNone/>
              <a:defRPr sz="2000" b="1"/>
            </a:lvl4pPr>
            <a:lvl5pPr marL="1828800" indent="0">
              <a:buNone/>
              <a:defRPr sz="2000" b="1"/>
            </a:lvl5pPr>
          </a:lstStyle>
          <a:p>
            <a:r>
              <a:rPr lang="en-GB" sz="2000" b="1" dirty="0">
                <a:solidFill>
                  <a:srgbClr val="1C0E5D"/>
                </a:solidFill>
                <a:latin typeface="+mn-lt"/>
                <a:cs typeface="Century Gothic"/>
              </a:rPr>
              <a:t>Introduction </a:t>
            </a:r>
            <a:r>
              <a:rPr lang="en-GB" sz="2000" b="1" dirty="0" err="1">
                <a:solidFill>
                  <a:srgbClr val="1C0E5D"/>
                </a:solidFill>
                <a:latin typeface="+mn-lt"/>
                <a:cs typeface="Century Gothic"/>
              </a:rPr>
              <a:t>sur</a:t>
            </a:r>
            <a:r>
              <a:rPr lang="en-GB" sz="2000" b="1" dirty="0">
                <a:solidFill>
                  <a:srgbClr val="1C0E5D"/>
                </a:solidFill>
                <a:latin typeface="+mn-lt"/>
                <a:cs typeface="Century Gothic"/>
              </a:rPr>
              <a:t> 3 </a:t>
            </a:r>
            <a:r>
              <a:rPr lang="en-GB" sz="2000" b="1" dirty="0" err="1">
                <a:solidFill>
                  <a:srgbClr val="1C0E5D"/>
                </a:solidFill>
                <a:latin typeface="+mn-lt"/>
                <a:cs typeface="Century Gothic"/>
              </a:rPr>
              <a:t>ou</a:t>
            </a:r>
            <a:r>
              <a:rPr lang="en-GB" sz="2000" b="1" dirty="0">
                <a:solidFill>
                  <a:srgbClr val="1C0E5D"/>
                </a:solidFill>
                <a:latin typeface="+mn-lt"/>
                <a:cs typeface="Century Gothic"/>
              </a:rPr>
              <a:t> 4 </a:t>
            </a:r>
            <a:r>
              <a:rPr lang="en-GB" sz="2000" b="1" dirty="0" err="1">
                <a:solidFill>
                  <a:srgbClr val="1C0E5D"/>
                </a:solidFill>
                <a:latin typeface="+mn-lt"/>
                <a:cs typeface="Century Gothic"/>
              </a:rPr>
              <a:t>lignes</a:t>
            </a:r>
            <a:r>
              <a:rPr lang="en-GB" sz="2000" b="1" dirty="0">
                <a:solidFill>
                  <a:srgbClr val="1C0E5D"/>
                </a:solidFill>
                <a:latin typeface="+mn-lt"/>
                <a:cs typeface="Century Gothic"/>
              </a:rPr>
              <a:t>, Introduction </a:t>
            </a:r>
            <a:r>
              <a:rPr lang="en-GB" sz="2000" b="1" dirty="0" err="1">
                <a:solidFill>
                  <a:srgbClr val="1C0E5D"/>
                </a:solidFill>
                <a:latin typeface="+mn-lt"/>
                <a:cs typeface="Century Gothic"/>
              </a:rPr>
              <a:t>sur</a:t>
            </a:r>
            <a:r>
              <a:rPr lang="en-GB" sz="2000" b="1" dirty="0">
                <a:solidFill>
                  <a:srgbClr val="1C0E5D"/>
                </a:solidFill>
                <a:latin typeface="+mn-lt"/>
                <a:cs typeface="Century Gothic"/>
              </a:rPr>
              <a:t> 3 </a:t>
            </a:r>
            <a:r>
              <a:rPr lang="en-GB" sz="2000" b="1" dirty="0" err="1">
                <a:solidFill>
                  <a:srgbClr val="1C0E5D"/>
                </a:solidFill>
                <a:latin typeface="+mn-lt"/>
                <a:cs typeface="Century Gothic"/>
              </a:rPr>
              <a:t>ou</a:t>
            </a:r>
            <a:r>
              <a:rPr lang="en-GB" sz="2000" b="1" dirty="0">
                <a:solidFill>
                  <a:srgbClr val="1C0E5D"/>
                </a:solidFill>
                <a:latin typeface="+mn-lt"/>
                <a:cs typeface="Century Gothic"/>
              </a:rPr>
              <a:t> 4 </a:t>
            </a:r>
            <a:r>
              <a:rPr lang="en-GB" sz="2000" b="1" dirty="0" err="1">
                <a:solidFill>
                  <a:srgbClr val="1C0E5D"/>
                </a:solidFill>
                <a:latin typeface="+mn-lt"/>
                <a:cs typeface="Century Gothic"/>
              </a:rPr>
              <a:t>lignes</a:t>
            </a:r>
            <a:r>
              <a:rPr lang="en-GB" sz="2000" b="1" dirty="0">
                <a:solidFill>
                  <a:srgbClr val="1C0E5D"/>
                </a:solidFill>
                <a:latin typeface="+mn-lt"/>
                <a:cs typeface="Century Gothic"/>
              </a:rPr>
              <a:t> :</a:t>
            </a:r>
          </a:p>
        </p:txBody>
      </p:sp>
      <p:sp>
        <p:nvSpPr>
          <p:cNvPr id="8" name="Title 1"/>
          <p:cNvSpPr>
            <a:spLocks noGrp="1"/>
          </p:cNvSpPr>
          <p:nvPr>
            <p:ph type="title" hasCustomPrompt="1"/>
          </p:nvPr>
        </p:nvSpPr>
        <p:spPr>
          <a:xfrm>
            <a:off x="719403" y="836712"/>
            <a:ext cx="10589772" cy="562074"/>
          </a:xfrm>
          <a:prstGeom prst="rect">
            <a:avLst/>
          </a:prstGeom>
        </p:spPr>
        <p:txBody>
          <a:bodyPr vert="horz"/>
          <a:lstStyle>
            <a:lvl1pPr algn="l">
              <a:defRPr sz="2800" b="1" baseline="0"/>
            </a:lvl1pPr>
          </a:lstStyle>
          <a:p>
            <a:r>
              <a:rPr lang="pt-PT" dirty="0"/>
              <a:t>TITRE</a:t>
            </a:r>
            <a:endParaRPr lang="en-US" dirty="0"/>
          </a:p>
        </p:txBody>
      </p:sp>
      <p:sp>
        <p:nvSpPr>
          <p:cNvPr id="9" name="Text Placeholder 6"/>
          <p:cNvSpPr>
            <a:spLocks noGrp="1"/>
          </p:cNvSpPr>
          <p:nvPr>
            <p:ph type="body" sz="quarter" idx="13" hasCustomPrompt="1"/>
          </p:nvPr>
        </p:nvSpPr>
        <p:spPr>
          <a:xfrm>
            <a:off x="719405" y="1462188"/>
            <a:ext cx="10561172" cy="576411"/>
          </a:xfrm>
          <a:prstGeom prst="rect">
            <a:avLst/>
          </a:prstGeom>
        </p:spPr>
        <p:txBody>
          <a:bodyPr vert="horz"/>
          <a:lstStyle>
            <a:lvl1pPr marL="0" indent="0">
              <a:buNone/>
              <a:defRPr sz="2800" baseline="0">
                <a:solidFill>
                  <a:schemeClr val="accent5">
                    <a:lumMod val="50000"/>
                  </a:schemeClr>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pt-PT" dirty="0"/>
              <a:t>Sous-titre	</a:t>
            </a:r>
          </a:p>
        </p:txBody>
      </p:sp>
      <p:sp>
        <p:nvSpPr>
          <p:cNvPr id="10" name="Content Placeholder 2"/>
          <p:cNvSpPr>
            <a:spLocks noGrp="1"/>
          </p:cNvSpPr>
          <p:nvPr>
            <p:ph idx="1" hasCustomPrompt="1"/>
          </p:nvPr>
        </p:nvSpPr>
        <p:spPr>
          <a:xfrm>
            <a:off x="719403" y="3645025"/>
            <a:ext cx="10561173" cy="2592288"/>
          </a:xfrm>
          <a:prstGeom prst="rect">
            <a:avLst/>
          </a:prstGeom>
        </p:spPr>
        <p:txBody>
          <a:bodyPr/>
          <a:lstStyle>
            <a:lvl1pPr marL="285750" indent="-285750">
              <a:buSzPct val="100000"/>
              <a:buFontTx/>
              <a:buBlip>
                <a:blip r:embed="rId2"/>
              </a:buBlip>
              <a:defRPr sz="1800" b="1" baseline="0"/>
            </a:lvl1pPr>
            <a:lvl2pPr marL="742950" indent="-285750">
              <a:buFont typeface="Courier New"/>
              <a:buChar char="o"/>
              <a:defRPr sz="1600">
                <a:solidFill>
                  <a:schemeClr val="accent5">
                    <a:lumMod val="50000"/>
                  </a:schemeClr>
                </a:solidFill>
              </a:defRPr>
            </a:lvl2pPr>
            <a:lvl3pPr>
              <a:defRPr sz="1400" b="1">
                <a:solidFill>
                  <a:schemeClr val="accent5">
                    <a:lumMod val="50000"/>
                  </a:schemeClr>
                </a:solidFill>
              </a:defRPr>
            </a:lvl3pPr>
            <a:lvl4pPr marL="1543050" indent="-171450">
              <a:buSzPct val="100000"/>
              <a:buFontTx/>
              <a:buBlip>
                <a:blip r:embed="rId3"/>
              </a:buBlip>
              <a:defRPr sz="1200"/>
            </a:lvl4pPr>
          </a:lstStyle>
          <a:p>
            <a:pPr lvl="0"/>
            <a:r>
              <a:rPr lang="pt-PT" dirty="0"/>
              <a:t>PUCE DE NIVEAU 1</a:t>
            </a:r>
          </a:p>
          <a:p>
            <a:pPr lvl="1"/>
            <a:r>
              <a:rPr lang="pt-PT" dirty="0" err="1"/>
              <a:t>Puce</a:t>
            </a:r>
            <a:r>
              <a:rPr lang="pt-PT" dirty="0"/>
              <a:t> de </a:t>
            </a:r>
            <a:r>
              <a:rPr lang="pt-PT" dirty="0" err="1"/>
              <a:t>niveau</a:t>
            </a:r>
            <a:r>
              <a:rPr lang="pt-PT" dirty="0"/>
              <a:t> 2</a:t>
            </a:r>
          </a:p>
          <a:p>
            <a:pPr lvl="2"/>
            <a:r>
              <a:rPr lang="pt-PT" dirty="0" err="1"/>
              <a:t>Puce</a:t>
            </a:r>
            <a:r>
              <a:rPr lang="pt-PT" dirty="0"/>
              <a:t> de </a:t>
            </a:r>
            <a:r>
              <a:rPr lang="pt-PT" dirty="0" err="1"/>
              <a:t>niveau</a:t>
            </a:r>
            <a:r>
              <a:rPr lang="pt-PT" dirty="0"/>
              <a:t> 3</a:t>
            </a:r>
          </a:p>
          <a:p>
            <a:pPr lvl="3"/>
            <a:r>
              <a:rPr lang="pt-PT" dirty="0" err="1"/>
              <a:t>Puce</a:t>
            </a:r>
            <a:r>
              <a:rPr lang="pt-PT" dirty="0"/>
              <a:t> de </a:t>
            </a:r>
            <a:r>
              <a:rPr lang="pt-PT" dirty="0" err="1"/>
              <a:t>niveau</a:t>
            </a:r>
            <a:r>
              <a:rPr lang="pt-PT" dirty="0"/>
              <a:t> 4</a:t>
            </a:r>
          </a:p>
        </p:txBody>
      </p:sp>
      <p:sp>
        <p:nvSpPr>
          <p:cNvPr id="11" name="Rectangle 10"/>
          <p:cNvSpPr/>
          <p:nvPr userDrawn="1"/>
        </p:nvSpPr>
        <p:spPr>
          <a:xfrm>
            <a:off x="7320136" y="6309320"/>
            <a:ext cx="3888432" cy="360040"/>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22665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ew" type="twoColTx">
  <p:cSld name="New">
    <p:spTree>
      <p:nvGrpSpPr>
        <p:cNvPr id="1" name="Shape 34"/>
        <p:cNvGrpSpPr/>
        <p:nvPr/>
      </p:nvGrpSpPr>
      <p:grpSpPr>
        <a:xfrm>
          <a:off x="0" y="0"/>
          <a:ext cx="0" cy="0"/>
          <a:chOff x="0" y="0"/>
          <a:chExt cx="0" cy="0"/>
        </a:xfrm>
      </p:grpSpPr>
      <p:sp>
        <p:nvSpPr>
          <p:cNvPr id="35" name="Google Shape;35;p7"/>
          <p:cNvSpPr/>
          <p:nvPr/>
        </p:nvSpPr>
        <p:spPr>
          <a:xfrm>
            <a:off x="0" y="1228000"/>
            <a:ext cx="12192000" cy="5630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7"/>
          <p:cNvSpPr txBox="1">
            <a:spLocks noGrp="1"/>
          </p:cNvSpPr>
          <p:nvPr>
            <p:ph type="body" idx="1"/>
          </p:nvPr>
        </p:nvSpPr>
        <p:spPr>
          <a:xfrm>
            <a:off x="789000" y="1228000"/>
            <a:ext cx="10852800" cy="4832400"/>
          </a:xfrm>
          <a:prstGeom prst="rect">
            <a:avLst/>
          </a:prstGeom>
        </p:spPr>
        <p:txBody>
          <a:bodyPr spcFirstLastPara="1" wrap="square" lIns="0" tIns="0" rIns="0" bIns="0" anchor="t" anchorCtr="0">
            <a:noAutofit/>
          </a:bodyPr>
          <a:lstStyle>
            <a:lvl1pPr marL="609585" lvl="0" indent="-457189" rtl="0">
              <a:spcBef>
                <a:spcPts val="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1pPr>
            <a:lvl2pPr marL="1219170" lvl="1" indent="-457189" rtl="0">
              <a:spcBef>
                <a:spcPts val="80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2pPr>
            <a:lvl3pPr marL="1828754" lvl="2" indent="-457189" rtl="0">
              <a:spcBef>
                <a:spcPts val="80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3pPr>
            <a:lvl4pPr marL="2438339" lvl="3" indent="-457189" rtl="0">
              <a:spcBef>
                <a:spcPts val="80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4pPr>
            <a:lvl5pPr marL="3047924" lvl="4" indent="-457189" rtl="0">
              <a:spcBef>
                <a:spcPts val="80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5pPr>
            <a:lvl6pPr marL="3657509" lvl="5" indent="-457189" rtl="0">
              <a:spcBef>
                <a:spcPts val="80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6pPr>
            <a:lvl7pPr marL="4267093" lvl="6" indent="-457189" rtl="0">
              <a:spcBef>
                <a:spcPts val="80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7pPr>
            <a:lvl8pPr marL="4876678" lvl="7" indent="-457189" rtl="0">
              <a:spcBef>
                <a:spcPts val="800"/>
              </a:spcBef>
              <a:spcAft>
                <a:spcPts val="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8pPr>
            <a:lvl9pPr marL="5486263" lvl="8" indent="-457189" rtl="0">
              <a:spcBef>
                <a:spcPts val="800"/>
              </a:spcBef>
              <a:spcAft>
                <a:spcPts val="800"/>
              </a:spcAft>
              <a:buClr>
                <a:srgbClr val="222222"/>
              </a:buClr>
              <a:buSzPts val="1800"/>
              <a:buFont typeface="Times New Roman"/>
              <a:buChar char="■"/>
              <a:defRPr sz="2400">
                <a:solidFill>
                  <a:srgbClr val="222222"/>
                </a:solidFill>
                <a:latin typeface="Times New Roman"/>
                <a:ea typeface="Times New Roman"/>
                <a:cs typeface="Times New Roman"/>
                <a:sym typeface="Times New Roman"/>
              </a:defRPr>
            </a:lvl9pPr>
          </a:lstStyle>
          <a:p>
            <a:endParaRPr/>
          </a:p>
        </p:txBody>
      </p:sp>
      <p:cxnSp>
        <p:nvCxnSpPr>
          <p:cNvPr id="37" name="Google Shape;37;p7"/>
          <p:cNvCxnSpPr/>
          <p:nvPr/>
        </p:nvCxnSpPr>
        <p:spPr>
          <a:xfrm>
            <a:off x="838567" y="912167"/>
            <a:ext cx="1355600" cy="0"/>
          </a:xfrm>
          <a:prstGeom prst="straightConnector1">
            <a:avLst/>
          </a:prstGeom>
          <a:noFill/>
          <a:ln w="19050" cap="flat" cmpd="sng">
            <a:solidFill>
              <a:srgbClr val="85200C"/>
            </a:solidFill>
            <a:prstDash val="solid"/>
            <a:round/>
            <a:headEnd type="none" w="med" len="med"/>
            <a:tailEnd type="none" w="med" len="med"/>
          </a:ln>
        </p:spPr>
      </p:cxnSp>
      <p:cxnSp>
        <p:nvCxnSpPr>
          <p:cNvPr id="38" name="Google Shape;38;p7"/>
          <p:cNvCxnSpPr/>
          <p:nvPr/>
        </p:nvCxnSpPr>
        <p:spPr>
          <a:xfrm rot="10800000" flipH="1">
            <a:off x="838567" y="6489367"/>
            <a:ext cx="10213200" cy="10800"/>
          </a:xfrm>
          <a:prstGeom prst="straightConnector1">
            <a:avLst/>
          </a:prstGeom>
          <a:noFill/>
          <a:ln w="19050" cap="flat" cmpd="sng">
            <a:solidFill>
              <a:srgbClr val="85200C"/>
            </a:solidFill>
            <a:prstDash val="solid"/>
            <a:round/>
            <a:headEnd type="none" w="med" len="med"/>
            <a:tailEnd type="none" w="med" len="med"/>
          </a:ln>
        </p:spPr>
      </p:cxnSp>
      <p:sp>
        <p:nvSpPr>
          <p:cNvPr id="39" name="Google Shape;39;p7"/>
          <p:cNvSpPr txBox="1"/>
          <p:nvPr/>
        </p:nvSpPr>
        <p:spPr>
          <a:xfrm>
            <a:off x="881933" y="6430433"/>
            <a:ext cx="6914000" cy="492402"/>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 sz="1600">
                <a:latin typeface="Times New Roman"/>
                <a:ea typeface="Times New Roman"/>
                <a:cs typeface="Times New Roman"/>
                <a:sym typeface="Times New Roman"/>
              </a:rPr>
              <a:t>MASTER THESIS PRESENTATION   |  LUCA TAUSCH,  2023</a:t>
            </a:r>
            <a:endParaRPr sz="1600">
              <a:latin typeface="Times New Roman"/>
              <a:ea typeface="Times New Roman"/>
              <a:cs typeface="Times New Roman"/>
              <a:sym typeface="Times New Roman"/>
            </a:endParaRPr>
          </a:p>
        </p:txBody>
      </p:sp>
      <p:sp>
        <p:nvSpPr>
          <p:cNvPr id="40" name="Google Shape;40;p7"/>
          <p:cNvSpPr txBox="1">
            <a:spLocks noGrp="1"/>
          </p:cNvSpPr>
          <p:nvPr>
            <p:ph type="sldNum" idx="12"/>
          </p:nvPr>
        </p:nvSpPr>
        <p:spPr>
          <a:xfrm>
            <a:off x="11169812" y="6232368"/>
            <a:ext cx="731600" cy="524800"/>
          </a:xfrm>
          <a:prstGeom prst="rect">
            <a:avLst/>
          </a:prstGeom>
          <a:noFill/>
        </p:spPr>
        <p:txBody>
          <a:bodyPr spcFirstLastPara="1" wrap="square" lIns="0" tIns="0" rIns="0" bIns="0" anchor="ctr" anchorCtr="0">
            <a:noAutofit/>
          </a:bodyPr>
          <a:lstStyle>
            <a:lvl1pPr lvl="0" rtl="0">
              <a:buNone/>
              <a:defRPr sz="1600" b="0">
                <a:solidFill>
                  <a:srgbClr val="85200C"/>
                </a:solidFill>
                <a:latin typeface="Times New Roman"/>
                <a:ea typeface="Times New Roman"/>
                <a:cs typeface="Times New Roman"/>
                <a:sym typeface="Times New Roman"/>
              </a:defRPr>
            </a:lvl1pPr>
            <a:lvl2pPr lvl="1" rtl="0">
              <a:buNone/>
              <a:defRPr sz="1600" b="0">
                <a:solidFill>
                  <a:srgbClr val="85200C"/>
                </a:solidFill>
                <a:latin typeface="Times New Roman"/>
                <a:ea typeface="Times New Roman"/>
                <a:cs typeface="Times New Roman"/>
                <a:sym typeface="Times New Roman"/>
              </a:defRPr>
            </a:lvl2pPr>
            <a:lvl3pPr lvl="2" rtl="0">
              <a:buNone/>
              <a:defRPr sz="1600" b="0">
                <a:solidFill>
                  <a:srgbClr val="85200C"/>
                </a:solidFill>
                <a:latin typeface="Times New Roman"/>
                <a:ea typeface="Times New Roman"/>
                <a:cs typeface="Times New Roman"/>
                <a:sym typeface="Times New Roman"/>
              </a:defRPr>
            </a:lvl3pPr>
            <a:lvl4pPr lvl="3" rtl="0">
              <a:buNone/>
              <a:defRPr sz="1600" b="0">
                <a:solidFill>
                  <a:srgbClr val="85200C"/>
                </a:solidFill>
                <a:latin typeface="Times New Roman"/>
                <a:ea typeface="Times New Roman"/>
                <a:cs typeface="Times New Roman"/>
                <a:sym typeface="Times New Roman"/>
              </a:defRPr>
            </a:lvl4pPr>
            <a:lvl5pPr lvl="4" rtl="0">
              <a:buNone/>
              <a:defRPr sz="1600" b="0">
                <a:solidFill>
                  <a:srgbClr val="85200C"/>
                </a:solidFill>
                <a:latin typeface="Times New Roman"/>
                <a:ea typeface="Times New Roman"/>
                <a:cs typeface="Times New Roman"/>
                <a:sym typeface="Times New Roman"/>
              </a:defRPr>
            </a:lvl5pPr>
            <a:lvl6pPr lvl="5" rtl="0">
              <a:buNone/>
              <a:defRPr sz="1600" b="0">
                <a:solidFill>
                  <a:srgbClr val="85200C"/>
                </a:solidFill>
                <a:latin typeface="Times New Roman"/>
                <a:ea typeface="Times New Roman"/>
                <a:cs typeface="Times New Roman"/>
                <a:sym typeface="Times New Roman"/>
              </a:defRPr>
            </a:lvl6pPr>
            <a:lvl7pPr lvl="6" rtl="0">
              <a:buNone/>
              <a:defRPr sz="1600" b="0">
                <a:solidFill>
                  <a:srgbClr val="85200C"/>
                </a:solidFill>
                <a:latin typeface="Times New Roman"/>
                <a:ea typeface="Times New Roman"/>
                <a:cs typeface="Times New Roman"/>
                <a:sym typeface="Times New Roman"/>
              </a:defRPr>
            </a:lvl7pPr>
            <a:lvl8pPr lvl="7" rtl="0">
              <a:buNone/>
              <a:defRPr sz="1600" b="0">
                <a:solidFill>
                  <a:srgbClr val="85200C"/>
                </a:solidFill>
                <a:latin typeface="Times New Roman"/>
                <a:ea typeface="Times New Roman"/>
                <a:cs typeface="Times New Roman"/>
                <a:sym typeface="Times New Roman"/>
              </a:defRPr>
            </a:lvl8pPr>
            <a:lvl9pPr lvl="8" rtl="0">
              <a:buNone/>
              <a:defRPr sz="1600" b="0">
                <a:solidFill>
                  <a:srgbClr val="85200C"/>
                </a:solidFill>
                <a:latin typeface="Times New Roman"/>
                <a:ea typeface="Times New Roman"/>
                <a:cs typeface="Times New Roman"/>
                <a:sym typeface="Times New Roman"/>
              </a:defRPr>
            </a:lvl9pPr>
          </a:lstStyle>
          <a:p>
            <a:pPr algn="ctr"/>
            <a:r>
              <a:rPr lang="fr-FR"/>
              <a:t>( </a:t>
            </a:r>
            <a:fld id="{00000000-1234-1234-1234-123412341234}" type="slidenum">
              <a:rPr lang="en" smtClean="0"/>
              <a:pPr algn="ctr"/>
              <a:t>‹nº›</a:t>
            </a:fld>
            <a:r>
              <a:rPr lang="en"/>
              <a:t> )</a:t>
            </a:r>
            <a:endParaRPr/>
          </a:p>
        </p:txBody>
      </p:sp>
      <p:sp>
        <p:nvSpPr>
          <p:cNvPr id="41" name="Google Shape;41;p7"/>
          <p:cNvSpPr txBox="1">
            <a:spLocks noGrp="1"/>
          </p:cNvSpPr>
          <p:nvPr>
            <p:ph type="title"/>
          </p:nvPr>
        </p:nvSpPr>
        <p:spPr>
          <a:xfrm>
            <a:off x="881933" y="333167"/>
            <a:ext cx="7994400" cy="524800"/>
          </a:xfrm>
          <a:prstGeom prst="rect">
            <a:avLst/>
          </a:prstGeom>
        </p:spPr>
        <p:txBody>
          <a:bodyPr spcFirstLastPara="1" wrap="square" lIns="0" tIns="0" rIns="0" bIns="0" anchor="t" anchorCtr="0">
            <a:noAutofit/>
          </a:bodyPr>
          <a:lstStyle>
            <a:lvl1pPr lvl="0">
              <a:spcBef>
                <a:spcPts val="0"/>
              </a:spcBef>
              <a:spcAft>
                <a:spcPts val="0"/>
              </a:spcAft>
              <a:buClr>
                <a:srgbClr val="222222"/>
              </a:buClr>
              <a:buSzPts val="2400"/>
              <a:buFont typeface="Times New Roman"/>
              <a:buNone/>
              <a:defRPr sz="3200" b="1">
                <a:solidFill>
                  <a:srgbClr val="222222"/>
                </a:solidFill>
                <a:latin typeface="Times New Roman"/>
                <a:ea typeface="Times New Roman"/>
                <a:cs typeface="Times New Roman"/>
                <a:sym typeface="Times New Roman"/>
              </a:defRPr>
            </a:lvl1pPr>
            <a:lvl2pPr lvl="1">
              <a:spcBef>
                <a:spcPts val="0"/>
              </a:spcBef>
              <a:spcAft>
                <a:spcPts val="0"/>
              </a:spcAft>
              <a:buSzPts val="2200"/>
              <a:buNone/>
              <a:defRPr>
                <a:latin typeface="Inria Serif Light"/>
                <a:ea typeface="Inria Serif Light"/>
                <a:cs typeface="Inria Serif Light"/>
                <a:sym typeface="Inria Serif Light"/>
              </a:defRPr>
            </a:lvl2pPr>
            <a:lvl3pPr lvl="2">
              <a:spcBef>
                <a:spcPts val="0"/>
              </a:spcBef>
              <a:spcAft>
                <a:spcPts val="0"/>
              </a:spcAft>
              <a:buSzPts val="2200"/>
              <a:buNone/>
              <a:defRPr>
                <a:latin typeface="Inria Serif Light"/>
                <a:ea typeface="Inria Serif Light"/>
                <a:cs typeface="Inria Serif Light"/>
                <a:sym typeface="Inria Serif Light"/>
              </a:defRPr>
            </a:lvl3pPr>
            <a:lvl4pPr lvl="3">
              <a:spcBef>
                <a:spcPts val="0"/>
              </a:spcBef>
              <a:spcAft>
                <a:spcPts val="0"/>
              </a:spcAft>
              <a:buSzPts val="2200"/>
              <a:buNone/>
              <a:defRPr>
                <a:latin typeface="Inria Serif Light"/>
                <a:ea typeface="Inria Serif Light"/>
                <a:cs typeface="Inria Serif Light"/>
                <a:sym typeface="Inria Serif Light"/>
              </a:defRPr>
            </a:lvl4pPr>
            <a:lvl5pPr lvl="4">
              <a:spcBef>
                <a:spcPts val="0"/>
              </a:spcBef>
              <a:spcAft>
                <a:spcPts val="0"/>
              </a:spcAft>
              <a:buSzPts val="2200"/>
              <a:buNone/>
              <a:defRPr>
                <a:latin typeface="Inria Serif Light"/>
                <a:ea typeface="Inria Serif Light"/>
                <a:cs typeface="Inria Serif Light"/>
                <a:sym typeface="Inria Serif Light"/>
              </a:defRPr>
            </a:lvl5pPr>
            <a:lvl6pPr lvl="5">
              <a:spcBef>
                <a:spcPts val="0"/>
              </a:spcBef>
              <a:spcAft>
                <a:spcPts val="0"/>
              </a:spcAft>
              <a:buSzPts val="2200"/>
              <a:buNone/>
              <a:defRPr>
                <a:latin typeface="Inria Serif Light"/>
                <a:ea typeface="Inria Serif Light"/>
                <a:cs typeface="Inria Serif Light"/>
                <a:sym typeface="Inria Serif Light"/>
              </a:defRPr>
            </a:lvl6pPr>
            <a:lvl7pPr lvl="6">
              <a:spcBef>
                <a:spcPts val="0"/>
              </a:spcBef>
              <a:spcAft>
                <a:spcPts val="0"/>
              </a:spcAft>
              <a:buSzPts val="2200"/>
              <a:buNone/>
              <a:defRPr>
                <a:latin typeface="Inria Serif Light"/>
                <a:ea typeface="Inria Serif Light"/>
                <a:cs typeface="Inria Serif Light"/>
                <a:sym typeface="Inria Serif Light"/>
              </a:defRPr>
            </a:lvl7pPr>
            <a:lvl8pPr lvl="7">
              <a:spcBef>
                <a:spcPts val="0"/>
              </a:spcBef>
              <a:spcAft>
                <a:spcPts val="0"/>
              </a:spcAft>
              <a:buSzPts val="2200"/>
              <a:buNone/>
              <a:defRPr>
                <a:latin typeface="Inria Serif Light"/>
                <a:ea typeface="Inria Serif Light"/>
                <a:cs typeface="Inria Serif Light"/>
                <a:sym typeface="Inria Serif Light"/>
              </a:defRPr>
            </a:lvl8pPr>
            <a:lvl9pPr lvl="8">
              <a:spcBef>
                <a:spcPts val="0"/>
              </a:spcBef>
              <a:spcAft>
                <a:spcPts val="0"/>
              </a:spcAft>
              <a:buSzPts val="2200"/>
              <a:buNone/>
              <a:defRPr>
                <a:latin typeface="Inria Serif Light"/>
                <a:ea typeface="Inria Serif Light"/>
                <a:cs typeface="Inria Serif Light"/>
                <a:sym typeface="Inria Serif Light"/>
              </a:defRPr>
            </a:lvl9pPr>
          </a:lstStyle>
          <a:p>
            <a:endParaRPr/>
          </a:p>
        </p:txBody>
      </p:sp>
    </p:spTree>
    <p:extLst>
      <p:ext uri="{BB962C8B-B14F-4D97-AF65-F5344CB8AC3E}">
        <p14:creationId xmlns:p14="http://schemas.microsoft.com/office/powerpoint/2010/main" val="13037105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4.xml"/><Relationship Id="rId7"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bande.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89281" b="5482"/>
          <a:stretch/>
        </p:blipFill>
        <p:spPr>
          <a:xfrm>
            <a:off x="0" y="5696857"/>
            <a:ext cx="12192000" cy="338668"/>
          </a:xfrm>
          <a:prstGeom prst="rect">
            <a:avLst/>
          </a:prstGeom>
        </p:spPr>
      </p:pic>
    </p:spTree>
    <p:extLst>
      <p:ext uri="{BB962C8B-B14F-4D97-AF65-F5344CB8AC3E}">
        <p14:creationId xmlns:p14="http://schemas.microsoft.com/office/powerpoint/2010/main" val="91718302"/>
      </p:ext>
    </p:extLst>
  </p:cSld>
  <p:clrMap bg1="lt1" tx1="dk1" bg2="lt2" tx2="dk2" accent1="accent1" accent2="accent2" accent3="accent3" accent4="accent4" accent5="accent5" accent6="accent6" hlink="hlink" folHlink="folHlink"/>
  <p:sldLayoutIdLst>
    <p:sldLayoutId id="2147483673" r:id="rId1"/>
  </p:sldLayoutIdLst>
  <p:hf sldNum="0"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designation 1ligne_bleu.png"/>
          <p:cNvPicPr>
            <a:picLocks noChangeAspect="1"/>
          </p:cNvPicPr>
          <p:nvPr userDrawn="1"/>
        </p:nvPicPr>
        <p:blipFill rotWithShape="1">
          <a:blip r:embed="rId7" cstate="print">
            <a:extLst>
              <a:ext uri="{28A0092B-C50C-407E-A947-70E740481C1C}">
                <a14:useLocalDpi xmlns:a14="http://schemas.microsoft.com/office/drawing/2010/main" val="0"/>
              </a:ext>
            </a:extLst>
          </a:blip>
          <a:srcRect l="4605" t="22158" r="6406" b="24374"/>
          <a:stretch/>
        </p:blipFill>
        <p:spPr>
          <a:xfrm>
            <a:off x="7249922" y="6376243"/>
            <a:ext cx="3934644" cy="276044"/>
          </a:xfrm>
          <a:prstGeom prst="rect">
            <a:avLst/>
          </a:prstGeom>
        </p:spPr>
      </p:pic>
      <p:pic>
        <p:nvPicPr>
          <p:cNvPr id="7" name="Picture 6" descr="bande.png"/>
          <p:cNvPicPr>
            <a:picLocks noChangeAspect="1"/>
          </p:cNvPicPr>
          <p:nvPr userDrawn="1"/>
        </p:nvPicPr>
        <p:blipFill rotWithShape="1">
          <a:blip r:embed="rId8" cstate="print">
            <a:extLst>
              <a:ext uri="{28A0092B-C50C-407E-A947-70E740481C1C}">
                <a14:useLocalDpi xmlns:a14="http://schemas.microsoft.com/office/drawing/2010/main" val="0"/>
              </a:ext>
            </a:extLst>
          </a:blip>
          <a:srcRect b="95698"/>
          <a:stretch/>
        </p:blipFill>
        <p:spPr>
          <a:xfrm>
            <a:off x="0" y="0"/>
            <a:ext cx="12192000" cy="278190"/>
          </a:xfrm>
          <a:prstGeom prst="rect">
            <a:avLst/>
          </a:prstGeom>
        </p:spPr>
      </p:pic>
      <p:sp>
        <p:nvSpPr>
          <p:cNvPr id="9" name="Rectangle 8"/>
          <p:cNvSpPr/>
          <p:nvPr userDrawn="1"/>
        </p:nvSpPr>
        <p:spPr>
          <a:xfrm>
            <a:off x="11337067" y="6376244"/>
            <a:ext cx="436338" cy="276999"/>
          </a:xfrm>
          <a:prstGeom prst="rect">
            <a:avLst/>
          </a:prstGeom>
        </p:spPr>
        <p:txBody>
          <a:bodyPr wrap="none">
            <a:spAutoFit/>
          </a:bodyPr>
          <a:lstStyle/>
          <a:p>
            <a:fld id="{6F32C7B0-98E2-A343-B6F2-A0B5AE2167E7}" type="slidenum">
              <a:rPr lang="fr-FR" sz="1200" smtClean="0">
                <a:solidFill>
                  <a:srgbClr val="250E62"/>
                </a:solidFill>
              </a:rPr>
              <a:pPr/>
              <a:t>‹nº›</a:t>
            </a:fld>
            <a:endParaRPr lang="fr-FR" sz="1200" dirty="0">
              <a:solidFill>
                <a:srgbClr val="250E62"/>
              </a:solidFill>
            </a:endParaRPr>
          </a:p>
        </p:txBody>
      </p:sp>
      <p:sp>
        <p:nvSpPr>
          <p:cNvPr id="10" name="Date Placeholder 11"/>
          <p:cNvSpPr>
            <a:spLocks noGrp="1"/>
          </p:cNvSpPr>
          <p:nvPr>
            <p:ph type="dt" sz="half" idx="2"/>
          </p:nvPr>
        </p:nvSpPr>
        <p:spPr>
          <a:xfrm>
            <a:off x="335360" y="6376244"/>
            <a:ext cx="2844800" cy="293117"/>
          </a:xfrm>
          <a:prstGeom prst="rect">
            <a:avLst/>
          </a:prstGeom>
        </p:spPr>
        <p:txBody>
          <a:bodyPr/>
          <a:lstStyle>
            <a:lvl1pPr>
              <a:defRPr sz="1200">
                <a:solidFill>
                  <a:srgbClr val="250E62"/>
                </a:solidFill>
                <a:latin typeface="Century Gothic"/>
                <a:cs typeface="Century Gothic"/>
              </a:defRPr>
            </a:lvl1pPr>
          </a:lstStyle>
          <a:p>
            <a:pPr defTabSz="457200"/>
            <a:r>
              <a:rPr lang="fr-FR"/>
              <a:t>03.01.17</a:t>
            </a:r>
            <a:endParaRPr lang="en-US" dirty="0"/>
          </a:p>
        </p:txBody>
      </p:sp>
      <p:sp>
        <p:nvSpPr>
          <p:cNvPr id="14" name="Footer Placeholder 12"/>
          <p:cNvSpPr>
            <a:spLocks noGrp="1"/>
          </p:cNvSpPr>
          <p:nvPr>
            <p:ph type="ftr" sz="quarter" idx="3"/>
          </p:nvPr>
        </p:nvSpPr>
        <p:spPr>
          <a:xfrm>
            <a:off x="1487488" y="6376244"/>
            <a:ext cx="3860800" cy="293117"/>
          </a:xfrm>
          <a:prstGeom prst="rect">
            <a:avLst/>
          </a:prstGeom>
        </p:spPr>
        <p:txBody>
          <a:bodyPr/>
          <a:lstStyle>
            <a:lvl1pPr>
              <a:defRPr sz="1200" b="1" i="0">
                <a:solidFill>
                  <a:srgbClr val="250E62"/>
                </a:solidFill>
                <a:latin typeface="Century Gothic"/>
                <a:cs typeface="Century Gothic"/>
              </a:defRPr>
            </a:lvl1pPr>
          </a:lstStyle>
          <a:p>
            <a:pPr defTabSz="457200"/>
            <a:r>
              <a:rPr lang="en-US"/>
              <a:t>TITRE DE LA PRESENTATION</a:t>
            </a:r>
            <a:endParaRPr lang="en-US" dirty="0"/>
          </a:p>
        </p:txBody>
      </p:sp>
    </p:spTree>
    <p:extLst>
      <p:ext uri="{BB962C8B-B14F-4D97-AF65-F5344CB8AC3E}">
        <p14:creationId xmlns:p14="http://schemas.microsoft.com/office/powerpoint/2010/main" val="650597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10" r:id="rId3"/>
    <p:sldLayoutId id="2147483711" r:id="rId4"/>
    <p:sldLayoutId id="2147483712" r:id="rId5"/>
  </p:sldLayoutIdLst>
  <p:hf sldNum="0"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4337/9781783476329" TargetMode="External"/><Relationship Id="rId2" Type="http://schemas.openxmlformats.org/officeDocument/2006/relationships/hyperlink" Target="https://doi.org/10.1017/9781108676212" TargetMode="External"/><Relationship Id="rId1" Type="http://schemas.openxmlformats.org/officeDocument/2006/relationships/slideLayout" Target="../slideLayouts/slideLayout3.xml"/><Relationship Id="rId5" Type="http://schemas.openxmlformats.org/officeDocument/2006/relationships/hyperlink" Target="https://doi.org/10.1016/0954-349X(91)90012-H" TargetMode="External"/><Relationship Id="rId4" Type="http://schemas.openxmlformats.org/officeDocument/2006/relationships/hyperlink" Target="https://doi.org/10.2307/192783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3472" y="2060848"/>
            <a:ext cx="9721080" cy="1512168"/>
          </a:xfrm>
        </p:spPr>
        <p:txBody>
          <a:bodyPr/>
          <a:lstStyle/>
          <a:p>
            <a:r>
              <a:rPr lang="en-US" sz="4000" noProof="0" dirty="0"/>
              <a:t>Module 1: The Basics of Input-Output Analysis</a:t>
            </a:r>
            <a:br>
              <a:rPr lang="en-US" sz="4000" noProof="0" dirty="0"/>
            </a:br>
            <a:br>
              <a:rPr lang="en-US" sz="4000" noProof="0" dirty="0"/>
            </a:br>
            <a:r>
              <a:rPr lang="en-US" sz="2800" b="0" noProof="0" dirty="0"/>
              <a:t>1.1 Interindustry </a:t>
            </a:r>
            <a:r>
              <a:rPr lang="en-US" sz="2800" b="0" dirty="0"/>
              <a:t>analysis</a:t>
            </a:r>
            <a:r>
              <a:rPr lang="en-US" sz="2800" b="0" noProof="0" dirty="0"/>
              <a:t> and theoretical background</a:t>
            </a:r>
            <a:endParaRPr lang="en-US" sz="4000" noProof="0" dirty="0"/>
          </a:p>
        </p:txBody>
      </p:sp>
      <p:sp>
        <p:nvSpPr>
          <p:cNvPr id="4" name="Text Placeholder 3"/>
          <p:cNvSpPr>
            <a:spLocks noGrp="1"/>
          </p:cNvSpPr>
          <p:nvPr>
            <p:ph type="body" sz="quarter" idx="10"/>
          </p:nvPr>
        </p:nvSpPr>
        <p:spPr>
          <a:xfrm>
            <a:off x="4583832" y="5013176"/>
            <a:ext cx="2952750" cy="792088"/>
          </a:xfrm>
        </p:spPr>
        <p:txBody>
          <a:bodyPr/>
          <a:lstStyle/>
          <a:p>
            <a:r>
              <a:rPr lang="en-US" noProof="0" dirty="0"/>
              <a:t>April 2025</a:t>
            </a:r>
          </a:p>
        </p:txBody>
      </p:sp>
    </p:spTree>
    <p:extLst>
      <p:ext uri="{BB962C8B-B14F-4D97-AF65-F5344CB8AC3E}">
        <p14:creationId xmlns:p14="http://schemas.microsoft.com/office/powerpoint/2010/main" val="249911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noProof="0" dirty="0"/>
              <a:t>The Basics of Input-Output Analysis</a:t>
            </a:r>
          </a:p>
        </p:txBody>
      </p:sp>
      <p:sp>
        <p:nvSpPr>
          <p:cNvPr id="3" name="Espace réservé du contenu 2"/>
          <p:cNvSpPr>
            <a:spLocks noGrp="1"/>
          </p:cNvSpPr>
          <p:nvPr>
            <p:ph idx="1"/>
          </p:nvPr>
        </p:nvSpPr>
        <p:spPr>
          <a:xfrm>
            <a:off x="695401" y="1711350"/>
            <a:ext cx="10873208" cy="4525963"/>
          </a:xfrm>
        </p:spPr>
        <p:txBody>
          <a:bodyPr/>
          <a:lstStyle/>
          <a:p>
            <a:r>
              <a:rPr lang="en-US" noProof="0" dirty="0"/>
              <a:t>The Input-output framework was first created by Wassily Leontief (1936, 1941) </a:t>
            </a:r>
            <a:r>
              <a:rPr lang="en-US" dirty="0"/>
              <a:t>with the purpose of performing interindustry analysis</a:t>
            </a:r>
          </a:p>
          <a:p>
            <a:pPr lvl="1"/>
            <a:r>
              <a:rPr lang="en-US" dirty="0"/>
              <a:t>Input-output analysis = an analysis of the interdependence of industries in an economy </a:t>
            </a:r>
          </a:p>
          <a:p>
            <a:pPr lvl="1"/>
            <a:endParaRPr lang="en-US" noProof="0" dirty="0"/>
          </a:p>
          <a:p>
            <a:r>
              <a:rPr lang="en-US" dirty="0"/>
              <a:t>In an economy, factors of production (capital, labor, land, and others) are mobilized in interlinked and complex productive processes and networks that involve multiple national industries and, often, industries located abroad</a:t>
            </a:r>
          </a:p>
          <a:p>
            <a:pPr marL="0" indent="0">
              <a:buNone/>
            </a:pPr>
            <a:endParaRPr lang="en-US" dirty="0"/>
          </a:p>
          <a:p>
            <a:r>
              <a:rPr lang="en-US" dirty="0"/>
              <a:t>A fundamental goal of these productive processes is to provide goods and services to the society, satisfying the aggregated demand of the economy</a:t>
            </a:r>
          </a:p>
          <a:p>
            <a:pPr lvl="1"/>
            <a:r>
              <a:rPr lang="en-US" noProof="0" dirty="0"/>
              <a:t>Households (families), government, investment and exports are some of the components of the aggregated demand</a:t>
            </a:r>
          </a:p>
          <a:p>
            <a:pPr lvl="1"/>
            <a:r>
              <a:rPr lang="en-US" dirty="0"/>
              <a:t>Examples: households buy groceries, government buys work instruments for its public servants (pen, paper, etc.), entrepreneurs buy machinery and equipment to start a new business, other countries demand goods produced nationally </a:t>
            </a:r>
            <a:endParaRPr lang="en-US" noProof="0" dirty="0"/>
          </a:p>
          <a:p>
            <a:pPr marL="0" indent="0">
              <a:buNone/>
            </a:pPr>
            <a:endParaRPr lang="en-US" noProof="0" dirty="0"/>
          </a:p>
        </p:txBody>
      </p:sp>
      <p:sp>
        <p:nvSpPr>
          <p:cNvPr id="4" name="Espace réservé du texte 3"/>
          <p:cNvSpPr>
            <a:spLocks noGrp="1"/>
          </p:cNvSpPr>
          <p:nvPr>
            <p:ph type="body" sz="quarter" idx="13"/>
          </p:nvPr>
        </p:nvSpPr>
        <p:spPr/>
        <p:txBody>
          <a:bodyPr/>
          <a:lstStyle/>
          <a:p>
            <a:r>
              <a:rPr lang="en-US" noProof="0" dirty="0"/>
              <a:t>Interindustry analysis and fundamental intuitions</a:t>
            </a:r>
          </a:p>
        </p:txBody>
      </p:sp>
      <p:sp>
        <p:nvSpPr>
          <p:cNvPr id="5" name="Espace réservé du texte 4"/>
          <p:cNvSpPr>
            <a:spLocks noGrp="1"/>
          </p:cNvSpPr>
          <p:nvPr>
            <p:ph type="body" sz="quarter" idx="14"/>
          </p:nvPr>
        </p:nvSpPr>
        <p:spPr/>
        <p:txBody>
          <a:bodyPr/>
          <a:lstStyle/>
          <a:p>
            <a:endParaRPr lang="en-US" noProof="0" dirty="0"/>
          </a:p>
        </p:txBody>
      </p:sp>
    </p:spTree>
    <p:extLst>
      <p:ext uri="{BB962C8B-B14F-4D97-AF65-F5344CB8AC3E}">
        <p14:creationId xmlns:p14="http://schemas.microsoft.com/office/powerpoint/2010/main" val="342067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DBBC5-9773-43D9-537D-31235ADECA5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C42006A-6A5A-E733-F5C6-02A52A6D46C4}"/>
              </a:ext>
            </a:extLst>
          </p:cNvPr>
          <p:cNvSpPr>
            <a:spLocks noGrp="1"/>
          </p:cNvSpPr>
          <p:nvPr>
            <p:ph type="title"/>
          </p:nvPr>
        </p:nvSpPr>
        <p:spPr/>
        <p:txBody>
          <a:bodyPr/>
          <a:lstStyle/>
          <a:p>
            <a:r>
              <a:rPr lang="en-US" noProof="0" dirty="0"/>
              <a:t>The Basics of Input-Output Analysis</a:t>
            </a:r>
          </a:p>
        </p:txBody>
      </p:sp>
      <p:sp>
        <p:nvSpPr>
          <p:cNvPr id="3" name="Espace réservé du contenu 2">
            <a:extLst>
              <a:ext uri="{FF2B5EF4-FFF2-40B4-BE49-F238E27FC236}">
                <a16:creationId xmlns:a16="http://schemas.microsoft.com/office/drawing/2014/main" id="{4A8FEE35-BA23-9625-B7BA-1068909DA993}"/>
              </a:ext>
            </a:extLst>
          </p:cNvPr>
          <p:cNvSpPr>
            <a:spLocks noGrp="1"/>
          </p:cNvSpPr>
          <p:nvPr>
            <p:ph idx="1"/>
          </p:nvPr>
        </p:nvSpPr>
        <p:spPr>
          <a:xfrm>
            <a:off x="695401" y="1711350"/>
            <a:ext cx="10873208" cy="4525963"/>
          </a:xfrm>
        </p:spPr>
        <p:txBody>
          <a:bodyPr/>
          <a:lstStyle/>
          <a:p>
            <a:r>
              <a:rPr lang="en-US" dirty="0"/>
              <a:t>Let’s take the example of pens which are demanded by the government:</a:t>
            </a:r>
          </a:p>
          <a:p>
            <a:pPr lvl="1"/>
            <a:r>
              <a:rPr lang="en-US" noProof="0" dirty="0"/>
              <a:t>The industry of writing instruments that fabricates pens demands inputs from other industries such as ink, plastic tubes, and pen tips made of metal</a:t>
            </a:r>
          </a:p>
          <a:p>
            <a:pPr lvl="1"/>
            <a:r>
              <a:rPr lang="en-US" dirty="0"/>
              <a:t>Labor and capital are also employed not only by the writing instruments industry for pen production, but also by the other industries supplying the pen industry</a:t>
            </a:r>
          </a:p>
          <a:p>
            <a:pPr lvl="1"/>
            <a:r>
              <a:rPr lang="en-US" dirty="0"/>
              <a:t>It is also the case that the chemicals, plastic and metal manufacturing industries that supply the industry of writing instruments also demand inputs from each other (e.g. some chemical components are needed by the plastic manufacturing industries)</a:t>
            </a:r>
          </a:p>
          <a:p>
            <a:pPr lvl="1"/>
            <a:r>
              <a:rPr lang="en-US" dirty="0"/>
              <a:t>It is possible to trace back the supply needs of the industry of writing instruments until its “most upstream activities”, where one could find the activities of raw materials extraction, for instance</a:t>
            </a:r>
          </a:p>
          <a:p>
            <a:pPr lvl="1"/>
            <a:endParaRPr lang="en-US" dirty="0"/>
          </a:p>
          <a:p>
            <a:r>
              <a:rPr lang="en-US" dirty="0"/>
              <a:t>In addition, there is an issue related to the levels of industry disaggregation </a:t>
            </a:r>
          </a:p>
          <a:p>
            <a:pPr lvl="1"/>
            <a:r>
              <a:rPr lang="en-US" dirty="0"/>
              <a:t>From a more aggregated point-of-view, the industry of writing instruments can be integrated in a broader industry of manufacture of plastics products </a:t>
            </a:r>
          </a:p>
          <a:p>
            <a:pPr lvl="1"/>
            <a:r>
              <a:rPr lang="en-US" dirty="0"/>
              <a:t>Ultimately, the level of disaggregation to be employed depends on data availability and on research objectives  </a:t>
            </a:r>
          </a:p>
        </p:txBody>
      </p:sp>
      <p:sp>
        <p:nvSpPr>
          <p:cNvPr id="4" name="Espace réservé du texte 3">
            <a:extLst>
              <a:ext uri="{FF2B5EF4-FFF2-40B4-BE49-F238E27FC236}">
                <a16:creationId xmlns:a16="http://schemas.microsoft.com/office/drawing/2014/main" id="{1EF09B1C-6AF2-6CED-B492-FB6CABAAA050}"/>
              </a:ext>
            </a:extLst>
          </p:cNvPr>
          <p:cNvSpPr>
            <a:spLocks noGrp="1"/>
          </p:cNvSpPr>
          <p:nvPr>
            <p:ph type="body" sz="quarter" idx="13"/>
          </p:nvPr>
        </p:nvSpPr>
        <p:spPr/>
        <p:txBody>
          <a:bodyPr/>
          <a:lstStyle/>
          <a:p>
            <a:r>
              <a:rPr lang="en-US" noProof="0" dirty="0"/>
              <a:t>Interindustry analysis and fundamental intuitions</a:t>
            </a:r>
          </a:p>
        </p:txBody>
      </p:sp>
      <p:sp>
        <p:nvSpPr>
          <p:cNvPr id="5" name="Espace réservé du texte 4">
            <a:extLst>
              <a:ext uri="{FF2B5EF4-FFF2-40B4-BE49-F238E27FC236}">
                <a16:creationId xmlns:a16="http://schemas.microsoft.com/office/drawing/2014/main" id="{8FEF419C-0D27-138B-3EC7-8C16EBBE19A9}"/>
              </a:ext>
            </a:extLst>
          </p:cNvPr>
          <p:cNvSpPr>
            <a:spLocks noGrp="1"/>
          </p:cNvSpPr>
          <p:nvPr>
            <p:ph type="body" sz="quarter" idx="14"/>
          </p:nvPr>
        </p:nvSpPr>
        <p:spPr/>
        <p:txBody>
          <a:bodyPr/>
          <a:lstStyle/>
          <a:p>
            <a:endParaRPr lang="en-US" noProof="0" dirty="0"/>
          </a:p>
        </p:txBody>
      </p:sp>
    </p:spTree>
    <p:extLst>
      <p:ext uri="{BB962C8B-B14F-4D97-AF65-F5344CB8AC3E}">
        <p14:creationId xmlns:p14="http://schemas.microsoft.com/office/powerpoint/2010/main" val="11376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95403-FD67-F472-3E9B-B669D0BBDC6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619BC92-19D2-AC99-ACBE-EB00CAD85474}"/>
              </a:ext>
            </a:extLst>
          </p:cNvPr>
          <p:cNvSpPr>
            <a:spLocks noGrp="1"/>
          </p:cNvSpPr>
          <p:nvPr>
            <p:ph type="title"/>
          </p:nvPr>
        </p:nvSpPr>
        <p:spPr/>
        <p:txBody>
          <a:bodyPr/>
          <a:lstStyle/>
          <a:p>
            <a:r>
              <a:rPr lang="en-US" noProof="0" dirty="0"/>
              <a:t>The Basics of Input-Output Analysis</a:t>
            </a:r>
          </a:p>
        </p:txBody>
      </p:sp>
      <p:sp>
        <p:nvSpPr>
          <p:cNvPr id="3" name="Espace réservé du contenu 2">
            <a:extLst>
              <a:ext uri="{FF2B5EF4-FFF2-40B4-BE49-F238E27FC236}">
                <a16:creationId xmlns:a16="http://schemas.microsoft.com/office/drawing/2014/main" id="{D052C897-7DE3-B209-B742-ACA075B9DBDF}"/>
              </a:ext>
            </a:extLst>
          </p:cNvPr>
          <p:cNvSpPr>
            <a:spLocks noGrp="1"/>
          </p:cNvSpPr>
          <p:nvPr>
            <p:ph idx="1"/>
          </p:nvPr>
        </p:nvSpPr>
        <p:spPr>
          <a:xfrm>
            <a:off x="695401" y="1711350"/>
            <a:ext cx="10873208" cy="4525963"/>
          </a:xfrm>
        </p:spPr>
        <p:txBody>
          <a:bodyPr/>
          <a:lstStyle/>
          <a:p>
            <a:r>
              <a:rPr lang="en-US" dirty="0"/>
              <a:t>The interindustry analysis provided by the input-output framework is a tool that provides a broader and clearer understanding of the complex interactions of the productive network</a:t>
            </a:r>
          </a:p>
          <a:p>
            <a:endParaRPr lang="en-US" dirty="0"/>
          </a:p>
          <a:p>
            <a:r>
              <a:rPr lang="en-US" dirty="0"/>
              <a:t>From the point-of-view of an individual industrial sector, one can study its upstream network of inputs and, separately, its downstream network of output allocation</a:t>
            </a:r>
          </a:p>
          <a:p>
            <a:pPr lvl="1"/>
            <a:r>
              <a:rPr lang="en-US" dirty="0"/>
              <a:t>The upstream network can also be named </a:t>
            </a:r>
            <a:r>
              <a:rPr lang="en-US" u="sng" dirty="0"/>
              <a:t>backward linkages</a:t>
            </a:r>
          </a:p>
          <a:p>
            <a:pPr lvl="1"/>
            <a:r>
              <a:rPr lang="en-US" dirty="0"/>
              <a:t>The downstream network can also be named </a:t>
            </a:r>
            <a:r>
              <a:rPr lang="en-US" u="sng" dirty="0"/>
              <a:t>forward linkages</a:t>
            </a:r>
          </a:p>
          <a:p>
            <a:pPr lvl="1"/>
            <a:endParaRPr lang="en-US" dirty="0"/>
          </a:p>
          <a:p>
            <a:r>
              <a:rPr lang="en-US" dirty="0"/>
              <a:t>Backward and forwards linkages can also be divided into </a:t>
            </a:r>
            <a:r>
              <a:rPr lang="en-US" u="sng" dirty="0"/>
              <a:t>direct</a:t>
            </a:r>
            <a:r>
              <a:rPr lang="en-US" dirty="0"/>
              <a:t> and </a:t>
            </a:r>
            <a:r>
              <a:rPr lang="en-US" u="sng" dirty="0"/>
              <a:t>indirect linkages</a:t>
            </a:r>
          </a:p>
          <a:p>
            <a:pPr lvl="1"/>
            <a:r>
              <a:rPr lang="en-US" dirty="0"/>
              <a:t>Direct linkages relate to the industries that are immediately connected to the analyzed industry (e.g. the connection between the industry of writing instruments and the industry of metal manufacturing providing the pen tips)</a:t>
            </a:r>
          </a:p>
          <a:p>
            <a:pPr lvl="1"/>
            <a:r>
              <a:rPr lang="en-US" dirty="0"/>
              <a:t>Indirect linkages relate to the industries that are connected beyond in the upstream and downstream networks of production (e.g. the connection between steel-made pen tips and pig iron extraction could be characterized as an indirect backward linkage)</a:t>
            </a:r>
          </a:p>
          <a:p>
            <a:endParaRPr lang="en-US" dirty="0"/>
          </a:p>
        </p:txBody>
      </p:sp>
      <p:sp>
        <p:nvSpPr>
          <p:cNvPr id="4" name="Espace réservé du texte 3">
            <a:extLst>
              <a:ext uri="{FF2B5EF4-FFF2-40B4-BE49-F238E27FC236}">
                <a16:creationId xmlns:a16="http://schemas.microsoft.com/office/drawing/2014/main" id="{25994CA9-365C-13DA-ED36-131E0F45E981}"/>
              </a:ext>
            </a:extLst>
          </p:cNvPr>
          <p:cNvSpPr>
            <a:spLocks noGrp="1"/>
          </p:cNvSpPr>
          <p:nvPr>
            <p:ph type="body" sz="quarter" idx="13"/>
          </p:nvPr>
        </p:nvSpPr>
        <p:spPr/>
        <p:txBody>
          <a:bodyPr/>
          <a:lstStyle/>
          <a:p>
            <a:r>
              <a:rPr lang="en-US" noProof="0" dirty="0"/>
              <a:t>Interindustry analysis and fundamental intuitions</a:t>
            </a:r>
          </a:p>
        </p:txBody>
      </p:sp>
      <p:sp>
        <p:nvSpPr>
          <p:cNvPr id="5" name="Espace réservé du texte 4">
            <a:extLst>
              <a:ext uri="{FF2B5EF4-FFF2-40B4-BE49-F238E27FC236}">
                <a16:creationId xmlns:a16="http://schemas.microsoft.com/office/drawing/2014/main" id="{4ABDA097-1463-B2BD-1EE7-56DBA3DCF0F9}"/>
              </a:ext>
            </a:extLst>
          </p:cNvPr>
          <p:cNvSpPr>
            <a:spLocks noGrp="1"/>
          </p:cNvSpPr>
          <p:nvPr>
            <p:ph type="body" sz="quarter" idx="14"/>
          </p:nvPr>
        </p:nvSpPr>
        <p:spPr/>
        <p:txBody>
          <a:bodyPr/>
          <a:lstStyle/>
          <a:p>
            <a:endParaRPr lang="en-US" noProof="0" dirty="0"/>
          </a:p>
        </p:txBody>
      </p:sp>
    </p:spTree>
    <p:extLst>
      <p:ext uri="{BB962C8B-B14F-4D97-AF65-F5344CB8AC3E}">
        <p14:creationId xmlns:p14="http://schemas.microsoft.com/office/powerpoint/2010/main" val="209109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53E41-19BD-E515-9BE7-AFEC333ED21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2E577F6-E279-1A6A-7F91-A79A11B4D8EB}"/>
              </a:ext>
            </a:extLst>
          </p:cNvPr>
          <p:cNvSpPr>
            <a:spLocks noGrp="1"/>
          </p:cNvSpPr>
          <p:nvPr>
            <p:ph type="title"/>
          </p:nvPr>
        </p:nvSpPr>
        <p:spPr/>
        <p:txBody>
          <a:bodyPr/>
          <a:lstStyle/>
          <a:p>
            <a:r>
              <a:rPr lang="en-US" noProof="0" dirty="0"/>
              <a:t>The Basics of Input-Output Analysis</a:t>
            </a:r>
          </a:p>
        </p:txBody>
      </p:sp>
      <p:sp>
        <p:nvSpPr>
          <p:cNvPr id="3" name="Espace réservé du contenu 2">
            <a:extLst>
              <a:ext uri="{FF2B5EF4-FFF2-40B4-BE49-F238E27FC236}">
                <a16:creationId xmlns:a16="http://schemas.microsoft.com/office/drawing/2014/main" id="{D9F50A3D-4F08-52D1-78AD-58C3017493AD}"/>
              </a:ext>
            </a:extLst>
          </p:cNvPr>
          <p:cNvSpPr>
            <a:spLocks noGrp="1"/>
          </p:cNvSpPr>
          <p:nvPr>
            <p:ph idx="1"/>
          </p:nvPr>
        </p:nvSpPr>
        <p:spPr>
          <a:xfrm>
            <a:off x="695401" y="1711350"/>
            <a:ext cx="10873208" cy="1069577"/>
          </a:xfrm>
        </p:spPr>
        <p:txBody>
          <a:bodyPr/>
          <a:lstStyle/>
          <a:p>
            <a:r>
              <a:rPr lang="en-US" dirty="0"/>
              <a:t>The images below illustrate direct and indirect backward linkages of the housing industry (on the left), and direct and indirect forward linkages of the energy industry (on the right)</a:t>
            </a:r>
          </a:p>
          <a:p>
            <a:pPr lvl="1"/>
            <a:r>
              <a:rPr lang="en-US" dirty="0"/>
              <a:t>It should be highlighted that some industries are usually located more upstream or downstream in the broader picture of the productive network</a:t>
            </a:r>
          </a:p>
          <a:p>
            <a:pPr lvl="1"/>
            <a:r>
              <a:rPr lang="en-US" dirty="0"/>
              <a:t>For instance, the energy industry is well-known to be an upstream industry that supplies to basically all the other industries of the economy </a:t>
            </a:r>
          </a:p>
          <a:p>
            <a:endParaRPr lang="en-US" dirty="0"/>
          </a:p>
        </p:txBody>
      </p:sp>
      <p:sp>
        <p:nvSpPr>
          <p:cNvPr id="4" name="Espace réservé du texte 3">
            <a:extLst>
              <a:ext uri="{FF2B5EF4-FFF2-40B4-BE49-F238E27FC236}">
                <a16:creationId xmlns:a16="http://schemas.microsoft.com/office/drawing/2014/main" id="{42353FDA-58D5-4405-0A13-A1FB89F8CA06}"/>
              </a:ext>
            </a:extLst>
          </p:cNvPr>
          <p:cNvSpPr>
            <a:spLocks noGrp="1"/>
          </p:cNvSpPr>
          <p:nvPr>
            <p:ph type="body" sz="quarter" idx="13"/>
          </p:nvPr>
        </p:nvSpPr>
        <p:spPr/>
        <p:txBody>
          <a:bodyPr/>
          <a:lstStyle/>
          <a:p>
            <a:r>
              <a:rPr lang="en-US" noProof="0" dirty="0"/>
              <a:t>Interindustry analysis and fundamental intuitions</a:t>
            </a:r>
          </a:p>
        </p:txBody>
      </p:sp>
      <p:sp>
        <p:nvSpPr>
          <p:cNvPr id="5" name="Espace réservé du texte 4">
            <a:extLst>
              <a:ext uri="{FF2B5EF4-FFF2-40B4-BE49-F238E27FC236}">
                <a16:creationId xmlns:a16="http://schemas.microsoft.com/office/drawing/2014/main" id="{46A63421-4799-B306-49FE-B1B2882139FE}"/>
              </a:ext>
            </a:extLst>
          </p:cNvPr>
          <p:cNvSpPr>
            <a:spLocks noGrp="1"/>
          </p:cNvSpPr>
          <p:nvPr>
            <p:ph type="body" sz="quarter" idx="14"/>
          </p:nvPr>
        </p:nvSpPr>
        <p:spPr/>
        <p:txBody>
          <a:bodyPr/>
          <a:lstStyle/>
          <a:p>
            <a:endParaRPr lang="en-US" noProof="0" dirty="0"/>
          </a:p>
        </p:txBody>
      </p:sp>
      <p:pic>
        <p:nvPicPr>
          <p:cNvPr id="6" name="Espace réservé du contenu 7">
            <a:extLst>
              <a:ext uri="{FF2B5EF4-FFF2-40B4-BE49-F238E27FC236}">
                <a16:creationId xmlns:a16="http://schemas.microsoft.com/office/drawing/2014/main" id="{1953EA10-88A5-01BF-FF1F-504826D192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5894" y="3636352"/>
            <a:ext cx="3812594" cy="2967072"/>
          </a:xfrm>
          <a:prstGeom prst="rect">
            <a:avLst/>
          </a:prstGeom>
        </p:spPr>
      </p:pic>
      <p:pic>
        <p:nvPicPr>
          <p:cNvPr id="7" name="Espace réservé du contenu 5">
            <a:extLst>
              <a:ext uri="{FF2B5EF4-FFF2-40B4-BE49-F238E27FC236}">
                <a16:creationId xmlns:a16="http://schemas.microsoft.com/office/drawing/2014/main" id="{AE6D29BE-DB85-5C21-7AB8-D97EE0B74E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12413" y="3573016"/>
            <a:ext cx="3960440" cy="3030408"/>
          </a:xfrm>
          <a:prstGeom prst="rect">
            <a:avLst/>
          </a:prstGeom>
        </p:spPr>
      </p:pic>
    </p:spTree>
    <p:extLst>
      <p:ext uri="{BB962C8B-B14F-4D97-AF65-F5344CB8AC3E}">
        <p14:creationId xmlns:p14="http://schemas.microsoft.com/office/powerpoint/2010/main" val="108975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1C6E3-B439-82AC-B1BF-36666351564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C4D624A-4701-4DA4-AA17-0FFA9A2A3EF3}"/>
              </a:ext>
            </a:extLst>
          </p:cNvPr>
          <p:cNvSpPr>
            <a:spLocks noGrp="1"/>
          </p:cNvSpPr>
          <p:nvPr>
            <p:ph type="title"/>
          </p:nvPr>
        </p:nvSpPr>
        <p:spPr/>
        <p:txBody>
          <a:bodyPr/>
          <a:lstStyle/>
          <a:p>
            <a:r>
              <a:rPr lang="en-US" noProof="0" dirty="0"/>
              <a:t>The Basics of Input-Output Analysis</a:t>
            </a:r>
          </a:p>
        </p:txBody>
      </p:sp>
      <p:sp>
        <p:nvSpPr>
          <p:cNvPr id="3" name="Espace réservé du contenu 2">
            <a:extLst>
              <a:ext uri="{FF2B5EF4-FFF2-40B4-BE49-F238E27FC236}">
                <a16:creationId xmlns:a16="http://schemas.microsoft.com/office/drawing/2014/main" id="{BDA4B1B8-EB3C-406A-0DF2-4E02BF2BB882}"/>
              </a:ext>
            </a:extLst>
          </p:cNvPr>
          <p:cNvSpPr>
            <a:spLocks noGrp="1"/>
          </p:cNvSpPr>
          <p:nvPr>
            <p:ph idx="1"/>
          </p:nvPr>
        </p:nvSpPr>
        <p:spPr>
          <a:xfrm>
            <a:off x="695401" y="1711350"/>
            <a:ext cx="10873208" cy="4525963"/>
          </a:xfrm>
        </p:spPr>
        <p:txBody>
          <a:bodyPr/>
          <a:lstStyle/>
          <a:p>
            <a:r>
              <a:rPr lang="en-US" dirty="0"/>
              <a:t>The input-output framework is able to capture the backward and forward linkages of the multiple industries of an economy, as well as the factors of production employed and the different final demand components</a:t>
            </a:r>
          </a:p>
          <a:p>
            <a:pPr lvl="1"/>
            <a:r>
              <a:rPr lang="en-US" dirty="0"/>
              <a:t>It produces a “snapshot” of an economy in a defined period</a:t>
            </a:r>
          </a:p>
          <a:p>
            <a:pPr marL="0" indent="0">
              <a:buNone/>
            </a:pPr>
            <a:endParaRPr lang="en-US" dirty="0"/>
          </a:p>
          <a:p>
            <a:r>
              <a:rPr lang="en-US" dirty="0"/>
              <a:t>This “snapshot” is organized in a highly detailed table table, the </a:t>
            </a:r>
            <a:r>
              <a:rPr lang="en-US" u="sng" dirty="0"/>
              <a:t>Input-Output Table</a:t>
            </a:r>
            <a:r>
              <a:rPr lang="en-US" dirty="0"/>
              <a:t> (IO Tables)</a:t>
            </a:r>
            <a:endParaRPr lang="en-US" u="sng" dirty="0"/>
          </a:p>
          <a:p>
            <a:pPr lvl="1"/>
            <a:r>
              <a:rPr lang="en-US" dirty="0"/>
              <a:t>An Input-Output Table traces and displays all inputs (elements needed for production) and all outputs (outcome of production process) by industries of an economy in a given period </a:t>
            </a:r>
          </a:p>
          <a:p>
            <a:pPr lvl="1"/>
            <a:r>
              <a:rPr lang="en-US" dirty="0"/>
              <a:t>Periods are usually defined yearly </a:t>
            </a:r>
          </a:p>
          <a:p>
            <a:endParaRPr lang="en-US" dirty="0"/>
          </a:p>
          <a:p>
            <a:r>
              <a:rPr lang="en-US" dirty="0"/>
              <a:t>IO Tables usually display information in monetary terms (often in current prices, but could also be in other years’ prices)</a:t>
            </a:r>
          </a:p>
          <a:p>
            <a:pPr lvl="1"/>
            <a:r>
              <a:rPr lang="en-US" dirty="0"/>
              <a:t>There are also IO Tables which display information in quantities (e.g. car units or tons of production) </a:t>
            </a:r>
          </a:p>
          <a:p>
            <a:pPr lvl="1"/>
            <a:endParaRPr lang="en-US" dirty="0"/>
          </a:p>
          <a:p>
            <a:pPr lvl="1"/>
            <a:endParaRPr lang="en-US" dirty="0"/>
          </a:p>
          <a:p>
            <a:pPr lvl="1"/>
            <a:endParaRPr lang="en-US" dirty="0"/>
          </a:p>
          <a:p>
            <a:endParaRPr lang="en-US" u="sng" dirty="0"/>
          </a:p>
          <a:p>
            <a:pPr lvl="1"/>
            <a:endParaRPr lang="en-US" dirty="0"/>
          </a:p>
        </p:txBody>
      </p:sp>
      <p:sp>
        <p:nvSpPr>
          <p:cNvPr id="4" name="Espace réservé du texte 3">
            <a:extLst>
              <a:ext uri="{FF2B5EF4-FFF2-40B4-BE49-F238E27FC236}">
                <a16:creationId xmlns:a16="http://schemas.microsoft.com/office/drawing/2014/main" id="{29169F1B-5723-8DAE-B2E0-E2A17FDA8213}"/>
              </a:ext>
            </a:extLst>
          </p:cNvPr>
          <p:cNvSpPr>
            <a:spLocks noGrp="1"/>
          </p:cNvSpPr>
          <p:nvPr>
            <p:ph type="body" sz="quarter" idx="13"/>
          </p:nvPr>
        </p:nvSpPr>
        <p:spPr/>
        <p:txBody>
          <a:bodyPr/>
          <a:lstStyle/>
          <a:p>
            <a:r>
              <a:rPr lang="en-US" noProof="0" dirty="0"/>
              <a:t>Interindustry analysis and fundamental intuitions</a:t>
            </a:r>
          </a:p>
        </p:txBody>
      </p:sp>
      <p:sp>
        <p:nvSpPr>
          <p:cNvPr id="5" name="Espace réservé du texte 4">
            <a:extLst>
              <a:ext uri="{FF2B5EF4-FFF2-40B4-BE49-F238E27FC236}">
                <a16:creationId xmlns:a16="http://schemas.microsoft.com/office/drawing/2014/main" id="{BA186010-E564-D88B-1C43-66964777F1BB}"/>
              </a:ext>
            </a:extLst>
          </p:cNvPr>
          <p:cNvSpPr>
            <a:spLocks noGrp="1"/>
          </p:cNvSpPr>
          <p:nvPr>
            <p:ph type="body" sz="quarter" idx="14"/>
          </p:nvPr>
        </p:nvSpPr>
        <p:spPr/>
        <p:txBody>
          <a:bodyPr/>
          <a:lstStyle/>
          <a:p>
            <a:endParaRPr lang="en-US" noProof="0" dirty="0"/>
          </a:p>
        </p:txBody>
      </p:sp>
    </p:spTree>
    <p:extLst>
      <p:ext uri="{BB962C8B-B14F-4D97-AF65-F5344CB8AC3E}">
        <p14:creationId xmlns:p14="http://schemas.microsoft.com/office/powerpoint/2010/main" val="129032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1E928-78CC-E168-EB16-51F06D9E010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96EC9CC-B10C-F570-A67F-13C22E1B002F}"/>
              </a:ext>
            </a:extLst>
          </p:cNvPr>
          <p:cNvSpPr>
            <a:spLocks noGrp="1"/>
          </p:cNvSpPr>
          <p:nvPr>
            <p:ph type="title"/>
          </p:nvPr>
        </p:nvSpPr>
        <p:spPr/>
        <p:txBody>
          <a:bodyPr/>
          <a:lstStyle/>
          <a:p>
            <a:r>
              <a:rPr lang="en-US" noProof="0" dirty="0"/>
              <a:t>The Basics of Input-Output Analysis</a:t>
            </a:r>
          </a:p>
        </p:txBody>
      </p:sp>
      <p:sp>
        <p:nvSpPr>
          <p:cNvPr id="3" name="Espace réservé du contenu 2">
            <a:extLst>
              <a:ext uri="{FF2B5EF4-FFF2-40B4-BE49-F238E27FC236}">
                <a16:creationId xmlns:a16="http://schemas.microsoft.com/office/drawing/2014/main" id="{A4C8E84F-7F88-110A-6D76-8F8923BCFF3A}"/>
              </a:ext>
            </a:extLst>
          </p:cNvPr>
          <p:cNvSpPr>
            <a:spLocks noGrp="1"/>
          </p:cNvSpPr>
          <p:nvPr>
            <p:ph idx="1"/>
          </p:nvPr>
        </p:nvSpPr>
        <p:spPr>
          <a:xfrm>
            <a:off x="695401" y="1744141"/>
            <a:ext cx="10873208" cy="4709195"/>
          </a:xfrm>
        </p:spPr>
        <p:txBody>
          <a:bodyPr/>
          <a:lstStyle/>
          <a:p>
            <a:r>
              <a:rPr lang="en-US" dirty="0"/>
              <a:t>A domestic Input-Output Table contains the following components:</a:t>
            </a:r>
          </a:p>
          <a:p>
            <a:pPr lvl="1"/>
            <a:r>
              <a:rPr lang="en-US" dirty="0"/>
              <a:t>A matrix of </a:t>
            </a:r>
            <a:r>
              <a:rPr lang="en-US" dirty="0" err="1"/>
              <a:t>interindustry</a:t>
            </a:r>
            <a:r>
              <a:rPr lang="en-US" dirty="0"/>
              <a:t> consumption (industry by industry)</a:t>
            </a:r>
          </a:p>
          <a:p>
            <a:pPr lvl="1"/>
            <a:r>
              <a:rPr lang="en-US" dirty="0"/>
              <a:t>A matrix (or vector) of final demand (industry by final demand component)</a:t>
            </a:r>
          </a:p>
          <a:p>
            <a:pPr lvl="1"/>
            <a:r>
              <a:rPr lang="en-US" dirty="0"/>
              <a:t>A vector of total output (by industry)</a:t>
            </a:r>
          </a:p>
          <a:p>
            <a:pPr lvl="1"/>
            <a:r>
              <a:rPr lang="en-US" dirty="0"/>
              <a:t>A value-added matrix that displays the remuneration of the factors of production </a:t>
            </a:r>
          </a:p>
          <a:p>
            <a:pPr lvl="2">
              <a:buFont typeface="Wingdings" panose="05000000000000000000" pitchFamily="2" charset="2"/>
              <a:buChar char="Ø"/>
            </a:pPr>
            <a:r>
              <a:rPr lang="en-US" dirty="0"/>
              <a:t>The details and structure of each matrix will be presented in the next lesson</a:t>
            </a:r>
          </a:p>
          <a:p>
            <a:endParaRPr lang="en-US" dirty="0"/>
          </a:p>
          <a:p>
            <a:r>
              <a:rPr lang="en-US" dirty="0"/>
              <a:t>The information contained in IO Tables regarding interindustry input and output relations can be modeled in order to better examine these relations </a:t>
            </a:r>
          </a:p>
          <a:p>
            <a:pPr lvl="1"/>
            <a:r>
              <a:rPr lang="en-US" dirty="0"/>
              <a:t>In this case we enter the world of </a:t>
            </a:r>
            <a:r>
              <a:rPr lang="en-US" b="1" u="sng" dirty="0"/>
              <a:t>Input-Output Models </a:t>
            </a:r>
          </a:p>
          <a:p>
            <a:pPr lvl="1"/>
            <a:endParaRPr lang="en-US" b="1" u="sng" dirty="0"/>
          </a:p>
          <a:p>
            <a:r>
              <a:rPr lang="en-US" b="1" dirty="0"/>
              <a:t>The standard Input-Output Modeling techniques establish linear interindustry input and output  relations, consisting of a system of linear equations </a:t>
            </a:r>
          </a:p>
          <a:p>
            <a:pPr lvl="1"/>
            <a:r>
              <a:rPr lang="en-US" dirty="0"/>
              <a:t>Each equation</a:t>
            </a:r>
            <a:r>
              <a:rPr lang="en-US" b="1" dirty="0"/>
              <a:t> </a:t>
            </a:r>
            <a:r>
              <a:rPr lang="en-US" dirty="0"/>
              <a:t>describes the distribution of an industry output throughout the economy</a:t>
            </a:r>
          </a:p>
          <a:p>
            <a:pPr lvl="1"/>
            <a:r>
              <a:rPr lang="en-US" dirty="0"/>
              <a:t>The linear nature of the system allows the model to be operated through matrix algebra </a:t>
            </a:r>
          </a:p>
          <a:p>
            <a:endParaRPr lang="en-US" u="sng" dirty="0"/>
          </a:p>
          <a:p>
            <a:pPr lvl="1"/>
            <a:endParaRPr lang="en-US" dirty="0"/>
          </a:p>
        </p:txBody>
      </p:sp>
      <p:sp>
        <p:nvSpPr>
          <p:cNvPr id="4" name="Espace réservé du texte 3">
            <a:extLst>
              <a:ext uri="{FF2B5EF4-FFF2-40B4-BE49-F238E27FC236}">
                <a16:creationId xmlns:a16="http://schemas.microsoft.com/office/drawing/2014/main" id="{2D53A58D-22BC-7EC7-6D5D-CF72B2D36657}"/>
              </a:ext>
            </a:extLst>
          </p:cNvPr>
          <p:cNvSpPr>
            <a:spLocks noGrp="1"/>
          </p:cNvSpPr>
          <p:nvPr>
            <p:ph type="body" sz="quarter" idx="13"/>
          </p:nvPr>
        </p:nvSpPr>
        <p:spPr/>
        <p:txBody>
          <a:bodyPr/>
          <a:lstStyle/>
          <a:p>
            <a:r>
              <a:rPr lang="en-US" noProof="0" dirty="0"/>
              <a:t>Interindustry analysis and fundamental intuitions</a:t>
            </a:r>
          </a:p>
        </p:txBody>
      </p:sp>
      <p:sp>
        <p:nvSpPr>
          <p:cNvPr id="5" name="Espace réservé du texte 4">
            <a:extLst>
              <a:ext uri="{FF2B5EF4-FFF2-40B4-BE49-F238E27FC236}">
                <a16:creationId xmlns:a16="http://schemas.microsoft.com/office/drawing/2014/main" id="{867D43D7-9B44-7AD6-48D1-FAB1347184CD}"/>
              </a:ext>
            </a:extLst>
          </p:cNvPr>
          <p:cNvSpPr>
            <a:spLocks noGrp="1"/>
          </p:cNvSpPr>
          <p:nvPr>
            <p:ph type="body" sz="quarter" idx="14"/>
          </p:nvPr>
        </p:nvSpPr>
        <p:spPr/>
        <p:txBody>
          <a:bodyPr/>
          <a:lstStyle/>
          <a:p>
            <a:endParaRPr lang="en-US" noProof="0" dirty="0"/>
          </a:p>
        </p:txBody>
      </p:sp>
    </p:spTree>
    <p:extLst>
      <p:ext uri="{BB962C8B-B14F-4D97-AF65-F5344CB8AC3E}">
        <p14:creationId xmlns:p14="http://schemas.microsoft.com/office/powerpoint/2010/main" val="385119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CC0C7AA-E9DC-8B66-8A5D-31B2EB4AEC6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5FF8EEC-235E-AD1C-99B3-1F99D1784D96}"/>
              </a:ext>
            </a:extLst>
          </p:cNvPr>
          <p:cNvSpPr>
            <a:spLocks noGrp="1"/>
          </p:cNvSpPr>
          <p:nvPr>
            <p:ph type="title"/>
          </p:nvPr>
        </p:nvSpPr>
        <p:spPr/>
        <p:txBody>
          <a:bodyPr/>
          <a:lstStyle/>
          <a:p>
            <a:r>
              <a:rPr lang="en-US" noProof="0" dirty="0"/>
              <a:t>The Basics of Input-Output Analysis</a:t>
            </a:r>
          </a:p>
        </p:txBody>
      </p:sp>
      <p:sp>
        <p:nvSpPr>
          <p:cNvPr id="3" name="Espace réservé du contenu 2">
            <a:extLst>
              <a:ext uri="{FF2B5EF4-FFF2-40B4-BE49-F238E27FC236}">
                <a16:creationId xmlns:a16="http://schemas.microsoft.com/office/drawing/2014/main" id="{E933966B-0B33-80A4-24A7-55984DF243ED}"/>
              </a:ext>
            </a:extLst>
          </p:cNvPr>
          <p:cNvSpPr>
            <a:spLocks noGrp="1"/>
          </p:cNvSpPr>
          <p:nvPr>
            <p:ph idx="1"/>
          </p:nvPr>
        </p:nvSpPr>
        <p:spPr>
          <a:xfrm>
            <a:off x="695401" y="1484784"/>
            <a:ext cx="10513167" cy="4709195"/>
          </a:xfrm>
        </p:spPr>
        <p:txBody>
          <a:bodyPr/>
          <a:lstStyle/>
          <a:p>
            <a:r>
              <a:rPr lang="en-US" dirty="0"/>
              <a:t>What Input-Output Models (IO Models) are not or cannot do? </a:t>
            </a:r>
          </a:p>
          <a:p>
            <a:pPr lvl="1"/>
            <a:r>
              <a:rPr lang="en-US" dirty="0"/>
              <a:t>Standard IO Models are not economic growth models per se, although they could be adapted into growth models</a:t>
            </a:r>
          </a:p>
          <a:p>
            <a:pPr lvl="1"/>
            <a:r>
              <a:rPr lang="en-US" dirty="0"/>
              <a:t>Standard IO Models are not dynamic, although they could be transformed to be. They are a static picture of the economy in a given accounting period </a:t>
            </a:r>
          </a:p>
          <a:p>
            <a:pPr lvl="1"/>
            <a:r>
              <a:rPr lang="en-US" dirty="0"/>
              <a:t>Standard IO Models establish linear relationships between the sectors which leads to the modeling assumption of constant returns to scale </a:t>
            </a:r>
          </a:p>
          <a:p>
            <a:pPr lvl="1"/>
            <a:r>
              <a:rPr lang="en-US" dirty="0"/>
              <a:t>Standard IO Models per se do not contain financial information, although they could be adapted to contain it </a:t>
            </a:r>
          </a:p>
          <a:p>
            <a:pPr marL="0" indent="0">
              <a:buNone/>
            </a:pPr>
            <a:endParaRPr lang="en-US" dirty="0"/>
          </a:p>
          <a:p>
            <a:r>
              <a:rPr lang="en-US" dirty="0"/>
              <a:t>What IO Models are or can do? </a:t>
            </a:r>
          </a:p>
          <a:p>
            <a:pPr lvl="1"/>
            <a:r>
              <a:rPr lang="en-US" dirty="0"/>
              <a:t>Standard IO Tables can be complemented with extensions containing additional details of the economic activity, which can also be modeled within IO Models</a:t>
            </a:r>
          </a:p>
          <a:p>
            <a:pPr lvl="2"/>
            <a:r>
              <a:rPr lang="en-US" dirty="0"/>
              <a:t>e.g. environmental/employment/capital use information at industrial level could be attached to IO Models </a:t>
            </a:r>
          </a:p>
          <a:p>
            <a:pPr lvl="1"/>
            <a:r>
              <a:rPr lang="en-US" dirty="0"/>
              <a:t>IO Models can be combined with other forms of economic modeling </a:t>
            </a:r>
          </a:p>
          <a:p>
            <a:pPr lvl="2"/>
            <a:r>
              <a:rPr lang="en-US" dirty="0"/>
              <a:t>e.g. they can be made Stock and Flow Consistent (SFC) or adapted together with Computable General Equilibrium Models (CGE Models)</a:t>
            </a:r>
          </a:p>
          <a:p>
            <a:pPr lvl="1"/>
            <a:r>
              <a:rPr lang="en-US" dirty="0"/>
              <a:t>Although Standard IO Models do not simulate future technological change, they are a great tool to assess past technological changes affecting the productive structure</a:t>
            </a:r>
          </a:p>
          <a:p>
            <a:endParaRPr lang="en-US" dirty="0"/>
          </a:p>
          <a:p>
            <a:endParaRPr lang="en-US" u="sng" dirty="0"/>
          </a:p>
          <a:p>
            <a:pPr lvl="1"/>
            <a:endParaRPr lang="en-US" dirty="0"/>
          </a:p>
        </p:txBody>
      </p:sp>
      <p:sp>
        <p:nvSpPr>
          <p:cNvPr id="4" name="Espace réservé du texte 3">
            <a:extLst>
              <a:ext uri="{FF2B5EF4-FFF2-40B4-BE49-F238E27FC236}">
                <a16:creationId xmlns:a16="http://schemas.microsoft.com/office/drawing/2014/main" id="{1EA00FCA-3886-DEA6-A077-B491FE8F158C}"/>
              </a:ext>
            </a:extLst>
          </p:cNvPr>
          <p:cNvSpPr>
            <a:spLocks noGrp="1"/>
          </p:cNvSpPr>
          <p:nvPr>
            <p:ph type="body" sz="quarter" idx="13"/>
          </p:nvPr>
        </p:nvSpPr>
        <p:spPr/>
        <p:txBody>
          <a:bodyPr/>
          <a:lstStyle/>
          <a:p>
            <a:r>
              <a:rPr lang="en-US" noProof="0" dirty="0"/>
              <a:t>Interindustry analysis and fundamental intuitions</a:t>
            </a:r>
          </a:p>
        </p:txBody>
      </p:sp>
      <p:sp>
        <p:nvSpPr>
          <p:cNvPr id="5" name="Espace réservé du texte 4">
            <a:extLst>
              <a:ext uri="{FF2B5EF4-FFF2-40B4-BE49-F238E27FC236}">
                <a16:creationId xmlns:a16="http://schemas.microsoft.com/office/drawing/2014/main" id="{69A34EAC-863C-AFE7-86C5-FB229C213073}"/>
              </a:ext>
            </a:extLst>
          </p:cNvPr>
          <p:cNvSpPr>
            <a:spLocks noGrp="1"/>
          </p:cNvSpPr>
          <p:nvPr>
            <p:ph type="body" sz="quarter" idx="14"/>
          </p:nvPr>
        </p:nvSpPr>
        <p:spPr/>
        <p:txBody>
          <a:bodyPr/>
          <a:lstStyle/>
          <a:p>
            <a:endParaRPr lang="en-US" noProof="0" dirty="0"/>
          </a:p>
        </p:txBody>
      </p:sp>
    </p:spTree>
    <p:extLst>
      <p:ext uri="{BB962C8B-B14F-4D97-AF65-F5344CB8AC3E}">
        <p14:creationId xmlns:p14="http://schemas.microsoft.com/office/powerpoint/2010/main" val="3939177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9D15C-D4C6-9D85-43A8-62DB4F66E44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43AB1DF-2848-91B7-DC07-DEE007FE4AA3}"/>
              </a:ext>
            </a:extLst>
          </p:cNvPr>
          <p:cNvSpPr>
            <a:spLocks noGrp="1"/>
          </p:cNvSpPr>
          <p:nvPr>
            <p:ph type="title"/>
          </p:nvPr>
        </p:nvSpPr>
        <p:spPr/>
        <p:txBody>
          <a:bodyPr/>
          <a:lstStyle/>
          <a:p>
            <a:r>
              <a:rPr lang="en-US" noProof="0" dirty="0"/>
              <a:t>Suggested Readings:</a:t>
            </a:r>
          </a:p>
        </p:txBody>
      </p:sp>
      <p:sp>
        <p:nvSpPr>
          <p:cNvPr id="3" name="Espace réservé du contenu 2">
            <a:extLst>
              <a:ext uri="{FF2B5EF4-FFF2-40B4-BE49-F238E27FC236}">
                <a16:creationId xmlns:a16="http://schemas.microsoft.com/office/drawing/2014/main" id="{772DD4C8-F7ED-7005-D641-58250B55E90D}"/>
              </a:ext>
            </a:extLst>
          </p:cNvPr>
          <p:cNvSpPr>
            <a:spLocks noGrp="1"/>
          </p:cNvSpPr>
          <p:nvPr>
            <p:ph idx="1"/>
          </p:nvPr>
        </p:nvSpPr>
        <p:spPr>
          <a:xfrm>
            <a:off x="695399" y="1711350"/>
            <a:ext cx="10873209" cy="4525963"/>
          </a:xfrm>
        </p:spPr>
        <p:txBody>
          <a:bodyPr/>
          <a:lstStyle/>
          <a:p>
            <a:r>
              <a:rPr lang="en-US" noProof="0" dirty="0"/>
              <a:t>Textbooks: </a:t>
            </a:r>
          </a:p>
          <a:p>
            <a:pPr lvl="1"/>
            <a:r>
              <a:rPr lang="en-US" noProof="0" dirty="0"/>
              <a:t>Miller, R. E., &amp; Blair, P. D. (2021). Input-Output Analysis: Foundations and Extensions (3rd ed.). Cambridge University Press. </a:t>
            </a:r>
            <a:r>
              <a:rPr lang="en-US" noProof="0" dirty="0">
                <a:hlinkClick r:id="rId2"/>
              </a:rPr>
              <a:t>https://doi.org/10.1017/9781108676212</a:t>
            </a:r>
            <a:endParaRPr lang="en-US" noProof="0" dirty="0"/>
          </a:p>
          <a:p>
            <a:pPr lvl="1"/>
            <a:r>
              <a:rPr lang="en-US" dirty="0"/>
              <a:t>Raa, T. ten (Ed.). (2017). Handbook of input-output analysis. Edward Elgar Publishing. </a:t>
            </a:r>
            <a:r>
              <a:rPr lang="en-US" dirty="0">
                <a:hlinkClick r:id="rId3"/>
              </a:rPr>
              <a:t>https://doi.org/10.4337/9781783476329</a:t>
            </a:r>
            <a:endParaRPr lang="en-US" dirty="0"/>
          </a:p>
          <a:p>
            <a:pPr marL="457200" lvl="1" indent="0">
              <a:buNone/>
            </a:pPr>
            <a:endParaRPr lang="en-US" noProof="0" dirty="0"/>
          </a:p>
          <a:p>
            <a:r>
              <a:rPr lang="en-US" dirty="0"/>
              <a:t>Fundamental texts: </a:t>
            </a:r>
            <a:endParaRPr lang="en-US" noProof="0" dirty="0"/>
          </a:p>
          <a:p>
            <a:pPr lvl="1"/>
            <a:r>
              <a:rPr lang="en-US" noProof="0" dirty="0"/>
              <a:t>Leontief, W. W. (1936). Quantitative Input and Output Relations in the Economic Systems of the United States. The Review of Economics and Statistics, 18(3), 105. </a:t>
            </a:r>
            <a:r>
              <a:rPr lang="en-US" noProof="0" dirty="0">
                <a:hlinkClick r:id="rId4"/>
              </a:rPr>
              <a:t>https://doi.org/10.2307/1927837</a:t>
            </a:r>
            <a:endParaRPr lang="en-US" noProof="0" dirty="0"/>
          </a:p>
          <a:p>
            <a:pPr lvl="1"/>
            <a:r>
              <a:rPr lang="en-US" noProof="0" dirty="0"/>
              <a:t>Leontief, W. (1991[1928]). The economy as a circular flow. Structural Change and Economic Dynamics, 2(1), 181–212. </a:t>
            </a:r>
            <a:r>
              <a:rPr lang="en-US" noProof="0" dirty="0">
                <a:hlinkClick r:id="rId5"/>
              </a:rPr>
              <a:t>https://doi.org/10.1016/0954-349X(91)90012-H</a:t>
            </a:r>
            <a:endParaRPr lang="en-US" noProof="0" dirty="0"/>
          </a:p>
          <a:p>
            <a:pPr lvl="1"/>
            <a:endParaRPr lang="en-US" noProof="0" dirty="0"/>
          </a:p>
        </p:txBody>
      </p:sp>
      <p:sp>
        <p:nvSpPr>
          <p:cNvPr id="4" name="Espace réservé du texte 3">
            <a:extLst>
              <a:ext uri="{FF2B5EF4-FFF2-40B4-BE49-F238E27FC236}">
                <a16:creationId xmlns:a16="http://schemas.microsoft.com/office/drawing/2014/main" id="{3812E3FE-21F8-6555-8F1E-3AA6EC33BC19}"/>
              </a:ext>
            </a:extLst>
          </p:cNvPr>
          <p:cNvSpPr>
            <a:spLocks noGrp="1"/>
          </p:cNvSpPr>
          <p:nvPr>
            <p:ph type="body" sz="quarter" idx="13"/>
          </p:nvPr>
        </p:nvSpPr>
        <p:spPr/>
        <p:txBody>
          <a:bodyPr/>
          <a:lstStyle/>
          <a:p>
            <a:r>
              <a:rPr lang="en-US" noProof="0" dirty="0"/>
              <a:t>Textbooks, Leontief’s fundamental texts and further readings</a:t>
            </a:r>
          </a:p>
        </p:txBody>
      </p:sp>
      <p:sp>
        <p:nvSpPr>
          <p:cNvPr id="5" name="Espace réservé du texte 4">
            <a:extLst>
              <a:ext uri="{FF2B5EF4-FFF2-40B4-BE49-F238E27FC236}">
                <a16:creationId xmlns:a16="http://schemas.microsoft.com/office/drawing/2014/main" id="{7D06291F-A411-E186-5063-5D2D05AC3F33}"/>
              </a:ext>
            </a:extLst>
          </p:cNvPr>
          <p:cNvSpPr>
            <a:spLocks noGrp="1"/>
          </p:cNvSpPr>
          <p:nvPr>
            <p:ph type="body" sz="quarter" idx="14"/>
          </p:nvPr>
        </p:nvSpPr>
        <p:spPr/>
        <p:txBody>
          <a:bodyPr/>
          <a:lstStyle/>
          <a:p>
            <a:endParaRPr lang="en-US" noProof="0" dirty="0"/>
          </a:p>
        </p:txBody>
      </p:sp>
    </p:spTree>
    <p:extLst>
      <p:ext uri="{BB962C8B-B14F-4D97-AF65-F5344CB8AC3E}">
        <p14:creationId xmlns:p14="http://schemas.microsoft.com/office/powerpoint/2010/main" val="3375819614"/>
      </p:ext>
    </p:extLst>
  </p:cSld>
  <p:clrMapOvr>
    <a:masterClrMapping/>
  </p:clrMapOvr>
</p:sld>
</file>

<file path=ppt/theme/theme1.xml><?xml version="1.0" encoding="utf-8"?>
<a:theme xmlns:a="http://schemas.openxmlformats.org/drawingml/2006/main" name="2_Office Theme">
  <a:themeElements>
    <a:clrScheme name="Custom 3">
      <a:dk1>
        <a:srgbClr val="250E62"/>
      </a:dk1>
      <a:lt1>
        <a:sysClr val="window" lastClr="FFFFFF"/>
      </a:lt1>
      <a:dk2>
        <a:srgbClr val="250E62"/>
      </a:dk2>
      <a:lt2>
        <a:srgbClr val="FFFFFF"/>
      </a:lt2>
      <a:accent1>
        <a:srgbClr val="21167D"/>
      </a:accent1>
      <a:accent2>
        <a:srgbClr val="DA291C"/>
      </a:accent2>
      <a:accent3>
        <a:srgbClr val="3F55AC"/>
      </a:accent3>
      <a:accent4>
        <a:srgbClr val="4B6BD5"/>
      </a:accent4>
      <a:accent5>
        <a:srgbClr val="E6433C"/>
      </a:accent5>
      <a:accent6>
        <a:srgbClr val="F86D66"/>
      </a:accent6>
      <a:hlink>
        <a:srgbClr val="0000FF"/>
      </a:hlink>
      <a:folHlink>
        <a:srgbClr val="18A6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Personnalisé 1">
      <a:dk1>
        <a:srgbClr val="250E62"/>
      </a:dk1>
      <a:lt1>
        <a:sysClr val="window" lastClr="FFFFFF"/>
      </a:lt1>
      <a:dk2>
        <a:srgbClr val="250E62"/>
      </a:dk2>
      <a:lt2>
        <a:srgbClr val="FFFFFF"/>
      </a:lt2>
      <a:accent1>
        <a:srgbClr val="2F117D"/>
      </a:accent1>
      <a:accent2>
        <a:srgbClr val="A31E14"/>
      </a:accent2>
      <a:accent3>
        <a:srgbClr val="F08E8A"/>
      </a:accent3>
      <a:accent4>
        <a:srgbClr val="626ED5"/>
      </a:accent4>
      <a:accent5>
        <a:srgbClr val="E6433C"/>
      </a:accent5>
      <a:accent6>
        <a:srgbClr val="F86D66"/>
      </a:accent6>
      <a:hlink>
        <a:srgbClr val="0000FF"/>
      </a:hlink>
      <a:folHlink>
        <a:srgbClr val="18A6FF"/>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56956</TotalTime>
  <Words>1354</Words>
  <Application>Microsoft Macintosh PowerPoint</Application>
  <PresentationFormat>Widescreen</PresentationFormat>
  <Paragraphs>97</Paragraphs>
  <Slides>9</Slides>
  <Notes>5</Notes>
  <HiddenSlides>1</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9</vt:i4>
      </vt:variant>
    </vt:vector>
  </HeadingPairs>
  <TitlesOfParts>
    <vt:vector size="18" baseType="lpstr">
      <vt:lpstr>Arial</vt:lpstr>
      <vt:lpstr>Calibri</vt:lpstr>
      <vt:lpstr>Century Gothic</vt:lpstr>
      <vt:lpstr>Courier New</vt:lpstr>
      <vt:lpstr>Inria Serif Light</vt:lpstr>
      <vt:lpstr>Times New Roman</vt:lpstr>
      <vt:lpstr>Wingdings</vt:lpstr>
      <vt:lpstr>2_Office Theme</vt:lpstr>
      <vt:lpstr>1_Office Theme</vt:lpstr>
      <vt:lpstr>Module 1: The Basics of Input-Output Analysis  1.1 Interindustry analysis and theoretical background</vt:lpstr>
      <vt:lpstr>The Basics of Input-Output Analysis</vt:lpstr>
      <vt:lpstr>The Basics of Input-Output Analysis</vt:lpstr>
      <vt:lpstr>The Basics of Input-Output Analysis</vt:lpstr>
      <vt:lpstr>The Basics of Input-Output Analysis</vt:lpstr>
      <vt:lpstr>The Basics of Input-Output Analysis</vt:lpstr>
      <vt:lpstr>The Basics of Input-Output Analysis</vt:lpstr>
      <vt:lpstr>The Basics of Input-Output Analysis</vt:lpstr>
      <vt:lpstr>Suggested 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AFD</dc:creator>
  <cp:lastModifiedBy>Gabriel Santos Carneiro</cp:lastModifiedBy>
  <cp:revision>888</cp:revision>
  <dcterms:created xsi:type="dcterms:W3CDTF">2014-04-03T18:35:05Z</dcterms:created>
  <dcterms:modified xsi:type="dcterms:W3CDTF">2025-04-23T09:44:03Z</dcterms:modified>
</cp:coreProperties>
</file>