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60" r:id="rId2"/>
  </p:sldMasterIdLst>
  <p:notesMasterIdLst>
    <p:notesMasterId r:id="rId15"/>
  </p:notesMasterIdLst>
  <p:handoutMasterIdLst>
    <p:handoutMasterId r:id="rId16"/>
  </p:handoutMasterIdLst>
  <p:sldIdLst>
    <p:sldId id="307" r:id="rId3"/>
    <p:sldId id="689" r:id="rId4"/>
    <p:sldId id="691" r:id="rId5"/>
    <p:sldId id="692" r:id="rId6"/>
    <p:sldId id="693" r:id="rId7"/>
    <p:sldId id="694" r:id="rId8"/>
    <p:sldId id="695" r:id="rId9"/>
    <p:sldId id="557" r:id="rId10"/>
    <p:sldId id="696" r:id="rId11"/>
    <p:sldId id="697" r:id="rId12"/>
    <p:sldId id="698" r:id="rId13"/>
    <p:sldId id="6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2" userDrawn="1">
          <p15:clr>
            <a:srgbClr val="A4A3A4"/>
          </p15:clr>
        </p15:guide>
        <p15:guide id="2" pos="3719" userDrawn="1">
          <p15:clr>
            <a:srgbClr val="A4A3A4"/>
          </p15:clr>
        </p15:guide>
        <p15:guide id="3" orient="horz" pos="405" userDrawn="1">
          <p15:clr>
            <a:srgbClr val="A4A3A4"/>
          </p15:clr>
        </p15:guide>
        <p15:guide id="4" pos="767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HRHART Helene" initials="EH" lastIdx="1" clrIdx="0">
    <p:extLst>
      <p:ext uri="{19B8F6BF-5375-455C-9EA6-DF929625EA0E}">
        <p15:presenceInfo xmlns:p15="http://schemas.microsoft.com/office/powerpoint/2012/main" userId="S-1-5-21-3803155387-4143733754-3887331536-170391" providerId="AD"/>
      </p:ext>
    </p:extLst>
  </p:cmAuthor>
  <p:cmAuthor id="2" name="MAGACHO Guilherme" initials="MG" lastIdx="2" clrIdx="1">
    <p:extLst>
      <p:ext uri="{19B8F6BF-5375-455C-9EA6-DF929625EA0E}">
        <p15:presenceInfo xmlns:p15="http://schemas.microsoft.com/office/powerpoint/2012/main" userId="S-1-5-21-3803155387-4143733754-3887331536-372735" providerId="AD"/>
      </p:ext>
    </p:extLst>
  </p:cmAuthor>
  <p:cmAuthor id="3" name="Gabriel Santos Carneiro" initials="" lastIdx="2" clrIdx="2">
    <p:extLst>
      <p:ext uri="{19B8F6BF-5375-455C-9EA6-DF929625EA0E}">
        <p15:presenceInfo xmlns:p15="http://schemas.microsoft.com/office/powerpoint/2012/main" userId="S::gabriel.santos@iusspavia.it::26fbfc9d-7471-45cc-8547-84b6a0c7c3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7073"/>
    <a:srgbClr val="083F80"/>
    <a:srgbClr val="6A7E49"/>
    <a:srgbClr val="F8A73A"/>
    <a:srgbClr val="8382B1"/>
    <a:srgbClr val="CC3333"/>
    <a:srgbClr val="A300C4"/>
    <a:srgbClr val="FF9795"/>
    <a:srgbClr val="A7668B"/>
    <a:srgbClr val="AF2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38" autoAdjust="0"/>
    <p:restoredTop sz="88493" autoAdjust="0"/>
  </p:normalViewPr>
  <p:slideViewPr>
    <p:cSldViewPr>
      <p:cViewPr varScale="1">
        <p:scale>
          <a:sx n="145" d="100"/>
          <a:sy n="145" d="100"/>
        </p:scale>
        <p:origin x="420" y="114"/>
      </p:cViewPr>
      <p:guideLst>
        <p:guide orient="horz" pos="2172"/>
        <p:guide pos="3719"/>
        <p:guide orient="horz" pos="405"/>
        <p:guide pos="7679"/>
      </p:guideLst>
    </p:cSldViewPr>
  </p:slideViewPr>
  <p:outlineViewPr>
    <p:cViewPr>
      <p:scale>
        <a:sx n="33" d="100"/>
        <a:sy n="33" d="100"/>
      </p:scale>
      <p:origin x="0" y="-3476"/>
    </p:cViewPr>
    <p:sldLst>
      <p:sld r:id="rId1"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5-04-22T14:53:28.040" idx="1">
    <p:pos x="6555" y="1646"/>
    <p:text>The thing is C, G, I, and X in IO final demand is already substracted from imports</p:text>
    <p:extLst>
      <p:ext uri="{C676402C-5697-4E1C-873F-D02D1690AC5C}">
        <p15:threadingInfo xmlns:p15="http://schemas.microsoft.com/office/powerpoint/2012/main" timeZoneBias="-120"/>
      </p:ext>
    </p:extLst>
  </p:cm>
  <p:cm authorId="3" dt="2025-04-23T11:49:30.824" idx="2">
    <p:pos x="6555" y="1782"/>
    <p:text>I changed the sentences</p:text>
    <p:extLst>
      <p:ext uri="{C676402C-5697-4E1C-873F-D02D1690AC5C}">
        <p15:threadingInfo xmlns:p15="http://schemas.microsoft.com/office/powerpoint/2012/main" timeZoneBias="-120">
          <p15:parentCm authorId="2" idx="1"/>
        </p15:threadingInfo>
      </p:ext>
    </p:extLst>
  </p:cm>
  <p:cm authorId="2" dt="2025-04-22T14:55:10.724" idx="2">
    <p:pos x="6369" y="3407"/>
    <p:text>The f/y vector does not include imports - I can't reduce the retangule on final demand</p:text>
    <p:extLst>
      <p:ext uri="{C676402C-5697-4E1C-873F-D02D1690AC5C}">
        <p15:threadingInfo xmlns:p15="http://schemas.microsoft.com/office/powerpoint/2012/main" timeZoneBias="-120"/>
      </p:ext>
    </p:extLst>
  </p:cm>
  <p:cm authorId="3" dt="2025-04-23T11:46:05.902" idx="1">
    <p:pos x="6369" y="3543"/>
    <p:text>Corrected.</p:text>
    <p:extLst>
      <p:ext uri="{C676402C-5697-4E1C-873F-D02D1690AC5C}">
        <p15:threadingInfo xmlns:p15="http://schemas.microsoft.com/office/powerpoint/2012/main" timeZoneBias="-120">
          <p15:parentCm authorId="2" idx="2"/>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820DB99-3CFE-A049-BD9E-7FB31C116483}" type="datetime1">
              <a:rPr lang="en-US" smtClean="0"/>
              <a:t>4/24/2025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BE0BB57-DC73-764C-A58B-61339E1E8DD3}" type="slidenum">
              <a:rPr lang="en-US" smtClean="0"/>
              <a:t>‹N°›</a:t>
            </a:fld>
            <a:endParaRPr lang="en-US"/>
          </a:p>
        </p:txBody>
      </p:sp>
    </p:spTree>
    <p:extLst>
      <p:ext uri="{BB962C8B-B14F-4D97-AF65-F5344CB8AC3E}">
        <p14:creationId xmlns:p14="http://schemas.microsoft.com/office/powerpoint/2010/main" val="2175788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A03147-2684-674F-8929-FD8FCA0CDEFF}" type="datetime1">
              <a:rPr lang="en-US" smtClean="0"/>
              <a:t>4/24/2025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E385B3-6F63-4903-BDA2-5A5BFDA7B338}" type="slidenum">
              <a:rPr lang="en-US" smtClean="0"/>
              <a:t>‹N°›</a:t>
            </a:fld>
            <a:endParaRPr lang="en-US"/>
          </a:p>
        </p:txBody>
      </p:sp>
    </p:spTree>
    <p:extLst>
      <p:ext uri="{BB962C8B-B14F-4D97-AF65-F5344CB8AC3E}">
        <p14:creationId xmlns:p14="http://schemas.microsoft.com/office/powerpoint/2010/main" val="189162964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CC0E5-DD41-C5E4-3DC3-897EF18DACD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76825720-F3DE-DFBA-E028-AAC9C4F1B71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24394E1-C8E5-5212-6C8A-0F826EDEAFDD}"/>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519EABE-955C-B1CE-44C3-5EDC860B0EB7}"/>
              </a:ext>
            </a:extLst>
          </p:cNvPr>
          <p:cNvSpPr>
            <a:spLocks noGrp="1"/>
          </p:cNvSpPr>
          <p:nvPr>
            <p:ph type="sldNum" sz="quarter" idx="5"/>
          </p:nvPr>
        </p:nvSpPr>
        <p:spPr/>
        <p:txBody>
          <a:bodyPr/>
          <a:lstStyle/>
          <a:p>
            <a:fld id="{61E385B3-6F63-4903-BDA2-5A5BFDA7B338}" type="slidenum">
              <a:rPr lang="en-US" smtClean="0"/>
              <a:t>2</a:t>
            </a:fld>
            <a:endParaRPr lang="en-US"/>
          </a:p>
        </p:txBody>
      </p:sp>
    </p:spTree>
    <p:extLst>
      <p:ext uri="{BB962C8B-B14F-4D97-AF65-F5344CB8AC3E}">
        <p14:creationId xmlns:p14="http://schemas.microsoft.com/office/powerpoint/2010/main" val="337432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3EB67-E402-7159-A5D0-B8BAC596E25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B242712-829D-5E16-B586-77B53CEB36B9}"/>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A3FFCB9-9A8D-D563-C9AE-4F687788B34B}"/>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59A7BC2-5330-9F55-9F12-929598442D63}"/>
              </a:ext>
            </a:extLst>
          </p:cNvPr>
          <p:cNvSpPr>
            <a:spLocks noGrp="1"/>
          </p:cNvSpPr>
          <p:nvPr>
            <p:ph type="sldNum" sz="quarter" idx="5"/>
          </p:nvPr>
        </p:nvSpPr>
        <p:spPr/>
        <p:txBody>
          <a:bodyPr/>
          <a:lstStyle/>
          <a:p>
            <a:fld id="{61E385B3-6F63-4903-BDA2-5A5BFDA7B338}" type="slidenum">
              <a:rPr lang="en-US" smtClean="0"/>
              <a:t>3</a:t>
            </a:fld>
            <a:endParaRPr lang="en-US"/>
          </a:p>
        </p:txBody>
      </p:sp>
    </p:spTree>
    <p:extLst>
      <p:ext uri="{BB962C8B-B14F-4D97-AF65-F5344CB8AC3E}">
        <p14:creationId xmlns:p14="http://schemas.microsoft.com/office/powerpoint/2010/main" val="1836606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6D34C-5251-BB9A-2A86-C418ECDF6D7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30EA721-6C16-7EF2-CD3C-32B6EEF933D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F9B8930-0350-4F6F-D38F-2691E2DCDF1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F8DCC52F-FFE2-F060-E2AB-6238747D677C}"/>
              </a:ext>
            </a:extLst>
          </p:cNvPr>
          <p:cNvSpPr>
            <a:spLocks noGrp="1"/>
          </p:cNvSpPr>
          <p:nvPr>
            <p:ph type="sldNum" sz="quarter" idx="5"/>
          </p:nvPr>
        </p:nvSpPr>
        <p:spPr/>
        <p:txBody>
          <a:bodyPr/>
          <a:lstStyle/>
          <a:p>
            <a:fld id="{61E385B3-6F63-4903-BDA2-5A5BFDA7B338}" type="slidenum">
              <a:rPr lang="en-US" smtClean="0"/>
              <a:t>4</a:t>
            </a:fld>
            <a:endParaRPr lang="en-US"/>
          </a:p>
        </p:txBody>
      </p:sp>
    </p:spTree>
    <p:extLst>
      <p:ext uri="{BB962C8B-B14F-4D97-AF65-F5344CB8AC3E}">
        <p14:creationId xmlns:p14="http://schemas.microsoft.com/office/powerpoint/2010/main" val="133244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06A29-6BDA-71AB-F315-8896C37A681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23416E15-E7D0-86DB-BBA6-FC3D21258A58}"/>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3ADDD58-0BEB-B60C-23CD-C4EA43BF2487}"/>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2ED56506-0DC2-7148-D4AE-F77581F5F509}"/>
              </a:ext>
            </a:extLst>
          </p:cNvPr>
          <p:cNvSpPr>
            <a:spLocks noGrp="1"/>
          </p:cNvSpPr>
          <p:nvPr>
            <p:ph type="sldNum" sz="quarter" idx="5"/>
          </p:nvPr>
        </p:nvSpPr>
        <p:spPr/>
        <p:txBody>
          <a:bodyPr/>
          <a:lstStyle/>
          <a:p>
            <a:fld id="{61E385B3-6F63-4903-BDA2-5A5BFDA7B338}" type="slidenum">
              <a:rPr lang="en-US" smtClean="0"/>
              <a:t>5</a:t>
            </a:fld>
            <a:endParaRPr lang="en-US"/>
          </a:p>
        </p:txBody>
      </p:sp>
    </p:spTree>
    <p:extLst>
      <p:ext uri="{BB962C8B-B14F-4D97-AF65-F5344CB8AC3E}">
        <p14:creationId xmlns:p14="http://schemas.microsoft.com/office/powerpoint/2010/main" val="1260654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B6C62-B06C-C98A-108E-07749801EE3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03D6C92-8E4A-ED62-467D-F8E1C3DFB350}"/>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90D94DA-212F-8EE0-0450-020AB6C22EA7}"/>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DE879B5D-E354-237A-6AD7-68E9BF3D3BD2}"/>
              </a:ext>
            </a:extLst>
          </p:cNvPr>
          <p:cNvSpPr>
            <a:spLocks noGrp="1"/>
          </p:cNvSpPr>
          <p:nvPr>
            <p:ph type="sldNum" sz="quarter" idx="5"/>
          </p:nvPr>
        </p:nvSpPr>
        <p:spPr/>
        <p:txBody>
          <a:bodyPr/>
          <a:lstStyle/>
          <a:p>
            <a:fld id="{61E385B3-6F63-4903-BDA2-5A5BFDA7B338}" type="slidenum">
              <a:rPr lang="en-US" smtClean="0"/>
              <a:t>6</a:t>
            </a:fld>
            <a:endParaRPr lang="en-US"/>
          </a:p>
        </p:txBody>
      </p:sp>
    </p:spTree>
    <p:extLst>
      <p:ext uri="{BB962C8B-B14F-4D97-AF65-F5344CB8AC3E}">
        <p14:creationId xmlns:p14="http://schemas.microsoft.com/office/powerpoint/2010/main" val="1111333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46F89-C36E-C75A-4753-F83E3062EB9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FAF796B-697A-37CF-A90E-FFA42B55F25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5A01DA3-0D4E-FE8D-2918-B602A6EA825C}"/>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3D634C1B-3A79-D2F2-9F7A-7B3EBFC54B3A}"/>
              </a:ext>
            </a:extLst>
          </p:cNvPr>
          <p:cNvSpPr>
            <a:spLocks noGrp="1"/>
          </p:cNvSpPr>
          <p:nvPr>
            <p:ph type="sldNum" sz="quarter" idx="5"/>
          </p:nvPr>
        </p:nvSpPr>
        <p:spPr/>
        <p:txBody>
          <a:bodyPr/>
          <a:lstStyle/>
          <a:p>
            <a:fld id="{61E385B3-6F63-4903-BDA2-5A5BFDA7B338}" type="slidenum">
              <a:rPr lang="en-US" smtClean="0"/>
              <a:t>7</a:t>
            </a:fld>
            <a:endParaRPr lang="en-US"/>
          </a:p>
        </p:txBody>
      </p:sp>
    </p:spTree>
    <p:extLst>
      <p:ext uri="{BB962C8B-B14F-4D97-AF65-F5344CB8AC3E}">
        <p14:creationId xmlns:p14="http://schemas.microsoft.com/office/powerpoint/2010/main" val="2359901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3DBED-AC02-F0F0-9FD7-0CB5CD9F410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C9D2F01-06BB-C420-C4CB-EC54E88F843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E899E3B-298C-358B-DF77-7EF88A1F840A}"/>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ADBD1015-0DCA-87FF-18AA-A225A3648E07}"/>
              </a:ext>
            </a:extLst>
          </p:cNvPr>
          <p:cNvSpPr>
            <a:spLocks noGrp="1"/>
          </p:cNvSpPr>
          <p:nvPr>
            <p:ph type="sldNum" sz="quarter" idx="5"/>
          </p:nvPr>
        </p:nvSpPr>
        <p:spPr/>
        <p:txBody>
          <a:bodyPr/>
          <a:lstStyle/>
          <a:p>
            <a:fld id="{61E385B3-6F63-4903-BDA2-5A5BFDA7B338}" type="slidenum">
              <a:rPr lang="en-US" smtClean="0"/>
              <a:t>9</a:t>
            </a:fld>
            <a:endParaRPr lang="en-US"/>
          </a:p>
        </p:txBody>
      </p:sp>
    </p:spTree>
    <p:extLst>
      <p:ext uri="{BB962C8B-B14F-4D97-AF65-F5344CB8AC3E}">
        <p14:creationId xmlns:p14="http://schemas.microsoft.com/office/powerpoint/2010/main" val="1861871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A6960-2188-D960-1E7E-FF712E9B407F}"/>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9F4732C4-367A-8315-491F-A8FEE35D5A4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48E29A2-A6EB-A84E-7669-75E754F627A1}"/>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BDFBB0BC-F8A1-85CB-14E5-C33E1C766637}"/>
              </a:ext>
            </a:extLst>
          </p:cNvPr>
          <p:cNvSpPr>
            <a:spLocks noGrp="1"/>
          </p:cNvSpPr>
          <p:nvPr>
            <p:ph type="sldNum" sz="quarter" idx="5"/>
          </p:nvPr>
        </p:nvSpPr>
        <p:spPr/>
        <p:txBody>
          <a:bodyPr/>
          <a:lstStyle/>
          <a:p>
            <a:fld id="{61E385B3-6F63-4903-BDA2-5A5BFDA7B338}" type="slidenum">
              <a:rPr lang="en-US" smtClean="0"/>
              <a:t>10</a:t>
            </a:fld>
            <a:endParaRPr lang="en-US"/>
          </a:p>
        </p:txBody>
      </p:sp>
    </p:spTree>
    <p:extLst>
      <p:ext uri="{BB962C8B-B14F-4D97-AF65-F5344CB8AC3E}">
        <p14:creationId xmlns:p14="http://schemas.microsoft.com/office/powerpoint/2010/main" val="3578655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43C37-B261-18B6-3F41-E1EE7A41C7B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1B627B8D-5FD3-19AD-D819-D48F80C8ACD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D18F2BC-B69F-A6E1-A42C-5AF6CAFB5943}"/>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7091DEF2-76E9-C3D0-5000-A7D50AA6B406}"/>
              </a:ext>
            </a:extLst>
          </p:cNvPr>
          <p:cNvSpPr>
            <a:spLocks noGrp="1"/>
          </p:cNvSpPr>
          <p:nvPr>
            <p:ph type="sldNum" sz="quarter" idx="5"/>
          </p:nvPr>
        </p:nvSpPr>
        <p:spPr/>
        <p:txBody>
          <a:bodyPr/>
          <a:lstStyle/>
          <a:p>
            <a:fld id="{61E385B3-6F63-4903-BDA2-5A5BFDA7B338}" type="slidenum">
              <a:rPr lang="en-US" smtClean="0"/>
              <a:t>11</a:t>
            </a:fld>
            <a:endParaRPr lang="en-US"/>
          </a:p>
        </p:txBody>
      </p:sp>
    </p:spTree>
    <p:extLst>
      <p:ext uri="{BB962C8B-B14F-4D97-AF65-F5344CB8AC3E}">
        <p14:creationId xmlns:p14="http://schemas.microsoft.com/office/powerpoint/2010/main" val="1218135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274442"/>
            <a:ext cx="10363200" cy="1298575"/>
          </a:xfrm>
          <a:prstGeom prst="rect">
            <a:avLst/>
          </a:prstGeom>
        </p:spPr>
        <p:txBody>
          <a:bodyPr/>
          <a:lstStyle>
            <a:lvl1pPr>
              <a:lnSpc>
                <a:spcPct val="100000"/>
              </a:lnSpc>
              <a:defRPr sz="3200" b="1" i="0">
                <a:solidFill>
                  <a:srgbClr val="250E62"/>
                </a:solidFill>
                <a:latin typeface="Century Gothic"/>
                <a:cs typeface="Century Gothic"/>
              </a:defRPr>
            </a:lvl1pPr>
          </a:lstStyle>
          <a:p>
            <a:pPr>
              <a:lnSpc>
                <a:spcPct val="120000"/>
              </a:lnSpc>
            </a:pPr>
            <a:r>
              <a:rPr lang="en-GB" sz="3200" b="1" dirty="0">
                <a:solidFill>
                  <a:srgbClr val="1C0E5D"/>
                </a:solidFill>
                <a:latin typeface="Century Gothic"/>
                <a:cs typeface="Century Gothic"/>
              </a:rPr>
              <a:t>TITRE DE LA PRÉSENTATION</a:t>
            </a:r>
            <a:br>
              <a:rPr lang="en-GB" sz="3200" b="1" dirty="0">
                <a:solidFill>
                  <a:srgbClr val="1C0E5D"/>
                </a:solidFill>
                <a:latin typeface="Century Gothic"/>
                <a:cs typeface="Century Gothic"/>
              </a:rPr>
            </a:br>
            <a:r>
              <a:rPr lang="en-GB" sz="3200" b="1" dirty="0">
                <a:solidFill>
                  <a:srgbClr val="1C0E5D"/>
                </a:solidFill>
                <a:latin typeface="Century Gothic"/>
                <a:cs typeface="Century Gothic"/>
              </a:rPr>
              <a:t>SUR 1 </a:t>
            </a:r>
            <a:r>
              <a:rPr lang="en-GB" sz="3200" b="1" dirty="0" err="1">
                <a:solidFill>
                  <a:srgbClr val="1C0E5D"/>
                </a:solidFill>
                <a:latin typeface="Century Gothic"/>
                <a:cs typeface="Century Gothic"/>
              </a:rPr>
              <a:t>ou</a:t>
            </a:r>
            <a:r>
              <a:rPr lang="en-GB" sz="3200" b="1" dirty="0">
                <a:solidFill>
                  <a:srgbClr val="1C0E5D"/>
                </a:solidFill>
                <a:latin typeface="Century Gothic"/>
                <a:cs typeface="Century Gothic"/>
              </a:rPr>
              <a:t> 2 LIGNES</a:t>
            </a:r>
          </a:p>
        </p:txBody>
      </p:sp>
      <p:sp>
        <p:nvSpPr>
          <p:cNvPr id="3" name="Subtitle 2"/>
          <p:cNvSpPr>
            <a:spLocks noGrp="1"/>
          </p:cNvSpPr>
          <p:nvPr>
            <p:ph type="subTitle" idx="1" hasCustomPrompt="1"/>
          </p:nvPr>
        </p:nvSpPr>
        <p:spPr>
          <a:xfrm>
            <a:off x="1391477" y="3429000"/>
            <a:ext cx="9451776" cy="792088"/>
          </a:xfrm>
          <a:prstGeom prst="rect">
            <a:avLst/>
          </a:prstGeom>
        </p:spPr>
        <p:txBody>
          <a:bodyPr/>
          <a:lstStyle>
            <a:lvl1pPr marL="0" indent="0" algn="ctr">
              <a:lnSpc>
                <a:spcPct val="120000"/>
              </a:lnSpc>
              <a:buNone/>
              <a:defRPr>
                <a:solidFill>
                  <a:srgbClr val="250E62"/>
                </a:solidFill>
                <a:latin typeface="Century Gothic"/>
                <a:cs typeface="Century Gothic"/>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gn="ctr">
              <a:lnSpc>
                <a:spcPct val="120000"/>
              </a:lnSpc>
            </a:pPr>
            <a:r>
              <a:rPr lang="en-GB" sz="3200" dirty="0">
                <a:solidFill>
                  <a:srgbClr val="1C0E5D"/>
                </a:solidFill>
                <a:latin typeface="Century Gothic"/>
                <a:cs typeface="Century Gothic"/>
              </a:rPr>
              <a:t>Sous-titre </a:t>
            </a:r>
            <a:r>
              <a:rPr lang="en-GB" sz="3200" dirty="0" err="1">
                <a:solidFill>
                  <a:srgbClr val="1C0E5D"/>
                </a:solidFill>
                <a:latin typeface="Century Gothic"/>
                <a:cs typeface="Century Gothic"/>
              </a:rPr>
              <a:t>sur</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une</a:t>
            </a:r>
            <a:r>
              <a:rPr lang="en-GB" sz="3200" dirty="0">
                <a:solidFill>
                  <a:srgbClr val="1C0E5D"/>
                </a:solidFill>
                <a:latin typeface="Century Gothic"/>
                <a:cs typeface="Century Gothic"/>
              </a:rPr>
              <a:t> </a:t>
            </a:r>
            <a:r>
              <a:rPr lang="en-GB" sz="3200" dirty="0" err="1">
                <a:solidFill>
                  <a:srgbClr val="1C0E5D"/>
                </a:solidFill>
                <a:latin typeface="Century Gothic"/>
                <a:cs typeface="Century Gothic"/>
              </a:rPr>
              <a:t>ligne</a:t>
            </a:r>
            <a:endParaRPr lang="en-US" sz="3200" dirty="0">
              <a:solidFill>
                <a:srgbClr val="1C0E5D"/>
              </a:solidFill>
              <a:latin typeface="Century Gothic"/>
              <a:cs typeface="Century Gothic"/>
            </a:endParaRPr>
          </a:p>
        </p:txBody>
      </p:sp>
      <p:sp>
        <p:nvSpPr>
          <p:cNvPr id="14" name="Text Placeholder 13"/>
          <p:cNvSpPr>
            <a:spLocks noGrp="1"/>
          </p:cNvSpPr>
          <p:nvPr>
            <p:ph type="body" sz="quarter" idx="10" hasCustomPrompt="1"/>
          </p:nvPr>
        </p:nvSpPr>
        <p:spPr>
          <a:xfrm>
            <a:off x="4078817" y="4365625"/>
            <a:ext cx="3937000" cy="1150938"/>
          </a:xfrm>
          <a:prstGeom prst="rect">
            <a:avLst/>
          </a:prstGeom>
        </p:spPr>
        <p:txBody>
          <a:bodyPr vert="horz"/>
          <a:lstStyle>
            <a:lvl1pPr marL="0" indent="0" algn="ctr">
              <a:buNone/>
              <a:defRPr sz="2000" b="0" i="0" baseline="0">
                <a:solidFill>
                  <a:srgbClr val="250E62"/>
                </a:solidFill>
                <a:latin typeface="Century Gothic"/>
                <a:cs typeface="Century Gothic"/>
              </a:defRPr>
            </a:lvl1pPr>
          </a:lstStyle>
          <a:p>
            <a:pPr algn="ctr"/>
            <a:r>
              <a:rPr lang="en-GB" sz="2800" baseline="30000" dirty="0">
                <a:solidFill>
                  <a:srgbClr val="1C0E5D"/>
                </a:solidFill>
                <a:latin typeface="Century Gothic"/>
                <a:cs typeface="Century Gothic"/>
              </a:rPr>
              <a:t>Date au format local :</a:t>
            </a:r>
            <a:endParaRPr lang="en-US" sz="2800" dirty="0">
              <a:solidFill>
                <a:srgbClr val="1C0E5D"/>
              </a:solidFill>
              <a:latin typeface="Century Gothic"/>
              <a:cs typeface="Century Gothic"/>
            </a:endParaRPr>
          </a:p>
        </p:txBody>
      </p:sp>
    </p:spTree>
    <p:extLst>
      <p:ext uri="{BB962C8B-B14F-4D97-AF65-F5344CB8AC3E}">
        <p14:creationId xmlns:p14="http://schemas.microsoft.com/office/powerpoint/2010/main" val="332900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828800" y="3503439"/>
            <a:ext cx="8534400" cy="622920"/>
          </a:xfrm>
          <a:prstGeom prst="rect">
            <a:avLst/>
          </a:prstGeom>
        </p:spPr>
        <p:txBody>
          <a:bodyPr/>
          <a:lstStyle>
            <a:lvl1pPr marL="0" indent="0" algn="ctr">
              <a:buNone/>
              <a:defRPr sz="3200">
                <a:solidFill>
                  <a:schemeClr val="accent5">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PT" dirty="0" err="1"/>
              <a:t>Sous-titre</a:t>
            </a:r>
            <a:endParaRPr lang="en-US" dirty="0"/>
          </a:p>
        </p:txBody>
      </p:sp>
      <p:sp>
        <p:nvSpPr>
          <p:cNvPr id="10" name="Date Placeholder 11"/>
          <p:cNvSpPr>
            <a:spLocks noGrp="1"/>
          </p:cNvSpPr>
          <p:nvPr>
            <p:ph type="dt" sz="half" idx="2"/>
          </p:nvPr>
        </p:nvSpPr>
        <p:spPr>
          <a:xfrm>
            <a:off x="335360" y="6376244"/>
            <a:ext cx="2844800" cy="365125"/>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1" name="Footer Placeholder 12"/>
          <p:cNvSpPr>
            <a:spLocks noGrp="1"/>
          </p:cNvSpPr>
          <p:nvPr>
            <p:ph type="ftr" sz="quarter" idx="3"/>
          </p:nvPr>
        </p:nvSpPr>
        <p:spPr>
          <a:xfrm>
            <a:off x="1487488" y="6376244"/>
            <a:ext cx="3860800" cy="365125"/>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
        <p:nvSpPr>
          <p:cNvPr id="15" name="Text Placeholder 14"/>
          <p:cNvSpPr>
            <a:spLocks noGrp="1"/>
          </p:cNvSpPr>
          <p:nvPr>
            <p:ph type="body" sz="quarter" idx="10" hasCustomPrompt="1"/>
          </p:nvPr>
        </p:nvSpPr>
        <p:spPr>
          <a:xfrm>
            <a:off x="1535494" y="2927376"/>
            <a:ext cx="9121013" cy="576833"/>
          </a:xfrm>
          <a:prstGeom prst="rect">
            <a:avLst/>
          </a:prstGeom>
        </p:spPr>
        <p:txBody>
          <a:bodyPr vert="horz"/>
          <a:lstStyle>
            <a:lvl1pPr marL="0" indent="0" algn="ctr">
              <a:buNone/>
              <a:defRPr b="1" baseline="0"/>
            </a:lvl1pPr>
          </a:lstStyle>
          <a:p>
            <a:pPr lvl="0"/>
            <a:r>
              <a:rPr lang="pt-PT" dirty="0"/>
              <a:t>TITRE DE VOTRE INTERCALAIRE</a:t>
            </a:r>
            <a:endParaRPr lang="en-US" dirty="0"/>
          </a:p>
        </p:txBody>
      </p:sp>
      <p:sp>
        <p:nvSpPr>
          <p:cNvPr id="6" name="Rectangle 5"/>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832243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57739" y="437455"/>
            <a:ext cx="9710869" cy="360040"/>
          </a:xfrm>
          <a:prstGeom prst="rect">
            <a:avLst/>
          </a:prstGeom>
        </p:spPr>
        <p:txBody>
          <a:bodyPr/>
          <a:lstStyle>
            <a:lvl1pPr algn="l">
              <a:defRPr sz="2000" b="1">
                <a:latin typeface="Century Gothic" panose="020B0502020202020204" pitchFamily="34" charset="0"/>
              </a:defRPr>
            </a:lvl1pPr>
          </a:lstStyle>
          <a:p>
            <a:r>
              <a:rPr lang="pt-PT" dirty="0"/>
              <a:t>TITRE SUR 1 LIGNE</a:t>
            </a:r>
            <a:endParaRPr lang="en-US" dirty="0"/>
          </a:p>
        </p:txBody>
      </p:sp>
      <p:sp>
        <p:nvSpPr>
          <p:cNvPr id="3" name="Content Placeholder 2"/>
          <p:cNvSpPr>
            <a:spLocks noGrp="1"/>
          </p:cNvSpPr>
          <p:nvPr>
            <p:ph idx="1" hasCustomPrompt="1"/>
          </p:nvPr>
        </p:nvSpPr>
        <p:spPr>
          <a:xfrm>
            <a:off x="1857739" y="1711350"/>
            <a:ext cx="9710869" cy="4525963"/>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a:t>Puce de niveau 3</a:t>
            </a:r>
          </a:p>
          <a:p>
            <a:pPr lvl="3"/>
            <a:r>
              <a:rPr lang="pt-PT" dirty="0"/>
              <a:t>Puce de niveau 4</a:t>
            </a:r>
          </a:p>
        </p:txBody>
      </p:sp>
      <p:sp>
        <p:nvSpPr>
          <p:cNvPr id="11" name="Text Placeholder 10"/>
          <p:cNvSpPr>
            <a:spLocks noGrp="1"/>
          </p:cNvSpPr>
          <p:nvPr>
            <p:ph type="body" sz="quarter" idx="13" hasCustomPrompt="1"/>
          </p:nvPr>
        </p:nvSpPr>
        <p:spPr>
          <a:xfrm>
            <a:off x="1857739" y="847253"/>
            <a:ext cx="9696451" cy="792088"/>
          </a:xfrm>
          <a:prstGeom prst="rect">
            <a:avLst/>
          </a:prstGeom>
        </p:spPr>
        <p:txBody>
          <a:bodyPr vert="horz"/>
          <a:lstStyle>
            <a:lvl1pPr marL="0" indent="0">
              <a:buNone/>
              <a:defRPr sz="2000" baseline="0">
                <a:solidFill>
                  <a:srgbClr val="250E62"/>
                </a:solidFill>
                <a:latin typeface="Century Gothic" panose="020B0502020202020204" pitchFamily="34" charset="0"/>
              </a:defRPr>
            </a:lvl1pPr>
          </a:lstStyle>
          <a:p>
            <a:pPr lvl="0"/>
            <a:r>
              <a:rPr lang="pt-PT" dirty="0"/>
              <a:t>SOUS-TITRE SUR UNE OU DEUX LIGNES</a:t>
            </a:r>
            <a:endParaRPr lang="en-US" dirty="0"/>
          </a:p>
        </p:txBody>
      </p:sp>
      <p:sp>
        <p:nvSpPr>
          <p:cNvPr id="13" name="Text Placeholder 12"/>
          <p:cNvSpPr>
            <a:spLocks noGrp="1"/>
          </p:cNvSpPr>
          <p:nvPr>
            <p:ph type="body" sz="quarter" idx="14" hasCustomPrompt="1"/>
          </p:nvPr>
        </p:nvSpPr>
        <p:spPr>
          <a:xfrm>
            <a:off x="335360" y="476672"/>
            <a:ext cx="1440160" cy="792088"/>
          </a:xfrm>
          <a:prstGeom prst="rect">
            <a:avLst/>
          </a:prstGeom>
        </p:spPr>
        <p:txBody>
          <a:bodyPr vert="horz"/>
          <a:lstStyle>
            <a:lvl1pPr marL="0" indent="0">
              <a:buNone/>
              <a:defRPr sz="4800"/>
            </a:lvl1pPr>
          </a:lstStyle>
          <a:p>
            <a:pPr lvl="0"/>
            <a:r>
              <a:rPr lang="pt-PT" dirty="0"/>
              <a:t>01.</a:t>
            </a:r>
            <a:endParaRPr lang="en-US" dirty="0"/>
          </a:p>
        </p:txBody>
      </p:sp>
      <p:sp>
        <p:nvSpPr>
          <p:cNvPr id="4" name="Rectangle 3"/>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13977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4"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5"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7"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1"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9" name="Content Placeholder 2"/>
          <p:cNvSpPr>
            <a:spLocks noGrp="1"/>
          </p:cNvSpPr>
          <p:nvPr>
            <p:ph idx="1" hasCustomPrompt="1"/>
          </p:nvPr>
        </p:nvSpPr>
        <p:spPr>
          <a:xfrm>
            <a:off x="719403" y="3645025"/>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0" name="Content Placeholder 2"/>
          <p:cNvSpPr>
            <a:spLocks noGrp="1"/>
          </p:cNvSpPr>
          <p:nvPr>
            <p:ph idx="15" hasCustomPrompt="1"/>
          </p:nvPr>
        </p:nvSpPr>
        <p:spPr>
          <a:xfrm>
            <a:off x="6096000" y="3645024"/>
            <a:ext cx="5184576"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2" name="Rectangle 11"/>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1228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3"/>
          <p:cNvSpPr>
            <a:spLocks noGrp="1"/>
          </p:cNvSpPr>
          <p:nvPr>
            <p:ph type="dt" sz="half" idx="11"/>
          </p:nvPr>
        </p:nvSpPr>
        <p:spPr>
          <a:xfrm>
            <a:off x="335360" y="6376244"/>
            <a:ext cx="2844800" cy="365125"/>
          </a:xfrm>
          <a:prstGeom prst="rect">
            <a:avLst/>
          </a:prstGeom>
        </p:spPr>
        <p:txBody>
          <a:bodyPr/>
          <a:lstStyle/>
          <a:p>
            <a:pPr defTabSz="457200"/>
            <a:r>
              <a:rPr lang="fr-FR"/>
              <a:t>03.01.17</a:t>
            </a:r>
            <a:endParaRPr lang="en-US" dirty="0"/>
          </a:p>
        </p:txBody>
      </p:sp>
      <p:sp>
        <p:nvSpPr>
          <p:cNvPr id="4" name="Footer Placeholder 4"/>
          <p:cNvSpPr>
            <a:spLocks noGrp="1"/>
          </p:cNvSpPr>
          <p:nvPr>
            <p:ph type="ftr" sz="quarter" idx="12"/>
          </p:nvPr>
        </p:nvSpPr>
        <p:spPr>
          <a:xfrm>
            <a:off x="1487488" y="6376244"/>
            <a:ext cx="3860800" cy="365125"/>
          </a:xfrm>
          <a:prstGeom prst="rect">
            <a:avLst/>
          </a:prstGeom>
        </p:spPr>
        <p:txBody>
          <a:bodyPr/>
          <a:lstStyle/>
          <a:p>
            <a:pPr defTabSz="457200"/>
            <a:r>
              <a:rPr lang="en-US"/>
              <a:t>TITRE DE LA PRESENTATION</a:t>
            </a:r>
            <a:endParaRPr lang="en-US" dirty="0"/>
          </a:p>
        </p:txBody>
      </p:sp>
      <p:sp>
        <p:nvSpPr>
          <p:cNvPr id="6" name="Text Placeholder 10"/>
          <p:cNvSpPr>
            <a:spLocks noGrp="1"/>
          </p:cNvSpPr>
          <p:nvPr>
            <p:ph type="body" sz="quarter" idx="14" hasCustomPrompt="1"/>
          </p:nvPr>
        </p:nvSpPr>
        <p:spPr>
          <a:xfrm>
            <a:off x="719403" y="2420838"/>
            <a:ext cx="10561173" cy="1151830"/>
          </a:xfrm>
          <a:prstGeom prst="rect">
            <a:avLst/>
          </a:prstGeom>
        </p:spPr>
        <p:txBody>
          <a:bodyPr vert="horz"/>
          <a:lstStyle>
            <a:lvl1pPr marL="0" indent="0">
              <a:buNone/>
              <a:defRPr sz="2000" b="1"/>
            </a:lvl1pPr>
            <a:lvl2pPr marL="457200" indent="0">
              <a:buNone/>
              <a:defRPr sz="2000" b="1"/>
            </a:lvl2pPr>
            <a:lvl3pPr marL="914400" indent="0">
              <a:buNone/>
              <a:defRPr sz="2000" b="1"/>
            </a:lvl3pPr>
            <a:lvl4pPr marL="1371600" indent="0">
              <a:buNone/>
              <a:defRPr sz="2000" b="1"/>
            </a:lvl4pPr>
            <a:lvl5pPr marL="1828800" indent="0">
              <a:buNone/>
              <a:defRPr sz="2000" b="1"/>
            </a:lvl5pPr>
          </a:lstStyle>
          <a:p>
            <a:r>
              <a:rPr lang="en-GB" sz="2000" b="1" dirty="0">
                <a:solidFill>
                  <a:srgbClr val="1C0E5D"/>
                </a:solidFill>
                <a:latin typeface="+mn-lt"/>
                <a:cs typeface="Century Gothic"/>
              </a:rPr>
              <a:t>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Introduction </a:t>
            </a:r>
            <a:r>
              <a:rPr lang="en-GB" sz="2000" b="1" dirty="0" err="1">
                <a:solidFill>
                  <a:srgbClr val="1C0E5D"/>
                </a:solidFill>
                <a:latin typeface="+mn-lt"/>
                <a:cs typeface="Century Gothic"/>
              </a:rPr>
              <a:t>sur</a:t>
            </a:r>
            <a:r>
              <a:rPr lang="en-GB" sz="2000" b="1" dirty="0">
                <a:solidFill>
                  <a:srgbClr val="1C0E5D"/>
                </a:solidFill>
                <a:latin typeface="+mn-lt"/>
                <a:cs typeface="Century Gothic"/>
              </a:rPr>
              <a:t> 3 </a:t>
            </a:r>
            <a:r>
              <a:rPr lang="en-GB" sz="2000" b="1" dirty="0" err="1">
                <a:solidFill>
                  <a:srgbClr val="1C0E5D"/>
                </a:solidFill>
                <a:latin typeface="+mn-lt"/>
                <a:cs typeface="Century Gothic"/>
              </a:rPr>
              <a:t>ou</a:t>
            </a:r>
            <a:r>
              <a:rPr lang="en-GB" sz="2000" b="1" dirty="0">
                <a:solidFill>
                  <a:srgbClr val="1C0E5D"/>
                </a:solidFill>
                <a:latin typeface="+mn-lt"/>
                <a:cs typeface="Century Gothic"/>
              </a:rPr>
              <a:t> 4 </a:t>
            </a:r>
            <a:r>
              <a:rPr lang="en-GB" sz="2000" b="1" dirty="0" err="1">
                <a:solidFill>
                  <a:srgbClr val="1C0E5D"/>
                </a:solidFill>
                <a:latin typeface="+mn-lt"/>
                <a:cs typeface="Century Gothic"/>
              </a:rPr>
              <a:t>lignes</a:t>
            </a:r>
            <a:r>
              <a:rPr lang="en-GB" sz="2000" b="1" dirty="0">
                <a:solidFill>
                  <a:srgbClr val="1C0E5D"/>
                </a:solidFill>
                <a:latin typeface="+mn-lt"/>
                <a:cs typeface="Century Gothic"/>
              </a:rPr>
              <a:t> :</a:t>
            </a:r>
          </a:p>
        </p:txBody>
      </p:sp>
      <p:sp>
        <p:nvSpPr>
          <p:cNvPr id="8" name="Title 1"/>
          <p:cNvSpPr>
            <a:spLocks noGrp="1"/>
          </p:cNvSpPr>
          <p:nvPr>
            <p:ph type="title" hasCustomPrompt="1"/>
          </p:nvPr>
        </p:nvSpPr>
        <p:spPr>
          <a:xfrm>
            <a:off x="719403" y="836712"/>
            <a:ext cx="10589772" cy="562074"/>
          </a:xfrm>
          <a:prstGeom prst="rect">
            <a:avLst/>
          </a:prstGeom>
        </p:spPr>
        <p:txBody>
          <a:bodyPr vert="horz"/>
          <a:lstStyle>
            <a:lvl1pPr algn="l">
              <a:defRPr sz="2800" b="1" baseline="0"/>
            </a:lvl1pPr>
          </a:lstStyle>
          <a:p>
            <a:r>
              <a:rPr lang="pt-PT" dirty="0"/>
              <a:t>TITRE</a:t>
            </a:r>
            <a:endParaRPr lang="en-US" dirty="0"/>
          </a:p>
        </p:txBody>
      </p:sp>
      <p:sp>
        <p:nvSpPr>
          <p:cNvPr id="9" name="Text Placeholder 6"/>
          <p:cNvSpPr>
            <a:spLocks noGrp="1"/>
          </p:cNvSpPr>
          <p:nvPr>
            <p:ph type="body" sz="quarter" idx="13" hasCustomPrompt="1"/>
          </p:nvPr>
        </p:nvSpPr>
        <p:spPr>
          <a:xfrm>
            <a:off x="719405" y="1462188"/>
            <a:ext cx="10561172" cy="576411"/>
          </a:xfrm>
          <a:prstGeom prst="rect">
            <a:avLst/>
          </a:prstGeom>
        </p:spPr>
        <p:txBody>
          <a:bodyPr vert="horz"/>
          <a:lstStyle>
            <a:lvl1pPr marL="0" indent="0">
              <a:buNone/>
              <a:defRPr sz="2800" baseline="0">
                <a:solidFill>
                  <a:schemeClr val="accent5">
                    <a:lumMod val="50000"/>
                  </a:schemeClr>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pt-PT" dirty="0"/>
              <a:t>Sous-titre	</a:t>
            </a:r>
          </a:p>
        </p:txBody>
      </p:sp>
      <p:sp>
        <p:nvSpPr>
          <p:cNvPr id="10" name="Content Placeholder 2"/>
          <p:cNvSpPr>
            <a:spLocks noGrp="1"/>
          </p:cNvSpPr>
          <p:nvPr>
            <p:ph idx="1" hasCustomPrompt="1"/>
          </p:nvPr>
        </p:nvSpPr>
        <p:spPr>
          <a:xfrm>
            <a:off x="719403" y="3645025"/>
            <a:ext cx="10561173" cy="2592288"/>
          </a:xfrm>
          <a:prstGeom prst="rect">
            <a:avLst/>
          </a:prstGeom>
        </p:spPr>
        <p:txBody>
          <a:bodyPr/>
          <a:lstStyle>
            <a:lvl1pPr marL="285750" indent="-285750">
              <a:buSzPct val="100000"/>
              <a:buFontTx/>
              <a:buBlip>
                <a:blip r:embed="rId2"/>
              </a:buBlip>
              <a:defRPr sz="1800" b="1" baseline="0"/>
            </a:lvl1pPr>
            <a:lvl2pPr marL="742950" indent="-285750">
              <a:buFont typeface="Courier New"/>
              <a:buChar char="o"/>
              <a:defRPr sz="1600">
                <a:solidFill>
                  <a:schemeClr val="accent5">
                    <a:lumMod val="50000"/>
                  </a:schemeClr>
                </a:solidFill>
              </a:defRPr>
            </a:lvl2pPr>
            <a:lvl3pPr>
              <a:defRPr sz="1400" b="1">
                <a:solidFill>
                  <a:schemeClr val="accent5">
                    <a:lumMod val="50000"/>
                  </a:schemeClr>
                </a:solidFill>
              </a:defRPr>
            </a:lvl3pPr>
            <a:lvl4pPr marL="1543050" indent="-171450">
              <a:buSzPct val="100000"/>
              <a:buFontTx/>
              <a:buBlip>
                <a:blip r:embed="rId3"/>
              </a:buBlip>
              <a:defRPr sz="1200"/>
            </a:lvl4pPr>
          </a:lstStyle>
          <a:p>
            <a:pPr lvl="0"/>
            <a:r>
              <a:rPr lang="pt-PT" dirty="0"/>
              <a:t>PUCE DE NIVEAU 1</a:t>
            </a:r>
          </a:p>
          <a:p>
            <a:pPr lvl="1"/>
            <a:r>
              <a:rPr lang="pt-PT" dirty="0" err="1"/>
              <a:t>Puce</a:t>
            </a:r>
            <a:r>
              <a:rPr lang="pt-PT" dirty="0"/>
              <a:t> de </a:t>
            </a:r>
            <a:r>
              <a:rPr lang="pt-PT" dirty="0" err="1"/>
              <a:t>niveau</a:t>
            </a:r>
            <a:r>
              <a:rPr lang="pt-PT" dirty="0"/>
              <a:t> 2</a:t>
            </a:r>
          </a:p>
          <a:p>
            <a:pPr lvl="2"/>
            <a:r>
              <a:rPr lang="pt-PT" dirty="0" err="1"/>
              <a:t>Puce</a:t>
            </a:r>
            <a:r>
              <a:rPr lang="pt-PT" dirty="0"/>
              <a:t> de </a:t>
            </a:r>
            <a:r>
              <a:rPr lang="pt-PT" dirty="0" err="1"/>
              <a:t>niveau</a:t>
            </a:r>
            <a:r>
              <a:rPr lang="pt-PT" dirty="0"/>
              <a:t> 3</a:t>
            </a:r>
          </a:p>
          <a:p>
            <a:pPr lvl="3"/>
            <a:r>
              <a:rPr lang="pt-PT" dirty="0" err="1"/>
              <a:t>Puce</a:t>
            </a:r>
            <a:r>
              <a:rPr lang="pt-PT" dirty="0"/>
              <a:t> de </a:t>
            </a:r>
            <a:r>
              <a:rPr lang="pt-PT" dirty="0" err="1"/>
              <a:t>niveau</a:t>
            </a:r>
            <a:r>
              <a:rPr lang="pt-PT" dirty="0"/>
              <a:t> 4</a:t>
            </a:r>
          </a:p>
        </p:txBody>
      </p:sp>
      <p:sp>
        <p:nvSpPr>
          <p:cNvPr id="11" name="Rectangle 10"/>
          <p:cNvSpPr/>
          <p:nvPr userDrawn="1"/>
        </p:nvSpPr>
        <p:spPr>
          <a:xfrm>
            <a:off x="7320136" y="6309320"/>
            <a:ext cx="3888432" cy="360040"/>
          </a:xfrm>
          <a:prstGeom prst="rect">
            <a:avLst/>
          </a:prstGeom>
          <a:solidFill>
            <a:schemeClr val="bg1"/>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226657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bande.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89281" b="5482"/>
          <a:stretch/>
        </p:blipFill>
        <p:spPr>
          <a:xfrm>
            <a:off x="0" y="5696857"/>
            <a:ext cx="12192000" cy="338668"/>
          </a:xfrm>
          <a:prstGeom prst="rect">
            <a:avLst/>
          </a:prstGeom>
        </p:spPr>
      </p:pic>
    </p:spTree>
    <p:extLst>
      <p:ext uri="{BB962C8B-B14F-4D97-AF65-F5344CB8AC3E}">
        <p14:creationId xmlns:p14="http://schemas.microsoft.com/office/powerpoint/2010/main" val="91718302"/>
      </p:ext>
    </p:extLst>
  </p:cSld>
  <p:clrMap bg1="lt1" tx1="dk1" bg2="lt2" tx2="dk2" accent1="accent1" accent2="accent2" accent3="accent3" accent4="accent4" accent5="accent5" accent6="accent6" hlink="hlink" folHlink="folHlink"/>
  <p:sldLayoutIdLst>
    <p:sldLayoutId id="2147483673" r:id="rId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designation 1ligne_bleu.png"/>
          <p:cNvPicPr>
            <a:picLocks noChangeAspect="1"/>
          </p:cNvPicPr>
          <p:nvPr userDrawn="1"/>
        </p:nvPicPr>
        <p:blipFill rotWithShape="1">
          <a:blip r:embed="rId6" cstate="print">
            <a:extLst>
              <a:ext uri="{28A0092B-C50C-407E-A947-70E740481C1C}">
                <a14:useLocalDpi xmlns:a14="http://schemas.microsoft.com/office/drawing/2010/main" val="0"/>
              </a:ext>
            </a:extLst>
          </a:blip>
          <a:srcRect l="4605" t="22158" r="6406" b="24374"/>
          <a:stretch/>
        </p:blipFill>
        <p:spPr>
          <a:xfrm>
            <a:off x="7249922" y="6376243"/>
            <a:ext cx="3934644" cy="276044"/>
          </a:xfrm>
          <a:prstGeom prst="rect">
            <a:avLst/>
          </a:prstGeom>
        </p:spPr>
      </p:pic>
      <p:pic>
        <p:nvPicPr>
          <p:cNvPr id="7" name="Picture 6" descr="bande.png"/>
          <p:cNvPicPr>
            <a:picLocks noChangeAspect="1"/>
          </p:cNvPicPr>
          <p:nvPr userDrawn="1"/>
        </p:nvPicPr>
        <p:blipFill rotWithShape="1">
          <a:blip r:embed="rId7" cstate="print">
            <a:extLst>
              <a:ext uri="{28A0092B-C50C-407E-A947-70E740481C1C}">
                <a14:useLocalDpi xmlns:a14="http://schemas.microsoft.com/office/drawing/2010/main" val="0"/>
              </a:ext>
            </a:extLst>
          </a:blip>
          <a:srcRect b="95698"/>
          <a:stretch/>
        </p:blipFill>
        <p:spPr>
          <a:xfrm>
            <a:off x="0" y="0"/>
            <a:ext cx="12192000" cy="278190"/>
          </a:xfrm>
          <a:prstGeom prst="rect">
            <a:avLst/>
          </a:prstGeom>
        </p:spPr>
      </p:pic>
      <p:sp>
        <p:nvSpPr>
          <p:cNvPr id="9" name="Rectangle 8"/>
          <p:cNvSpPr/>
          <p:nvPr userDrawn="1"/>
        </p:nvSpPr>
        <p:spPr>
          <a:xfrm>
            <a:off x="11337067" y="6376244"/>
            <a:ext cx="436338" cy="276999"/>
          </a:xfrm>
          <a:prstGeom prst="rect">
            <a:avLst/>
          </a:prstGeom>
        </p:spPr>
        <p:txBody>
          <a:bodyPr wrap="none">
            <a:spAutoFit/>
          </a:bodyPr>
          <a:lstStyle/>
          <a:p>
            <a:fld id="{6F32C7B0-98E2-A343-B6F2-A0B5AE2167E7}" type="slidenum">
              <a:rPr lang="fr-FR" sz="1200" smtClean="0">
                <a:solidFill>
                  <a:srgbClr val="250E62"/>
                </a:solidFill>
              </a:rPr>
              <a:pPr/>
              <a:t>‹N°›</a:t>
            </a:fld>
            <a:endParaRPr lang="fr-FR" sz="1200" dirty="0">
              <a:solidFill>
                <a:srgbClr val="250E62"/>
              </a:solidFill>
            </a:endParaRPr>
          </a:p>
        </p:txBody>
      </p:sp>
      <p:sp>
        <p:nvSpPr>
          <p:cNvPr id="10" name="Date Placeholder 11"/>
          <p:cNvSpPr>
            <a:spLocks noGrp="1"/>
          </p:cNvSpPr>
          <p:nvPr>
            <p:ph type="dt" sz="half" idx="2"/>
          </p:nvPr>
        </p:nvSpPr>
        <p:spPr>
          <a:xfrm>
            <a:off x="335360" y="6376244"/>
            <a:ext cx="2844800" cy="293117"/>
          </a:xfrm>
          <a:prstGeom prst="rect">
            <a:avLst/>
          </a:prstGeom>
        </p:spPr>
        <p:txBody>
          <a:bodyPr/>
          <a:lstStyle>
            <a:lvl1pPr>
              <a:defRPr sz="1200">
                <a:solidFill>
                  <a:srgbClr val="250E62"/>
                </a:solidFill>
                <a:latin typeface="Century Gothic"/>
                <a:cs typeface="Century Gothic"/>
              </a:defRPr>
            </a:lvl1pPr>
          </a:lstStyle>
          <a:p>
            <a:pPr defTabSz="457200"/>
            <a:r>
              <a:rPr lang="fr-FR"/>
              <a:t>03.01.17</a:t>
            </a:r>
            <a:endParaRPr lang="en-US" dirty="0"/>
          </a:p>
        </p:txBody>
      </p:sp>
      <p:sp>
        <p:nvSpPr>
          <p:cNvPr id="14" name="Footer Placeholder 12"/>
          <p:cNvSpPr>
            <a:spLocks noGrp="1"/>
          </p:cNvSpPr>
          <p:nvPr>
            <p:ph type="ftr" sz="quarter" idx="3"/>
          </p:nvPr>
        </p:nvSpPr>
        <p:spPr>
          <a:xfrm>
            <a:off x="1487488" y="6376244"/>
            <a:ext cx="3860800" cy="293117"/>
          </a:xfrm>
          <a:prstGeom prst="rect">
            <a:avLst/>
          </a:prstGeom>
        </p:spPr>
        <p:txBody>
          <a:bodyPr/>
          <a:lstStyle>
            <a:lvl1pPr>
              <a:defRPr sz="1200" b="1" i="0">
                <a:solidFill>
                  <a:srgbClr val="250E62"/>
                </a:solidFill>
                <a:latin typeface="Century Gothic"/>
                <a:cs typeface="Century Gothic"/>
              </a:defRPr>
            </a:lvl1pPr>
          </a:lstStyle>
          <a:p>
            <a:pPr defTabSz="457200"/>
            <a:r>
              <a:rPr lang="en-US"/>
              <a:t>TITRE DE LA PRESENTATION</a:t>
            </a:r>
            <a:endParaRPr lang="en-US" dirty="0"/>
          </a:p>
        </p:txBody>
      </p:sp>
    </p:spTree>
    <p:extLst>
      <p:ext uri="{BB962C8B-B14F-4D97-AF65-F5344CB8AC3E}">
        <p14:creationId xmlns:p14="http://schemas.microsoft.com/office/powerpoint/2010/main" val="650597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710" r:id="rId3"/>
    <p:sldLayoutId id="2147483711" r:id="rId4"/>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lD3dPnMeAz0&amp;list=PL1NulKAe6lOz_tHzmWAAZmLRb1echI8jH&amp;index=1"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rug.nl/ggdc/valuechain/wiod/wiod-2013-releas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4337/9781783476329" TargetMode="External"/><Relationship Id="rId2" Type="http://schemas.openxmlformats.org/officeDocument/2006/relationships/hyperlink" Target="https://doi.org/10.1017/9781108676212" TargetMode="External"/><Relationship Id="rId1" Type="http://schemas.openxmlformats.org/officeDocument/2006/relationships/slideLayout" Target="../slideLayouts/slideLayout3.xml"/><Relationship Id="rId6" Type="http://schemas.openxmlformats.org/officeDocument/2006/relationships/hyperlink" Target="https://doi.org/10.1080/09535314.2012.761180" TargetMode="External"/><Relationship Id="rId5" Type="http://schemas.openxmlformats.org/officeDocument/2006/relationships/hyperlink" Target="https://doi.org/10.1111/roie.12178" TargetMode="External"/><Relationship Id="rId4" Type="http://schemas.openxmlformats.org/officeDocument/2006/relationships/hyperlink" Target="https://doi.org/10.1093/acrefore/9780199389414.013.57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3472" y="2060848"/>
            <a:ext cx="9721080" cy="1512168"/>
          </a:xfrm>
        </p:spPr>
        <p:txBody>
          <a:bodyPr/>
          <a:lstStyle/>
          <a:p>
            <a:r>
              <a:rPr lang="en-US" sz="4000" noProof="0" dirty="0"/>
              <a:t>Module 1: The Basics of Input-Output Analysis</a:t>
            </a:r>
            <a:br>
              <a:rPr lang="en-US" sz="4000" noProof="0" dirty="0"/>
            </a:br>
            <a:r>
              <a:rPr lang="en-US" sz="4000" noProof="0" dirty="0"/>
              <a:t/>
            </a:r>
            <a:br>
              <a:rPr lang="en-US" sz="4000" noProof="0" dirty="0"/>
            </a:br>
            <a:r>
              <a:rPr lang="en-US" sz="2800" b="0" dirty="0"/>
              <a:t>1.2 The Structure of IO Tables</a:t>
            </a:r>
            <a:endParaRPr lang="en-US" sz="4000" noProof="0" dirty="0"/>
          </a:p>
        </p:txBody>
      </p:sp>
      <p:sp>
        <p:nvSpPr>
          <p:cNvPr id="4" name="Text Placeholder 3"/>
          <p:cNvSpPr>
            <a:spLocks noGrp="1"/>
          </p:cNvSpPr>
          <p:nvPr>
            <p:ph type="body" sz="quarter" idx="10"/>
          </p:nvPr>
        </p:nvSpPr>
        <p:spPr>
          <a:xfrm>
            <a:off x="4583832" y="5013176"/>
            <a:ext cx="2952750" cy="792088"/>
          </a:xfrm>
        </p:spPr>
        <p:txBody>
          <a:bodyPr/>
          <a:lstStyle/>
          <a:p>
            <a:r>
              <a:rPr lang="en-US" noProof="0" dirty="0"/>
              <a:t>April 2025</a:t>
            </a:r>
          </a:p>
        </p:txBody>
      </p:sp>
    </p:spTree>
    <p:extLst>
      <p:ext uri="{BB962C8B-B14F-4D97-AF65-F5344CB8AC3E}">
        <p14:creationId xmlns:p14="http://schemas.microsoft.com/office/powerpoint/2010/main" val="2499115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16816-8295-1D77-8859-E2647CFC9DE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4BD70E-F611-91F2-0F2D-51B14DF4DBA7}"/>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EDB0EB16-292D-D37E-4484-986F5FCD189E}"/>
              </a:ext>
            </a:extLst>
          </p:cNvPr>
          <p:cNvSpPr>
            <a:spLocks noGrp="1"/>
          </p:cNvSpPr>
          <p:nvPr>
            <p:ph idx="1"/>
          </p:nvPr>
        </p:nvSpPr>
        <p:spPr>
          <a:xfrm>
            <a:off x="695401" y="1484784"/>
            <a:ext cx="10873208" cy="4709195"/>
          </a:xfrm>
        </p:spPr>
        <p:txBody>
          <a:bodyPr/>
          <a:lstStyle/>
          <a:p>
            <a:r>
              <a:rPr lang="en-US" dirty="0"/>
              <a:t>IO Tables that contain ecological and environmental data are named “Environmental Input-Output Tables” (Env-IO) or “Environmentally Extended Input-Output Tables” (EE-IO)</a:t>
            </a:r>
          </a:p>
          <a:p>
            <a:pPr lvl="1"/>
            <a:r>
              <a:rPr lang="en-US" dirty="0"/>
              <a:t>In addition to the resources employed in production, these tables also display data on emissions, residuals and waste of the industries</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4E926D4E-41D1-3C89-5178-6D13EF3F7DD8}"/>
              </a:ext>
            </a:extLst>
          </p:cNvPr>
          <p:cNvSpPr>
            <a:spLocks noGrp="1"/>
          </p:cNvSpPr>
          <p:nvPr>
            <p:ph type="body" sz="quarter" idx="13"/>
          </p:nvPr>
        </p:nvSpPr>
        <p:spPr/>
        <p:txBody>
          <a:bodyPr/>
          <a:lstStyle/>
          <a:p>
            <a:r>
              <a:rPr lang="fr-FR" dirty="0" err="1"/>
              <a:t>Env</a:t>
            </a:r>
            <a:r>
              <a:rPr lang="fr-FR" dirty="0"/>
              <a:t>-IO Tables or EE-IO Tables</a:t>
            </a:r>
          </a:p>
        </p:txBody>
      </p:sp>
      <p:sp>
        <p:nvSpPr>
          <p:cNvPr id="5" name="Espace réservé du texte 4">
            <a:extLst>
              <a:ext uri="{FF2B5EF4-FFF2-40B4-BE49-F238E27FC236}">
                <a16:creationId xmlns:a16="http://schemas.microsoft.com/office/drawing/2014/main" id="{0E659931-0E0C-C622-E307-4A8A8C4A7133}"/>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9C1B2D1A-3C95-78C2-9A53-BAAA7E1E98C6}"/>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pic>
        <p:nvPicPr>
          <p:cNvPr id="6" name="Espace réservé du contenu 9">
            <a:extLst>
              <a:ext uri="{FF2B5EF4-FFF2-40B4-BE49-F238E27FC236}">
                <a16:creationId xmlns:a16="http://schemas.microsoft.com/office/drawing/2014/main" id="{BF431107-8271-D95C-748F-2B3B93F157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6102" y="2780928"/>
            <a:ext cx="8672386" cy="3449092"/>
          </a:xfrm>
          <a:prstGeom prst="rect">
            <a:avLst/>
          </a:prstGeom>
        </p:spPr>
      </p:pic>
      <p:sp>
        <p:nvSpPr>
          <p:cNvPr id="9" name="Espace réservé du contenu 2">
            <a:extLst>
              <a:ext uri="{FF2B5EF4-FFF2-40B4-BE49-F238E27FC236}">
                <a16:creationId xmlns:a16="http://schemas.microsoft.com/office/drawing/2014/main" id="{932CBB7E-455E-5BDC-FF3D-8290DDD9D10B}"/>
              </a:ext>
            </a:extLst>
          </p:cNvPr>
          <p:cNvSpPr txBox="1">
            <a:spLocks/>
          </p:cNvSpPr>
          <p:nvPr/>
        </p:nvSpPr>
        <p:spPr>
          <a:xfrm>
            <a:off x="1794256" y="6152704"/>
            <a:ext cx="1651087" cy="349499"/>
          </a:xfrm>
          <a:prstGeom prst="rect">
            <a:avLst/>
          </a:prstGeom>
          <a:ln w="38100">
            <a:noFill/>
          </a:ln>
        </p:spPr>
        <p:txBody>
          <a:bodyPr/>
          <a:lstStyle>
            <a:lvl1pPr marL="285750" indent="-285750" algn="l" defTabSz="457200" rtl="0" eaLnBrk="1" latinLnBrk="0" hangingPunct="1">
              <a:spcBef>
                <a:spcPct val="20000"/>
              </a:spcBef>
              <a:buSzPct val="100000"/>
              <a:buFontTx/>
              <a:buBlip>
                <a:blip r:embed="rId4"/>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5"/>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200" b="0" dirty="0" err="1">
                <a:solidFill>
                  <a:schemeClr val="accent2"/>
                </a:solidFill>
              </a:rPr>
              <a:t>Guilhoto</a:t>
            </a:r>
            <a:r>
              <a:rPr lang="en-US" sz="1200" b="0" dirty="0">
                <a:solidFill>
                  <a:schemeClr val="accent2"/>
                </a:solidFill>
              </a:rPr>
              <a:t> (2021)</a:t>
            </a:r>
          </a:p>
          <a:p>
            <a:endParaRPr lang="en-US" u="sng" dirty="0">
              <a:solidFill>
                <a:srgbClr val="FF0000"/>
              </a:solidFill>
            </a:endParaRPr>
          </a:p>
          <a:p>
            <a:pPr lvl="1"/>
            <a:endParaRPr lang="en-US" dirty="0">
              <a:solidFill>
                <a:srgbClr val="FF0000"/>
              </a:solidFill>
            </a:endParaRPr>
          </a:p>
        </p:txBody>
      </p:sp>
    </p:spTree>
    <p:extLst>
      <p:ext uri="{BB962C8B-B14F-4D97-AF65-F5344CB8AC3E}">
        <p14:creationId xmlns:p14="http://schemas.microsoft.com/office/powerpoint/2010/main" val="2121566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F7898-106A-0DA4-333A-1505EC8531A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57BAF5F-A10A-E3DE-3691-2ACF25CA6909}"/>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B561DB26-B670-B220-62FC-476B541872DE}"/>
              </a:ext>
            </a:extLst>
          </p:cNvPr>
          <p:cNvSpPr>
            <a:spLocks noGrp="1"/>
          </p:cNvSpPr>
          <p:nvPr>
            <p:ph idx="1"/>
          </p:nvPr>
        </p:nvSpPr>
        <p:spPr>
          <a:xfrm>
            <a:off x="695401" y="1484784"/>
            <a:ext cx="10873208" cy="4709195"/>
          </a:xfrm>
        </p:spPr>
        <p:txBody>
          <a:bodyPr/>
          <a:lstStyle/>
          <a:p>
            <a:r>
              <a:rPr lang="en-US" dirty="0"/>
              <a:t>We invite you now to watch the following videos where we present you a real IO Table dataset from the World Input-Output Database (WIOD) 2013 Release (Timmer et al., 2015)</a:t>
            </a:r>
          </a:p>
          <a:p>
            <a:pPr lvl="1"/>
            <a:r>
              <a:rPr lang="en-US" dirty="0"/>
              <a:t>WIOD domestic IO Tables are possible to be visualized in Excel given their low level of industry disaggregation</a:t>
            </a:r>
          </a:p>
          <a:p>
            <a:pPr lvl="1"/>
            <a:endParaRPr lang="en-US" dirty="0"/>
          </a:p>
          <a:p>
            <a:r>
              <a:rPr lang="en-US" dirty="0"/>
              <a:t>Later, as we move into IO Models and larger datasets such as the Multi-Regional Input-</a:t>
            </a:r>
            <a:r>
              <a:rPr lang="en-US" dirty="0" err="1"/>
              <a:t>Ouput</a:t>
            </a:r>
            <a:r>
              <a:rPr lang="en-US" dirty="0"/>
              <a:t> Tables and Models (MRIO), it will become almost impossible (due to computational reasons) to open, visualize and manipulate the complete IO Table datasets together</a:t>
            </a:r>
          </a:p>
          <a:p>
            <a:pPr lvl="1"/>
            <a:r>
              <a:rPr lang="en-US" dirty="0"/>
              <a:t>We will operate large matrices full of numbers and without headings </a:t>
            </a:r>
          </a:p>
          <a:p>
            <a:pPr lvl="1"/>
            <a:r>
              <a:rPr lang="en-US" dirty="0"/>
              <a:t>Therefore, it is important to understand what kind of information is inside each matrix and vector of an IO Table, so that we are able to properly understand and manipulate larger datasets</a:t>
            </a:r>
          </a:p>
          <a:p>
            <a:endParaRPr lang="en-US" dirty="0"/>
          </a:p>
          <a:p>
            <a:r>
              <a:rPr lang="en-US" dirty="0"/>
              <a:t>Watch the </a:t>
            </a:r>
            <a:r>
              <a:rPr lang="en-US" dirty="0">
                <a:hlinkClick r:id="rId3"/>
              </a:rPr>
              <a:t>videos here</a:t>
            </a:r>
            <a:r>
              <a:rPr lang="en-US" dirty="0"/>
              <a:t>! </a:t>
            </a:r>
          </a:p>
          <a:p>
            <a:pPr lvl="1"/>
            <a:r>
              <a:rPr lang="en-US" dirty="0"/>
              <a:t>The dataset can be downloaded </a:t>
            </a:r>
            <a:r>
              <a:rPr lang="en-US" dirty="0">
                <a:hlinkClick r:id="rId4"/>
              </a:rPr>
              <a:t>here</a:t>
            </a:r>
            <a:r>
              <a:rPr lang="en-US" dirty="0"/>
              <a:t> -&gt; select the option of “National IO tables” </a:t>
            </a:r>
          </a:p>
          <a:p>
            <a:pPr lvl="1"/>
            <a:r>
              <a:rPr lang="en-US" dirty="0"/>
              <a:t>Open, for example, the file “BRA_NIOT_ROW_Sep12”</a:t>
            </a:r>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6A359751-6621-9636-713B-640535C8795C}"/>
              </a:ext>
            </a:extLst>
          </p:cNvPr>
          <p:cNvSpPr>
            <a:spLocks noGrp="1"/>
          </p:cNvSpPr>
          <p:nvPr>
            <p:ph type="body" sz="quarter" idx="13"/>
          </p:nvPr>
        </p:nvSpPr>
        <p:spPr/>
        <p:txBody>
          <a:bodyPr/>
          <a:lstStyle/>
          <a:p>
            <a:r>
              <a:rPr lang="fr-FR" dirty="0"/>
              <a:t>An </a:t>
            </a:r>
            <a:r>
              <a:rPr lang="fr-FR" dirty="0" err="1"/>
              <a:t>example</a:t>
            </a:r>
            <a:r>
              <a:rPr lang="fr-FR" dirty="0"/>
              <a:t>: WIOD Table for 2010</a:t>
            </a:r>
          </a:p>
        </p:txBody>
      </p:sp>
      <p:sp>
        <p:nvSpPr>
          <p:cNvPr id="5" name="Espace réservé du texte 4">
            <a:extLst>
              <a:ext uri="{FF2B5EF4-FFF2-40B4-BE49-F238E27FC236}">
                <a16:creationId xmlns:a16="http://schemas.microsoft.com/office/drawing/2014/main" id="{7F43B14A-A3E9-543E-91BE-1281C6DED9EC}"/>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30C7D603-43F6-99D3-5CEF-99ABB49FF7A0}"/>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Tree>
    <p:extLst>
      <p:ext uri="{BB962C8B-B14F-4D97-AF65-F5344CB8AC3E}">
        <p14:creationId xmlns:p14="http://schemas.microsoft.com/office/powerpoint/2010/main" val="979354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D15C-D4C6-9D85-43A8-62DB4F66E4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3AB1DF-2848-91B7-DC07-DEE007FE4AA3}"/>
              </a:ext>
            </a:extLst>
          </p:cNvPr>
          <p:cNvSpPr>
            <a:spLocks noGrp="1"/>
          </p:cNvSpPr>
          <p:nvPr>
            <p:ph type="title"/>
          </p:nvPr>
        </p:nvSpPr>
        <p:spPr/>
        <p:txBody>
          <a:bodyPr/>
          <a:lstStyle/>
          <a:p>
            <a:r>
              <a:rPr lang="en-US" noProof="0" dirty="0"/>
              <a:t>Suggested Readings:</a:t>
            </a:r>
          </a:p>
        </p:txBody>
      </p:sp>
      <p:sp>
        <p:nvSpPr>
          <p:cNvPr id="3" name="Espace réservé du contenu 2">
            <a:extLst>
              <a:ext uri="{FF2B5EF4-FFF2-40B4-BE49-F238E27FC236}">
                <a16:creationId xmlns:a16="http://schemas.microsoft.com/office/drawing/2014/main" id="{772DD4C8-F7ED-7005-D641-58250B55E90D}"/>
              </a:ext>
            </a:extLst>
          </p:cNvPr>
          <p:cNvSpPr>
            <a:spLocks noGrp="1"/>
          </p:cNvSpPr>
          <p:nvPr>
            <p:ph idx="1"/>
          </p:nvPr>
        </p:nvSpPr>
        <p:spPr>
          <a:xfrm>
            <a:off x="695399" y="1711350"/>
            <a:ext cx="10873209" cy="4525963"/>
          </a:xfrm>
        </p:spPr>
        <p:txBody>
          <a:bodyPr>
            <a:normAutofit fontScale="92500" lnSpcReduction="10000"/>
          </a:bodyPr>
          <a:lstStyle/>
          <a:p>
            <a:r>
              <a:rPr lang="en-US" noProof="0" dirty="0"/>
              <a:t>Textbooks: </a:t>
            </a:r>
          </a:p>
          <a:p>
            <a:pPr lvl="1"/>
            <a:r>
              <a:rPr lang="en-US" noProof="0" dirty="0"/>
              <a:t>Miller, R. E., &amp; Blair, P. D. (2021). Input-Output Analysis: Foundations and Extensions (3rd ed.). Cambridge University Press. </a:t>
            </a:r>
            <a:r>
              <a:rPr lang="en-US" noProof="0" dirty="0">
                <a:hlinkClick r:id="rId2"/>
              </a:rPr>
              <a:t>https://doi.org/10.1017/9781108676212</a:t>
            </a:r>
            <a:endParaRPr lang="en-US" noProof="0" dirty="0"/>
          </a:p>
          <a:p>
            <a:pPr lvl="2"/>
            <a:r>
              <a:rPr lang="en-US" dirty="0"/>
              <a:t>Chapters 1 and 2</a:t>
            </a:r>
            <a:endParaRPr lang="en-US" noProof="0" dirty="0"/>
          </a:p>
          <a:p>
            <a:pPr lvl="1"/>
            <a:r>
              <a:rPr lang="en-US" dirty="0"/>
              <a:t>Raa, T. ten (Ed.). (2017). Handbook of input-output analysis. Edward Elgar Publishing. </a:t>
            </a:r>
            <a:r>
              <a:rPr lang="en-US" dirty="0">
                <a:hlinkClick r:id="rId3"/>
              </a:rPr>
              <a:t>https://doi.org/10.4337/9781783476329</a:t>
            </a:r>
            <a:endParaRPr lang="en-US" dirty="0"/>
          </a:p>
          <a:p>
            <a:pPr lvl="2"/>
            <a:r>
              <a:rPr lang="en-US" dirty="0"/>
              <a:t>Chapters 2 and 5</a:t>
            </a:r>
          </a:p>
          <a:p>
            <a:pPr marL="457200" lvl="1" indent="0">
              <a:buNone/>
            </a:pPr>
            <a:endParaRPr lang="en-US" noProof="0" dirty="0"/>
          </a:p>
          <a:p>
            <a:r>
              <a:rPr lang="en-US" noProof="0" dirty="0"/>
              <a:t>Recommended readings:</a:t>
            </a:r>
          </a:p>
          <a:p>
            <a:pPr lvl="1"/>
            <a:r>
              <a:rPr lang="pt-BR" dirty="0" err="1">
                <a:effectLst/>
              </a:rPr>
              <a:t>Guilhoto</a:t>
            </a:r>
            <a:r>
              <a:rPr lang="pt-BR" dirty="0">
                <a:effectLst/>
              </a:rPr>
              <a:t>, J. J. M. (2021). Input–Output Models Applied </a:t>
            </a:r>
            <a:r>
              <a:rPr lang="pt-BR" dirty="0" err="1">
                <a:effectLst/>
              </a:rPr>
              <a:t>to</a:t>
            </a:r>
            <a:r>
              <a:rPr lang="pt-BR" dirty="0">
                <a:effectLst/>
              </a:rPr>
              <a:t> Environmental </a:t>
            </a:r>
            <a:r>
              <a:rPr lang="pt-BR" dirty="0" err="1">
                <a:effectLst/>
              </a:rPr>
              <a:t>Analysis</a:t>
            </a:r>
            <a:r>
              <a:rPr lang="pt-BR" dirty="0">
                <a:effectLst/>
              </a:rPr>
              <a:t>. In J. J. M. </a:t>
            </a:r>
            <a:r>
              <a:rPr lang="pt-BR" dirty="0" err="1">
                <a:effectLst/>
              </a:rPr>
              <a:t>Guilhoto</a:t>
            </a:r>
            <a:r>
              <a:rPr lang="pt-BR" dirty="0">
                <a:effectLst/>
              </a:rPr>
              <a:t>, </a:t>
            </a:r>
            <a:r>
              <a:rPr lang="pt-BR" i="1" dirty="0">
                <a:effectLst/>
              </a:rPr>
              <a:t>Oxford </a:t>
            </a:r>
            <a:r>
              <a:rPr lang="pt-BR" i="1" dirty="0" err="1">
                <a:effectLst/>
              </a:rPr>
              <a:t>Research</a:t>
            </a:r>
            <a:r>
              <a:rPr lang="pt-BR" i="1" dirty="0">
                <a:effectLst/>
              </a:rPr>
              <a:t> </a:t>
            </a:r>
            <a:r>
              <a:rPr lang="pt-BR" i="1" dirty="0" err="1">
                <a:effectLst/>
              </a:rPr>
              <a:t>Encyclopedia</a:t>
            </a:r>
            <a:r>
              <a:rPr lang="pt-BR" i="1" dirty="0">
                <a:effectLst/>
              </a:rPr>
              <a:t> </a:t>
            </a:r>
            <a:r>
              <a:rPr lang="pt-BR" i="1" dirty="0" err="1">
                <a:effectLst/>
              </a:rPr>
              <a:t>of</a:t>
            </a:r>
            <a:r>
              <a:rPr lang="pt-BR" i="1" dirty="0">
                <a:effectLst/>
              </a:rPr>
              <a:t> Environmental Science</a:t>
            </a:r>
            <a:r>
              <a:rPr lang="pt-BR" dirty="0">
                <a:effectLst/>
              </a:rPr>
              <a:t>. Oxford </a:t>
            </a:r>
            <a:r>
              <a:rPr lang="pt-BR" dirty="0" err="1">
                <a:effectLst/>
              </a:rPr>
              <a:t>University</a:t>
            </a:r>
            <a:r>
              <a:rPr lang="pt-BR" dirty="0">
                <a:effectLst/>
              </a:rPr>
              <a:t> Press. </a:t>
            </a:r>
            <a:r>
              <a:rPr lang="pt-BR" dirty="0">
                <a:effectLst/>
                <a:hlinkClick r:id="rId4"/>
              </a:rPr>
              <a:t>https://doi.org/10.1093/acrefore/9780199389414.013.573</a:t>
            </a:r>
            <a:endParaRPr lang="pt-BR" dirty="0">
              <a:effectLst/>
            </a:endParaRPr>
          </a:p>
          <a:p>
            <a:pPr lvl="1"/>
            <a:r>
              <a:rPr lang="pt-BR" dirty="0" err="1">
                <a:effectLst/>
              </a:rPr>
              <a:t>Timmer</a:t>
            </a:r>
            <a:r>
              <a:rPr lang="pt-BR" dirty="0">
                <a:effectLst/>
              </a:rPr>
              <a:t>, M. P., </a:t>
            </a:r>
            <a:r>
              <a:rPr lang="pt-BR" dirty="0" err="1">
                <a:effectLst/>
              </a:rPr>
              <a:t>Dietzenbacher</a:t>
            </a:r>
            <a:r>
              <a:rPr lang="pt-BR" dirty="0">
                <a:effectLst/>
              </a:rPr>
              <a:t>, E., Los, B., </a:t>
            </a:r>
            <a:r>
              <a:rPr lang="pt-BR" dirty="0" err="1">
                <a:effectLst/>
              </a:rPr>
              <a:t>Stehrer</a:t>
            </a:r>
            <a:r>
              <a:rPr lang="pt-BR" dirty="0">
                <a:effectLst/>
              </a:rPr>
              <a:t>, R., &amp; De </a:t>
            </a:r>
            <a:r>
              <a:rPr lang="pt-BR" dirty="0" err="1">
                <a:effectLst/>
              </a:rPr>
              <a:t>Vries</a:t>
            </a:r>
            <a:r>
              <a:rPr lang="pt-BR" dirty="0">
                <a:effectLst/>
              </a:rPr>
              <a:t>, G. J. (2015). </a:t>
            </a:r>
            <a:r>
              <a:rPr lang="pt-BR" dirty="0" err="1">
                <a:effectLst/>
              </a:rPr>
              <a:t>An</a:t>
            </a:r>
            <a:r>
              <a:rPr lang="pt-BR" dirty="0">
                <a:effectLst/>
              </a:rPr>
              <a:t> Illustrated </a:t>
            </a:r>
            <a:r>
              <a:rPr lang="pt-BR" dirty="0" err="1">
                <a:effectLst/>
              </a:rPr>
              <a:t>User</a:t>
            </a:r>
            <a:r>
              <a:rPr lang="pt-BR" dirty="0">
                <a:effectLst/>
              </a:rPr>
              <a:t> </a:t>
            </a:r>
            <a:r>
              <a:rPr lang="pt-BR" dirty="0" err="1">
                <a:effectLst/>
              </a:rPr>
              <a:t>Guide</a:t>
            </a:r>
            <a:r>
              <a:rPr lang="pt-BR" dirty="0">
                <a:effectLst/>
              </a:rPr>
              <a:t> </a:t>
            </a:r>
            <a:r>
              <a:rPr lang="pt-BR" dirty="0" err="1">
                <a:effectLst/>
              </a:rPr>
              <a:t>to</a:t>
            </a:r>
            <a:r>
              <a:rPr lang="pt-BR" dirty="0">
                <a:effectLst/>
              </a:rPr>
              <a:t> </a:t>
            </a:r>
            <a:r>
              <a:rPr lang="pt-BR" dirty="0" err="1">
                <a:effectLst/>
              </a:rPr>
              <a:t>the</a:t>
            </a:r>
            <a:r>
              <a:rPr lang="pt-BR" dirty="0">
                <a:effectLst/>
              </a:rPr>
              <a:t> World Input-Output </a:t>
            </a:r>
            <a:r>
              <a:rPr lang="pt-BR" dirty="0" err="1">
                <a:effectLst/>
              </a:rPr>
              <a:t>Database</a:t>
            </a:r>
            <a:r>
              <a:rPr lang="pt-BR" dirty="0">
                <a:effectLst/>
              </a:rPr>
              <a:t>: The Case </a:t>
            </a:r>
            <a:r>
              <a:rPr lang="pt-BR" dirty="0" err="1">
                <a:effectLst/>
              </a:rPr>
              <a:t>of</a:t>
            </a:r>
            <a:r>
              <a:rPr lang="pt-BR" dirty="0">
                <a:effectLst/>
              </a:rPr>
              <a:t> Global </a:t>
            </a:r>
            <a:r>
              <a:rPr lang="pt-BR" dirty="0" err="1">
                <a:effectLst/>
              </a:rPr>
              <a:t>Automotive</a:t>
            </a:r>
            <a:r>
              <a:rPr lang="pt-BR" dirty="0">
                <a:effectLst/>
              </a:rPr>
              <a:t> </a:t>
            </a:r>
            <a:r>
              <a:rPr lang="pt-BR" dirty="0" err="1">
                <a:effectLst/>
              </a:rPr>
              <a:t>Production</a:t>
            </a:r>
            <a:r>
              <a:rPr lang="pt-BR" dirty="0">
                <a:effectLst/>
              </a:rPr>
              <a:t>: </a:t>
            </a:r>
            <a:r>
              <a:rPr lang="pt-BR" dirty="0" err="1">
                <a:effectLst/>
              </a:rPr>
              <a:t>User</a:t>
            </a:r>
            <a:r>
              <a:rPr lang="pt-BR" dirty="0">
                <a:effectLst/>
              </a:rPr>
              <a:t> </a:t>
            </a:r>
            <a:r>
              <a:rPr lang="pt-BR" dirty="0" err="1">
                <a:effectLst/>
              </a:rPr>
              <a:t>Guide</a:t>
            </a:r>
            <a:r>
              <a:rPr lang="pt-BR" dirty="0">
                <a:effectLst/>
              </a:rPr>
              <a:t> </a:t>
            </a:r>
            <a:r>
              <a:rPr lang="pt-BR" dirty="0" err="1">
                <a:effectLst/>
              </a:rPr>
              <a:t>to</a:t>
            </a:r>
            <a:r>
              <a:rPr lang="pt-BR" dirty="0">
                <a:effectLst/>
              </a:rPr>
              <a:t> World Input-Output </a:t>
            </a:r>
            <a:r>
              <a:rPr lang="pt-BR" dirty="0" err="1">
                <a:effectLst/>
              </a:rPr>
              <a:t>Database</a:t>
            </a:r>
            <a:r>
              <a:rPr lang="pt-BR" dirty="0">
                <a:effectLst/>
              </a:rPr>
              <a:t>. Review </a:t>
            </a:r>
            <a:r>
              <a:rPr lang="pt-BR" dirty="0" err="1">
                <a:effectLst/>
              </a:rPr>
              <a:t>of</a:t>
            </a:r>
            <a:r>
              <a:rPr lang="pt-BR" dirty="0">
                <a:effectLst/>
              </a:rPr>
              <a:t> </a:t>
            </a:r>
            <a:r>
              <a:rPr lang="pt-BR" dirty="0" err="1">
                <a:effectLst/>
              </a:rPr>
              <a:t>International</a:t>
            </a:r>
            <a:r>
              <a:rPr lang="pt-BR" dirty="0">
                <a:effectLst/>
              </a:rPr>
              <a:t> </a:t>
            </a:r>
            <a:r>
              <a:rPr lang="pt-BR" dirty="0" err="1">
                <a:effectLst/>
              </a:rPr>
              <a:t>Economics</a:t>
            </a:r>
            <a:r>
              <a:rPr lang="pt-BR" dirty="0">
                <a:effectLst/>
              </a:rPr>
              <a:t>, 23(3), 575–605. </a:t>
            </a:r>
            <a:r>
              <a:rPr lang="pt-BR" dirty="0">
                <a:effectLst/>
                <a:hlinkClick r:id="rId5"/>
              </a:rPr>
              <a:t>https://doi.org/10.1111/roie.12178</a:t>
            </a:r>
            <a:endParaRPr lang="pt-BR" dirty="0">
              <a:effectLst/>
            </a:endParaRPr>
          </a:p>
          <a:p>
            <a:pPr lvl="1"/>
            <a:r>
              <a:rPr lang="pt-BR" dirty="0" err="1">
                <a:effectLst/>
              </a:rPr>
              <a:t>Dietzenbacher</a:t>
            </a:r>
            <a:r>
              <a:rPr lang="pt-BR" dirty="0">
                <a:effectLst/>
              </a:rPr>
              <a:t>, E., Los, B., </a:t>
            </a:r>
            <a:r>
              <a:rPr lang="pt-BR" dirty="0" err="1">
                <a:effectLst/>
              </a:rPr>
              <a:t>Stehrer</a:t>
            </a:r>
            <a:r>
              <a:rPr lang="pt-BR" dirty="0">
                <a:effectLst/>
              </a:rPr>
              <a:t>, R., </a:t>
            </a:r>
            <a:r>
              <a:rPr lang="pt-BR" dirty="0" err="1">
                <a:effectLst/>
              </a:rPr>
              <a:t>Timmer</a:t>
            </a:r>
            <a:r>
              <a:rPr lang="pt-BR" dirty="0">
                <a:effectLst/>
              </a:rPr>
              <a:t>, M., &amp; De </a:t>
            </a:r>
            <a:r>
              <a:rPr lang="pt-BR" dirty="0" err="1">
                <a:effectLst/>
              </a:rPr>
              <a:t>Vries</a:t>
            </a:r>
            <a:r>
              <a:rPr lang="pt-BR" dirty="0">
                <a:effectLst/>
              </a:rPr>
              <a:t>, G. (2013). THE CONSTRUCTION OF WORLD INPUT–OUTPUT TABLES IN THE WIOD PROJECT. Economic Systems </a:t>
            </a:r>
            <a:r>
              <a:rPr lang="pt-BR" dirty="0" err="1">
                <a:effectLst/>
              </a:rPr>
              <a:t>Research</a:t>
            </a:r>
            <a:r>
              <a:rPr lang="pt-BR" dirty="0">
                <a:effectLst/>
              </a:rPr>
              <a:t>, 25(1), 71–98. </a:t>
            </a:r>
            <a:r>
              <a:rPr lang="pt-BR" dirty="0">
                <a:effectLst/>
                <a:hlinkClick r:id="rId6"/>
              </a:rPr>
              <a:t>https://doi.org/10.1080/09535314.2012.761180</a:t>
            </a:r>
            <a:endParaRPr lang="pt-BR" dirty="0">
              <a:effectLst/>
            </a:endParaRPr>
          </a:p>
          <a:p>
            <a:pPr lvl="1"/>
            <a:endParaRPr lang="pt-BR" dirty="0">
              <a:effectLst/>
            </a:endParaRPr>
          </a:p>
          <a:p>
            <a:pPr lvl="1"/>
            <a:endParaRPr lang="en-US" noProof="0" dirty="0"/>
          </a:p>
        </p:txBody>
      </p:sp>
      <p:sp>
        <p:nvSpPr>
          <p:cNvPr id="4" name="Espace réservé du texte 3">
            <a:extLst>
              <a:ext uri="{FF2B5EF4-FFF2-40B4-BE49-F238E27FC236}">
                <a16:creationId xmlns:a16="http://schemas.microsoft.com/office/drawing/2014/main" id="{3812E3FE-21F8-6555-8F1E-3AA6EC33BC19}"/>
              </a:ext>
            </a:extLst>
          </p:cNvPr>
          <p:cNvSpPr>
            <a:spLocks noGrp="1"/>
          </p:cNvSpPr>
          <p:nvPr>
            <p:ph type="body" sz="quarter" idx="13"/>
          </p:nvPr>
        </p:nvSpPr>
        <p:spPr/>
        <p:txBody>
          <a:bodyPr/>
          <a:lstStyle/>
          <a:p>
            <a:r>
              <a:rPr lang="en-US" noProof="0" dirty="0"/>
              <a:t>Textbooks and further readings</a:t>
            </a:r>
          </a:p>
        </p:txBody>
      </p:sp>
      <p:sp>
        <p:nvSpPr>
          <p:cNvPr id="5" name="Espace réservé du texte 4">
            <a:extLst>
              <a:ext uri="{FF2B5EF4-FFF2-40B4-BE49-F238E27FC236}">
                <a16:creationId xmlns:a16="http://schemas.microsoft.com/office/drawing/2014/main" id="{7D06291F-A411-E186-5063-5D2D05AC3F33}"/>
              </a:ext>
            </a:extLst>
          </p:cNvPr>
          <p:cNvSpPr>
            <a:spLocks noGrp="1"/>
          </p:cNvSpPr>
          <p:nvPr>
            <p:ph type="body" sz="quarter" idx="14"/>
          </p:nvPr>
        </p:nvSpPr>
        <p:spPr/>
        <p:txBody>
          <a:bodyPr/>
          <a:lstStyle/>
          <a:p>
            <a:endParaRPr lang="en-US" noProof="0" dirty="0"/>
          </a:p>
        </p:txBody>
      </p:sp>
    </p:spTree>
    <p:extLst>
      <p:ext uri="{BB962C8B-B14F-4D97-AF65-F5344CB8AC3E}">
        <p14:creationId xmlns:p14="http://schemas.microsoft.com/office/powerpoint/2010/main" val="337581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1E928-78CC-E168-EB16-51F06D9E010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96EC9CC-B10C-F570-A67F-13C22E1B002F}"/>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A4C8E84F-7F88-110A-6D76-8F8923BCFF3A}"/>
              </a:ext>
            </a:extLst>
          </p:cNvPr>
          <p:cNvSpPr>
            <a:spLocks noGrp="1"/>
          </p:cNvSpPr>
          <p:nvPr>
            <p:ph idx="1"/>
          </p:nvPr>
        </p:nvSpPr>
        <p:spPr>
          <a:xfrm>
            <a:off x="695401" y="1484784"/>
            <a:ext cx="10873208" cy="4709195"/>
          </a:xfrm>
        </p:spPr>
        <p:txBody>
          <a:bodyPr/>
          <a:lstStyle/>
          <a:p>
            <a:r>
              <a:rPr lang="en-US" dirty="0"/>
              <a:t>Let’s take the example of a simplified economy with only wheat and bread industries</a:t>
            </a:r>
          </a:p>
          <a:p>
            <a:pPr lvl="1"/>
            <a:r>
              <a:rPr lang="en-US" dirty="0"/>
              <a:t>Factors of production are aggregated into “value added”</a:t>
            </a:r>
          </a:p>
          <a:p>
            <a:pPr lvl="1"/>
            <a:r>
              <a:rPr lang="en-US" dirty="0"/>
              <a:t>Final demand is also aggregated, and it only consumes bread</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Reading the IO table:</a:t>
            </a:r>
          </a:p>
          <a:p>
            <a:pPr lvl="1"/>
            <a:r>
              <a:rPr lang="en-US" dirty="0"/>
              <a:t>Vertically: it displays the inputs needed by each industry</a:t>
            </a:r>
          </a:p>
          <a:p>
            <a:pPr lvl="2"/>
            <a:r>
              <a:rPr lang="en-US" dirty="0"/>
              <a:t>e.g. Bread industry used 20 monetary units of its own product, 70 monetary units of wheat and imported 10 monetary units to produce a total output of 200 monetary. Moreover, 100 monetary units were generated as of value added (salaries and profits, for instance)</a:t>
            </a:r>
          </a:p>
          <a:p>
            <a:pPr lvl="1"/>
            <a:r>
              <a:rPr lang="en-US" dirty="0"/>
              <a:t>Horizontally: it displays the output distribution of each industry</a:t>
            </a:r>
          </a:p>
          <a:p>
            <a:pPr lvl="2"/>
            <a:r>
              <a:rPr lang="en-US" dirty="0"/>
              <a:t>e.g. Wheat industry sells 280 monetary units to its own industry, 120 monetary units to the iron industry, and 175 monetary units are sold to be consumed directly by final demand, totalizing (again) 575 monetary units</a:t>
            </a:r>
          </a:p>
          <a:p>
            <a:endParaRPr lang="en-US" u="sng" dirty="0"/>
          </a:p>
          <a:p>
            <a:pPr lvl="1"/>
            <a:endParaRPr lang="en-US" dirty="0"/>
          </a:p>
        </p:txBody>
      </p:sp>
      <p:sp>
        <p:nvSpPr>
          <p:cNvPr id="4" name="Espace réservé du texte 3">
            <a:extLst>
              <a:ext uri="{FF2B5EF4-FFF2-40B4-BE49-F238E27FC236}">
                <a16:creationId xmlns:a16="http://schemas.microsoft.com/office/drawing/2014/main" id="{2D53A58D-22BC-7EC7-6D5D-CF72B2D36657}"/>
              </a:ext>
            </a:extLst>
          </p:cNvPr>
          <p:cNvSpPr>
            <a:spLocks noGrp="1"/>
          </p:cNvSpPr>
          <p:nvPr>
            <p:ph type="body" sz="quarter" idx="13"/>
          </p:nvPr>
        </p:nvSpPr>
        <p:spPr/>
        <p:txBody>
          <a:bodyPr/>
          <a:lstStyle/>
          <a:p>
            <a:r>
              <a:rPr lang="fr-FR" dirty="0"/>
              <a:t>An </a:t>
            </a:r>
            <a:r>
              <a:rPr lang="fr-FR" dirty="0" err="1"/>
              <a:t>example</a:t>
            </a:r>
            <a:r>
              <a:rPr lang="fr-FR" dirty="0"/>
              <a:t> of a </a:t>
            </a:r>
            <a:r>
              <a:rPr lang="fr-FR" dirty="0" err="1"/>
              <a:t>domestic</a:t>
            </a:r>
            <a:r>
              <a:rPr lang="fr-FR" dirty="0"/>
              <a:t> input-output table</a:t>
            </a:r>
          </a:p>
        </p:txBody>
      </p:sp>
      <p:sp>
        <p:nvSpPr>
          <p:cNvPr id="5" name="Espace réservé du texte 4">
            <a:extLst>
              <a:ext uri="{FF2B5EF4-FFF2-40B4-BE49-F238E27FC236}">
                <a16:creationId xmlns:a16="http://schemas.microsoft.com/office/drawing/2014/main" id="{867D43D7-9B44-7AD6-48D1-FAB1347184CD}"/>
              </a:ext>
            </a:extLst>
          </p:cNvPr>
          <p:cNvSpPr>
            <a:spLocks noGrp="1"/>
          </p:cNvSpPr>
          <p:nvPr>
            <p:ph type="body" sz="quarter" idx="14"/>
          </p:nvPr>
        </p:nvSpPr>
        <p:spPr/>
        <p:txBody>
          <a:bodyPr/>
          <a:lstStyle/>
          <a:p>
            <a:endParaRPr lang="en-US" noProof="0" dirty="0"/>
          </a:p>
        </p:txBody>
      </p:sp>
      <p:graphicFrame>
        <p:nvGraphicFramePr>
          <p:cNvPr id="6" name="Tabela 5">
            <a:extLst>
              <a:ext uri="{FF2B5EF4-FFF2-40B4-BE49-F238E27FC236}">
                <a16:creationId xmlns:a16="http://schemas.microsoft.com/office/drawing/2014/main" id="{0A426192-4E46-DA6A-241A-7E136CBCC7D4}"/>
              </a:ext>
            </a:extLst>
          </p:cNvPr>
          <p:cNvGraphicFramePr>
            <a:graphicFrameLocks noGrp="1"/>
          </p:cNvGraphicFramePr>
          <p:nvPr>
            <p:extLst>
              <p:ext uri="{D42A27DB-BD31-4B8C-83A1-F6EECF244321}">
                <p14:modId xmlns:p14="http://schemas.microsoft.com/office/powerpoint/2010/main" val="1694131669"/>
              </p:ext>
            </p:extLst>
          </p:nvPr>
        </p:nvGraphicFramePr>
        <p:xfrm>
          <a:off x="1271464" y="2492896"/>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r>
                        <a:rPr lang="pt-BR" sz="1400" b="1" baseline="0" dirty="0">
                          <a:latin typeface="Times New Roman" panose="02020603050405020304" pitchFamily="18" charset="0"/>
                          <a:cs typeface="Times New Roman" panose="02020603050405020304" pitchFamily="18" charset="0"/>
                        </a:rPr>
                        <a:t> </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Tree>
    <p:extLst>
      <p:ext uri="{BB962C8B-B14F-4D97-AF65-F5344CB8AC3E}">
        <p14:creationId xmlns:p14="http://schemas.microsoft.com/office/powerpoint/2010/main" val="385119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B9C40-A17B-AA9D-B9A6-53AE8C05290B}"/>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7B75F1DB-6589-CACA-6424-3B994BB09752}"/>
              </a:ext>
            </a:extLst>
          </p:cNvPr>
          <p:cNvSpPr>
            <a:spLocks noGrp="1"/>
          </p:cNvSpPr>
          <p:nvPr>
            <p:ph idx="1"/>
          </p:nvPr>
        </p:nvSpPr>
        <p:spPr>
          <a:xfrm>
            <a:off x="695401" y="1484784"/>
            <a:ext cx="10873208" cy="4709195"/>
          </a:xfrm>
        </p:spPr>
        <p:txBody>
          <a:bodyPr/>
          <a:lstStyle/>
          <a:p>
            <a:r>
              <a:rPr lang="en-US" dirty="0"/>
              <a:t>The Intermediate Consumption Matrix is the main and larger matrix of an IO table</a:t>
            </a:r>
          </a:p>
          <a:p>
            <a:pPr lvl="1"/>
            <a:r>
              <a:rPr lang="en-US" dirty="0"/>
              <a:t>It depicts relation between selling and buying sectors</a:t>
            </a:r>
            <a:endParaRPr lang="fr-FR" dirty="0"/>
          </a:p>
          <a:p>
            <a:pPr lvl="1"/>
            <a:r>
              <a:rPr lang="fr-FR" dirty="0" err="1"/>
              <a:t>Each</a:t>
            </a:r>
            <a:r>
              <a:rPr lang="fr-FR" dirty="0"/>
              <a:t> </a:t>
            </a:r>
            <a:r>
              <a:rPr lang="fr-FR" dirty="0" err="1"/>
              <a:t>cell</a:t>
            </a:r>
            <a:r>
              <a:rPr lang="fr-FR" dirty="0"/>
              <a:t> </a:t>
            </a:r>
            <a:r>
              <a:rPr lang="fr-FR" dirty="0" err="1"/>
              <a:t>represents</a:t>
            </a:r>
            <a:r>
              <a:rPr lang="fr-FR" dirty="0"/>
              <a:t> the </a:t>
            </a:r>
            <a:r>
              <a:rPr lang="fr-FR" dirty="0" err="1"/>
              <a:t>supply</a:t>
            </a:r>
            <a:r>
              <a:rPr lang="fr-FR" dirty="0"/>
              <a:t> </a:t>
            </a:r>
            <a:r>
              <a:rPr lang="fr-FR" dirty="0" err="1"/>
              <a:t>from</a:t>
            </a:r>
            <a:r>
              <a:rPr lang="fr-FR" dirty="0"/>
              <a:t> </a:t>
            </a:r>
            <a:r>
              <a:rPr lang="fr-FR" dirty="0" err="1"/>
              <a:t>industry</a:t>
            </a:r>
            <a:r>
              <a:rPr lang="fr-FR" dirty="0"/>
              <a:t> i (</a:t>
            </a:r>
            <a:r>
              <a:rPr lang="fr-FR" dirty="0" err="1"/>
              <a:t>rows</a:t>
            </a:r>
            <a:r>
              <a:rPr lang="fr-FR" dirty="0"/>
              <a:t>) to </a:t>
            </a:r>
            <a:r>
              <a:rPr lang="fr-FR" dirty="0" err="1"/>
              <a:t>industry</a:t>
            </a:r>
            <a:r>
              <a:rPr lang="fr-FR" dirty="0"/>
              <a:t> j (</a:t>
            </a:r>
            <a:r>
              <a:rPr lang="fr-FR" dirty="0" err="1"/>
              <a:t>columns</a:t>
            </a:r>
            <a:r>
              <a:rPr lang="fr-FR" dirty="0"/>
              <a:t>)</a:t>
            </a:r>
          </a:p>
          <a:p>
            <a:pPr marL="457200" lvl="1" indent="0">
              <a:buNone/>
            </a:pPr>
            <a:endParaRPr lang="en-US" dirty="0"/>
          </a:p>
          <a:p>
            <a:r>
              <a:rPr lang="en-US" dirty="0"/>
              <a:t>The Intermediate Consumption Matrix is often called “</a:t>
            </a:r>
            <a:r>
              <a:rPr lang="en-US" u="sng" dirty="0"/>
              <a:t>Z Matrix</a:t>
            </a:r>
            <a:r>
              <a:rPr lang="en-US" dirty="0"/>
              <a:t>”, “</a:t>
            </a:r>
            <a:r>
              <a:rPr lang="en-US" u="sng" dirty="0"/>
              <a:t>T Matrix</a:t>
            </a:r>
            <a:r>
              <a:rPr lang="en-US" dirty="0"/>
              <a:t>”, or even just “</a:t>
            </a:r>
            <a:r>
              <a:rPr lang="en-US" u="sng" dirty="0"/>
              <a:t>IO table</a:t>
            </a:r>
            <a:r>
              <a:rPr lang="en-US" dirty="0"/>
              <a:t>” depending on the dataset</a:t>
            </a:r>
          </a:p>
          <a:p>
            <a:pPr lvl="1"/>
            <a:r>
              <a:rPr lang="en-US" dirty="0"/>
              <a:t>Its size is determined by the number of industries available in the dataset (usually it is squared)</a:t>
            </a:r>
          </a:p>
          <a:p>
            <a:pPr lvl="1"/>
            <a:r>
              <a:rPr lang="en-US" dirty="0"/>
              <a:t>e.g. if there are 20 industries in your dataset, the Intermediate Consumption Matrix will be a matrix of 20 lines by 20 columns, totalizing 400 elements (20</a:t>
            </a:r>
            <a:r>
              <a:rPr lang="en-US" baseline="30000" dirty="0"/>
              <a:t>2</a:t>
            </a:r>
            <a:r>
              <a:rPr lang="en-US" dirty="0"/>
              <a:t>)</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2" name="Titre 1">
            <a:extLst>
              <a:ext uri="{FF2B5EF4-FFF2-40B4-BE49-F238E27FC236}">
                <a16:creationId xmlns:a16="http://schemas.microsoft.com/office/drawing/2014/main" id="{821EE43D-ADC4-ADCF-D20A-C75AB32F81E1}"/>
              </a:ext>
            </a:extLst>
          </p:cNvPr>
          <p:cNvSpPr>
            <a:spLocks noGrp="1"/>
          </p:cNvSpPr>
          <p:nvPr>
            <p:ph type="title"/>
          </p:nvPr>
        </p:nvSpPr>
        <p:spPr/>
        <p:txBody>
          <a:bodyPr/>
          <a:lstStyle/>
          <a:p>
            <a:r>
              <a:rPr lang="fr-FR" dirty="0"/>
              <a:t>The Structure of IO Tables</a:t>
            </a:r>
            <a:endParaRPr lang="en-US" noProof="0" dirty="0"/>
          </a:p>
        </p:txBody>
      </p:sp>
      <p:sp>
        <p:nvSpPr>
          <p:cNvPr id="4" name="Espace réservé du texte 3">
            <a:extLst>
              <a:ext uri="{FF2B5EF4-FFF2-40B4-BE49-F238E27FC236}">
                <a16:creationId xmlns:a16="http://schemas.microsoft.com/office/drawing/2014/main" id="{D48DA6F4-1048-30C7-F826-1B62CD55A972}"/>
              </a:ext>
            </a:extLst>
          </p:cNvPr>
          <p:cNvSpPr>
            <a:spLocks noGrp="1"/>
          </p:cNvSpPr>
          <p:nvPr>
            <p:ph type="body" sz="quarter" idx="13"/>
          </p:nvPr>
        </p:nvSpPr>
        <p:spPr/>
        <p:txBody>
          <a:bodyPr/>
          <a:lstStyle/>
          <a:p>
            <a:r>
              <a:rPr lang="fr-FR" dirty="0"/>
              <a:t>The </a:t>
            </a:r>
            <a:r>
              <a:rPr lang="fr-FR" dirty="0" err="1"/>
              <a:t>Intermediate</a:t>
            </a:r>
            <a:r>
              <a:rPr lang="fr-FR" dirty="0"/>
              <a:t> </a:t>
            </a:r>
            <a:r>
              <a:rPr lang="fr-FR" dirty="0" err="1"/>
              <a:t>Consumption</a:t>
            </a:r>
            <a:r>
              <a:rPr lang="fr-FR" dirty="0"/>
              <a:t> Matrix</a:t>
            </a:r>
          </a:p>
        </p:txBody>
      </p:sp>
      <p:sp>
        <p:nvSpPr>
          <p:cNvPr id="5" name="Espace réservé du texte 4">
            <a:extLst>
              <a:ext uri="{FF2B5EF4-FFF2-40B4-BE49-F238E27FC236}">
                <a16:creationId xmlns:a16="http://schemas.microsoft.com/office/drawing/2014/main" id="{A9BCEADC-4787-FD3C-31FA-43E985AAF235}"/>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3135313F-0530-8AD2-F796-27FF9C7BB6A2}"/>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1" name="Seta Dobrada 10">
            <a:extLst>
              <a:ext uri="{FF2B5EF4-FFF2-40B4-BE49-F238E27FC236}">
                <a16:creationId xmlns:a16="http://schemas.microsoft.com/office/drawing/2014/main" id="{73201239-0339-0036-3869-6AADA52417D7}"/>
              </a:ext>
            </a:extLst>
          </p:cNvPr>
          <p:cNvSpPr/>
          <p:nvPr/>
        </p:nvSpPr>
        <p:spPr>
          <a:xfrm rot="18531092" flipH="1">
            <a:off x="1872326" y="4392702"/>
            <a:ext cx="504056" cy="576064"/>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
        <p:nvSpPr>
          <p:cNvPr id="13" name="Espace réservé du contenu 2">
            <a:extLst>
              <a:ext uri="{FF2B5EF4-FFF2-40B4-BE49-F238E27FC236}">
                <a16:creationId xmlns:a16="http://schemas.microsoft.com/office/drawing/2014/main" id="{D8FAD771-A61D-0E84-3A34-2B92DC0158EC}"/>
              </a:ext>
            </a:extLst>
          </p:cNvPr>
          <p:cNvSpPr txBox="1">
            <a:spLocks/>
          </p:cNvSpPr>
          <p:nvPr/>
        </p:nvSpPr>
        <p:spPr>
          <a:xfrm>
            <a:off x="624179" y="4896759"/>
            <a:ext cx="1233560" cy="95116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Z Matrix / T Matrix / IO Table</a:t>
            </a:r>
          </a:p>
          <a:p>
            <a:endParaRPr lang="en-US" u="sng" dirty="0">
              <a:solidFill>
                <a:srgbClr val="FF0000"/>
              </a:solidFill>
            </a:endParaRPr>
          </a:p>
          <a:p>
            <a:pPr lvl="1"/>
            <a:endParaRPr lang="en-US" dirty="0">
              <a:solidFill>
                <a:srgbClr val="FF0000"/>
              </a:solidFill>
            </a:endParaRPr>
          </a:p>
        </p:txBody>
      </p:sp>
      <p:graphicFrame>
        <p:nvGraphicFramePr>
          <p:cNvPr id="9" name="Tabela 8">
            <a:extLst>
              <a:ext uri="{FF2B5EF4-FFF2-40B4-BE49-F238E27FC236}">
                <a16:creationId xmlns:a16="http://schemas.microsoft.com/office/drawing/2014/main" id="{3A2FAD7C-165E-CBFF-2473-5E40D08A769D}"/>
              </a:ext>
            </a:extLst>
          </p:cNvPr>
          <p:cNvGraphicFramePr>
            <a:graphicFrameLocks noGrp="1"/>
          </p:cNvGraphicFramePr>
          <p:nvPr>
            <p:extLst>
              <p:ext uri="{D42A27DB-BD31-4B8C-83A1-F6EECF244321}">
                <p14:modId xmlns:p14="http://schemas.microsoft.com/office/powerpoint/2010/main" val="1346182274"/>
              </p:ext>
            </p:extLst>
          </p:nvPr>
        </p:nvGraphicFramePr>
        <p:xfrm>
          <a:off x="2577987" y="4303777"/>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b="1" dirty="0">
                          <a:latin typeface="Times New Roman" panose="02020603050405020304" pitchFamily="18" charset="0"/>
                          <a:cs typeface="Times New Roman" panose="02020603050405020304" pitchFamily="18" charset="0"/>
                        </a:rPr>
                        <a:t>Bread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38100" cap="flat" cmpd="sng" algn="ctr">
                      <a:solidFill>
                        <a:srgbClr val="FF0000"/>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38100" cap="flat" cmpd="sng" algn="ctr">
                      <a:solidFill>
                        <a:srgbClr val="FF0000"/>
                      </a:solidFill>
                      <a:prstDash val="solid"/>
                      <a:round/>
                      <a:headEnd type="none" w="med" len="med"/>
                      <a:tailEnd type="none" w="med" len="med"/>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38100" cap="flat" cmpd="sng" algn="ctr">
                      <a:solidFill>
                        <a:srgbClr val="FF0000"/>
                      </a:solidFill>
                      <a:prstDash val="solid"/>
                      <a:round/>
                      <a:headEnd type="none" w="med" len="med"/>
                      <a:tailEnd type="none" w="med" len="med"/>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381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Tree>
    <p:extLst>
      <p:ext uri="{BB962C8B-B14F-4D97-AF65-F5344CB8AC3E}">
        <p14:creationId xmlns:p14="http://schemas.microsoft.com/office/powerpoint/2010/main" val="3582454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99EBD-5172-5F3C-C6FE-AC0E1254CADF}"/>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782EA13-98EE-E102-26C5-F535B78039F5}"/>
              </a:ext>
            </a:extLst>
          </p:cNvPr>
          <p:cNvSpPr>
            <a:spLocks noGrp="1"/>
          </p:cNvSpPr>
          <p:nvPr>
            <p:ph idx="1"/>
          </p:nvPr>
        </p:nvSpPr>
        <p:spPr>
          <a:xfrm>
            <a:off x="695401" y="1484784"/>
            <a:ext cx="10873208" cy="4709195"/>
          </a:xfrm>
        </p:spPr>
        <p:txBody>
          <a:bodyPr/>
          <a:lstStyle/>
          <a:p>
            <a:r>
              <a:rPr lang="en-US" dirty="0"/>
              <a:t>Domestic IO Tables display information on imported inputs</a:t>
            </a:r>
          </a:p>
          <a:p>
            <a:pPr lvl="1"/>
            <a:r>
              <a:rPr lang="en-US" dirty="0"/>
              <a:t>The format (vector/matrix) and the type of information displayed depends on the dataset </a:t>
            </a:r>
          </a:p>
          <a:p>
            <a:pPr lvl="2"/>
            <a:r>
              <a:rPr lang="en-US" dirty="0"/>
              <a:t>Vector: each cell represents the imported inputs of domestic industry 𝑗</a:t>
            </a:r>
            <a:r>
              <a:rPr lang="en-US" baseline="-25000" dirty="0"/>
              <a:t>d</a:t>
            </a:r>
            <a:r>
              <a:rPr lang="en-US" dirty="0"/>
              <a:t>(columns) </a:t>
            </a:r>
          </a:p>
          <a:p>
            <a:pPr lvl="2"/>
            <a:r>
              <a:rPr lang="en-US" dirty="0"/>
              <a:t>Matrix: each cell represents the imported inputs of domestic industry 𝑗</a:t>
            </a:r>
            <a:r>
              <a:rPr lang="en-US" baseline="-25000" dirty="0"/>
              <a:t>d</a:t>
            </a:r>
            <a:r>
              <a:rPr lang="en-US" dirty="0"/>
              <a:t> from foreign industry 𝑖</a:t>
            </a:r>
            <a:r>
              <a:rPr lang="en-US" baseline="-25000" dirty="0"/>
              <a:t>f</a:t>
            </a:r>
            <a:endParaRPr lang="en-US" dirty="0"/>
          </a:p>
          <a:p>
            <a:endParaRPr lang="en-US" dirty="0"/>
          </a:p>
          <a:p>
            <a:r>
              <a:rPr lang="en-US" dirty="0"/>
              <a:t>It is usually named as “m vector” or “</a:t>
            </a:r>
            <a:r>
              <a:rPr lang="en-US" dirty="0" err="1"/>
              <a:t>Z</a:t>
            </a:r>
            <a:r>
              <a:rPr lang="en-US" baseline="-25000" dirty="0" err="1"/>
              <a:t>m</a:t>
            </a:r>
            <a:r>
              <a:rPr lang="en-US" dirty="0"/>
              <a:t> Matrix”</a:t>
            </a:r>
          </a:p>
          <a:p>
            <a:pPr lvl="2"/>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graphicFrame>
        <p:nvGraphicFramePr>
          <p:cNvPr id="6" name="Tabela 5">
            <a:extLst>
              <a:ext uri="{FF2B5EF4-FFF2-40B4-BE49-F238E27FC236}">
                <a16:creationId xmlns:a16="http://schemas.microsoft.com/office/drawing/2014/main" id="{214A3B1B-870E-EF5A-8B51-74F066460A27}"/>
              </a:ext>
            </a:extLst>
          </p:cNvPr>
          <p:cNvGraphicFramePr>
            <a:graphicFrameLocks noGrp="1"/>
          </p:cNvGraphicFramePr>
          <p:nvPr>
            <p:extLst>
              <p:ext uri="{D42A27DB-BD31-4B8C-83A1-F6EECF244321}">
                <p14:modId xmlns:p14="http://schemas.microsoft.com/office/powerpoint/2010/main" val="2386359497"/>
              </p:ext>
            </p:extLst>
          </p:nvPr>
        </p:nvGraphicFramePr>
        <p:xfrm>
          <a:off x="2841223" y="3848913"/>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381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
        <p:nvSpPr>
          <p:cNvPr id="2" name="Titre 1">
            <a:extLst>
              <a:ext uri="{FF2B5EF4-FFF2-40B4-BE49-F238E27FC236}">
                <a16:creationId xmlns:a16="http://schemas.microsoft.com/office/drawing/2014/main" id="{26216126-1245-0844-14DF-ED8668122F14}"/>
              </a:ext>
            </a:extLst>
          </p:cNvPr>
          <p:cNvSpPr>
            <a:spLocks noGrp="1"/>
          </p:cNvSpPr>
          <p:nvPr>
            <p:ph type="title"/>
          </p:nvPr>
        </p:nvSpPr>
        <p:spPr/>
        <p:txBody>
          <a:bodyPr/>
          <a:lstStyle/>
          <a:p>
            <a:r>
              <a:rPr lang="fr-FR" dirty="0"/>
              <a:t>The Structure of IO Tables</a:t>
            </a:r>
            <a:endParaRPr lang="en-US" noProof="0" dirty="0"/>
          </a:p>
        </p:txBody>
      </p:sp>
      <p:sp>
        <p:nvSpPr>
          <p:cNvPr id="4" name="Espace réservé du texte 3">
            <a:extLst>
              <a:ext uri="{FF2B5EF4-FFF2-40B4-BE49-F238E27FC236}">
                <a16:creationId xmlns:a16="http://schemas.microsoft.com/office/drawing/2014/main" id="{7366394E-F078-0E98-FF2A-362106C3B55E}"/>
              </a:ext>
            </a:extLst>
          </p:cNvPr>
          <p:cNvSpPr>
            <a:spLocks noGrp="1"/>
          </p:cNvSpPr>
          <p:nvPr>
            <p:ph type="body" sz="quarter" idx="13"/>
          </p:nvPr>
        </p:nvSpPr>
        <p:spPr/>
        <p:txBody>
          <a:bodyPr/>
          <a:lstStyle/>
          <a:p>
            <a:r>
              <a:rPr lang="fr-FR" dirty="0"/>
              <a:t>Imports</a:t>
            </a:r>
          </a:p>
        </p:txBody>
      </p:sp>
      <p:sp>
        <p:nvSpPr>
          <p:cNvPr id="5" name="Espace réservé du texte 4">
            <a:extLst>
              <a:ext uri="{FF2B5EF4-FFF2-40B4-BE49-F238E27FC236}">
                <a16:creationId xmlns:a16="http://schemas.microsoft.com/office/drawing/2014/main" id="{B3E5DD19-1615-6D9E-D24E-C5AFF7A157BB}"/>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E041D617-8B3F-DE1F-013D-0A58397D0777}"/>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1" name="Seta Dobrada 10">
            <a:extLst>
              <a:ext uri="{FF2B5EF4-FFF2-40B4-BE49-F238E27FC236}">
                <a16:creationId xmlns:a16="http://schemas.microsoft.com/office/drawing/2014/main" id="{9FBFE6A5-BFFB-5DD9-BFC1-8EE20ACE5D6B}"/>
              </a:ext>
            </a:extLst>
          </p:cNvPr>
          <p:cNvSpPr/>
          <p:nvPr/>
        </p:nvSpPr>
        <p:spPr>
          <a:xfrm rot="18531092" flipH="1">
            <a:off x="1997395" y="4614851"/>
            <a:ext cx="504056" cy="576064"/>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
        <p:nvSpPr>
          <p:cNvPr id="13" name="Espace réservé du contenu 2">
            <a:extLst>
              <a:ext uri="{FF2B5EF4-FFF2-40B4-BE49-F238E27FC236}">
                <a16:creationId xmlns:a16="http://schemas.microsoft.com/office/drawing/2014/main" id="{33ED67DF-7D4A-FC78-C600-73DC1EC934CB}"/>
              </a:ext>
            </a:extLst>
          </p:cNvPr>
          <p:cNvSpPr txBox="1">
            <a:spLocks/>
          </p:cNvSpPr>
          <p:nvPr/>
        </p:nvSpPr>
        <p:spPr>
          <a:xfrm>
            <a:off x="839416" y="5105090"/>
            <a:ext cx="1305570" cy="34949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m vector</a:t>
            </a:r>
          </a:p>
          <a:p>
            <a:endParaRPr lang="en-US" u="sng" dirty="0">
              <a:solidFill>
                <a:srgbClr val="FF0000"/>
              </a:solidFill>
            </a:endParaRPr>
          </a:p>
          <a:p>
            <a:pPr lvl="1"/>
            <a:endParaRPr lang="en-US" dirty="0">
              <a:solidFill>
                <a:srgbClr val="FF0000"/>
              </a:solidFill>
            </a:endParaRPr>
          </a:p>
        </p:txBody>
      </p:sp>
    </p:spTree>
    <p:extLst>
      <p:ext uri="{BB962C8B-B14F-4D97-AF65-F5344CB8AC3E}">
        <p14:creationId xmlns:p14="http://schemas.microsoft.com/office/powerpoint/2010/main" val="315984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26BE4-9227-19BD-DFD7-FAE413B9D9F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0447972-CFE7-EEC1-88A7-B2964851CCFA}"/>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684A4EDE-F9F1-6439-9CBC-43925ED329E0}"/>
              </a:ext>
            </a:extLst>
          </p:cNvPr>
          <p:cNvSpPr>
            <a:spLocks noGrp="1"/>
          </p:cNvSpPr>
          <p:nvPr>
            <p:ph idx="1"/>
          </p:nvPr>
        </p:nvSpPr>
        <p:spPr>
          <a:xfrm>
            <a:off x="695401" y="1484784"/>
            <a:ext cx="10873208" cy="4709195"/>
          </a:xfrm>
        </p:spPr>
        <p:txBody>
          <a:bodyPr/>
          <a:lstStyle/>
          <a:p>
            <a:r>
              <a:rPr lang="en-US" dirty="0"/>
              <a:t>The Value-added Matrix displays information on the compensation of factors of production (e.g. wages and profits) and other additional information affecting prices such as taxes, subsidies, transport margins, etc.</a:t>
            </a:r>
          </a:p>
          <a:p>
            <a:endParaRPr lang="en-US" dirty="0"/>
          </a:p>
          <a:p>
            <a:r>
              <a:rPr lang="en-US" dirty="0"/>
              <a:t>It is usually referred to as “v vector” or “VA Matrix”</a:t>
            </a:r>
          </a:p>
          <a:p>
            <a:pPr lvl="1"/>
            <a:r>
              <a:rPr lang="en-US" dirty="0"/>
              <a:t>Despite depicting very detailed information in a matrix extended form, value-added often is aggregated into a single row vector when operated in standard IO Models</a:t>
            </a:r>
          </a:p>
          <a:p>
            <a:pPr lvl="2"/>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8D1F0ACB-A4F4-BFB8-E8F3-A863B6EE22E9}"/>
              </a:ext>
            </a:extLst>
          </p:cNvPr>
          <p:cNvSpPr>
            <a:spLocks noGrp="1"/>
          </p:cNvSpPr>
          <p:nvPr>
            <p:ph type="body" sz="quarter" idx="13"/>
          </p:nvPr>
        </p:nvSpPr>
        <p:spPr/>
        <p:txBody>
          <a:bodyPr/>
          <a:lstStyle/>
          <a:p>
            <a:r>
              <a:rPr lang="fr-FR" dirty="0"/>
              <a:t>Value-</a:t>
            </a:r>
            <a:r>
              <a:rPr lang="fr-FR" dirty="0" err="1"/>
              <a:t>added</a:t>
            </a:r>
            <a:r>
              <a:rPr lang="fr-FR" dirty="0"/>
              <a:t> Matrix</a:t>
            </a:r>
          </a:p>
        </p:txBody>
      </p:sp>
      <p:sp>
        <p:nvSpPr>
          <p:cNvPr id="5" name="Espace réservé du texte 4">
            <a:extLst>
              <a:ext uri="{FF2B5EF4-FFF2-40B4-BE49-F238E27FC236}">
                <a16:creationId xmlns:a16="http://schemas.microsoft.com/office/drawing/2014/main" id="{42BFDC35-76DE-7683-80B5-AD42E55DC43D}"/>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E911B838-3907-F8BD-3A6A-3E7B9E948F46}"/>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1" name="Seta Dobrada 10">
            <a:extLst>
              <a:ext uri="{FF2B5EF4-FFF2-40B4-BE49-F238E27FC236}">
                <a16:creationId xmlns:a16="http://schemas.microsoft.com/office/drawing/2014/main" id="{2574C0BA-4188-1744-8E12-98A3A6A70F2F}"/>
              </a:ext>
            </a:extLst>
          </p:cNvPr>
          <p:cNvSpPr/>
          <p:nvPr/>
        </p:nvSpPr>
        <p:spPr>
          <a:xfrm rot="18531092" flipH="1">
            <a:off x="1859677" y="5156831"/>
            <a:ext cx="504056" cy="576064"/>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
        <p:nvSpPr>
          <p:cNvPr id="13" name="Espace réservé du contenu 2">
            <a:extLst>
              <a:ext uri="{FF2B5EF4-FFF2-40B4-BE49-F238E27FC236}">
                <a16:creationId xmlns:a16="http://schemas.microsoft.com/office/drawing/2014/main" id="{3F2AE071-BC91-4891-5808-D52605B6E5FB}"/>
              </a:ext>
            </a:extLst>
          </p:cNvPr>
          <p:cNvSpPr txBox="1">
            <a:spLocks/>
          </p:cNvSpPr>
          <p:nvPr/>
        </p:nvSpPr>
        <p:spPr>
          <a:xfrm>
            <a:off x="448795" y="5658143"/>
            <a:ext cx="1222892" cy="34949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v vector</a:t>
            </a:r>
          </a:p>
          <a:p>
            <a:endParaRPr lang="en-US" u="sng" dirty="0">
              <a:solidFill>
                <a:srgbClr val="FF0000"/>
              </a:solidFill>
            </a:endParaRPr>
          </a:p>
          <a:p>
            <a:pPr lvl="1"/>
            <a:endParaRPr lang="en-US" dirty="0">
              <a:solidFill>
                <a:srgbClr val="FF0000"/>
              </a:solidFill>
            </a:endParaRPr>
          </a:p>
        </p:txBody>
      </p:sp>
      <p:graphicFrame>
        <p:nvGraphicFramePr>
          <p:cNvPr id="8" name="Tabela 7">
            <a:extLst>
              <a:ext uri="{FF2B5EF4-FFF2-40B4-BE49-F238E27FC236}">
                <a16:creationId xmlns:a16="http://schemas.microsoft.com/office/drawing/2014/main" id="{DC873F30-0F86-BE13-DE36-C85F286563F5}"/>
              </a:ext>
            </a:extLst>
          </p:cNvPr>
          <p:cNvGraphicFramePr>
            <a:graphicFrameLocks noGrp="1"/>
          </p:cNvGraphicFramePr>
          <p:nvPr>
            <p:extLst>
              <p:ext uri="{D42A27DB-BD31-4B8C-83A1-F6EECF244321}">
                <p14:modId xmlns:p14="http://schemas.microsoft.com/office/powerpoint/2010/main" val="155891498"/>
              </p:ext>
            </p:extLst>
          </p:nvPr>
        </p:nvGraphicFramePr>
        <p:xfrm>
          <a:off x="2711624" y="3938816"/>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381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Tree>
    <p:extLst>
      <p:ext uri="{BB962C8B-B14F-4D97-AF65-F5344CB8AC3E}">
        <p14:creationId xmlns:p14="http://schemas.microsoft.com/office/powerpoint/2010/main" val="2188915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5DC9D-CB3B-526F-5356-0748F88A97F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E7484B-6391-9D31-319C-B64CBDF4DAA5}"/>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BB7484DE-0BAE-C330-094A-13790F22B94C}"/>
              </a:ext>
            </a:extLst>
          </p:cNvPr>
          <p:cNvSpPr>
            <a:spLocks noGrp="1"/>
          </p:cNvSpPr>
          <p:nvPr>
            <p:ph idx="1"/>
          </p:nvPr>
        </p:nvSpPr>
        <p:spPr>
          <a:xfrm>
            <a:off x="695401" y="1484784"/>
            <a:ext cx="9937103" cy="4709195"/>
          </a:xfrm>
        </p:spPr>
        <p:txBody>
          <a:bodyPr/>
          <a:lstStyle/>
          <a:p>
            <a:r>
              <a:rPr lang="en-US" dirty="0"/>
              <a:t>The Final Demand Matrix displays information on the components of demand, such as households' consumption, government consumption, investment, exports, and others</a:t>
            </a:r>
          </a:p>
          <a:p>
            <a:pPr lvl="1"/>
            <a:r>
              <a:rPr lang="en-US" dirty="0"/>
              <a:t>The Final demand Matrix in domestic IO Tables is already subtracted from imports </a:t>
            </a:r>
          </a:p>
          <a:p>
            <a:pPr lvl="2"/>
            <a:r>
              <a:rPr lang="en-US" dirty="0"/>
              <a:t>Therefore, the total sum of the Final Demand Matrix equals GDP </a:t>
            </a:r>
          </a:p>
          <a:p>
            <a:endParaRPr lang="en-US" dirty="0"/>
          </a:p>
          <a:p>
            <a:r>
              <a:rPr lang="en-US" dirty="0"/>
              <a:t>It is usually referred to as “f vector”, “y vector” or “FD Matrix”</a:t>
            </a:r>
          </a:p>
          <a:p>
            <a:pPr lvl="1"/>
            <a:r>
              <a:rPr lang="en-US" dirty="0"/>
              <a:t>Despite depicting very detailed information in a matrix extended form, final demand also often is aggregated into a single column vector when operated in standard IO Models</a:t>
            </a:r>
          </a:p>
          <a:p>
            <a:pPr lvl="2"/>
            <a:endParaRPr lang="en-US" dirty="0"/>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4" name="Espace réservé du texte 3">
            <a:extLst>
              <a:ext uri="{FF2B5EF4-FFF2-40B4-BE49-F238E27FC236}">
                <a16:creationId xmlns:a16="http://schemas.microsoft.com/office/drawing/2014/main" id="{263EFFC1-AA36-CEFF-4992-231399ED689B}"/>
              </a:ext>
            </a:extLst>
          </p:cNvPr>
          <p:cNvSpPr>
            <a:spLocks noGrp="1"/>
          </p:cNvSpPr>
          <p:nvPr>
            <p:ph type="body" sz="quarter" idx="13"/>
          </p:nvPr>
        </p:nvSpPr>
        <p:spPr/>
        <p:txBody>
          <a:bodyPr/>
          <a:lstStyle/>
          <a:p>
            <a:r>
              <a:rPr lang="fr-FR" dirty="0"/>
              <a:t>Final </a:t>
            </a:r>
            <a:r>
              <a:rPr lang="fr-FR" dirty="0" err="1"/>
              <a:t>Demand</a:t>
            </a:r>
            <a:r>
              <a:rPr lang="fr-FR" dirty="0"/>
              <a:t> Matrix</a:t>
            </a:r>
          </a:p>
        </p:txBody>
      </p:sp>
      <p:sp>
        <p:nvSpPr>
          <p:cNvPr id="5" name="Espace réservé du texte 4">
            <a:extLst>
              <a:ext uri="{FF2B5EF4-FFF2-40B4-BE49-F238E27FC236}">
                <a16:creationId xmlns:a16="http://schemas.microsoft.com/office/drawing/2014/main" id="{0A396FF0-F734-8942-8C52-2C5707EABD18}"/>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B3BD15C5-67DB-7113-19B1-6BEAA790BE6C}"/>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3" name="Espace réservé du contenu 2">
            <a:extLst>
              <a:ext uri="{FF2B5EF4-FFF2-40B4-BE49-F238E27FC236}">
                <a16:creationId xmlns:a16="http://schemas.microsoft.com/office/drawing/2014/main" id="{0D2325E2-888F-2C0C-88E7-0C39638A7458}"/>
              </a:ext>
            </a:extLst>
          </p:cNvPr>
          <p:cNvSpPr txBox="1">
            <a:spLocks/>
          </p:cNvSpPr>
          <p:nvPr/>
        </p:nvSpPr>
        <p:spPr>
          <a:xfrm>
            <a:off x="9672786" y="4866471"/>
            <a:ext cx="2331192" cy="34949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f vector / y vector</a:t>
            </a:r>
          </a:p>
          <a:p>
            <a:endParaRPr lang="en-US" u="sng" dirty="0">
              <a:solidFill>
                <a:srgbClr val="FF0000"/>
              </a:solidFill>
            </a:endParaRPr>
          </a:p>
          <a:p>
            <a:pPr lvl="1"/>
            <a:endParaRPr lang="en-US" dirty="0">
              <a:solidFill>
                <a:srgbClr val="FF0000"/>
              </a:solidFill>
            </a:endParaRPr>
          </a:p>
        </p:txBody>
      </p:sp>
      <p:graphicFrame>
        <p:nvGraphicFramePr>
          <p:cNvPr id="8" name="Tabela 7">
            <a:extLst>
              <a:ext uri="{FF2B5EF4-FFF2-40B4-BE49-F238E27FC236}">
                <a16:creationId xmlns:a16="http://schemas.microsoft.com/office/drawing/2014/main" id="{0629F250-353B-5337-1EE4-276FA590C05F}"/>
              </a:ext>
            </a:extLst>
          </p:cNvPr>
          <p:cNvGraphicFramePr>
            <a:graphicFrameLocks noGrp="1"/>
          </p:cNvGraphicFramePr>
          <p:nvPr>
            <p:extLst>
              <p:ext uri="{D42A27DB-BD31-4B8C-83A1-F6EECF244321}">
                <p14:modId xmlns:p14="http://schemas.microsoft.com/office/powerpoint/2010/main" val="1183283639"/>
              </p:ext>
            </p:extLst>
          </p:nvPr>
        </p:nvGraphicFramePr>
        <p:xfrm>
          <a:off x="695401" y="4226848"/>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38100" cap="flat" cmpd="sng" algn="ctr">
                      <a:solidFill>
                        <a:srgbClr val="FF0000"/>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38100" cap="flat" cmpd="sng" algn="ctr">
                      <a:solidFill>
                        <a:srgbClr val="FF0000"/>
                      </a:solidFill>
                      <a:prstDash val="solid"/>
                      <a:round/>
                      <a:headEnd type="none" w="med" len="med"/>
                      <a:tailEnd type="none" w="med" len="med"/>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r>
                        <a:rPr lang="pt-BR" sz="1400" b="1" baseline="0" dirty="0">
                          <a:latin typeface="Times New Roman" panose="02020603050405020304" pitchFamily="18" charset="0"/>
                          <a:cs typeface="Times New Roman" panose="02020603050405020304" pitchFamily="18" charset="0"/>
                        </a:rPr>
                        <a:t> </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381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38100" cap="flat" cmpd="sng" algn="ctr">
                      <a:solidFill>
                        <a:srgbClr val="FF0000"/>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
        <p:nvSpPr>
          <p:cNvPr id="11" name="Seta Dobrada 10">
            <a:extLst>
              <a:ext uri="{FF2B5EF4-FFF2-40B4-BE49-F238E27FC236}">
                <a16:creationId xmlns:a16="http://schemas.microsoft.com/office/drawing/2014/main" id="{39830E8F-A825-C8F7-F17F-95074EAAD60E}"/>
              </a:ext>
            </a:extLst>
          </p:cNvPr>
          <p:cNvSpPr/>
          <p:nvPr/>
        </p:nvSpPr>
        <p:spPr>
          <a:xfrm rot="4459887">
            <a:off x="8758033" y="3605261"/>
            <a:ext cx="625626" cy="1965326"/>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Tree>
    <p:extLst>
      <p:ext uri="{BB962C8B-B14F-4D97-AF65-F5344CB8AC3E}">
        <p14:creationId xmlns:p14="http://schemas.microsoft.com/office/powerpoint/2010/main" val="407881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0B2AD-49EB-6400-DC69-4357343452C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E83D48C-7E91-5B4C-BE68-8262A792F852}"/>
              </a:ext>
            </a:extLst>
          </p:cNvPr>
          <p:cNvSpPr>
            <a:spLocks noGrp="1"/>
          </p:cNvSpPr>
          <p:nvPr>
            <p:ph type="title"/>
          </p:nvPr>
        </p:nvSpPr>
        <p:spPr/>
        <p:txBody>
          <a:bodyPr/>
          <a:lstStyle/>
          <a:p>
            <a:r>
              <a:rPr lang="fr-FR" dirty="0"/>
              <a:t>The Structure of IO Tables</a:t>
            </a:r>
            <a:endParaRPr lang="en-US" noProof="0" dirty="0"/>
          </a:p>
        </p:txBody>
      </p:sp>
      <p:sp>
        <p:nvSpPr>
          <p:cNvPr id="3" name="Espace réservé du contenu 2">
            <a:extLst>
              <a:ext uri="{FF2B5EF4-FFF2-40B4-BE49-F238E27FC236}">
                <a16:creationId xmlns:a16="http://schemas.microsoft.com/office/drawing/2014/main" id="{70EDCBF3-14CE-7844-352C-02D128212413}"/>
              </a:ext>
            </a:extLst>
          </p:cNvPr>
          <p:cNvSpPr>
            <a:spLocks noGrp="1"/>
          </p:cNvSpPr>
          <p:nvPr>
            <p:ph idx="1"/>
          </p:nvPr>
        </p:nvSpPr>
        <p:spPr>
          <a:xfrm>
            <a:off x="695400" y="1484784"/>
            <a:ext cx="11017224" cy="4709195"/>
          </a:xfrm>
        </p:spPr>
        <p:txBody>
          <a:bodyPr/>
          <a:lstStyle/>
          <a:p>
            <a:r>
              <a:rPr lang="en-US" dirty="0"/>
              <a:t>The Total Output vector depicts the total production of each sector in the economy that was needed to satisfy final demand given the current state of interindustry relations</a:t>
            </a:r>
          </a:p>
          <a:p>
            <a:pPr lvl="1"/>
            <a:r>
              <a:rPr lang="en-US" dirty="0"/>
              <a:t>Note: The sum of the Total Output vector ≠ GDP</a:t>
            </a:r>
          </a:p>
          <a:p>
            <a:pPr lvl="2"/>
            <a:r>
              <a:rPr lang="en-US" dirty="0"/>
              <a:t>When aggregated, the Total Output vector double-counts the value generated in the economy</a:t>
            </a:r>
          </a:p>
          <a:p>
            <a:pPr lvl="1"/>
            <a:endParaRPr lang="en-US" dirty="0"/>
          </a:p>
          <a:p>
            <a:r>
              <a:rPr lang="en-US" dirty="0"/>
              <a:t>It is usually referred to as the “x vector”</a:t>
            </a:r>
          </a:p>
          <a:p>
            <a:pPr lvl="1"/>
            <a:r>
              <a:rPr lang="en-US" dirty="0"/>
              <a:t>It can be calculated both from input and output perspective, generating identical outputs for the different industries (if matrices are balanced</a:t>
            </a:r>
            <a:r>
              <a:rPr lang="en-US" dirty="0" smtClean="0"/>
              <a:t>)</a:t>
            </a:r>
          </a:p>
          <a:p>
            <a:pPr lvl="2"/>
            <a:r>
              <a:rPr lang="en-US" dirty="0" smtClean="0"/>
              <a:t>Output perspective: “To whom a sector is producing – other sectors or final demand” (</a:t>
            </a:r>
            <a:r>
              <a:rPr lang="en-US" dirty="0" err="1" smtClean="0"/>
              <a:t>eg</a:t>
            </a:r>
            <a:r>
              <a:rPr lang="en-US" dirty="0" smtClean="0"/>
              <a:t>. demand perspective)</a:t>
            </a:r>
          </a:p>
          <a:p>
            <a:pPr lvl="2"/>
            <a:r>
              <a:rPr lang="en-US" dirty="0" smtClean="0"/>
              <a:t>Input perspective: “What a sector requires to produce – inputs and factors production” (</a:t>
            </a:r>
            <a:r>
              <a:rPr lang="en-US" dirty="0" err="1" smtClean="0"/>
              <a:t>eg</a:t>
            </a:r>
            <a:r>
              <a:rPr lang="en-US" dirty="0" smtClean="0"/>
              <a:t>., supply perspective)</a:t>
            </a:r>
            <a:endParaRPr lang="en-US" dirty="0"/>
          </a:p>
          <a:p>
            <a:pPr lvl="2"/>
            <a:endParaRPr lang="en-US" dirty="0"/>
          </a:p>
          <a:p>
            <a:endParaRPr lang="en-US" dirty="0"/>
          </a:p>
          <a:p>
            <a:pPr marL="0" indent="0">
              <a:buNone/>
            </a:pPr>
            <a:endParaRPr lang="en-US" u="sng" dirty="0"/>
          </a:p>
          <a:p>
            <a:pPr lvl="1"/>
            <a:endParaRPr lang="en-US" dirty="0"/>
          </a:p>
        </p:txBody>
      </p:sp>
      <p:sp>
        <p:nvSpPr>
          <p:cNvPr id="4" name="Espace réservé du texte 3">
            <a:extLst>
              <a:ext uri="{FF2B5EF4-FFF2-40B4-BE49-F238E27FC236}">
                <a16:creationId xmlns:a16="http://schemas.microsoft.com/office/drawing/2014/main" id="{835E7843-220B-086A-2C3A-5339A768C0C9}"/>
              </a:ext>
            </a:extLst>
          </p:cNvPr>
          <p:cNvSpPr>
            <a:spLocks noGrp="1"/>
          </p:cNvSpPr>
          <p:nvPr>
            <p:ph type="body" sz="quarter" idx="13"/>
          </p:nvPr>
        </p:nvSpPr>
        <p:spPr/>
        <p:txBody>
          <a:bodyPr/>
          <a:lstStyle/>
          <a:p>
            <a:r>
              <a:rPr lang="fr-FR" dirty="0"/>
              <a:t>Output </a:t>
            </a:r>
            <a:r>
              <a:rPr lang="fr-FR" dirty="0" err="1"/>
              <a:t>vector</a:t>
            </a:r>
            <a:endParaRPr lang="fr-FR" dirty="0"/>
          </a:p>
        </p:txBody>
      </p:sp>
      <p:sp>
        <p:nvSpPr>
          <p:cNvPr id="5" name="Espace réservé du texte 4">
            <a:extLst>
              <a:ext uri="{FF2B5EF4-FFF2-40B4-BE49-F238E27FC236}">
                <a16:creationId xmlns:a16="http://schemas.microsoft.com/office/drawing/2014/main" id="{8A254E55-38B1-5660-6256-0F6C954C1F8A}"/>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16662951-2636-8A2F-B7AA-412E960FF6DC}"/>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3" name="Espace réservé du contenu 2">
            <a:extLst>
              <a:ext uri="{FF2B5EF4-FFF2-40B4-BE49-F238E27FC236}">
                <a16:creationId xmlns:a16="http://schemas.microsoft.com/office/drawing/2014/main" id="{8F73BBDF-B9FC-57E4-4E84-15969064FB32}"/>
              </a:ext>
            </a:extLst>
          </p:cNvPr>
          <p:cNvSpPr txBox="1">
            <a:spLocks/>
          </p:cNvSpPr>
          <p:nvPr/>
        </p:nvSpPr>
        <p:spPr>
          <a:xfrm>
            <a:off x="10128448" y="4415480"/>
            <a:ext cx="1305570" cy="34949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x vector</a:t>
            </a:r>
          </a:p>
          <a:p>
            <a:endParaRPr lang="en-US" u="sng" dirty="0">
              <a:solidFill>
                <a:srgbClr val="FF0000"/>
              </a:solidFill>
            </a:endParaRPr>
          </a:p>
          <a:p>
            <a:pPr lvl="1"/>
            <a:endParaRPr lang="en-US" dirty="0">
              <a:solidFill>
                <a:srgbClr val="FF0000"/>
              </a:solidFill>
            </a:endParaRPr>
          </a:p>
        </p:txBody>
      </p:sp>
      <p:sp>
        <p:nvSpPr>
          <p:cNvPr id="9" name="Seta Dobrada 8">
            <a:extLst>
              <a:ext uri="{FF2B5EF4-FFF2-40B4-BE49-F238E27FC236}">
                <a16:creationId xmlns:a16="http://schemas.microsoft.com/office/drawing/2014/main" id="{8BDECCFB-D8E7-9D9B-A70B-725516736B1A}"/>
              </a:ext>
            </a:extLst>
          </p:cNvPr>
          <p:cNvSpPr/>
          <p:nvPr/>
        </p:nvSpPr>
        <p:spPr>
          <a:xfrm rot="6984022" flipH="1">
            <a:off x="9948327" y="4606118"/>
            <a:ext cx="522699" cy="725819"/>
          </a:xfrm>
          <a:prstGeom prst="bentArrow">
            <a:avLst>
              <a:gd name="adj1" fmla="val 10676"/>
              <a:gd name="adj2" fmla="val 20230"/>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graphicFrame>
        <p:nvGraphicFramePr>
          <p:cNvPr id="12" name="Tabela 11">
            <a:extLst>
              <a:ext uri="{FF2B5EF4-FFF2-40B4-BE49-F238E27FC236}">
                <a16:creationId xmlns:a16="http://schemas.microsoft.com/office/drawing/2014/main" id="{5FF382E2-0B97-4063-3D9B-C04281514C9B}"/>
              </a:ext>
            </a:extLst>
          </p:cNvPr>
          <p:cNvGraphicFramePr>
            <a:graphicFrameLocks noGrp="1"/>
          </p:cNvGraphicFramePr>
          <p:nvPr>
            <p:extLst>
              <p:ext uri="{D42A27DB-BD31-4B8C-83A1-F6EECF244321}">
                <p14:modId xmlns:p14="http://schemas.microsoft.com/office/powerpoint/2010/main" val="2048723183"/>
              </p:ext>
            </p:extLst>
          </p:nvPr>
        </p:nvGraphicFramePr>
        <p:xfrm>
          <a:off x="983432" y="4447595"/>
          <a:ext cx="8712967" cy="2154480"/>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38100" cap="flat" cmpd="sng" algn="ctr">
                      <a:solidFill>
                        <a:srgbClr val="FF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38100" cap="flat" cmpd="sng" algn="ctr">
                      <a:solidFill>
                        <a:srgbClr val="FF0000"/>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381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381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bl>
          </a:graphicData>
        </a:graphic>
      </p:graphicFrame>
      <p:sp>
        <p:nvSpPr>
          <p:cNvPr id="10" name="Seta Dobrada 9">
            <a:extLst>
              <a:ext uri="{FF2B5EF4-FFF2-40B4-BE49-F238E27FC236}">
                <a16:creationId xmlns:a16="http://schemas.microsoft.com/office/drawing/2014/main" id="{324A49E9-E0A6-560C-E3FA-213E3A30CA11}"/>
              </a:ext>
            </a:extLst>
          </p:cNvPr>
          <p:cNvSpPr/>
          <p:nvPr/>
        </p:nvSpPr>
        <p:spPr>
          <a:xfrm rot="15914230" flipV="1">
            <a:off x="8247818" y="3516612"/>
            <a:ext cx="1184332" cy="4274200"/>
          </a:xfrm>
          <a:prstGeom prst="bentArrow">
            <a:avLst>
              <a:gd name="adj1" fmla="val 9015"/>
              <a:gd name="adj2" fmla="val 15855"/>
              <a:gd name="adj3" fmla="val 29412"/>
              <a:gd name="adj4" fmla="val 34421"/>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Tree>
    <p:extLst>
      <p:ext uri="{BB962C8B-B14F-4D97-AF65-F5344CB8AC3E}">
        <p14:creationId xmlns:p14="http://schemas.microsoft.com/office/powerpoint/2010/main" val="329137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The Structure of IO Tables</a:t>
            </a:r>
          </a:p>
        </p:txBody>
      </p:sp>
      <p:sp>
        <p:nvSpPr>
          <p:cNvPr id="4" name="Espace réservé du texte 3"/>
          <p:cNvSpPr>
            <a:spLocks noGrp="1"/>
          </p:cNvSpPr>
          <p:nvPr>
            <p:ph type="body" sz="quarter" idx="13"/>
          </p:nvPr>
        </p:nvSpPr>
        <p:spPr/>
        <p:txBody>
          <a:bodyPr/>
          <a:lstStyle/>
          <a:p>
            <a:r>
              <a:rPr lang="fr-FR" dirty="0"/>
              <a:t>An </a:t>
            </a:r>
            <a:r>
              <a:rPr lang="fr-FR" dirty="0" err="1"/>
              <a:t>overview</a:t>
            </a:r>
            <a:endParaRPr lang="fr-FR" dirty="0"/>
          </a:p>
        </p:txBody>
      </p:sp>
      <p:sp>
        <p:nvSpPr>
          <p:cNvPr id="5" name="Espace réservé du texte 4"/>
          <p:cNvSpPr>
            <a:spLocks noGrp="1"/>
          </p:cNvSpPr>
          <p:nvPr>
            <p:ph type="body" sz="quarter" idx="14"/>
          </p:nvPr>
        </p:nvSpPr>
        <p:spPr/>
        <p:txBody>
          <a:bodyPr/>
          <a:lstStyle/>
          <a:p>
            <a:endParaRPr lang="fr-FR"/>
          </a:p>
        </p:txBody>
      </p:sp>
      <p:sp>
        <p:nvSpPr>
          <p:cNvPr id="12" name="Rectangle 11"/>
          <p:cNvSpPr/>
          <p:nvPr/>
        </p:nvSpPr>
        <p:spPr>
          <a:xfrm>
            <a:off x="6704719" y="1820717"/>
            <a:ext cx="1584176" cy="1911424"/>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5" name="Rectangle 14"/>
          <p:cNvSpPr/>
          <p:nvPr/>
        </p:nvSpPr>
        <p:spPr>
          <a:xfrm>
            <a:off x="4762831" y="3207672"/>
            <a:ext cx="1979798" cy="627974"/>
          </a:xfrm>
          <a:prstGeom prst="rect">
            <a:avLst/>
          </a:prstGeom>
          <a:solidFill>
            <a:schemeClr val="bg2"/>
          </a:solidFill>
          <a:ln>
            <a:solidFill>
              <a:schemeClr val="bg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1" name="Espace réservé du contenu 9"/>
          <p:cNvPicPr preferRelativeResize="0">
            <a:picLocks noGrp="1"/>
          </p:cNvPicPr>
          <p:nvPr>
            <p:ph idx="1"/>
          </p:nvPr>
        </p:nvPicPr>
        <p:blipFill rotWithShape="1">
          <a:blip r:embed="rId2">
            <a:extLst>
              <a:ext uri="{28A0092B-C50C-407E-A947-70E740481C1C}">
                <a14:useLocalDpi xmlns:a14="http://schemas.microsoft.com/office/drawing/2010/main" val="0"/>
              </a:ext>
            </a:extLst>
          </a:blip>
          <a:srcRect t="-5407" r="22868" b="32567"/>
          <a:stretch/>
        </p:blipFill>
        <p:spPr>
          <a:xfrm>
            <a:off x="2099616" y="3297584"/>
            <a:ext cx="7668792" cy="2880320"/>
          </a:xfrm>
        </p:spPr>
      </p:pic>
      <p:sp>
        <p:nvSpPr>
          <p:cNvPr id="3" name="Espace réservé du contenu 2">
            <a:extLst>
              <a:ext uri="{FF2B5EF4-FFF2-40B4-BE49-F238E27FC236}">
                <a16:creationId xmlns:a16="http://schemas.microsoft.com/office/drawing/2014/main" id="{093AE224-0183-FCD6-6A92-E9467651EBCA}"/>
              </a:ext>
            </a:extLst>
          </p:cNvPr>
          <p:cNvSpPr txBox="1">
            <a:spLocks/>
          </p:cNvSpPr>
          <p:nvPr/>
        </p:nvSpPr>
        <p:spPr>
          <a:xfrm>
            <a:off x="695401" y="1484784"/>
            <a:ext cx="10873208" cy="4709195"/>
          </a:xfrm>
          <a:prstGeom prst="rect">
            <a:avLst/>
          </a:prstGeom>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Some fundamental relations of an IO Table:</a:t>
            </a:r>
          </a:p>
          <a:p>
            <a:pPr lvl="1"/>
            <a:r>
              <a:rPr lang="en-US" dirty="0"/>
              <a:t>Aggregated Value-added = Aggregated Final Demand </a:t>
            </a:r>
          </a:p>
          <a:p>
            <a:pPr lvl="2"/>
            <a:r>
              <a:rPr lang="en-US" dirty="0"/>
              <a:t>They are not the same vectors, but their sum should match</a:t>
            </a:r>
          </a:p>
          <a:p>
            <a:pPr lvl="1"/>
            <a:r>
              <a:rPr lang="en-US" dirty="0"/>
              <a:t>Total Output vector should be the same when calculated from both input and output perspectives</a:t>
            </a:r>
          </a:p>
          <a:p>
            <a:pPr marL="457200" lvl="1" indent="0">
              <a:buNone/>
            </a:pPr>
            <a:endParaRPr lang="en-US" dirty="0"/>
          </a:p>
          <a:p>
            <a:r>
              <a:rPr lang="en-US" dirty="0"/>
              <a:t>Below is a stylized image of how an IO Table is structured and its fundamental relations:</a:t>
            </a:r>
          </a:p>
          <a:p>
            <a:endParaRPr lang="en-US" dirty="0"/>
          </a:p>
          <a:p>
            <a:pPr marL="0" indent="0">
              <a:buFontTx/>
              <a:buNone/>
            </a:pPr>
            <a:endParaRPr lang="en-US" u="sng" dirty="0"/>
          </a:p>
          <a:p>
            <a:pPr lvl="1"/>
            <a:endParaRPr lang="en-US" dirty="0"/>
          </a:p>
        </p:txBody>
      </p:sp>
      <p:sp>
        <p:nvSpPr>
          <p:cNvPr id="6" name="Espace réservé du contenu 2">
            <a:extLst>
              <a:ext uri="{FF2B5EF4-FFF2-40B4-BE49-F238E27FC236}">
                <a16:creationId xmlns:a16="http://schemas.microsoft.com/office/drawing/2014/main" id="{79995D02-691C-B60E-FE97-9CE38530AE35}"/>
              </a:ext>
            </a:extLst>
          </p:cNvPr>
          <p:cNvSpPr txBox="1">
            <a:spLocks/>
          </p:cNvSpPr>
          <p:nvPr/>
        </p:nvSpPr>
        <p:spPr>
          <a:xfrm>
            <a:off x="1650557" y="6175845"/>
            <a:ext cx="3475234" cy="349499"/>
          </a:xfrm>
          <a:prstGeom prst="rect">
            <a:avLst/>
          </a:prstGeom>
          <a:ln w="38100">
            <a:no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200" b="0" dirty="0">
                <a:solidFill>
                  <a:schemeClr val="accent2"/>
                </a:solidFill>
              </a:rPr>
              <a:t>Adapted from </a:t>
            </a:r>
            <a:r>
              <a:rPr lang="en-US" sz="1200" b="0" dirty="0" err="1">
                <a:solidFill>
                  <a:schemeClr val="accent2"/>
                </a:solidFill>
              </a:rPr>
              <a:t>Guilhoto</a:t>
            </a:r>
            <a:r>
              <a:rPr lang="en-US" sz="1200" b="0" dirty="0">
                <a:solidFill>
                  <a:schemeClr val="accent2"/>
                </a:solidFill>
              </a:rPr>
              <a:t> (2021)</a:t>
            </a:r>
          </a:p>
          <a:p>
            <a:endParaRPr lang="en-US" u="sng" dirty="0">
              <a:solidFill>
                <a:srgbClr val="FF0000"/>
              </a:solidFill>
            </a:endParaRPr>
          </a:p>
          <a:p>
            <a:pPr lvl="1"/>
            <a:endParaRPr lang="en-US" dirty="0">
              <a:solidFill>
                <a:srgbClr val="FF0000"/>
              </a:solidFill>
            </a:endParaRPr>
          </a:p>
        </p:txBody>
      </p:sp>
    </p:spTree>
    <p:extLst>
      <p:ext uri="{BB962C8B-B14F-4D97-AF65-F5344CB8AC3E}">
        <p14:creationId xmlns:p14="http://schemas.microsoft.com/office/powerpoint/2010/main" val="742515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48BF6-EE26-9686-285B-69FB08EEEAE6}"/>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26A7E460-83A8-AAE8-EBCC-955CA3547C50}"/>
              </a:ext>
            </a:extLst>
          </p:cNvPr>
          <p:cNvSpPr>
            <a:spLocks noGrp="1"/>
          </p:cNvSpPr>
          <p:nvPr>
            <p:ph idx="1"/>
          </p:nvPr>
        </p:nvSpPr>
        <p:spPr>
          <a:xfrm>
            <a:off x="695401" y="1484784"/>
            <a:ext cx="10873208" cy="4709195"/>
          </a:xfrm>
        </p:spPr>
        <p:txBody>
          <a:bodyPr/>
          <a:lstStyle/>
          <a:p>
            <a:r>
              <a:rPr lang="en-US" dirty="0"/>
              <a:t>It is possible to add more information at industrial level to IO Tables related to other economic, social and ecological aspects</a:t>
            </a:r>
          </a:p>
          <a:p>
            <a:pPr lvl="1"/>
            <a:r>
              <a:rPr lang="en-US" dirty="0"/>
              <a:t>These information is usually depicted in the so-called </a:t>
            </a:r>
            <a:r>
              <a:rPr lang="en-US" u="sng" dirty="0"/>
              <a:t>Satellite Account</a:t>
            </a:r>
          </a:p>
          <a:p>
            <a:pPr lvl="1"/>
            <a:r>
              <a:rPr lang="en-US" dirty="0"/>
              <a:t>Satellite Accounts are usually referred to as “S Matrix”, “U Matrix” or “Q Matrix”</a:t>
            </a:r>
          </a:p>
          <a:p>
            <a:pPr lvl="1"/>
            <a:endParaRPr lang="en-US" dirty="0"/>
          </a:p>
          <a:p>
            <a:r>
              <a:rPr lang="en-US" dirty="0"/>
              <a:t>Some common information available in Satellite Accounts are detailed employment data (sometimes per gender and skill) and environmental data (such as CO2 emissions and land and water use)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endParaRPr lang="en-US" u="sng" dirty="0"/>
          </a:p>
          <a:p>
            <a:pPr lvl="1"/>
            <a:endParaRPr lang="en-US" dirty="0"/>
          </a:p>
        </p:txBody>
      </p:sp>
      <p:sp>
        <p:nvSpPr>
          <p:cNvPr id="2" name="Titre 1">
            <a:extLst>
              <a:ext uri="{FF2B5EF4-FFF2-40B4-BE49-F238E27FC236}">
                <a16:creationId xmlns:a16="http://schemas.microsoft.com/office/drawing/2014/main" id="{2CFEE60A-4E5D-E342-BA36-A830C621EDD8}"/>
              </a:ext>
            </a:extLst>
          </p:cNvPr>
          <p:cNvSpPr>
            <a:spLocks noGrp="1"/>
          </p:cNvSpPr>
          <p:nvPr>
            <p:ph type="title"/>
          </p:nvPr>
        </p:nvSpPr>
        <p:spPr/>
        <p:txBody>
          <a:bodyPr/>
          <a:lstStyle/>
          <a:p>
            <a:r>
              <a:rPr lang="fr-FR" dirty="0"/>
              <a:t>The Structure of IO Tables</a:t>
            </a:r>
            <a:endParaRPr lang="en-US" noProof="0" dirty="0"/>
          </a:p>
        </p:txBody>
      </p:sp>
      <p:sp>
        <p:nvSpPr>
          <p:cNvPr id="4" name="Espace réservé du texte 3">
            <a:extLst>
              <a:ext uri="{FF2B5EF4-FFF2-40B4-BE49-F238E27FC236}">
                <a16:creationId xmlns:a16="http://schemas.microsoft.com/office/drawing/2014/main" id="{4F5AC003-8303-B64E-E45D-2E173A7AA80C}"/>
              </a:ext>
            </a:extLst>
          </p:cNvPr>
          <p:cNvSpPr>
            <a:spLocks noGrp="1"/>
          </p:cNvSpPr>
          <p:nvPr>
            <p:ph type="body" sz="quarter" idx="13"/>
          </p:nvPr>
        </p:nvSpPr>
        <p:spPr/>
        <p:txBody>
          <a:bodyPr/>
          <a:lstStyle/>
          <a:p>
            <a:r>
              <a:rPr lang="fr-FR" dirty="0"/>
              <a:t>Satellite </a:t>
            </a:r>
            <a:r>
              <a:rPr lang="fr-FR" dirty="0" err="1"/>
              <a:t>accounts</a:t>
            </a:r>
            <a:endParaRPr lang="fr-FR" dirty="0"/>
          </a:p>
        </p:txBody>
      </p:sp>
      <p:sp>
        <p:nvSpPr>
          <p:cNvPr id="5" name="Espace réservé du texte 4">
            <a:extLst>
              <a:ext uri="{FF2B5EF4-FFF2-40B4-BE49-F238E27FC236}">
                <a16:creationId xmlns:a16="http://schemas.microsoft.com/office/drawing/2014/main" id="{CA9C5A1D-5E7C-E068-9E73-CD1F5058DA0E}"/>
              </a:ext>
            </a:extLst>
          </p:cNvPr>
          <p:cNvSpPr>
            <a:spLocks noGrp="1"/>
          </p:cNvSpPr>
          <p:nvPr>
            <p:ph type="body" sz="quarter" idx="14"/>
          </p:nvPr>
        </p:nvSpPr>
        <p:spPr/>
        <p:txBody>
          <a:bodyPr/>
          <a:lstStyle/>
          <a:p>
            <a:endParaRPr lang="en-US" noProof="0" dirty="0"/>
          </a:p>
        </p:txBody>
      </p:sp>
      <p:graphicFrame>
        <p:nvGraphicFramePr>
          <p:cNvPr id="7" name="Tabela 6">
            <a:extLst>
              <a:ext uri="{FF2B5EF4-FFF2-40B4-BE49-F238E27FC236}">
                <a16:creationId xmlns:a16="http://schemas.microsoft.com/office/drawing/2014/main" id="{63DA1A49-C5B8-F805-B611-F8A4C13DA720}"/>
              </a:ext>
            </a:extLst>
          </p:cNvPr>
          <p:cNvGraphicFramePr>
            <a:graphicFrameLocks noGrp="1"/>
          </p:cNvGraphicFramePr>
          <p:nvPr/>
        </p:nvGraphicFramePr>
        <p:xfrm>
          <a:off x="8645236" y="2351314"/>
          <a:ext cx="208280" cy="365760"/>
        </p:xfrm>
        <a:graphic>
          <a:graphicData uri="http://schemas.openxmlformats.org/drawingml/2006/table">
            <a:tbl>
              <a:tblPr/>
              <a:tblGrid>
                <a:gridCol w="208280">
                  <a:extLst>
                    <a:ext uri="{9D8B030D-6E8A-4147-A177-3AD203B41FA5}">
                      <a16:colId xmlns:a16="http://schemas.microsoft.com/office/drawing/2014/main" val="476258982"/>
                    </a:ext>
                  </a:extLst>
                </a:gridCol>
              </a:tblGrid>
              <a:tr h="0">
                <a:tc>
                  <a:txBody>
                    <a:bodyPr/>
                    <a:lstStyle/>
                    <a:p>
                      <a:endParaRPr lang="pt-BR" dirty="0"/>
                    </a:p>
                  </a:txBody>
                  <a:tcPr>
                    <a:lnL>
                      <a:noFill/>
                    </a:lnL>
                    <a:lnR>
                      <a:noFill/>
                    </a:lnR>
                    <a:lnT>
                      <a:noFill/>
                    </a:lnT>
                    <a:lnB>
                      <a:noFill/>
                    </a:lnB>
                  </a:tcPr>
                </a:tc>
                <a:extLst>
                  <a:ext uri="{0D108BD9-81ED-4DB2-BD59-A6C34878D82A}">
                    <a16:rowId xmlns:a16="http://schemas.microsoft.com/office/drawing/2014/main" val="3585001862"/>
                  </a:ext>
                </a:extLst>
              </a:tr>
            </a:tbl>
          </a:graphicData>
        </a:graphic>
      </p:graphicFrame>
      <p:sp>
        <p:nvSpPr>
          <p:cNvPr id="11" name="Seta Dobrada 10">
            <a:extLst>
              <a:ext uri="{FF2B5EF4-FFF2-40B4-BE49-F238E27FC236}">
                <a16:creationId xmlns:a16="http://schemas.microsoft.com/office/drawing/2014/main" id="{8DBD4712-E5A1-10B2-E052-D9E5B72DAD82}"/>
              </a:ext>
            </a:extLst>
          </p:cNvPr>
          <p:cNvSpPr/>
          <p:nvPr/>
        </p:nvSpPr>
        <p:spPr>
          <a:xfrm rot="5639479" flipH="1" flipV="1">
            <a:off x="1320042" y="5458510"/>
            <a:ext cx="504056" cy="1421083"/>
          </a:xfrm>
          <a:prstGeom prst="bentArrow">
            <a:avLst>
              <a:gd name="adj1" fmla="val 10676"/>
              <a:gd name="adj2" fmla="val 20514"/>
              <a:gd name="adj3" fmla="val 42097"/>
              <a:gd name="adj4" fmla="val 37593"/>
            </a:avLst>
          </a:prstGeom>
          <a:solidFill>
            <a:schemeClr val="accent3"/>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ln>
                <a:solidFill>
                  <a:schemeClr val="accent5"/>
                </a:solidFill>
              </a:ln>
              <a:solidFill>
                <a:schemeClr val="tx1"/>
              </a:solidFill>
            </a:endParaRPr>
          </a:p>
        </p:txBody>
      </p:sp>
      <p:sp>
        <p:nvSpPr>
          <p:cNvPr id="13" name="Espace réservé du contenu 2">
            <a:extLst>
              <a:ext uri="{FF2B5EF4-FFF2-40B4-BE49-F238E27FC236}">
                <a16:creationId xmlns:a16="http://schemas.microsoft.com/office/drawing/2014/main" id="{AF11B788-21D1-77AE-47C0-BF6C02B724A6}"/>
              </a:ext>
            </a:extLst>
          </p:cNvPr>
          <p:cNvSpPr txBox="1">
            <a:spLocks/>
          </p:cNvSpPr>
          <p:nvPr/>
        </p:nvSpPr>
        <p:spPr>
          <a:xfrm>
            <a:off x="243707" y="4797151"/>
            <a:ext cx="1263426" cy="922679"/>
          </a:xfrm>
          <a:prstGeom prst="rect">
            <a:avLst/>
          </a:prstGeom>
          <a:ln w="38100">
            <a:solidFill>
              <a:srgbClr val="FF0000"/>
            </a:solidFill>
          </a:ln>
        </p:spPr>
        <p:txBody>
          <a:bodyPr/>
          <a:lstStyle>
            <a:lvl1pPr marL="285750" indent="-285750" algn="l" defTabSz="457200" rtl="0" eaLnBrk="1" latinLnBrk="0" hangingPunct="1">
              <a:spcBef>
                <a:spcPct val="20000"/>
              </a:spcBef>
              <a:buSzPct val="100000"/>
              <a:buFontTx/>
              <a:buBlip>
                <a:blip r:embed="rId3"/>
              </a:buBlip>
              <a:defRPr sz="1800" b="1" kern="1200" baseline="0">
                <a:solidFill>
                  <a:schemeClr val="tx1"/>
                </a:solidFill>
                <a:latin typeface="+mn-lt"/>
                <a:ea typeface="+mn-ea"/>
                <a:cs typeface="+mn-cs"/>
              </a:defRPr>
            </a:lvl1pPr>
            <a:lvl2pPr marL="742950" indent="-285750" algn="l" defTabSz="457200" rtl="0" eaLnBrk="1" latinLnBrk="0" hangingPunct="1">
              <a:spcBef>
                <a:spcPct val="20000"/>
              </a:spcBef>
              <a:buFont typeface="Courier New"/>
              <a:buChar char="o"/>
              <a:defRPr sz="1600" kern="1200">
                <a:solidFill>
                  <a:schemeClr val="accent5">
                    <a:lumMod val="50000"/>
                  </a:schemeClr>
                </a:solidFill>
                <a:latin typeface="+mn-lt"/>
                <a:ea typeface="+mn-ea"/>
                <a:cs typeface="+mn-cs"/>
              </a:defRPr>
            </a:lvl2pPr>
            <a:lvl3pPr marL="1143000" indent="-228600" algn="l" defTabSz="457200" rtl="0" eaLnBrk="1" latinLnBrk="0" hangingPunct="1">
              <a:spcBef>
                <a:spcPct val="20000"/>
              </a:spcBef>
              <a:buFont typeface="Arial"/>
              <a:buChar char="•"/>
              <a:defRPr sz="1400" b="1" kern="1200">
                <a:solidFill>
                  <a:schemeClr val="accent5">
                    <a:lumMod val="50000"/>
                  </a:schemeClr>
                </a:solidFill>
                <a:latin typeface="+mn-lt"/>
                <a:ea typeface="+mn-ea"/>
                <a:cs typeface="+mn-cs"/>
              </a:defRPr>
            </a:lvl3pPr>
            <a:lvl4pPr marL="1543050" indent="-171450" algn="l" defTabSz="457200" rtl="0" eaLnBrk="1" latinLnBrk="0" hangingPunct="1">
              <a:spcBef>
                <a:spcPct val="20000"/>
              </a:spcBef>
              <a:buSzPct val="100000"/>
              <a:buFontTx/>
              <a:buBlip>
                <a:blip r:embed="rId4"/>
              </a:buBlip>
              <a:defRPr sz="12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b="0" dirty="0">
                <a:solidFill>
                  <a:schemeClr val="accent2"/>
                </a:solidFill>
              </a:rPr>
              <a:t>S Matrix / U Matrix / Q Matrix</a:t>
            </a:r>
          </a:p>
          <a:p>
            <a:endParaRPr lang="en-US" u="sng" dirty="0">
              <a:solidFill>
                <a:srgbClr val="FF0000"/>
              </a:solidFill>
            </a:endParaRPr>
          </a:p>
          <a:p>
            <a:pPr lvl="1"/>
            <a:endParaRPr lang="en-US" dirty="0">
              <a:solidFill>
                <a:srgbClr val="FF0000"/>
              </a:solidFill>
            </a:endParaRPr>
          </a:p>
        </p:txBody>
      </p:sp>
      <p:graphicFrame>
        <p:nvGraphicFramePr>
          <p:cNvPr id="9" name="Tabela 8">
            <a:extLst>
              <a:ext uri="{FF2B5EF4-FFF2-40B4-BE49-F238E27FC236}">
                <a16:creationId xmlns:a16="http://schemas.microsoft.com/office/drawing/2014/main" id="{3757CBF9-679D-7ABB-B9D2-9016F1C7F53E}"/>
              </a:ext>
            </a:extLst>
          </p:cNvPr>
          <p:cNvGraphicFramePr>
            <a:graphicFrameLocks noGrp="1"/>
          </p:cNvGraphicFramePr>
          <p:nvPr>
            <p:extLst>
              <p:ext uri="{D42A27DB-BD31-4B8C-83A1-F6EECF244321}">
                <p14:modId xmlns:p14="http://schemas.microsoft.com/office/powerpoint/2010/main" val="3400977409"/>
              </p:ext>
            </p:extLst>
          </p:nvPr>
        </p:nvGraphicFramePr>
        <p:xfrm>
          <a:off x="2426451" y="3893110"/>
          <a:ext cx="8712967" cy="2827296"/>
        </p:xfrm>
        <a:graphic>
          <a:graphicData uri="http://schemas.openxmlformats.org/drawingml/2006/table">
            <a:tbl>
              <a:tblPr firstRow="1" bandRow="1">
                <a:tableStyleId>{5C22544A-7EE6-4342-B048-85BDC9FD1C3A}</a:tableStyleId>
              </a:tblPr>
              <a:tblGrid>
                <a:gridCol w="3250076">
                  <a:extLst>
                    <a:ext uri="{9D8B030D-6E8A-4147-A177-3AD203B41FA5}">
                      <a16:colId xmlns:a16="http://schemas.microsoft.com/office/drawing/2014/main" val="1452632661"/>
                    </a:ext>
                  </a:extLst>
                </a:gridCol>
                <a:gridCol w="1383011">
                  <a:extLst>
                    <a:ext uri="{9D8B030D-6E8A-4147-A177-3AD203B41FA5}">
                      <a16:colId xmlns:a16="http://schemas.microsoft.com/office/drawing/2014/main" val="3836383363"/>
                    </a:ext>
                  </a:extLst>
                </a:gridCol>
                <a:gridCol w="1037258">
                  <a:extLst>
                    <a:ext uri="{9D8B030D-6E8A-4147-A177-3AD203B41FA5}">
                      <a16:colId xmlns:a16="http://schemas.microsoft.com/office/drawing/2014/main" val="4089303509"/>
                    </a:ext>
                  </a:extLst>
                </a:gridCol>
                <a:gridCol w="1521312">
                  <a:extLst>
                    <a:ext uri="{9D8B030D-6E8A-4147-A177-3AD203B41FA5}">
                      <a16:colId xmlns:a16="http://schemas.microsoft.com/office/drawing/2014/main" val="606857964"/>
                    </a:ext>
                  </a:extLst>
                </a:gridCol>
                <a:gridCol w="1521310">
                  <a:extLst>
                    <a:ext uri="{9D8B030D-6E8A-4147-A177-3AD203B41FA5}">
                      <a16:colId xmlns:a16="http://schemas.microsoft.com/office/drawing/2014/main" val="240929407"/>
                    </a:ext>
                  </a:extLst>
                </a:gridCol>
              </a:tblGrid>
              <a:tr h="336408">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err="1">
                          <a:solidFill>
                            <a:schemeClr val="dk1"/>
                          </a:solidFill>
                          <a:latin typeface="Times New Roman" panose="02020603050405020304" pitchFamily="18" charset="0"/>
                          <a:ea typeface="+mn-ea"/>
                          <a:cs typeface="Times New Roman" panose="02020603050405020304" pitchFamily="18" charset="0"/>
                        </a:rPr>
                        <a:t>Wheat</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Bread</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Final </a:t>
                      </a:r>
                      <a:r>
                        <a:rPr lang="pt-BR" sz="1400" kern="1200" dirty="0" err="1">
                          <a:solidFill>
                            <a:schemeClr val="dk1"/>
                          </a:solidFill>
                          <a:latin typeface="Times New Roman" panose="02020603050405020304" pitchFamily="18" charset="0"/>
                          <a:ea typeface="+mn-ea"/>
                          <a:cs typeface="Times New Roman" panose="02020603050405020304" pitchFamily="18" charset="0"/>
                        </a:rPr>
                        <a:t>Demand</a:t>
                      </a:r>
                      <a:endParaRPr lang="pt-BR" sz="14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kern="1200" dirty="0">
                          <a:solidFill>
                            <a:schemeClr val="dk1"/>
                          </a:solidFill>
                          <a:latin typeface="Times New Roman" panose="02020603050405020304" pitchFamily="18" charset="0"/>
                          <a:ea typeface="+mn-ea"/>
                          <a:cs typeface="Times New Roman" panose="02020603050405020304" pitchFamily="18" charset="0"/>
                        </a:rPr>
                        <a:t>Total Output</a:t>
                      </a:r>
                    </a:p>
                  </a:txBody>
                  <a:tcPr anchor="ctr">
                    <a:lnL w="12700" cmpd="sng">
                      <a:noFill/>
                    </a:lnL>
                    <a:lnR w="12700" cmpd="sng">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276003"/>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Wheat</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2818783"/>
                  </a:ext>
                </a:extLst>
              </a:tr>
              <a:tr h="336408">
                <a:tc>
                  <a:txBody>
                    <a:bodyPr/>
                    <a:lstStyle/>
                    <a:p>
                      <a:pPr algn="ctr"/>
                      <a:r>
                        <a:rPr lang="pt-BR" sz="1400" b="1" dirty="0">
                          <a:latin typeface="Times New Roman" panose="02020603050405020304" pitchFamily="18" charset="0"/>
                          <a:cs typeface="Times New Roman" panose="02020603050405020304" pitchFamily="18" charset="0"/>
                        </a:rPr>
                        <a:t>Bread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180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340405"/>
                  </a:ext>
                </a:extLst>
              </a:tr>
              <a:tr h="336408">
                <a:tc>
                  <a:txBody>
                    <a:bodyPr/>
                    <a:lstStyle/>
                    <a:p>
                      <a:pPr algn="ctr"/>
                      <a:r>
                        <a:rPr lang="pt-BR" sz="1400" b="1" dirty="0" err="1">
                          <a:latin typeface="Times New Roman" panose="02020603050405020304" pitchFamily="18" charset="0"/>
                          <a:cs typeface="Times New Roman" panose="02020603050405020304" pitchFamily="18" charset="0"/>
                        </a:rPr>
                        <a:t>Imports</a:t>
                      </a:r>
                      <a:endParaRPr lang="pt-BR" sz="1400" b="1"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26443807"/>
                  </a:ext>
                </a:extLst>
              </a:tr>
              <a:tr h="428575">
                <a:tc>
                  <a:txBody>
                    <a:bodyPr/>
                    <a:lstStyle/>
                    <a:p>
                      <a:pPr algn="ctr"/>
                      <a:r>
                        <a:rPr lang="pt-BR" sz="1400" b="1" dirty="0" err="1">
                          <a:latin typeface="Times New Roman" panose="02020603050405020304" pitchFamily="18" charset="0"/>
                          <a:cs typeface="Times New Roman" panose="02020603050405020304" pitchFamily="18" charset="0"/>
                        </a:rPr>
                        <a:t>Value</a:t>
                      </a:r>
                      <a:r>
                        <a:rPr lang="pt-BR" sz="1400" b="1" dirty="0">
                          <a:latin typeface="Times New Roman" panose="02020603050405020304" pitchFamily="18" charset="0"/>
                          <a:cs typeface="Times New Roman" panose="02020603050405020304" pitchFamily="18" charset="0"/>
                        </a:rPr>
                        <a:t> </a:t>
                      </a:r>
                      <a:r>
                        <a:rPr lang="pt-BR" sz="1400" b="1" dirty="0" err="1">
                          <a:latin typeface="Times New Roman" panose="02020603050405020304" pitchFamily="18" charset="0"/>
                          <a:cs typeface="Times New Roman" panose="02020603050405020304" pitchFamily="18" charset="0"/>
                        </a:rPr>
                        <a:t>Added</a:t>
                      </a:r>
                      <a:r>
                        <a:rPr lang="pt-BR" sz="1400" b="1" dirty="0">
                          <a:latin typeface="Times New Roman" panose="02020603050405020304" pitchFamily="18" charset="0"/>
                          <a:cs typeface="Times New Roman" panose="02020603050405020304" pitchFamily="18" charset="0"/>
                        </a:rPr>
                        <a:t> </a:t>
                      </a:r>
                    </a:p>
                    <a:p>
                      <a:pPr algn="ctr"/>
                      <a:r>
                        <a:rPr lang="pt-BR" sz="1100" b="1" dirty="0">
                          <a:latin typeface="Times New Roman" panose="02020603050405020304" pitchFamily="18" charset="0"/>
                          <a:cs typeface="Times New Roman" panose="02020603050405020304" pitchFamily="18" charset="0"/>
                        </a:rPr>
                        <a:t>(Factors’ of Production Remuneration)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60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1050875"/>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Total</a:t>
                      </a:r>
                      <a:r>
                        <a:rPr lang="pt-BR" sz="1400" b="1" i="1" dirty="0">
                          <a:solidFill>
                            <a:sysClr val="windowText" lastClr="000000"/>
                          </a:solidFill>
                          <a:latin typeface="Times New Roman" panose="02020603050405020304" pitchFamily="18" charset="0"/>
                          <a:cs typeface="Times New Roman" panose="02020603050405020304" pitchFamily="18" charset="0"/>
                        </a:rPr>
                        <a:t> </a:t>
                      </a:r>
                      <a:r>
                        <a:rPr lang="pt-BR" sz="1400" b="1" kern="1200" dirty="0">
                          <a:solidFill>
                            <a:schemeClr val="dk1"/>
                          </a:solidFill>
                          <a:latin typeface="Times New Roman" panose="02020603050405020304" pitchFamily="18" charset="0"/>
                          <a:ea typeface="+mn-ea"/>
                          <a:cs typeface="Times New Roman" panose="02020603050405020304" pitchFamily="18" charset="0"/>
                        </a:rPr>
                        <a:t>Output</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300</a:t>
                      </a: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744044"/>
                  </a:ext>
                </a:extLst>
              </a:tr>
              <a:tr h="336408">
                <a:tc>
                  <a:txBody>
                    <a:bodyPr/>
                    <a:lstStyle/>
                    <a:p>
                      <a:pPr algn="ctr"/>
                      <a:r>
                        <a:rPr lang="pt-BR" sz="1400" b="1" kern="1200" dirty="0" err="1">
                          <a:solidFill>
                            <a:schemeClr val="dk1"/>
                          </a:solidFill>
                          <a:latin typeface="Times New Roman" panose="02020603050405020304" pitchFamily="18" charset="0"/>
                          <a:ea typeface="+mn-ea"/>
                          <a:cs typeface="Times New Roman" panose="02020603050405020304" pitchFamily="18" charset="0"/>
                        </a:rPr>
                        <a:t>Employment</a:t>
                      </a:r>
                      <a:endParaRPr lang="pt-BR" sz="1400" b="1" kern="1200" dirty="0">
                        <a:solidFill>
                          <a:schemeClr val="dk1"/>
                        </a:solidFill>
                        <a:latin typeface="Times New Roman" panose="02020603050405020304" pitchFamily="18" charset="0"/>
                        <a:ea typeface="+mn-ea"/>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100 </a:t>
                      </a:r>
                      <a:r>
                        <a:rPr lang="pt-BR" sz="1400" dirty="0" err="1">
                          <a:latin typeface="Times New Roman" panose="02020603050405020304" pitchFamily="18" charset="0"/>
                          <a:cs typeface="Times New Roman" panose="02020603050405020304" pitchFamily="18" charset="0"/>
                        </a:rPr>
                        <a:t>workers</a:t>
                      </a: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381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50 </a:t>
                      </a:r>
                      <a:r>
                        <a:rPr lang="pt-BR" sz="1400" dirty="0" err="1">
                          <a:latin typeface="Times New Roman" panose="02020603050405020304" pitchFamily="18" charset="0"/>
                          <a:cs typeface="Times New Roman" panose="02020603050405020304" pitchFamily="18" charset="0"/>
                        </a:rPr>
                        <a:t>workers</a:t>
                      </a:r>
                      <a:endParaRPr lang="pt-BR" sz="1400" dirty="0">
                        <a:latin typeface="Times New Roman" panose="02020603050405020304" pitchFamily="18" charset="0"/>
                        <a:cs typeface="Times New Roman" panose="02020603050405020304" pitchFamily="18" charset="0"/>
                      </a:endParaRPr>
                    </a:p>
                  </a:txBody>
                  <a:tcPr anchor="ctr">
                    <a:lnL w="12700" cmpd="sng">
                      <a:noFill/>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655632"/>
                  </a:ext>
                </a:extLst>
              </a:tr>
              <a:tr h="336408">
                <a:tc>
                  <a:txBody>
                    <a:bodyPr/>
                    <a:lstStyle/>
                    <a:p>
                      <a:pPr algn="ctr"/>
                      <a:r>
                        <a:rPr lang="pt-BR" sz="1400" b="1" kern="1200" dirty="0">
                          <a:solidFill>
                            <a:schemeClr val="dk1"/>
                          </a:solidFill>
                          <a:latin typeface="Times New Roman" panose="02020603050405020304" pitchFamily="18" charset="0"/>
                          <a:ea typeface="+mn-ea"/>
                          <a:cs typeface="Times New Roman" panose="02020603050405020304" pitchFamily="18" charset="0"/>
                        </a:rPr>
                        <a:t>Land Use</a:t>
                      </a:r>
                    </a:p>
                  </a:txBody>
                  <a:tcPr anchor="ctr">
                    <a:lnL w="38100" cap="flat" cmpd="sng" algn="ctr">
                      <a:solidFill>
                        <a:srgbClr val="FF0000"/>
                      </a:solidFill>
                      <a:prstDash val="solid"/>
                      <a:round/>
                      <a:headEnd type="none" w="med" len="med"/>
                      <a:tailEnd type="none" w="med" len="med"/>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200 hectares</a:t>
                      </a:r>
                    </a:p>
                  </a:txBody>
                  <a:tcPr anchor="ctr">
                    <a:lnL w="12700" cmpd="sng">
                      <a:noFill/>
                    </a:lnL>
                    <a:lnR w="12700" cmpd="sng">
                      <a:noFill/>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pt-BR" sz="1400" dirty="0">
                          <a:latin typeface="Times New Roman" panose="02020603050405020304" pitchFamily="18" charset="0"/>
                          <a:cs typeface="Times New Roman" panose="02020603050405020304" pitchFamily="18" charset="0"/>
                        </a:rPr>
                        <a:t>1 hectare</a:t>
                      </a:r>
                    </a:p>
                  </a:txBody>
                  <a:tcPr anchor="ctr">
                    <a:lnL w="12700" cmpd="sng">
                      <a:noFill/>
                    </a:lnL>
                    <a:lnR w="38100" cap="flat" cmpd="sng" algn="ctr">
                      <a:solidFill>
                        <a:srgbClr val="FF0000"/>
                      </a:solidFill>
                      <a:prstDash val="solid"/>
                      <a:round/>
                      <a:headEnd type="none" w="med" len="med"/>
                      <a:tailEnd type="none" w="med" len="med"/>
                    </a:lnR>
                    <a:lnT w="12700" cmpd="sng">
                      <a:noFill/>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38100" cap="flat" cmpd="sng" algn="ctr">
                      <a:solidFill>
                        <a:srgbClr val="FF0000"/>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pt-BR" sz="1400" dirty="0">
                        <a:latin typeface="Times New Roman" panose="02020603050405020304" pitchFamily="18" charset="0"/>
                        <a:cs typeface="Times New Roman" panose="02020603050405020304" pitchFamily="18" charset="0"/>
                      </a:endParaRPr>
                    </a:p>
                  </a:txBody>
                  <a:tcPr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2942442"/>
                  </a:ext>
                </a:extLst>
              </a:tr>
            </a:tbl>
          </a:graphicData>
        </a:graphic>
      </p:graphicFrame>
    </p:spTree>
    <p:extLst>
      <p:ext uri="{BB962C8B-B14F-4D97-AF65-F5344CB8AC3E}">
        <p14:creationId xmlns:p14="http://schemas.microsoft.com/office/powerpoint/2010/main" val="3262121926"/>
      </p:ext>
    </p:extLst>
  </p:cSld>
  <p:clrMapOvr>
    <a:masterClrMapping/>
  </p:clrMapOvr>
</p:sld>
</file>

<file path=ppt/theme/theme1.xml><?xml version="1.0" encoding="utf-8"?>
<a:theme xmlns:a="http://schemas.openxmlformats.org/drawingml/2006/main" name="2_Office Theme">
  <a:themeElements>
    <a:clrScheme name="Custom 3">
      <a:dk1>
        <a:srgbClr val="250E62"/>
      </a:dk1>
      <a:lt1>
        <a:sysClr val="window" lastClr="FFFFFF"/>
      </a:lt1>
      <a:dk2>
        <a:srgbClr val="250E62"/>
      </a:dk2>
      <a:lt2>
        <a:srgbClr val="FFFFFF"/>
      </a:lt2>
      <a:accent1>
        <a:srgbClr val="21167D"/>
      </a:accent1>
      <a:accent2>
        <a:srgbClr val="DA291C"/>
      </a:accent2>
      <a:accent3>
        <a:srgbClr val="3F55AC"/>
      </a:accent3>
      <a:accent4>
        <a:srgbClr val="4B6BD5"/>
      </a:accent4>
      <a:accent5>
        <a:srgbClr val="E6433C"/>
      </a:accent5>
      <a:accent6>
        <a:srgbClr val="F86D66"/>
      </a:accent6>
      <a:hlink>
        <a:srgbClr val="0000FF"/>
      </a:hlink>
      <a:folHlink>
        <a:srgbClr val="18A6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Personnalisé 1">
      <a:dk1>
        <a:srgbClr val="250E62"/>
      </a:dk1>
      <a:lt1>
        <a:sysClr val="window" lastClr="FFFFFF"/>
      </a:lt1>
      <a:dk2>
        <a:srgbClr val="250E62"/>
      </a:dk2>
      <a:lt2>
        <a:srgbClr val="FFFFFF"/>
      </a:lt2>
      <a:accent1>
        <a:srgbClr val="2F117D"/>
      </a:accent1>
      <a:accent2>
        <a:srgbClr val="A31E14"/>
      </a:accent2>
      <a:accent3>
        <a:srgbClr val="F08E8A"/>
      </a:accent3>
      <a:accent4>
        <a:srgbClr val="626ED5"/>
      </a:accent4>
      <a:accent5>
        <a:srgbClr val="E6433C"/>
      </a:accent5>
      <a:accent6>
        <a:srgbClr val="F86D66"/>
      </a:accent6>
      <a:hlink>
        <a:srgbClr val="0000FF"/>
      </a:hlink>
      <a:folHlink>
        <a:srgbClr val="18A6FF"/>
      </a:folHlink>
    </a:clrScheme>
    <a:fontScheme name="Austin">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58793</TotalTime>
  <Words>1669</Words>
  <Application>Microsoft Office PowerPoint</Application>
  <PresentationFormat>Grand écran</PresentationFormat>
  <Paragraphs>382</Paragraphs>
  <Slides>12</Slides>
  <Notes>9</Notes>
  <HiddenSlides>0</HiddenSlides>
  <MMClips>0</MMClips>
  <ScaleCrop>false</ScaleCrop>
  <HeadingPairs>
    <vt:vector size="6" baseType="variant">
      <vt:variant>
        <vt:lpstr>Polices utilisées</vt:lpstr>
      </vt:variant>
      <vt:variant>
        <vt:i4>5</vt:i4>
      </vt:variant>
      <vt:variant>
        <vt:lpstr>Thème</vt:lpstr>
      </vt:variant>
      <vt:variant>
        <vt:i4>2</vt:i4>
      </vt:variant>
      <vt:variant>
        <vt:lpstr>Titres des diapositives</vt:lpstr>
      </vt:variant>
      <vt:variant>
        <vt:i4>12</vt:i4>
      </vt:variant>
    </vt:vector>
  </HeadingPairs>
  <TitlesOfParts>
    <vt:vector size="19" baseType="lpstr">
      <vt:lpstr>Arial</vt:lpstr>
      <vt:lpstr>Calibri</vt:lpstr>
      <vt:lpstr>Century Gothic</vt:lpstr>
      <vt:lpstr>Courier New</vt:lpstr>
      <vt:lpstr>Times New Roman</vt:lpstr>
      <vt:lpstr>2_Office Theme</vt:lpstr>
      <vt:lpstr>1_Office Theme</vt:lpstr>
      <vt:lpstr>Module 1: The Basics of Input-Output Analysis  1.2 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The Structure of IO Tables</vt:lpstr>
      <vt:lpstr>Suggested Readings: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AFD</dc:creator>
  <cp:lastModifiedBy>TAUSCH Luca</cp:lastModifiedBy>
  <cp:revision>910</cp:revision>
  <dcterms:created xsi:type="dcterms:W3CDTF">2014-04-03T18:35:05Z</dcterms:created>
  <dcterms:modified xsi:type="dcterms:W3CDTF">2025-04-24T14:34:49Z</dcterms:modified>
</cp:coreProperties>
</file>