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21"/>
  </p:notesMasterIdLst>
  <p:handoutMasterIdLst>
    <p:handoutMasterId r:id="rId22"/>
  </p:handoutMasterIdLst>
  <p:sldIdLst>
    <p:sldId id="692" r:id="rId3"/>
    <p:sldId id="686" r:id="rId4"/>
    <p:sldId id="689" r:id="rId5"/>
    <p:sldId id="690" r:id="rId6"/>
    <p:sldId id="705" r:id="rId7"/>
    <p:sldId id="706" r:id="rId8"/>
    <p:sldId id="691" r:id="rId9"/>
    <p:sldId id="693" r:id="rId10"/>
    <p:sldId id="694" r:id="rId11"/>
    <p:sldId id="695" r:id="rId12"/>
    <p:sldId id="696" r:id="rId13"/>
    <p:sldId id="697" r:id="rId14"/>
    <p:sldId id="698" r:id="rId15"/>
    <p:sldId id="699" r:id="rId16"/>
    <p:sldId id="701" r:id="rId17"/>
    <p:sldId id="700" r:id="rId18"/>
    <p:sldId id="704" r:id="rId19"/>
    <p:sldId id="6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719" userDrawn="1">
          <p15:clr>
            <a:srgbClr val="A4A3A4"/>
          </p15:clr>
        </p15:guide>
        <p15:guide id="3" orient="horz" pos="405" userDrawn="1">
          <p15:clr>
            <a:srgbClr val="A4A3A4"/>
          </p15:clr>
        </p15:guide>
        <p15:guide id="4" pos="76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HRHART Helene" initials="EH" lastIdx="1" clrIdx="0">
    <p:extLst>
      <p:ext uri="{19B8F6BF-5375-455C-9EA6-DF929625EA0E}">
        <p15:presenceInfo xmlns:p15="http://schemas.microsoft.com/office/powerpoint/2012/main" userId="S-1-5-21-3803155387-4143733754-3887331536-170391" providerId="AD"/>
      </p:ext>
    </p:extLst>
  </p:cmAuthor>
  <p:cmAuthor id="2" name="MAGACHO Guilherme" initials="MG" lastIdx="4" clrIdx="1">
    <p:extLst>
      <p:ext uri="{19B8F6BF-5375-455C-9EA6-DF929625EA0E}">
        <p15:presenceInfo xmlns:p15="http://schemas.microsoft.com/office/powerpoint/2012/main" userId="S-1-5-21-3803155387-4143733754-3887331536-372735" providerId="AD"/>
      </p:ext>
    </p:extLst>
  </p:cmAuthor>
  <p:cmAuthor id="3" name="Gabriel Santos Carneiro" initials="" lastIdx="1" clrIdx="2">
    <p:extLst>
      <p:ext uri="{19B8F6BF-5375-455C-9EA6-DF929625EA0E}">
        <p15:presenceInfo xmlns:p15="http://schemas.microsoft.com/office/powerpoint/2012/main" userId="S::gabriel.santos@iusspavia.it::26fbfc9d-7471-45cc-8547-84b6a0c7c3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051"/>
    <a:srgbClr val="4C7073"/>
    <a:srgbClr val="083F80"/>
    <a:srgbClr val="6A7E49"/>
    <a:srgbClr val="F8A73A"/>
    <a:srgbClr val="8382B1"/>
    <a:srgbClr val="CC3333"/>
    <a:srgbClr val="A300C4"/>
    <a:srgbClr val="FF97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1073" autoAdjust="0"/>
  </p:normalViewPr>
  <p:slideViewPr>
    <p:cSldViewPr>
      <p:cViewPr varScale="1">
        <p:scale>
          <a:sx n="89" d="100"/>
          <a:sy n="89" d="100"/>
        </p:scale>
        <p:origin x="106" y="658"/>
      </p:cViewPr>
      <p:guideLst>
        <p:guide orient="horz" pos="2172"/>
        <p:guide pos="3719"/>
        <p:guide orient="horz" pos="405"/>
        <p:guide pos="7679"/>
      </p:guideLst>
    </p:cSldViewPr>
  </p:slideViewPr>
  <p:outlineViewPr>
    <p:cViewPr>
      <p:scale>
        <a:sx n="33" d="100"/>
        <a:sy n="33" d="100"/>
      </p:scale>
      <p:origin x="0" y="-3476"/>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20DB99-3CFE-A049-BD9E-7FB31C116483}" type="datetime1">
              <a:rPr lang="en-US" smtClean="0"/>
              <a:t>4/23/2025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E0BB57-DC73-764C-A58B-61339E1E8DD3}" type="slidenum">
              <a:rPr lang="en-US" smtClean="0"/>
              <a:t>‹N°›</a:t>
            </a:fld>
            <a:endParaRPr lang="en-US"/>
          </a:p>
        </p:txBody>
      </p:sp>
    </p:spTree>
    <p:extLst>
      <p:ext uri="{BB962C8B-B14F-4D97-AF65-F5344CB8AC3E}">
        <p14:creationId xmlns:p14="http://schemas.microsoft.com/office/powerpoint/2010/main" val="217578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03147-2684-674F-8929-FD8FCA0CDEFF}" type="datetime1">
              <a:rPr lang="en-US" smtClean="0"/>
              <a:t>4/23/2025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385B3-6F63-4903-BDA2-5A5BFDA7B338}" type="slidenum">
              <a:rPr lang="en-US" smtClean="0"/>
              <a:t>‹N°›</a:t>
            </a:fld>
            <a:endParaRPr lang="en-US"/>
          </a:p>
        </p:txBody>
      </p:sp>
    </p:spTree>
    <p:extLst>
      <p:ext uri="{BB962C8B-B14F-4D97-AF65-F5344CB8AC3E}">
        <p14:creationId xmlns:p14="http://schemas.microsoft.com/office/powerpoint/2010/main" val="1891629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1E385B3-6F63-4903-BDA2-5A5BFDA7B338}" type="slidenum">
              <a:rPr lang="en-US" smtClean="0"/>
              <a:t>2</a:t>
            </a:fld>
            <a:endParaRPr lang="en-US"/>
          </a:p>
        </p:txBody>
      </p:sp>
    </p:spTree>
    <p:extLst>
      <p:ext uri="{BB962C8B-B14F-4D97-AF65-F5344CB8AC3E}">
        <p14:creationId xmlns:p14="http://schemas.microsoft.com/office/powerpoint/2010/main" val="134581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E1BE-CE69-8FAF-C268-9789943D99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A5EFAAA-C136-1C23-B7CE-0AB67E17D6B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BEE8DCB-AADC-3B3E-8509-702C9389E9C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40F6CF3-ADE8-8F70-DA37-0F0A6D13052E}"/>
              </a:ext>
            </a:extLst>
          </p:cNvPr>
          <p:cNvSpPr>
            <a:spLocks noGrp="1"/>
          </p:cNvSpPr>
          <p:nvPr>
            <p:ph type="sldNum" sz="quarter" idx="10"/>
          </p:nvPr>
        </p:nvSpPr>
        <p:spPr/>
        <p:txBody>
          <a:bodyPr/>
          <a:lstStyle/>
          <a:p>
            <a:fld id="{61E385B3-6F63-4903-BDA2-5A5BFDA7B338}" type="slidenum">
              <a:rPr lang="en-US" smtClean="0"/>
              <a:t>11</a:t>
            </a:fld>
            <a:endParaRPr lang="en-US"/>
          </a:p>
        </p:txBody>
      </p:sp>
    </p:spTree>
    <p:extLst>
      <p:ext uri="{BB962C8B-B14F-4D97-AF65-F5344CB8AC3E}">
        <p14:creationId xmlns:p14="http://schemas.microsoft.com/office/powerpoint/2010/main" val="2754823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4ED4B-E4DF-5E9F-99AE-0BFC44A1184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0228EE7-49AB-5308-9F9C-DCF11DA6A6F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684D0C0-DD8C-1390-D14E-E9C4AB67194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C9698BD-50D8-8543-C9AD-372D287D6C8F}"/>
              </a:ext>
            </a:extLst>
          </p:cNvPr>
          <p:cNvSpPr>
            <a:spLocks noGrp="1"/>
          </p:cNvSpPr>
          <p:nvPr>
            <p:ph type="sldNum" sz="quarter" idx="10"/>
          </p:nvPr>
        </p:nvSpPr>
        <p:spPr/>
        <p:txBody>
          <a:bodyPr/>
          <a:lstStyle/>
          <a:p>
            <a:fld id="{61E385B3-6F63-4903-BDA2-5A5BFDA7B338}" type="slidenum">
              <a:rPr lang="en-US" smtClean="0"/>
              <a:t>12</a:t>
            </a:fld>
            <a:endParaRPr lang="en-US"/>
          </a:p>
        </p:txBody>
      </p:sp>
    </p:spTree>
    <p:extLst>
      <p:ext uri="{BB962C8B-B14F-4D97-AF65-F5344CB8AC3E}">
        <p14:creationId xmlns:p14="http://schemas.microsoft.com/office/powerpoint/2010/main" val="363469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1A5A-0714-75A8-F08A-F4709F3F20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8E47F24-0315-F8C8-74E3-1515C8C9E9B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A910432-5963-805C-2712-95C188DCDBA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CD063C4-D8F4-3C50-29A8-4EC3BEDF64B6}"/>
              </a:ext>
            </a:extLst>
          </p:cNvPr>
          <p:cNvSpPr>
            <a:spLocks noGrp="1"/>
          </p:cNvSpPr>
          <p:nvPr>
            <p:ph type="sldNum" sz="quarter" idx="10"/>
          </p:nvPr>
        </p:nvSpPr>
        <p:spPr/>
        <p:txBody>
          <a:bodyPr/>
          <a:lstStyle/>
          <a:p>
            <a:fld id="{61E385B3-6F63-4903-BDA2-5A5BFDA7B338}" type="slidenum">
              <a:rPr lang="en-US" smtClean="0"/>
              <a:t>13</a:t>
            </a:fld>
            <a:endParaRPr lang="en-US"/>
          </a:p>
        </p:txBody>
      </p:sp>
    </p:spTree>
    <p:extLst>
      <p:ext uri="{BB962C8B-B14F-4D97-AF65-F5344CB8AC3E}">
        <p14:creationId xmlns:p14="http://schemas.microsoft.com/office/powerpoint/2010/main" val="4773867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7111-CE95-0319-9EDB-CC030469C3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4A3572C-DE4B-4BFB-8014-4A8AE2D8CF8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E1963C7-C40B-0B2E-5DBF-26A3CBDCFEC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064DCD5-D494-13DB-0131-3DFBC43F61E2}"/>
              </a:ext>
            </a:extLst>
          </p:cNvPr>
          <p:cNvSpPr>
            <a:spLocks noGrp="1"/>
          </p:cNvSpPr>
          <p:nvPr>
            <p:ph type="sldNum" sz="quarter" idx="10"/>
          </p:nvPr>
        </p:nvSpPr>
        <p:spPr/>
        <p:txBody>
          <a:bodyPr/>
          <a:lstStyle/>
          <a:p>
            <a:fld id="{61E385B3-6F63-4903-BDA2-5A5BFDA7B338}" type="slidenum">
              <a:rPr lang="en-US" smtClean="0"/>
              <a:t>14</a:t>
            </a:fld>
            <a:endParaRPr lang="en-US"/>
          </a:p>
        </p:txBody>
      </p:sp>
    </p:spTree>
    <p:extLst>
      <p:ext uri="{BB962C8B-B14F-4D97-AF65-F5344CB8AC3E}">
        <p14:creationId xmlns:p14="http://schemas.microsoft.com/office/powerpoint/2010/main" val="1299773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9059B-FD93-96B0-76AB-77A9F02D87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92B3BB7-2D12-B642-4FC3-BB101CC4E34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DAF2C28-21DA-FB0D-DB0F-D6FE5BDB679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F71A2EA-ABDA-8ED9-CC5D-D81E25C530AB}"/>
              </a:ext>
            </a:extLst>
          </p:cNvPr>
          <p:cNvSpPr>
            <a:spLocks noGrp="1"/>
          </p:cNvSpPr>
          <p:nvPr>
            <p:ph type="sldNum" sz="quarter" idx="10"/>
          </p:nvPr>
        </p:nvSpPr>
        <p:spPr/>
        <p:txBody>
          <a:bodyPr/>
          <a:lstStyle/>
          <a:p>
            <a:fld id="{61E385B3-6F63-4903-BDA2-5A5BFDA7B338}" type="slidenum">
              <a:rPr lang="en-US" smtClean="0"/>
              <a:t>15</a:t>
            </a:fld>
            <a:endParaRPr lang="en-US"/>
          </a:p>
        </p:txBody>
      </p:sp>
    </p:spTree>
    <p:extLst>
      <p:ext uri="{BB962C8B-B14F-4D97-AF65-F5344CB8AC3E}">
        <p14:creationId xmlns:p14="http://schemas.microsoft.com/office/powerpoint/2010/main" val="1823893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B665E-2685-8D02-9C60-28EB42C1ED4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D4C128-2C0A-FE9E-4D8D-25BA6D8DF08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61BEDB9-69CA-5260-BE09-BE5EEB0A9A1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704EA94-1036-D9BA-8DCF-83A476945650}"/>
              </a:ext>
            </a:extLst>
          </p:cNvPr>
          <p:cNvSpPr>
            <a:spLocks noGrp="1"/>
          </p:cNvSpPr>
          <p:nvPr>
            <p:ph type="sldNum" sz="quarter" idx="10"/>
          </p:nvPr>
        </p:nvSpPr>
        <p:spPr/>
        <p:txBody>
          <a:bodyPr/>
          <a:lstStyle/>
          <a:p>
            <a:fld id="{61E385B3-6F63-4903-BDA2-5A5BFDA7B338}" type="slidenum">
              <a:rPr lang="en-US" smtClean="0"/>
              <a:t>16</a:t>
            </a:fld>
            <a:endParaRPr lang="en-US"/>
          </a:p>
        </p:txBody>
      </p:sp>
    </p:spTree>
    <p:extLst>
      <p:ext uri="{BB962C8B-B14F-4D97-AF65-F5344CB8AC3E}">
        <p14:creationId xmlns:p14="http://schemas.microsoft.com/office/powerpoint/2010/main" val="2383811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43C37-B261-18B6-3F41-E1EE7A41C7B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B627B8D-5FD3-19AD-D819-D48F80C8ACD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D18F2BC-B69F-A6E1-A42C-5AF6CAFB5943}"/>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091DEF2-76E9-C3D0-5000-A7D50AA6B406}"/>
              </a:ext>
            </a:extLst>
          </p:cNvPr>
          <p:cNvSpPr>
            <a:spLocks noGrp="1"/>
          </p:cNvSpPr>
          <p:nvPr>
            <p:ph type="sldNum" sz="quarter" idx="5"/>
          </p:nvPr>
        </p:nvSpPr>
        <p:spPr/>
        <p:txBody>
          <a:bodyPr/>
          <a:lstStyle/>
          <a:p>
            <a:fld id="{61E385B3-6F63-4903-BDA2-5A5BFDA7B338}" type="slidenum">
              <a:rPr lang="en-US" smtClean="0"/>
              <a:t>17</a:t>
            </a:fld>
            <a:endParaRPr lang="en-US"/>
          </a:p>
        </p:txBody>
      </p:sp>
    </p:spTree>
    <p:extLst>
      <p:ext uri="{BB962C8B-B14F-4D97-AF65-F5344CB8AC3E}">
        <p14:creationId xmlns:p14="http://schemas.microsoft.com/office/powerpoint/2010/main" val="121813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15863-66A7-4D5C-9B2A-C1FE08D90EF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AFFBE6-D1E8-1575-118E-EFED2081A18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E86A8F2-EDFF-72F8-5DC0-22CFD5C424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108C014-129D-8C65-744C-21D0A4910DA1}"/>
              </a:ext>
            </a:extLst>
          </p:cNvPr>
          <p:cNvSpPr>
            <a:spLocks noGrp="1"/>
          </p:cNvSpPr>
          <p:nvPr>
            <p:ph type="sldNum" sz="quarter" idx="10"/>
          </p:nvPr>
        </p:nvSpPr>
        <p:spPr/>
        <p:txBody>
          <a:bodyPr/>
          <a:lstStyle/>
          <a:p>
            <a:fld id="{61E385B3-6F63-4903-BDA2-5A5BFDA7B338}" type="slidenum">
              <a:rPr lang="en-US" smtClean="0"/>
              <a:t>3</a:t>
            </a:fld>
            <a:endParaRPr lang="en-US"/>
          </a:p>
        </p:txBody>
      </p:sp>
    </p:spTree>
    <p:extLst>
      <p:ext uri="{BB962C8B-B14F-4D97-AF65-F5344CB8AC3E}">
        <p14:creationId xmlns:p14="http://schemas.microsoft.com/office/powerpoint/2010/main" val="1521221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33D1C-6F4B-1659-8CDF-8190AA87FC9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31B4886-CA21-5D01-0B08-E0C8A2EA97D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6B42061-F0BA-11CE-1202-9A54F45BC5C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FDC9288-C2C8-5F9A-B93E-7FF27E6D69ED}"/>
              </a:ext>
            </a:extLst>
          </p:cNvPr>
          <p:cNvSpPr>
            <a:spLocks noGrp="1"/>
          </p:cNvSpPr>
          <p:nvPr>
            <p:ph type="sldNum" sz="quarter" idx="10"/>
          </p:nvPr>
        </p:nvSpPr>
        <p:spPr/>
        <p:txBody>
          <a:bodyPr/>
          <a:lstStyle/>
          <a:p>
            <a:fld id="{61E385B3-6F63-4903-BDA2-5A5BFDA7B338}" type="slidenum">
              <a:rPr lang="en-US" smtClean="0"/>
              <a:t>4</a:t>
            </a:fld>
            <a:endParaRPr lang="en-US"/>
          </a:p>
        </p:txBody>
      </p:sp>
    </p:spTree>
    <p:extLst>
      <p:ext uri="{BB962C8B-B14F-4D97-AF65-F5344CB8AC3E}">
        <p14:creationId xmlns:p14="http://schemas.microsoft.com/office/powerpoint/2010/main" val="2909934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A5D9E-762B-0174-E3CD-8435A991EAC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C6773F2-CD0C-9AD5-B57D-87664EFA336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A5565BD-8C7E-4742-ABCD-4BBDD5C0F55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D30BC24-5239-B5D8-1B6B-01144745CF15}"/>
              </a:ext>
            </a:extLst>
          </p:cNvPr>
          <p:cNvSpPr>
            <a:spLocks noGrp="1"/>
          </p:cNvSpPr>
          <p:nvPr>
            <p:ph type="sldNum" sz="quarter" idx="10"/>
          </p:nvPr>
        </p:nvSpPr>
        <p:spPr/>
        <p:txBody>
          <a:bodyPr/>
          <a:lstStyle/>
          <a:p>
            <a:fld id="{61E385B3-6F63-4903-BDA2-5A5BFDA7B338}" type="slidenum">
              <a:rPr lang="en-US" smtClean="0"/>
              <a:t>5</a:t>
            </a:fld>
            <a:endParaRPr lang="en-US"/>
          </a:p>
        </p:txBody>
      </p:sp>
    </p:spTree>
    <p:extLst>
      <p:ext uri="{BB962C8B-B14F-4D97-AF65-F5344CB8AC3E}">
        <p14:creationId xmlns:p14="http://schemas.microsoft.com/office/powerpoint/2010/main" val="388525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074B-5930-5905-EDA2-FB2C731BABA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00C85F9-DE95-064D-8E44-DF04C74FAD9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775894B-BA62-A9F2-DAA1-103B609F23A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6B71122-E489-C3C8-5E83-8D053ED744DA}"/>
              </a:ext>
            </a:extLst>
          </p:cNvPr>
          <p:cNvSpPr>
            <a:spLocks noGrp="1"/>
          </p:cNvSpPr>
          <p:nvPr>
            <p:ph type="sldNum" sz="quarter" idx="10"/>
          </p:nvPr>
        </p:nvSpPr>
        <p:spPr/>
        <p:txBody>
          <a:bodyPr/>
          <a:lstStyle/>
          <a:p>
            <a:fld id="{61E385B3-6F63-4903-BDA2-5A5BFDA7B338}" type="slidenum">
              <a:rPr lang="en-US" smtClean="0"/>
              <a:t>6</a:t>
            </a:fld>
            <a:endParaRPr lang="en-US"/>
          </a:p>
        </p:txBody>
      </p:sp>
    </p:spTree>
    <p:extLst>
      <p:ext uri="{BB962C8B-B14F-4D97-AF65-F5344CB8AC3E}">
        <p14:creationId xmlns:p14="http://schemas.microsoft.com/office/powerpoint/2010/main" val="4276486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302C6-B57A-F451-1BF5-B3B704A5EEF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2A6BDF-4E13-63B1-BE02-781C0C6A27D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4023772-F4CA-8CA0-2F37-F72C51E47F4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D568309-8487-298C-0ABC-D2AF953E32EA}"/>
              </a:ext>
            </a:extLst>
          </p:cNvPr>
          <p:cNvSpPr>
            <a:spLocks noGrp="1"/>
          </p:cNvSpPr>
          <p:nvPr>
            <p:ph type="sldNum" sz="quarter" idx="10"/>
          </p:nvPr>
        </p:nvSpPr>
        <p:spPr/>
        <p:txBody>
          <a:bodyPr/>
          <a:lstStyle/>
          <a:p>
            <a:fld id="{61E385B3-6F63-4903-BDA2-5A5BFDA7B338}" type="slidenum">
              <a:rPr lang="en-US" smtClean="0"/>
              <a:t>7</a:t>
            </a:fld>
            <a:endParaRPr lang="en-US"/>
          </a:p>
        </p:txBody>
      </p:sp>
    </p:spTree>
    <p:extLst>
      <p:ext uri="{BB962C8B-B14F-4D97-AF65-F5344CB8AC3E}">
        <p14:creationId xmlns:p14="http://schemas.microsoft.com/office/powerpoint/2010/main" val="3960226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27DE9-A659-D55F-361F-71102B56E13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C29D926-10F1-99A8-7930-3C8EC4EDCC5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1946D86-E0B0-D3ED-49C5-5391A3624C3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B04B60A-9435-7A4E-8774-BAEA8876F0FD}"/>
              </a:ext>
            </a:extLst>
          </p:cNvPr>
          <p:cNvSpPr>
            <a:spLocks noGrp="1"/>
          </p:cNvSpPr>
          <p:nvPr>
            <p:ph type="sldNum" sz="quarter" idx="10"/>
          </p:nvPr>
        </p:nvSpPr>
        <p:spPr/>
        <p:txBody>
          <a:bodyPr/>
          <a:lstStyle/>
          <a:p>
            <a:fld id="{61E385B3-6F63-4903-BDA2-5A5BFDA7B338}" type="slidenum">
              <a:rPr lang="en-US" smtClean="0"/>
              <a:t>8</a:t>
            </a:fld>
            <a:endParaRPr lang="en-US"/>
          </a:p>
        </p:txBody>
      </p:sp>
    </p:spTree>
    <p:extLst>
      <p:ext uri="{BB962C8B-B14F-4D97-AF65-F5344CB8AC3E}">
        <p14:creationId xmlns:p14="http://schemas.microsoft.com/office/powerpoint/2010/main" val="241936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6044-1F84-E973-0C1E-DD257CCEC52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8AE6AD2-70FB-A044-E01F-7CDFD253BEA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3A8DD59-CD94-75E0-A3D4-87BA6C5EC74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BA7B8C5-3D55-ED4F-437D-0F088BA26F90}"/>
              </a:ext>
            </a:extLst>
          </p:cNvPr>
          <p:cNvSpPr>
            <a:spLocks noGrp="1"/>
          </p:cNvSpPr>
          <p:nvPr>
            <p:ph type="sldNum" sz="quarter" idx="10"/>
          </p:nvPr>
        </p:nvSpPr>
        <p:spPr/>
        <p:txBody>
          <a:bodyPr/>
          <a:lstStyle/>
          <a:p>
            <a:fld id="{61E385B3-6F63-4903-BDA2-5A5BFDA7B338}" type="slidenum">
              <a:rPr lang="en-US" smtClean="0"/>
              <a:t>9</a:t>
            </a:fld>
            <a:endParaRPr lang="en-US"/>
          </a:p>
        </p:txBody>
      </p:sp>
    </p:spTree>
    <p:extLst>
      <p:ext uri="{BB962C8B-B14F-4D97-AF65-F5344CB8AC3E}">
        <p14:creationId xmlns:p14="http://schemas.microsoft.com/office/powerpoint/2010/main" val="105149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BFA0D-72C2-E7EF-45A0-9C668A9E67A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8D7017D-2D0E-71C3-DBB0-B6B2F05E9A8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7E2A99F-2A55-7945-9530-C997B5B2F5A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9728BCC-EA06-635E-5AE8-8E717C3DA208}"/>
              </a:ext>
            </a:extLst>
          </p:cNvPr>
          <p:cNvSpPr>
            <a:spLocks noGrp="1"/>
          </p:cNvSpPr>
          <p:nvPr>
            <p:ph type="sldNum" sz="quarter" idx="10"/>
          </p:nvPr>
        </p:nvSpPr>
        <p:spPr/>
        <p:txBody>
          <a:bodyPr/>
          <a:lstStyle/>
          <a:p>
            <a:fld id="{61E385B3-6F63-4903-BDA2-5A5BFDA7B338}" type="slidenum">
              <a:rPr lang="en-US" smtClean="0"/>
              <a:t>10</a:t>
            </a:fld>
            <a:endParaRPr lang="en-US"/>
          </a:p>
        </p:txBody>
      </p:sp>
    </p:spTree>
    <p:extLst>
      <p:ext uri="{BB962C8B-B14F-4D97-AF65-F5344CB8AC3E}">
        <p14:creationId xmlns:p14="http://schemas.microsoft.com/office/powerpoint/2010/main" val="156932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74442"/>
            <a:ext cx="10363200" cy="1298575"/>
          </a:xfrm>
          <a:prstGeom prst="rect">
            <a:avLst/>
          </a:prstGeom>
        </p:spPr>
        <p:txBody>
          <a:bodyPr/>
          <a:lstStyle>
            <a:lvl1pPr>
              <a:lnSpc>
                <a:spcPct val="100000"/>
              </a:lnSpc>
              <a:defRPr sz="3200" b="1" i="0">
                <a:solidFill>
                  <a:srgbClr val="250E62"/>
                </a:solidFill>
                <a:latin typeface="Century Gothic"/>
                <a:cs typeface="Century Gothic"/>
              </a:defRPr>
            </a:lvl1pPr>
          </a:lstStyle>
          <a:p>
            <a:pPr>
              <a:lnSpc>
                <a:spcPct val="120000"/>
              </a:lnSpc>
            </a:pPr>
            <a:r>
              <a:rPr lang="en-GB" sz="3200" b="1" dirty="0">
                <a:solidFill>
                  <a:srgbClr val="1C0E5D"/>
                </a:solidFill>
                <a:latin typeface="Century Gothic"/>
                <a:cs typeface="Century Gothic"/>
              </a:rPr>
              <a:t>TITRE DE LA PRÉSENTATION</a:t>
            </a:r>
            <a:br>
              <a:rPr lang="en-GB" sz="3200" b="1" dirty="0">
                <a:solidFill>
                  <a:srgbClr val="1C0E5D"/>
                </a:solidFill>
                <a:latin typeface="Century Gothic"/>
                <a:cs typeface="Century Gothic"/>
              </a:rPr>
            </a:br>
            <a:r>
              <a:rPr lang="en-GB" sz="3200" b="1" dirty="0">
                <a:solidFill>
                  <a:srgbClr val="1C0E5D"/>
                </a:solidFill>
                <a:latin typeface="Century Gothic"/>
                <a:cs typeface="Century Gothic"/>
              </a:rPr>
              <a:t>SUR 1 </a:t>
            </a:r>
            <a:r>
              <a:rPr lang="en-GB" sz="3200" b="1" dirty="0" err="1">
                <a:solidFill>
                  <a:srgbClr val="1C0E5D"/>
                </a:solidFill>
                <a:latin typeface="Century Gothic"/>
                <a:cs typeface="Century Gothic"/>
              </a:rPr>
              <a:t>ou</a:t>
            </a:r>
            <a:r>
              <a:rPr lang="en-GB" sz="3200" b="1" dirty="0">
                <a:solidFill>
                  <a:srgbClr val="1C0E5D"/>
                </a:solidFill>
                <a:latin typeface="Century Gothic"/>
                <a:cs typeface="Century Gothic"/>
              </a:rPr>
              <a:t> 2 LIGNES</a:t>
            </a:r>
          </a:p>
        </p:txBody>
      </p:sp>
      <p:sp>
        <p:nvSpPr>
          <p:cNvPr id="3" name="Subtitle 2"/>
          <p:cNvSpPr>
            <a:spLocks noGrp="1"/>
          </p:cNvSpPr>
          <p:nvPr>
            <p:ph type="subTitle" idx="1" hasCustomPrompt="1"/>
          </p:nvPr>
        </p:nvSpPr>
        <p:spPr>
          <a:xfrm>
            <a:off x="1391477" y="3429000"/>
            <a:ext cx="9451776" cy="792088"/>
          </a:xfrm>
          <a:prstGeom prst="rect">
            <a:avLst/>
          </a:prstGeom>
        </p:spPr>
        <p:txBody>
          <a:bodyPr/>
          <a:lstStyle>
            <a:lvl1pPr marL="0" indent="0" algn="ctr">
              <a:lnSpc>
                <a:spcPct val="120000"/>
              </a:lnSpc>
              <a:buNone/>
              <a:defRPr>
                <a:solidFill>
                  <a:srgbClr val="250E62"/>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120000"/>
              </a:lnSpc>
            </a:pPr>
            <a:r>
              <a:rPr lang="en-GB" sz="3200" dirty="0">
                <a:solidFill>
                  <a:srgbClr val="1C0E5D"/>
                </a:solidFill>
                <a:latin typeface="Century Gothic"/>
                <a:cs typeface="Century Gothic"/>
              </a:rPr>
              <a:t>Sous-titre </a:t>
            </a:r>
            <a:r>
              <a:rPr lang="en-GB" sz="3200" dirty="0" err="1">
                <a:solidFill>
                  <a:srgbClr val="1C0E5D"/>
                </a:solidFill>
                <a:latin typeface="Century Gothic"/>
                <a:cs typeface="Century Gothic"/>
              </a:rPr>
              <a:t>sur</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une</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ligne</a:t>
            </a:r>
            <a:endParaRPr lang="en-US" sz="3200" dirty="0">
              <a:solidFill>
                <a:srgbClr val="1C0E5D"/>
              </a:solidFill>
              <a:latin typeface="Century Gothic"/>
              <a:cs typeface="Century Gothic"/>
            </a:endParaRPr>
          </a:p>
        </p:txBody>
      </p:sp>
      <p:sp>
        <p:nvSpPr>
          <p:cNvPr id="14" name="Text Placeholder 13"/>
          <p:cNvSpPr>
            <a:spLocks noGrp="1"/>
          </p:cNvSpPr>
          <p:nvPr>
            <p:ph type="body" sz="quarter" idx="10" hasCustomPrompt="1"/>
          </p:nvPr>
        </p:nvSpPr>
        <p:spPr>
          <a:xfrm>
            <a:off x="4078817" y="4365625"/>
            <a:ext cx="3937000" cy="1150938"/>
          </a:xfrm>
          <a:prstGeom prst="rect">
            <a:avLst/>
          </a:prstGeom>
        </p:spPr>
        <p:txBody>
          <a:bodyPr vert="horz"/>
          <a:lstStyle>
            <a:lvl1pPr marL="0" indent="0" algn="ctr">
              <a:buNone/>
              <a:defRPr sz="2000" b="0" i="0" baseline="0">
                <a:solidFill>
                  <a:srgbClr val="250E62"/>
                </a:solidFill>
                <a:latin typeface="Century Gothic"/>
                <a:cs typeface="Century Gothic"/>
              </a:defRPr>
            </a:lvl1pPr>
          </a:lstStyle>
          <a:p>
            <a:pPr algn="ctr"/>
            <a:r>
              <a:rPr lang="en-GB" sz="2800" baseline="30000" dirty="0">
                <a:solidFill>
                  <a:srgbClr val="1C0E5D"/>
                </a:solidFill>
                <a:latin typeface="Century Gothic"/>
                <a:cs typeface="Century Gothic"/>
              </a:rPr>
              <a:t>Date au format local :</a:t>
            </a:r>
            <a:endParaRPr lang="en-US" sz="2800" dirty="0">
              <a:solidFill>
                <a:srgbClr val="1C0E5D"/>
              </a:solidFill>
              <a:latin typeface="Century Gothic"/>
              <a:cs typeface="Century Gothic"/>
            </a:endParaRPr>
          </a:p>
        </p:txBody>
      </p:sp>
    </p:spTree>
    <p:extLst>
      <p:ext uri="{BB962C8B-B14F-4D97-AF65-F5344CB8AC3E}">
        <p14:creationId xmlns:p14="http://schemas.microsoft.com/office/powerpoint/2010/main" val="33290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503439"/>
            <a:ext cx="8534400" cy="622920"/>
          </a:xfrm>
          <a:prstGeom prst="rect">
            <a:avLst/>
          </a:prstGeom>
        </p:spPr>
        <p:txBody>
          <a:bodyPr/>
          <a:lstStyle>
            <a:lvl1pPr marL="0" indent="0" algn="ctr">
              <a:buNone/>
              <a:defRPr sz="3200">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err="1"/>
              <a:t>Sous-titre</a:t>
            </a:r>
            <a:endParaRPr lang="en-US" dirty="0"/>
          </a:p>
        </p:txBody>
      </p:sp>
      <p:sp>
        <p:nvSpPr>
          <p:cNvPr id="10" name="Date Placeholder 11"/>
          <p:cNvSpPr>
            <a:spLocks noGrp="1"/>
          </p:cNvSpPr>
          <p:nvPr>
            <p:ph type="dt" sz="half" idx="2"/>
          </p:nvPr>
        </p:nvSpPr>
        <p:spPr>
          <a:xfrm>
            <a:off x="335360" y="6376244"/>
            <a:ext cx="2844800" cy="365125"/>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1" name="Footer Placeholder 12"/>
          <p:cNvSpPr>
            <a:spLocks noGrp="1"/>
          </p:cNvSpPr>
          <p:nvPr>
            <p:ph type="ftr" sz="quarter" idx="3"/>
          </p:nvPr>
        </p:nvSpPr>
        <p:spPr>
          <a:xfrm>
            <a:off x="1487488" y="6376244"/>
            <a:ext cx="3860800" cy="365125"/>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
        <p:nvSpPr>
          <p:cNvPr id="15" name="Text Placeholder 14"/>
          <p:cNvSpPr>
            <a:spLocks noGrp="1"/>
          </p:cNvSpPr>
          <p:nvPr>
            <p:ph type="body" sz="quarter" idx="10" hasCustomPrompt="1"/>
          </p:nvPr>
        </p:nvSpPr>
        <p:spPr>
          <a:xfrm>
            <a:off x="1535494" y="2927376"/>
            <a:ext cx="9121013" cy="576833"/>
          </a:xfrm>
          <a:prstGeom prst="rect">
            <a:avLst/>
          </a:prstGeom>
        </p:spPr>
        <p:txBody>
          <a:bodyPr vert="horz"/>
          <a:lstStyle>
            <a:lvl1pPr marL="0" indent="0" algn="ctr">
              <a:buNone/>
              <a:defRPr b="1" baseline="0"/>
            </a:lvl1pPr>
          </a:lstStyle>
          <a:p>
            <a:pPr lvl="0"/>
            <a:r>
              <a:rPr lang="pt-PT" dirty="0"/>
              <a:t>TITRE DE VOTRE INTERCALAIRE</a:t>
            </a:r>
            <a:endParaRPr lang="en-US" dirty="0"/>
          </a:p>
        </p:txBody>
      </p:sp>
      <p:sp>
        <p:nvSpPr>
          <p:cNvPr id="6" name="Rectangle 5"/>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224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739" y="437455"/>
            <a:ext cx="9710869" cy="360040"/>
          </a:xfrm>
          <a:prstGeom prst="rect">
            <a:avLst/>
          </a:prstGeom>
        </p:spPr>
        <p:txBody>
          <a:bodyPr/>
          <a:lstStyle>
            <a:lvl1pPr algn="l">
              <a:defRPr sz="2000" b="1">
                <a:latin typeface="Century Gothic" panose="020B0502020202020204" pitchFamily="34" charset="0"/>
              </a:defRPr>
            </a:lvl1pPr>
          </a:lstStyle>
          <a:p>
            <a:r>
              <a:rPr lang="pt-PT" dirty="0"/>
              <a:t>TITRE SUR 1 LIGNE</a:t>
            </a:r>
            <a:endParaRPr lang="en-US" dirty="0"/>
          </a:p>
        </p:txBody>
      </p:sp>
      <p:sp>
        <p:nvSpPr>
          <p:cNvPr id="3" name="Content Placeholder 2"/>
          <p:cNvSpPr>
            <a:spLocks noGrp="1"/>
          </p:cNvSpPr>
          <p:nvPr>
            <p:ph idx="1" hasCustomPrompt="1"/>
          </p:nvPr>
        </p:nvSpPr>
        <p:spPr>
          <a:xfrm>
            <a:off x="1857739" y="1711350"/>
            <a:ext cx="9710869" cy="4525963"/>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a:t>Puce de niveau 3</a:t>
            </a:r>
          </a:p>
          <a:p>
            <a:pPr lvl="3"/>
            <a:r>
              <a:rPr lang="pt-PT" dirty="0"/>
              <a:t>Puce de niveau 4</a:t>
            </a:r>
          </a:p>
        </p:txBody>
      </p:sp>
      <p:sp>
        <p:nvSpPr>
          <p:cNvPr id="11" name="Text Placeholder 10"/>
          <p:cNvSpPr>
            <a:spLocks noGrp="1"/>
          </p:cNvSpPr>
          <p:nvPr>
            <p:ph type="body" sz="quarter" idx="13" hasCustomPrompt="1"/>
          </p:nvPr>
        </p:nvSpPr>
        <p:spPr>
          <a:xfrm>
            <a:off x="1857739" y="847253"/>
            <a:ext cx="9696451" cy="792088"/>
          </a:xfrm>
          <a:prstGeom prst="rect">
            <a:avLst/>
          </a:prstGeom>
        </p:spPr>
        <p:txBody>
          <a:bodyPr vert="horz"/>
          <a:lstStyle>
            <a:lvl1pPr marL="0" indent="0">
              <a:buNone/>
              <a:defRPr sz="2000" baseline="0">
                <a:solidFill>
                  <a:srgbClr val="250E62"/>
                </a:solidFill>
                <a:latin typeface="Century Gothic" panose="020B0502020202020204" pitchFamily="34" charset="0"/>
              </a:defRPr>
            </a:lvl1pPr>
          </a:lstStyle>
          <a:p>
            <a:pPr lvl="0"/>
            <a:r>
              <a:rPr lang="pt-PT" dirty="0"/>
              <a:t>SOUS-TITRE SUR UNE OU DEUX LIGNES</a:t>
            </a:r>
            <a:endParaRPr lang="en-US" dirty="0"/>
          </a:p>
        </p:txBody>
      </p:sp>
      <p:sp>
        <p:nvSpPr>
          <p:cNvPr id="13" name="Text Placeholder 12"/>
          <p:cNvSpPr>
            <a:spLocks noGrp="1"/>
          </p:cNvSpPr>
          <p:nvPr>
            <p:ph type="body" sz="quarter" idx="14" hasCustomPrompt="1"/>
          </p:nvPr>
        </p:nvSpPr>
        <p:spPr>
          <a:xfrm>
            <a:off x="335360" y="476672"/>
            <a:ext cx="1440160" cy="792088"/>
          </a:xfrm>
          <a:prstGeom prst="rect">
            <a:avLst/>
          </a:prstGeom>
        </p:spPr>
        <p:txBody>
          <a:bodyPr vert="horz"/>
          <a:lstStyle>
            <a:lvl1pPr marL="0" indent="0">
              <a:buNone/>
              <a:defRPr sz="4800"/>
            </a:lvl1pPr>
          </a:lstStyle>
          <a:p>
            <a:pPr lvl="0"/>
            <a:r>
              <a:rPr lang="pt-PT" dirty="0"/>
              <a:t>01.</a:t>
            </a:r>
            <a:endParaRPr lang="en-US" dirty="0"/>
          </a:p>
        </p:txBody>
      </p:sp>
      <p:sp>
        <p:nvSpPr>
          <p:cNvPr id="4" name="Rectangle 3"/>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3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4"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5"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7"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1"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9" name="Content Placeholder 2"/>
          <p:cNvSpPr>
            <a:spLocks noGrp="1"/>
          </p:cNvSpPr>
          <p:nvPr>
            <p:ph idx="1" hasCustomPrompt="1"/>
          </p:nvPr>
        </p:nvSpPr>
        <p:spPr>
          <a:xfrm>
            <a:off x="719403" y="3645025"/>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0" name="Content Placeholder 2"/>
          <p:cNvSpPr>
            <a:spLocks noGrp="1"/>
          </p:cNvSpPr>
          <p:nvPr>
            <p:ph idx="15" hasCustomPrompt="1"/>
          </p:nvPr>
        </p:nvSpPr>
        <p:spPr>
          <a:xfrm>
            <a:off x="6096000" y="3645024"/>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2" name="Rectangle 11"/>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22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4"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6"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8"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9"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0" name="Content Placeholder 2"/>
          <p:cNvSpPr>
            <a:spLocks noGrp="1"/>
          </p:cNvSpPr>
          <p:nvPr>
            <p:ph idx="1" hasCustomPrompt="1"/>
          </p:nvPr>
        </p:nvSpPr>
        <p:spPr>
          <a:xfrm>
            <a:off x="719403" y="3645025"/>
            <a:ext cx="10561173"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1" name="Rectangle 10"/>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66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ew" type="twoColTx">
  <p:cSld name="New">
    <p:spTree>
      <p:nvGrpSpPr>
        <p:cNvPr id="1" name="Shape 34"/>
        <p:cNvGrpSpPr/>
        <p:nvPr/>
      </p:nvGrpSpPr>
      <p:grpSpPr>
        <a:xfrm>
          <a:off x="0" y="0"/>
          <a:ext cx="0" cy="0"/>
          <a:chOff x="0" y="0"/>
          <a:chExt cx="0" cy="0"/>
        </a:xfrm>
      </p:grpSpPr>
      <p:sp>
        <p:nvSpPr>
          <p:cNvPr id="35" name="Google Shape;35;p7"/>
          <p:cNvSpPr/>
          <p:nvPr/>
        </p:nvSpPr>
        <p:spPr>
          <a:xfrm>
            <a:off x="0" y="1228000"/>
            <a:ext cx="12192000" cy="5630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7"/>
          <p:cNvSpPr txBox="1">
            <a:spLocks noGrp="1"/>
          </p:cNvSpPr>
          <p:nvPr>
            <p:ph type="body" idx="1"/>
          </p:nvPr>
        </p:nvSpPr>
        <p:spPr>
          <a:xfrm>
            <a:off x="789000" y="1228000"/>
            <a:ext cx="10852800" cy="4832400"/>
          </a:xfrm>
          <a:prstGeom prst="rect">
            <a:avLst/>
          </a:prstGeom>
        </p:spPr>
        <p:txBody>
          <a:bodyPr spcFirstLastPara="1" wrap="square" lIns="0" tIns="0" rIns="0" bIns="0" anchor="t" anchorCtr="0">
            <a:noAutofit/>
          </a:bodyPr>
          <a:lstStyle>
            <a:lvl1pPr marL="609585" lvl="0" indent="-457189" rtl="0">
              <a:spcBef>
                <a:spcPts val="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1pPr>
            <a:lvl2pPr marL="1219170" lvl="1"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2pPr>
            <a:lvl3pPr marL="1828754" lvl="2"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3pPr>
            <a:lvl4pPr marL="2438339" lvl="3"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4pPr>
            <a:lvl5pPr marL="3047924" lvl="4"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5pPr>
            <a:lvl6pPr marL="3657509" lvl="5"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6pPr>
            <a:lvl7pPr marL="4267093" lvl="6"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7pPr>
            <a:lvl8pPr marL="4876678" lvl="7"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8pPr>
            <a:lvl9pPr marL="5486263" lvl="8" indent="-457189" rtl="0">
              <a:spcBef>
                <a:spcPts val="800"/>
              </a:spcBef>
              <a:spcAft>
                <a:spcPts val="80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9pPr>
          </a:lstStyle>
          <a:p>
            <a:endParaRPr/>
          </a:p>
        </p:txBody>
      </p:sp>
      <p:cxnSp>
        <p:nvCxnSpPr>
          <p:cNvPr id="37" name="Google Shape;37;p7"/>
          <p:cNvCxnSpPr/>
          <p:nvPr/>
        </p:nvCxnSpPr>
        <p:spPr>
          <a:xfrm>
            <a:off x="838567" y="912167"/>
            <a:ext cx="1355600" cy="0"/>
          </a:xfrm>
          <a:prstGeom prst="straightConnector1">
            <a:avLst/>
          </a:prstGeom>
          <a:noFill/>
          <a:ln w="19050" cap="flat" cmpd="sng">
            <a:solidFill>
              <a:srgbClr val="85200C"/>
            </a:solidFill>
            <a:prstDash val="solid"/>
            <a:round/>
            <a:headEnd type="none" w="med" len="med"/>
            <a:tailEnd type="none" w="med" len="med"/>
          </a:ln>
        </p:spPr>
      </p:cxnSp>
      <p:cxnSp>
        <p:nvCxnSpPr>
          <p:cNvPr id="38" name="Google Shape;38;p7"/>
          <p:cNvCxnSpPr/>
          <p:nvPr/>
        </p:nvCxnSpPr>
        <p:spPr>
          <a:xfrm rot="10800000" flipH="1">
            <a:off x="838567" y="6489367"/>
            <a:ext cx="10213200" cy="10800"/>
          </a:xfrm>
          <a:prstGeom prst="straightConnector1">
            <a:avLst/>
          </a:prstGeom>
          <a:noFill/>
          <a:ln w="19050" cap="flat" cmpd="sng">
            <a:solidFill>
              <a:srgbClr val="85200C"/>
            </a:solidFill>
            <a:prstDash val="solid"/>
            <a:round/>
            <a:headEnd type="none" w="med" len="med"/>
            <a:tailEnd type="none" w="med" len="med"/>
          </a:ln>
        </p:spPr>
      </p:cxnSp>
      <p:sp>
        <p:nvSpPr>
          <p:cNvPr id="39" name="Google Shape;39;p7"/>
          <p:cNvSpPr txBox="1"/>
          <p:nvPr/>
        </p:nvSpPr>
        <p:spPr>
          <a:xfrm>
            <a:off x="881933" y="6430433"/>
            <a:ext cx="6914000" cy="49240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MASTER THESIS PRESENTATION   |  LUCA TAUSCH,  2023</a:t>
            </a:r>
            <a:endParaRPr sz="1600">
              <a:latin typeface="Times New Roman"/>
              <a:ea typeface="Times New Roman"/>
              <a:cs typeface="Times New Roman"/>
              <a:sym typeface="Times New Roman"/>
            </a:endParaRPr>
          </a:p>
        </p:txBody>
      </p:sp>
      <p:sp>
        <p:nvSpPr>
          <p:cNvPr id="40" name="Google Shape;40;p7"/>
          <p:cNvSpPr txBox="1">
            <a:spLocks noGrp="1"/>
          </p:cNvSpPr>
          <p:nvPr>
            <p:ph type="sldNum" idx="12"/>
          </p:nvPr>
        </p:nvSpPr>
        <p:spPr>
          <a:xfrm>
            <a:off x="11169812" y="6232368"/>
            <a:ext cx="731600" cy="524800"/>
          </a:xfrm>
          <a:prstGeom prst="rect">
            <a:avLst/>
          </a:prstGeom>
          <a:noFill/>
        </p:spPr>
        <p:txBody>
          <a:bodyPr spcFirstLastPara="1" wrap="square" lIns="0" tIns="0" rIns="0" bIns="0" anchor="ctr" anchorCtr="0">
            <a:noAutofit/>
          </a:bodyPr>
          <a:lstStyle>
            <a:lvl1pPr lvl="0" rtl="0">
              <a:buNone/>
              <a:defRPr sz="1600" b="0">
                <a:solidFill>
                  <a:srgbClr val="85200C"/>
                </a:solidFill>
                <a:latin typeface="Times New Roman"/>
                <a:ea typeface="Times New Roman"/>
                <a:cs typeface="Times New Roman"/>
                <a:sym typeface="Times New Roman"/>
              </a:defRPr>
            </a:lvl1pPr>
            <a:lvl2pPr lvl="1" rtl="0">
              <a:buNone/>
              <a:defRPr sz="1600" b="0">
                <a:solidFill>
                  <a:srgbClr val="85200C"/>
                </a:solidFill>
                <a:latin typeface="Times New Roman"/>
                <a:ea typeface="Times New Roman"/>
                <a:cs typeface="Times New Roman"/>
                <a:sym typeface="Times New Roman"/>
              </a:defRPr>
            </a:lvl2pPr>
            <a:lvl3pPr lvl="2" rtl="0">
              <a:buNone/>
              <a:defRPr sz="1600" b="0">
                <a:solidFill>
                  <a:srgbClr val="85200C"/>
                </a:solidFill>
                <a:latin typeface="Times New Roman"/>
                <a:ea typeface="Times New Roman"/>
                <a:cs typeface="Times New Roman"/>
                <a:sym typeface="Times New Roman"/>
              </a:defRPr>
            </a:lvl3pPr>
            <a:lvl4pPr lvl="3" rtl="0">
              <a:buNone/>
              <a:defRPr sz="1600" b="0">
                <a:solidFill>
                  <a:srgbClr val="85200C"/>
                </a:solidFill>
                <a:latin typeface="Times New Roman"/>
                <a:ea typeface="Times New Roman"/>
                <a:cs typeface="Times New Roman"/>
                <a:sym typeface="Times New Roman"/>
              </a:defRPr>
            </a:lvl4pPr>
            <a:lvl5pPr lvl="4" rtl="0">
              <a:buNone/>
              <a:defRPr sz="1600" b="0">
                <a:solidFill>
                  <a:srgbClr val="85200C"/>
                </a:solidFill>
                <a:latin typeface="Times New Roman"/>
                <a:ea typeface="Times New Roman"/>
                <a:cs typeface="Times New Roman"/>
                <a:sym typeface="Times New Roman"/>
              </a:defRPr>
            </a:lvl5pPr>
            <a:lvl6pPr lvl="5" rtl="0">
              <a:buNone/>
              <a:defRPr sz="1600" b="0">
                <a:solidFill>
                  <a:srgbClr val="85200C"/>
                </a:solidFill>
                <a:latin typeface="Times New Roman"/>
                <a:ea typeface="Times New Roman"/>
                <a:cs typeface="Times New Roman"/>
                <a:sym typeface="Times New Roman"/>
              </a:defRPr>
            </a:lvl6pPr>
            <a:lvl7pPr lvl="6" rtl="0">
              <a:buNone/>
              <a:defRPr sz="1600" b="0">
                <a:solidFill>
                  <a:srgbClr val="85200C"/>
                </a:solidFill>
                <a:latin typeface="Times New Roman"/>
                <a:ea typeface="Times New Roman"/>
                <a:cs typeface="Times New Roman"/>
                <a:sym typeface="Times New Roman"/>
              </a:defRPr>
            </a:lvl7pPr>
            <a:lvl8pPr lvl="7" rtl="0">
              <a:buNone/>
              <a:defRPr sz="1600" b="0">
                <a:solidFill>
                  <a:srgbClr val="85200C"/>
                </a:solidFill>
                <a:latin typeface="Times New Roman"/>
                <a:ea typeface="Times New Roman"/>
                <a:cs typeface="Times New Roman"/>
                <a:sym typeface="Times New Roman"/>
              </a:defRPr>
            </a:lvl8pPr>
            <a:lvl9pPr lvl="8" rtl="0">
              <a:buNone/>
              <a:defRPr sz="1600" b="0">
                <a:solidFill>
                  <a:srgbClr val="85200C"/>
                </a:solidFill>
                <a:latin typeface="Times New Roman"/>
                <a:ea typeface="Times New Roman"/>
                <a:cs typeface="Times New Roman"/>
                <a:sym typeface="Times New Roman"/>
              </a:defRPr>
            </a:lvl9pPr>
          </a:lstStyle>
          <a:p>
            <a:pPr algn="ctr"/>
            <a:r>
              <a:rPr lang="fr-FR"/>
              <a:t>( </a:t>
            </a:r>
            <a:fld id="{00000000-1234-1234-1234-123412341234}" type="slidenum">
              <a:rPr lang="en" smtClean="0"/>
              <a:pPr algn="ctr"/>
              <a:t>‹N°›</a:t>
            </a:fld>
            <a:r>
              <a:rPr lang="en"/>
              <a:t> )</a:t>
            </a:r>
            <a:endParaRPr/>
          </a:p>
        </p:txBody>
      </p:sp>
      <p:sp>
        <p:nvSpPr>
          <p:cNvPr id="41" name="Google Shape;41;p7"/>
          <p:cNvSpPr txBox="1">
            <a:spLocks noGrp="1"/>
          </p:cNvSpPr>
          <p:nvPr>
            <p:ph type="title"/>
          </p:nvPr>
        </p:nvSpPr>
        <p:spPr>
          <a:xfrm>
            <a:off x="881933" y="333167"/>
            <a:ext cx="7994400" cy="524800"/>
          </a:xfrm>
          <a:prstGeom prst="rect">
            <a:avLst/>
          </a:prstGeom>
        </p:spPr>
        <p:txBody>
          <a:bodyPr spcFirstLastPara="1" wrap="square" lIns="0" tIns="0" rIns="0" bIns="0" anchor="t" anchorCtr="0">
            <a:noAutofit/>
          </a:bodyPr>
          <a:lstStyle>
            <a:lvl1pPr lvl="0">
              <a:spcBef>
                <a:spcPts val="0"/>
              </a:spcBef>
              <a:spcAft>
                <a:spcPts val="0"/>
              </a:spcAft>
              <a:buClr>
                <a:srgbClr val="222222"/>
              </a:buClr>
              <a:buSzPts val="2400"/>
              <a:buFont typeface="Times New Roman"/>
              <a:buNone/>
              <a:defRPr sz="3200" b="1">
                <a:solidFill>
                  <a:srgbClr val="222222"/>
                </a:solidFill>
                <a:latin typeface="Times New Roman"/>
                <a:ea typeface="Times New Roman"/>
                <a:cs typeface="Times New Roman"/>
                <a:sym typeface="Times New Roman"/>
              </a:defRPr>
            </a:lvl1pPr>
            <a:lvl2pPr lvl="1">
              <a:spcBef>
                <a:spcPts val="0"/>
              </a:spcBef>
              <a:spcAft>
                <a:spcPts val="0"/>
              </a:spcAft>
              <a:buSzPts val="2200"/>
              <a:buNone/>
              <a:defRPr>
                <a:latin typeface="Inria Serif Light"/>
                <a:ea typeface="Inria Serif Light"/>
                <a:cs typeface="Inria Serif Light"/>
                <a:sym typeface="Inria Serif Light"/>
              </a:defRPr>
            </a:lvl2pPr>
            <a:lvl3pPr lvl="2">
              <a:spcBef>
                <a:spcPts val="0"/>
              </a:spcBef>
              <a:spcAft>
                <a:spcPts val="0"/>
              </a:spcAft>
              <a:buSzPts val="2200"/>
              <a:buNone/>
              <a:defRPr>
                <a:latin typeface="Inria Serif Light"/>
                <a:ea typeface="Inria Serif Light"/>
                <a:cs typeface="Inria Serif Light"/>
                <a:sym typeface="Inria Serif Light"/>
              </a:defRPr>
            </a:lvl3pPr>
            <a:lvl4pPr lvl="3">
              <a:spcBef>
                <a:spcPts val="0"/>
              </a:spcBef>
              <a:spcAft>
                <a:spcPts val="0"/>
              </a:spcAft>
              <a:buSzPts val="2200"/>
              <a:buNone/>
              <a:defRPr>
                <a:latin typeface="Inria Serif Light"/>
                <a:ea typeface="Inria Serif Light"/>
                <a:cs typeface="Inria Serif Light"/>
                <a:sym typeface="Inria Serif Light"/>
              </a:defRPr>
            </a:lvl4pPr>
            <a:lvl5pPr lvl="4">
              <a:spcBef>
                <a:spcPts val="0"/>
              </a:spcBef>
              <a:spcAft>
                <a:spcPts val="0"/>
              </a:spcAft>
              <a:buSzPts val="2200"/>
              <a:buNone/>
              <a:defRPr>
                <a:latin typeface="Inria Serif Light"/>
                <a:ea typeface="Inria Serif Light"/>
                <a:cs typeface="Inria Serif Light"/>
                <a:sym typeface="Inria Serif Light"/>
              </a:defRPr>
            </a:lvl5pPr>
            <a:lvl6pPr lvl="5">
              <a:spcBef>
                <a:spcPts val="0"/>
              </a:spcBef>
              <a:spcAft>
                <a:spcPts val="0"/>
              </a:spcAft>
              <a:buSzPts val="2200"/>
              <a:buNone/>
              <a:defRPr>
                <a:latin typeface="Inria Serif Light"/>
                <a:ea typeface="Inria Serif Light"/>
                <a:cs typeface="Inria Serif Light"/>
                <a:sym typeface="Inria Serif Light"/>
              </a:defRPr>
            </a:lvl6pPr>
            <a:lvl7pPr lvl="6">
              <a:spcBef>
                <a:spcPts val="0"/>
              </a:spcBef>
              <a:spcAft>
                <a:spcPts val="0"/>
              </a:spcAft>
              <a:buSzPts val="2200"/>
              <a:buNone/>
              <a:defRPr>
                <a:latin typeface="Inria Serif Light"/>
                <a:ea typeface="Inria Serif Light"/>
                <a:cs typeface="Inria Serif Light"/>
                <a:sym typeface="Inria Serif Light"/>
              </a:defRPr>
            </a:lvl7pPr>
            <a:lvl8pPr lvl="7">
              <a:spcBef>
                <a:spcPts val="0"/>
              </a:spcBef>
              <a:spcAft>
                <a:spcPts val="0"/>
              </a:spcAft>
              <a:buSzPts val="2200"/>
              <a:buNone/>
              <a:defRPr>
                <a:latin typeface="Inria Serif Light"/>
                <a:ea typeface="Inria Serif Light"/>
                <a:cs typeface="Inria Serif Light"/>
                <a:sym typeface="Inria Serif Light"/>
              </a:defRPr>
            </a:lvl8pPr>
            <a:lvl9pPr lvl="8">
              <a:spcBef>
                <a:spcPts val="0"/>
              </a:spcBef>
              <a:spcAft>
                <a:spcPts val="0"/>
              </a:spcAft>
              <a:buSzPts val="2200"/>
              <a:buNone/>
              <a:defRPr>
                <a:latin typeface="Inria Serif Light"/>
                <a:ea typeface="Inria Serif Light"/>
                <a:cs typeface="Inria Serif Light"/>
                <a:sym typeface="Inria Serif Light"/>
              </a:defRPr>
            </a:lvl9pPr>
          </a:lstStyle>
          <a:p>
            <a:endParaRPr/>
          </a:p>
        </p:txBody>
      </p:sp>
    </p:spTree>
    <p:extLst>
      <p:ext uri="{BB962C8B-B14F-4D97-AF65-F5344CB8AC3E}">
        <p14:creationId xmlns:p14="http://schemas.microsoft.com/office/powerpoint/2010/main" val="1303710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nd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89281" b="5482"/>
          <a:stretch/>
        </p:blipFill>
        <p:spPr>
          <a:xfrm>
            <a:off x="0" y="5696857"/>
            <a:ext cx="12192000" cy="338668"/>
          </a:xfrm>
          <a:prstGeom prst="rect">
            <a:avLst/>
          </a:prstGeom>
        </p:spPr>
      </p:pic>
    </p:spTree>
    <p:extLst>
      <p:ext uri="{BB962C8B-B14F-4D97-AF65-F5344CB8AC3E}">
        <p14:creationId xmlns:p14="http://schemas.microsoft.com/office/powerpoint/2010/main" val="91718302"/>
      </p:ext>
    </p:extLst>
  </p:cSld>
  <p:clrMap bg1="lt1" tx1="dk1" bg2="lt2" tx2="dk2" accent1="accent1" accent2="accent2" accent3="accent3" accent4="accent4" accent5="accent5" accent6="accent6" hlink="hlink" folHlink="folHlink"/>
  <p:sldLayoutIdLst>
    <p:sldLayoutId id="2147483673" r:id="rId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designation 1ligne_bleu.png"/>
          <p:cNvPicPr>
            <a:picLocks noChangeAspect="1"/>
          </p:cNvPicPr>
          <p:nvPr userDrawn="1"/>
        </p:nvPicPr>
        <p:blipFill rotWithShape="1">
          <a:blip r:embed="rId7" cstate="print">
            <a:extLst>
              <a:ext uri="{28A0092B-C50C-407E-A947-70E740481C1C}">
                <a14:useLocalDpi xmlns:a14="http://schemas.microsoft.com/office/drawing/2010/main" val="0"/>
              </a:ext>
            </a:extLst>
          </a:blip>
          <a:srcRect l="4605" t="22158" r="6406" b="24374"/>
          <a:stretch/>
        </p:blipFill>
        <p:spPr>
          <a:xfrm>
            <a:off x="7249922" y="6376243"/>
            <a:ext cx="3934644" cy="276044"/>
          </a:xfrm>
          <a:prstGeom prst="rect">
            <a:avLst/>
          </a:prstGeom>
        </p:spPr>
      </p:pic>
      <p:pic>
        <p:nvPicPr>
          <p:cNvPr id="7" name="Picture 6" descr="bande.png"/>
          <p:cNvPicPr>
            <a:picLocks noChangeAspect="1"/>
          </p:cNvPicPr>
          <p:nvPr userDrawn="1"/>
        </p:nvPicPr>
        <p:blipFill rotWithShape="1">
          <a:blip r:embed="rId8" cstate="print">
            <a:extLst>
              <a:ext uri="{28A0092B-C50C-407E-A947-70E740481C1C}">
                <a14:useLocalDpi xmlns:a14="http://schemas.microsoft.com/office/drawing/2010/main" val="0"/>
              </a:ext>
            </a:extLst>
          </a:blip>
          <a:srcRect b="95698"/>
          <a:stretch/>
        </p:blipFill>
        <p:spPr>
          <a:xfrm>
            <a:off x="0" y="0"/>
            <a:ext cx="12192000" cy="278190"/>
          </a:xfrm>
          <a:prstGeom prst="rect">
            <a:avLst/>
          </a:prstGeom>
        </p:spPr>
      </p:pic>
      <p:sp>
        <p:nvSpPr>
          <p:cNvPr id="9" name="Rectangle 8"/>
          <p:cNvSpPr/>
          <p:nvPr userDrawn="1"/>
        </p:nvSpPr>
        <p:spPr>
          <a:xfrm>
            <a:off x="11337067" y="6376244"/>
            <a:ext cx="436338" cy="276999"/>
          </a:xfrm>
          <a:prstGeom prst="rect">
            <a:avLst/>
          </a:prstGeom>
        </p:spPr>
        <p:txBody>
          <a:bodyPr wrap="none">
            <a:spAutoFit/>
          </a:bodyPr>
          <a:lstStyle/>
          <a:p>
            <a:fld id="{6F32C7B0-98E2-A343-B6F2-A0B5AE2167E7}" type="slidenum">
              <a:rPr lang="fr-FR" sz="1200" smtClean="0">
                <a:solidFill>
                  <a:srgbClr val="250E62"/>
                </a:solidFill>
              </a:rPr>
              <a:pPr/>
              <a:t>‹N°›</a:t>
            </a:fld>
            <a:endParaRPr lang="fr-FR" sz="1200" dirty="0">
              <a:solidFill>
                <a:srgbClr val="250E62"/>
              </a:solidFill>
            </a:endParaRPr>
          </a:p>
        </p:txBody>
      </p:sp>
      <p:sp>
        <p:nvSpPr>
          <p:cNvPr id="10" name="Date Placeholder 11"/>
          <p:cNvSpPr>
            <a:spLocks noGrp="1"/>
          </p:cNvSpPr>
          <p:nvPr>
            <p:ph type="dt" sz="half" idx="2"/>
          </p:nvPr>
        </p:nvSpPr>
        <p:spPr>
          <a:xfrm>
            <a:off x="335360" y="6376244"/>
            <a:ext cx="2844800" cy="293117"/>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4" name="Footer Placeholder 12"/>
          <p:cNvSpPr>
            <a:spLocks noGrp="1"/>
          </p:cNvSpPr>
          <p:nvPr>
            <p:ph type="ftr" sz="quarter" idx="3"/>
          </p:nvPr>
        </p:nvSpPr>
        <p:spPr>
          <a:xfrm>
            <a:off x="1487488" y="6376244"/>
            <a:ext cx="3860800" cy="293117"/>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Tree>
    <p:extLst>
      <p:ext uri="{BB962C8B-B14F-4D97-AF65-F5344CB8AC3E}">
        <p14:creationId xmlns:p14="http://schemas.microsoft.com/office/powerpoint/2010/main" val="65059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0" r:id="rId3"/>
    <p:sldLayoutId id="2147483711" r:id="rId4"/>
    <p:sldLayoutId id="2147483712" r:id="rId5"/>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0.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com/playlist?list=PL1NulKAe6lOwL4aRYjZJdWe3xlxsBnbYi&amp;feature=share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rug.nl/ggdc/valuechain/wiod/wiod-2013-release"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2307/1060892" TargetMode="External"/><Relationship Id="rId3" Type="http://schemas.openxmlformats.org/officeDocument/2006/relationships/hyperlink" Target="https://doi.org/10.4337/9781783476329" TargetMode="External"/><Relationship Id="rId7" Type="http://schemas.openxmlformats.org/officeDocument/2006/relationships/hyperlink" Target="https://doi.org/10.1111/j.1467-9787.1988.tb01208.x" TargetMode="External"/><Relationship Id="rId2" Type="http://schemas.openxmlformats.org/officeDocument/2006/relationships/hyperlink" Target="https://doi.org/10.1017/9781108676212" TargetMode="External"/><Relationship Id="rId1" Type="http://schemas.openxmlformats.org/officeDocument/2006/relationships/slideLayout" Target="../slideLayouts/slideLayout3.xml"/><Relationship Id="rId6" Type="http://schemas.openxmlformats.org/officeDocument/2006/relationships/hyperlink" Target="https://doi.org/10.2307/2550694" TargetMode="External"/><Relationship Id="rId5" Type="http://schemas.openxmlformats.org/officeDocument/2006/relationships/hyperlink" Target="https://doi.org/10.1111/0022-4146.00073" TargetMode="External"/><Relationship Id="rId4" Type="http://schemas.openxmlformats.org/officeDocument/2006/relationships/hyperlink" Target="https://doi.org/10.1080/09535314.2022.213700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0.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2060848"/>
            <a:ext cx="9721080" cy="1512168"/>
          </a:xfrm>
        </p:spPr>
        <p:txBody>
          <a:bodyPr/>
          <a:lstStyle/>
          <a:p>
            <a:r>
              <a:rPr lang="en-US" sz="4000" noProof="0" dirty="0"/>
              <a:t>Module 1: The Basics of Input-Output Analysis</a:t>
            </a:r>
            <a:br>
              <a:rPr lang="en-US" sz="4000" noProof="0" dirty="0"/>
            </a:br>
            <a:r>
              <a:rPr lang="en-US" sz="4000" noProof="0" dirty="0"/>
              <a:t/>
            </a:r>
            <a:br>
              <a:rPr lang="en-US" sz="4000" noProof="0" dirty="0"/>
            </a:br>
            <a:r>
              <a:rPr lang="en-US" sz="2800" b="0" dirty="0"/>
              <a:t>2.3 Input-Output Models: Linkages and Multipliers</a:t>
            </a:r>
            <a:endParaRPr lang="en-US" sz="4000" noProof="0" dirty="0"/>
          </a:p>
        </p:txBody>
      </p:sp>
      <p:sp>
        <p:nvSpPr>
          <p:cNvPr id="4" name="Text Placeholder 3"/>
          <p:cNvSpPr>
            <a:spLocks noGrp="1"/>
          </p:cNvSpPr>
          <p:nvPr>
            <p:ph type="body" sz="quarter" idx="10"/>
          </p:nvPr>
        </p:nvSpPr>
        <p:spPr>
          <a:xfrm>
            <a:off x="4583832" y="5013176"/>
            <a:ext cx="2952750" cy="792088"/>
          </a:xfrm>
        </p:spPr>
        <p:txBody>
          <a:bodyPr/>
          <a:lstStyle/>
          <a:p>
            <a:r>
              <a:rPr lang="en-US" noProof="0" dirty="0"/>
              <a:t>April 2025</a:t>
            </a:r>
          </a:p>
        </p:txBody>
      </p:sp>
    </p:spTree>
    <p:extLst>
      <p:ext uri="{BB962C8B-B14F-4D97-AF65-F5344CB8AC3E}">
        <p14:creationId xmlns:p14="http://schemas.microsoft.com/office/powerpoint/2010/main" val="3199745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2789-E4DA-394E-A8E0-E176767EB7B6}"/>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711ECD5-CFE0-30C8-91D6-AF35E842D158}"/>
              </a:ext>
            </a:extLst>
          </p:cNvPr>
          <p:cNvSpPr>
            <a:spLocks noGrp="1"/>
          </p:cNvSpPr>
          <p:nvPr>
            <p:ph idx="1"/>
          </p:nvPr>
        </p:nvSpPr>
        <p:spPr>
          <a:xfrm>
            <a:off x="1271464" y="1702635"/>
            <a:ext cx="9937104" cy="4894717"/>
          </a:xfrm>
        </p:spPr>
        <p:txBody>
          <a:bodyPr/>
          <a:lstStyle/>
          <a:p>
            <a:r>
              <a:rPr lang="en-US" dirty="0"/>
              <a:t>Let’s go back to our example and calculate its Allocation Coefficients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B Matrix will be calculated as follows:</a:t>
            </a:r>
          </a:p>
          <a:p>
            <a:pPr marL="457200" lvl="1" indent="0">
              <a:buNone/>
            </a:pPr>
            <a:endParaRPr lang="en-US" u="sng" dirty="0"/>
          </a:p>
          <a:p>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p:sp>
        <p:nvSpPr>
          <p:cNvPr id="14" name="Title 1">
            <a:extLst>
              <a:ext uri="{FF2B5EF4-FFF2-40B4-BE49-F238E27FC236}">
                <a16:creationId xmlns:a16="http://schemas.microsoft.com/office/drawing/2014/main" id="{47095E69-4221-64EE-CE07-CBF9572958F7}"/>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13BA5B1C-594D-13D3-3614-157A849E40EE}"/>
              </a:ext>
            </a:extLst>
          </p:cNvPr>
          <p:cNvSpPr>
            <a:spLocks noGrp="1"/>
          </p:cNvSpPr>
          <p:nvPr>
            <p:ph type="body" sz="quarter" idx="13"/>
          </p:nvPr>
        </p:nvSpPr>
        <p:spPr>
          <a:xfrm>
            <a:off x="1354286" y="897150"/>
            <a:ext cx="7272338" cy="792088"/>
          </a:xfrm>
        </p:spPr>
        <p:txBody>
          <a:bodyPr/>
          <a:lstStyle/>
          <a:p>
            <a:r>
              <a:rPr lang="en-US" dirty="0"/>
              <a:t>Allocation Coefficients Matrix (B Matrix)</a:t>
            </a:r>
          </a:p>
        </p:txBody>
      </p:sp>
      <p:sp>
        <p:nvSpPr>
          <p:cNvPr id="16" name="Text Placeholder 4">
            <a:extLst>
              <a:ext uri="{FF2B5EF4-FFF2-40B4-BE49-F238E27FC236}">
                <a16:creationId xmlns:a16="http://schemas.microsoft.com/office/drawing/2014/main" id="{C8FF86E8-7D5A-3A1B-304F-C0BD5C816A22}"/>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7E50731C-FB74-EE3A-1F7C-6B7C31EF0C20}"/>
              </a:ext>
            </a:extLst>
          </p:cNvPr>
          <p:cNvGraphicFramePr>
            <a:graphicFrameLocks noGrp="1"/>
          </p:cNvGraphicFramePr>
          <p:nvPr>
            <p:extLst>
              <p:ext uri="{D42A27DB-BD31-4B8C-83A1-F6EECF244321}">
                <p14:modId xmlns:p14="http://schemas.microsoft.com/office/powerpoint/2010/main" val="596559685"/>
              </p:ext>
            </p:extLst>
          </p:nvPr>
        </p:nvGraphicFramePr>
        <p:xfrm>
          <a:off x="1271464" y="2282632"/>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graphicFrame>
        <p:nvGraphicFramePr>
          <p:cNvPr id="3" name="Tabela 2">
            <a:extLst>
              <a:ext uri="{FF2B5EF4-FFF2-40B4-BE49-F238E27FC236}">
                <a16:creationId xmlns:a16="http://schemas.microsoft.com/office/drawing/2014/main" id="{9A6E7628-4689-373C-16BB-D19930D8C3D2}"/>
              </a:ext>
            </a:extLst>
          </p:cNvPr>
          <p:cNvGraphicFramePr>
            <a:graphicFrameLocks noGrp="1"/>
          </p:cNvGraphicFramePr>
          <p:nvPr>
            <p:extLst>
              <p:ext uri="{D42A27DB-BD31-4B8C-83A1-F6EECF244321}">
                <p14:modId xmlns:p14="http://schemas.microsoft.com/office/powerpoint/2010/main" val="176188565"/>
              </p:ext>
            </p:extLst>
          </p:nvPr>
        </p:nvGraphicFramePr>
        <p:xfrm>
          <a:off x="1271464" y="5255994"/>
          <a:ext cx="4590225" cy="1002352"/>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1452632661"/>
                    </a:ext>
                  </a:extLst>
                </a:gridCol>
                <a:gridCol w="1728192">
                  <a:extLst>
                    <a:ext uri="{9D8B030D-6E8A-4147-A177-3AD203B41FA5}">
                      <a16:colId xmlns:a16="http://schemas.microsoft.com/office/drawing/2014/main" val="3836383363"/>
                    </a:ext>
                  </a:extLst>
                </a:gridCol>
                <a:gridCol w="1421873">
                  <a:extLst>
                    <a:ext uri="{9D8B030D-6E8A-4147-A177-3AD203B41FA5}">
                      <a16:colId xmlns:a16="http://schemas.microsoft.com/office/drawing/2014/main" val="4089303509"/>
                    </a:ext>
                  </a:extLst>
                </a:gridCol>
              </a:tblGrid>
              <a:tr h="336408">
                <a:tc>
                  <a:txBody>
                    <a:bodyPr/>
                    <a:lstStyle/>
                    <a:p>
                      <a:pPr algn="ctr"/>
                      <a:endParaRPr lang="en-US"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Iron</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1"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30/100 = 0.30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70/100 = 0.70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1" dirty="0">
                          <a:latin typeface="Times New Roman" panose="02020603050405020304" pitchFamily="18" charset="0"/>
                          <a:cs typeface="Times New Roman" panose="02020603050405020304" pitchFamily="18" charset="0"/>
                        </a:rPr>
                        <a:t>Iron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0/200 = 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20/200 = 0.10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D5A09BD-DDBC-339F-8D39-29A5FD329DFA}"/>
                  </a:ext>
                </a:extLst>
              </p:cNvPr>
              <p:cNvSpPr txBox="1">
                <a:spLocks/>
              </p:cNvSpPr>
              <p:nvPr/>
            </p:nvSpPr>
            <p:spPr>
              <a:xfrm>
                <a:off x="5231904" y="5085184"/>
                <a:ext cx="6120680" cy="1436227"/>
              </a:xfrm>
              <a:prstGeom prst="rect">
                <a:avLst/>
              </a:prstGeom>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a:t>Note: The </a:t>
                </a: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𝒃</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are interpretable only when the B Matrix is read following its rows (and not columns)</a:t>
                </a:r>
              </a:p>
              <a:p>
                <a:pPr lvl="3"/>
                <a:r>
                  <a:rPr lang="en-US" u="sng" dirty="0"/>
                  <a:t>e.g. Given 1 unit of wheat output, the wheat industry allocates 0.3 units to its own wheat industry and 0.7 units to the bread industry </a:t>
                </a:r>
              </a:p>
              <a:p>
                <a:pPr lvl="3"/>
                <a:r>
                  <a:rPr lang="en-US" dirty="0"/>
                  <a:t>Note that the wheat industry’s </a:t>
                </a:r>
                <a14:m>
                  <m:oMath xmlns:m="http://schemas.openxmlformats.org/officeDocument/2006/math">
                    <m:r>
                      <a:rPr lang="pt-BR" b="0" i="1" smtClean="0">
                        <a:latin typeface="Cambria Math" panose="02040503050406030204" pitchFamily="18" charset="0"/>
                      </a:rPr>
                      <m:t>𝑏</m:t>
                    </m:r>
                  </m:oMath>
                </a14:m>
                <a:r>
                  <a:rPr lang="en-US" dirty="0"/>
                  <a:t> coefficients add to 1 as there is no allocation of wheat to final demand in our simple example</a:t>
                </a:r>
              </a:p>
              <a:p>
                <a:pPr marL="457200" lvl="1" indent="0">
                  <a:buFont typeface="Courier New"/>
                  <a:buNone/>
                </a:pPr>
                <a:endParaRPr lang="en-US" dirty="0"/>
              </a:p>
              <a:p>
                <a:pPr lvl="1"/>
                <a:endParaRPr lang="en-US" dirty="0"/>
              </a:p>
              <a:p>
                <a:pPr marL="0" indent="0">
                  <a:buFontTx/>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4" name="Content Placeholder 2">
                <a:extLst>
                  <a:ext uri="{FF2B5EF4-FFF2-40B4-BE49-F238E27FC236}">
                    <a16:creationId xmlns:a16="http://schemas.microsoft.com/office/drawing/2014/main" id="{6D5A09BD-DDBC-339F-8D39-29A5FD329DFA}"/>
                  </a:ext>
                </a:extLst>
              </p:cNvPr>
              <p:cNvSpPr txBox="1">
                <a:spLocks noRot="1" noChangeAspect="1" noMove="1" noResize="1" noEditPoints="1" noAdjustHandles="1" noChangeArrowheads="1" noChangeShapeType="1" noTextEdit="1"/>
              </p:cNvSpPr>
              <p:nvPr/>
            </p:nvSpPr>
            <p:spPr>
              <a:xfrm>
                <a:off x="5231904" y="5085184"/>
                <a:ext cx="6120680" cy="1436227"/>
              </a:xfrm>
              <a:prstGeom prst="rect">
                <a:avLst/>
              </a:prstGeom>
              <a:blipFill>
                <a:blip r:embed="rId5"/>
                <a:stretch>
                  <a:fillRect t="-1271" b="-22458"/>
                </a:stretch>
              </a:blipFill>
            </p:spPr>
            <p:txBody>
              <a:bodyPr/>
              <a:lstStyle/>
              <a:p>
                <a:r>
                  <a:rPr lang="fr-FR">
                    <a:noFill/>
                  </a:rPr>
                  <a:t> </a:t>
                </a:r>
              </a:p>
            </p:txBody>
          </p:sp>
        </mc:Fallback>
      </mc:AlternateContent>
    </p:spTree>
    <p:extLst>
      <p:ext uri="{BB962C8B-B14F-4D97-AF65-F5344CB8AC3E}">
        <p14:creationId xmlns:p14="http://schemas.microsoft.com/office/powerpoint/2010/main" val="176559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23D89-3A90-D08B-8CDD-5EAC5D33077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73D796E5-AC05-C53D-2A92-3D7221C3D834}"/>
                  </a:ext>
                </a:extLst>
              </p:cNvPr>
              <p:cNvSpPr>
                <a:spLocks noGrp="1"/>
              </p:cNvSpPr>
              <p:nvPr>
                <p:ph idx="1"/>
              </p:nvPr>
            </p:nvSpPr>
            <p:spPr>
              <a:xfrm>
                <a:off x="1271464" y="1702635"/>
                <a:ext cx="10153128" cy="4894717"/>
              </a:xfrm>
            </p:spPr>
            <p:txBody>
              <a:bodyPr/>
              <a:lstStyle/>
              <a:p>
                <a:r>
                  <a:rPr lang="en-US" dirty="0"/>
                  <a:t>Due to the downstream network of production, like the in the Leontief approach, we can also separate direct and indirect output allocation</a:t>
                </a:r>
              </a:p>
              <a:p>
                <a:pPr lvl="1"/>
                <a:r>
                  <a:rPr lang="en-US" dirty="0"/>
                  <a:t>e.g. the energy industry supplies to the mineral extraction industry that later supplies inputs to the manufacturing industry</a:t>
                </a:r>
              </a:p>
              <a:p>
                <a:pPr lvl="2"/>
                <a:r>
                  <a:rPr lang="en-US" dirty="0"/>
                  <a:t>In this case, the energy industry directly allocates its output to the industry of mineral extraction and indirectly allocates it to the manufacturing industry</a:t>
                </a:r>
              </a:p>
              <a:p>
                <a:endParaRPr lang="en-US" dirty="0"/>
              </a:p>
              <a:p>
                <a:r>
                  <a:rPr lang="en-US" dirty="0"/>
                  <a:t>Starting from the Allocation Coefficients Matrix (B Matrix), we can calculate the </a:t>
                </a:r>
                <a:r>
                  <a:rPr lang="en-US" u="sng" dirty="0"/>
                  <a:t>Output Inverse Matrix (G Matrix)</a:t>
                </a:r>
                <a:r>
                  <a:rPr lang="en-US" dirty="0"/>
                  <a:t> that displays all the direct and indirect destination of 1 unit of production of an industry:</a:t>
                </a:r>
                <a:endParaRPr lang="en-US" u="sng" dirty="0"/>
              </a:p>
              <a:p>
                <a:pPr marL="0" lvl="0" indent="0" algn="ctr">
                  <a:buNone/>
                </a:pPr>
                <a14:m>
                  <m:oMath xmlns:m="http://schemas.openxmlformats.org/officeDocument/2006/math">
                    <m:r>
                      <a:rPr lang="pt-BR" b="1" i="1" smtClean="0">
                        <a:solidFill>
                          <a:srgbClr val="250E62"/>
                        </a:solidFill>
                        <a:latin typeface="Cambria Math" panose="02040503050406030204" pitchFamily="18" charset="0"/>
                      </a:rPr>
                      <m:t>𝑮</m:t>
                    </m:r>
                    <m:r>
                      <a:rPr lang="en-US" b="1" i="1" smtClean="0">
                        <a:solidFill>
                          <a:srgbClr val="250E62"/>
                        </a:solidFill>
                        <a:latin typeface="Cambria Math" panose="02040503050406030204" pitchFamily="18" charset="0"/>
                      </a:rPr>
                      <m:t>=</m:t>
                    </m:r>
                    <m:sSup>
                      <m:sSupPr>
                        <m:ctrlPr>
                          <a:rPr lang="en-US" b="1" i="1" smtClean="0">
                            <a:solidFill>
                              <a:srgbClr val="250E62"/>
                            </a:solidFill>
                            <a:latin typeface="Cambria Math" panose="02040503050406030204" pitchFamily="18" charset="0"/>
                          </a:rPr>
                        </m:ctrlPr>
                      </m:sSupPr>
                      <m:e>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𝑰</m:t>
                        </m:r>
                        <m:r>
                          <a:rPr lang="en-US" b="1" i="1" smtClean="0">
                            <a:solidFill>
                              <a:srgbClr val="250E62"/>
                            </a:solidFill>
                            <a:latin typeface="Cambria Math" panose="02040503050406030204" pitchFamily="18" charset="0"/>
                          </a:rPr>
                          <m:t>−</m:t>
                        </m:r>
                        <m:r>
                          <a:rPr lang="pt-BR" b="1" i="1" smtClean="0">
                            <a:solidFill>
                              <a:srgbClr val="250E62"/>
                            </a:solidFill>
                            <a:latin typeface="Cambria Math" panose="02040503050406030204" pitchFamily="18" charset="0"/>
                          </a:rPr>
                          <m:t>𝑩</m:t>
                        </m:r>
                        <m:r>
                          <a:rPr lang="en-US" b="1" i="1" smtClean="0">
                            <a:solidFill>
                              <a:srgbClr val="250E62"/>
                            </a:solidFill>
                            <a:latin typeface="Cambria Math" panose="02040503050406030204" pitchFamily="18" charset="0"/>
                          </a:rPr>
                          <m:t>)</m:t>
                        </m:r>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oMath>
                </a14:m>
                <a:r>
                  <a:rPr lang="en-US" dirty="0">
                    <a:solidFill>
                      <a:srgbClr val="250E62"/>
                    </a:solidFill>
                  </a:rPr>
                  <a:t>		</a:t>
                </a:r>
                <a:r>
                  <a:rPr lang="en-US" sz="1400" dirty="0">
                    <a:solidFill>
                      <a:srgbClr val="250E62"/>
                    </a:solidFill>
                  </a:rPr>
                  <a:t>(10)</a:t>
                </a:r>
                <a:endParaRPr lang="en-US" dirty="0"/>
              </a:p>
              <a:p>
                <a:pPr lvl="1"/>
                <a:endParaRPr lang="en-US" dirty="0"/>
              </a:p>
              <a:p>
                <a:pPr lvl="2"/>
                <a:r>
                  <a:rPr lang="en-US" dirty="0"/>
                  <a:t>In which </a:t>
                </a:r>
                <a14:m>
                  <m:oMath xmlns:m="http://schemas.openxmlformats.org/officeDocument/2006/math">
                    <m:r>
                      <a:rPr lang="en-US" b="0" i="1" smtClean="0">
                        <a:latin typeface="Cambria Math" panose="02040503050406030204" pitchFamily="18" charset="0"/>
                      </a:rPr>
                      <m:t>𝐼</m:t>
                    </m:r>
                  </m:oMath>
                </a14:m>
                <a:r>
                  <a:rPr lang="en-US" dirty="0"/>
                  <a:t> consists of an identity matrix</a:t>
                </a:r>
              </a:p>
              <a:p>
                <a:pPr lvl="2"/>
                <a:r>
                  <a:rPr lang="en-US" dirty="0"/>
                  <a:t>The G Matrix is also usually named as the </a:t>
                </a:r>
                <a:r>
                  <a:rPr lang="en-US" u="sng" dirty="0"/>
                  <a:t>Ghosh Inverse</a:t>
                </a:r>
              </a:p>
              <a:p>
                <a:pPr lvl="2"/>
                <a:endParaRPr lang="en-US" u="sng" dirty="0"/>
              </a:p>
              <a:p>
                <a:r>
                  <a:rPr lang="en-US" dirty="0"/>
                  <a:t>In the Output Inverse Matrix each coefficient </a:t>
                </a: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𝒈</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represents the direct and indirect allocation made by a given industry of 1 unit of its own output</a:t>
                </a:r>
              </a:p>
            </p:txBody>
          </p:sp>
        </mc:Choice>
        <mc:Fallback xmlns="">
          <p:sp>
            <p:nvSpPr>
              <p:cNvPr id="13" name="Content Placeholder 2">
                <a:extLst>
                  <a:ext uri="{FF2B5EF4-FFF2-40B4-BE49-F238E27FC236}">
                    <a16:creationId xmlns:a16="http://schemas.microsoft.com/office/drawing/2014/main" id="{73D796E5-AC05-C53D-2A92-3D7221C3D834}"/>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258" b="-2067"/>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D00D5843-8D3C-08F7-ECEB-FE5AC0019F74}"/>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F2A2047F-8DF2-1A53-937A-9EFCE80D3577}"/>
              </a:ext>
            </a:extLst>
          </p:cNvPr>
          <p:cNvSpPr>
            <a:spLocks noGrp="1"/>
          </p:cNvSpPr>
          <p:nvPr>
            <p:ph type="body" sz="quarter" idx="13"/>
          </p:nvPr>
        </p:nvSpPr>
        <p:spPr>
          <a:xfrm>
            <a:off x="1354286" y="897150"/>
            <a:ext cx="7272338" cy="792088"/>
          </a:xfrm>
        </p:spPr>
        <p:txBody>
          <a:bodyPr/>
          <a:lstStyle/>
          <a:p>
            <a:r>
              <a:rPr lang="en-US" dirty="0"/>
              <a:t>Output Inverse Matrix (G Matrix)</a:t>
            </a:r>
          </a:p>
        </p:txBody>
      </p:sp>
      <p:sp>
        <p:nvSpPr>
          <p:cNvPr id="16" name="Text Placeholder 4">
            <a:extLst>
              <a:ext uri="{FF2B5EF4-FFF2-40B4-BE49-F238E27FC236}">
                <a16:creationId xmlns:a16="http://schemas.microsoft.com/office/drawing/2014/main" id="{C74A23EB-7536-8AF8-B2A9-C2B05F8482A2}"/>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3439130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C65B7-9F6B-6123-81B1-048E6665BEE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BABD8095-922E-8094-87C3-9E45049E620C}"/>
                  </a:ext>
                </a:extLst>
              </p:cNvPr>
              <p:cNvSpPr>
                <a:spLocks noGrp="1"/>
              </p:cNvSpPr>
              <p:nvPr>
                <p:ph idx="1"/>
              </p:nvPr>
            </p:nvSpPr>
            <p:spPr>
              <a:xfrm>
                <a:off x="1271464" y="1702635"/>
                <a:ext cx="9937104" cy="4894717"/>
              </a:xfrm>
            </p:spPr>
            <p:txBody>
              <a:bodyPr/>
              <a:lstStyle/>
              <a:p>
                <a:r>
                  <a:rPr lang="en-US" dirty="0"/>
                  <a:t>Back to our example, the G Matrix would look like the following:</a:t>
                </a:r>
              </a:p>
              <a:p>
                <a:endParaRPr lang="en-US" dirty="0"/>
              </a:p>
              <a:p>
                <a:endParaRPr lang="en-US" dirty="0"/>
              </a:p>
              <a:p>
                <a:endParaRPr lang="en-US" dirty="0"/>
              </a:p>
              <a:p>
                <a:endParaRPr lang="en-US" dirty="0"/>
              </a:p>
              <a:p>
                <a:endParaRPr lang="en-US" dirty="0"/>
              </a:p>
              <a:p>
                <a:endParaRPr lang="en-US" dirty="0"/>
              </a:p>
              <a:p>
                <a:r>
                  <a:rPr lang="en-US" dirty="0"/>
                  <a:t>The Output Inverse Matrix (G) is a component of the Ghosh Model presented in equation 12:</a:t>
                </a:r>
              </a:p>
              <a:p>
                <a:pPr lvl="1"/>
                <a:endParaRPr lang="en-US" u="sng" dirty="0"/>
              </a:p>
              <a:p>
                <a:pPr marL="0" lvl="0" indent="0" algn="ctr">
                  <a:buNone/>
                </a:pPr>
                <a14:m>
                  <m:oMath xmlns:m="http://schemas.openxmlformats.org/officeDocument/2006/math">
                    <m:sSup>
                      <m:sSupPr>
                        <m:ctrlPr>
                          <a:rPr lang="pt-BR" b="1" i="1" smtClean="0">
                            <a:solidFill>
                              <a:srgbClr val="250E62"/>
                            </a:solidFill>
                            <a:latin typeface="Cambria Math" panose="02040503050406030204" pitchFamily="18" charset="0"/>
                          </a:rPr>
                        </m:ctrlPr>
                      </m:sSupPr>
                      <m:e>
                        <m:r>
                          <a:rPr lang="pt-BR" b="1" i="1" smtClean="0">
                            <a:solidFill>
                              <a:srgbClr val="250E62"/>
                            </a:solidFill>
                            <a:latin typeface="Cambria Math" panose="02040503050406030204" pitchFamily="18" charset="0"/>
                          </a:rPr>
                          <m:t>𝒙</m:t>
                        </m:r>
                      </m:e>
                      <m:sup>
                        <m:r>
                          <a:rPr lang="pt-BR" b="1" i="1" smtClean="0">
                            <a:solidFill>
                              <a:srgbClr val="250E62"/>
                            </a:solidFill>
                            <a:latin typeface="Cambria Math" panose="02040503050406030204" pitchFamily="18" charset="0"/>
                          </a:rPr>
                          <m:t>′</m:t>
                        </m:r>
                      </m:sup>
                    </m:sSup>
                    <m:r>
                      <a:rPr lang="pt-BR" b="1" i="1" smtClean="0">
                        <a:solidFill>
                          <a:srgbClr val="250E62"/>
                        </a:solidFill>
                        <a:latin typeface="Cambria Math" panose="02040503050406030204" pitchFamily="18" charset="0"/>
                      </a:rPr>
                      <m:t>𝑩</m:t>
                    </m:r>
                    <m:r>
                      <a:rPr lang="en-US" b="1" i="1" smtClean="0">
                        <a:solidFill>
                          <a:srgbClr val="250E62"/>
                        </a:solidFill>
                        <a:latin typeface="Cambria Math" panose="02040503050406030204" pitchFamily="18" charset="0"/>
                      </a:rPr>
                      <m:t>+</m:t>
                    </m:r>
                    <m:r>
                      <a:rPr lang="pt-BR" b="1" i="1" smtClean="0">
                        <a:solidFill>
                          <a:srgbClr val="250E62"/>
                        </a:solidFill>
                        <a:latin typeface="Cambria Math" panose="02040503050406030204" pitchFamily="18" charset="0"/>
                      </a:rPr>
                      <m:t>𝒗</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𝒙</m:t>
                    </m:r>
                    <m:r>
                      <a:rPr lang="pt-BR" b="1" i="1" smtClean="0">
                        <a:solidFill>
                          <a:srgbClr val="250E62"/>
                        </a:solidFill>
                        <a:latin typeface="Cambria Math" panose="02040503050406030204" pitchFamily="18" charset="0"/>
                      </a:rPr>
                      <m:t>′</m:t>
                    </m:r>
                  </m:oMath>
                </a14:m>
                <a:r>
                  <a:rPr lang="en-US" dirty="0">
                    <a:solidFill>
                      <a:srgbClr val="250E62"/>
                    </a:solidFill>
                  </a:rPr>
                  <a:t>		</a:t>
                </a:r>
                <a:r>
                  <a:rPr lang="en-US" sz="1400" dirty="0">
                    <a:solidFill>
                      <a:srgbClr val="250E62"/>
                    </a:solidFill>
                  </a:rPr>
                  <a:t>(11)</a:t>
                </a:r>
              </a:p>
              <a:p>
                <a:pPr marL="0" indent="0" algn="ctr">
                  <a:buNone/>
                </a:pPr>
                <a14:m>
                  <m:oMath xmlns:m="http://schemas.openxmlformats.org/officeDocument/2006/math">
                    <m:r>
                      <a:rPr lang="pt-BR" i="1">
                        <a:solidFill>
                          <a:srgbClr val="250E62"/>
                        </a:solidFill>
                        <a:latin typeface="Cambria Math" panose="02040503050406030204" pitchFamily="18" charset="0"/>
                      </a:rPr>
                      <m:t>𝒗</m:t>
                    </m:r>
                    <m:r>
                      <a:rPr lang="en-US" i="1">
                        <a:solidFill>
                          <a:srgbClr val="250E62"/>
                        </a:solidFill>
                        <a:latin typeface="Cambria Math" panose="02040503050406030204" pitchFamily="18" charset="0"/>
                      </a:rPr>
                      <m:t>=</m:t>
                    </m:r>
                    <m:sSup>
                      <m:sSupPr>
                        <m:ctrlPr>
                          <a:rPr lang="pt-BR" i="1">
                            <a:solidFill>
                              <a:srgbClr val="250E62"/>
                            </a:solidFill>
                            <a:latin typeface="Cambria Math" panose="02040503050406030204" pitchFamily="18" charset="0"/>
                          </a:rPr>
                        </m:ctrlPr>
                      </m:sSupPr>
                      <m:e>
                        <m:r>
                          <a:rPr lang="en-US" i="1">
                            <a:solidFill>
                              <a:srgbClr val="250E62"/>
                            </a:solidFill>
                            <a:latin typeface="Cambria Math" panose="02040503050406030204" pitchFamily="18" charset="0"/>
                          </a:rPr>
                          <m:t>𝒙</m:t>
                        </m:r>
                      </m:e>
                      <m:sup>
                        <m:r>
                          <a:rPr lang="pt-BR" i="1">
                            <a:solidFill>
                              <a:srgbClr val="250E62"/>
                            </a:solidFill>
                            <a:latin typeface="Cambria Math" panose="02040503050406030204" pitchFamily="18" charset="0"/>
                          </a:rPr>
                          <m:t>′</m:t>
                        </m:r>
                      </m:sup>
                    </m:sSup>
                    <m:r>
                      <a:rPr lang="fr-FR" b="1" i="1" smtClean="0">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𝑰</m:t>
                    </m:r>
                    <m:r>
                      <a:rPr lang="fr-FR" b="1" i="1" smtClean="0">
                        <a:solidFill>
                          <a:srgbClr val="250E62"/>
                        </a:solidFill>
                        <a:latin typeface="Cambria Math" panose="02040503050406030204" pitchFamily="18" charset="0"/>
                      </a:rPr>
                      <m:t>−</m:t>
                    </m:r>
                    <m:r>
                      <a:rPr lang="pt-BR" i="1">
                        <a:solidFill>
                          <a:srgbClr val="250E62"/>
                        </a:solidFill>
                        <a:latin typeface="Cambria Math" panose="02040503050406030204" pitchFamily="18" charset="0"/>
                      </a:rPr>
                      <m:t>𝑩</m:t>
                    </m:r>
                    <m:r>
                      <a:rPr lang="fr-FR" b="1" i="1" smtClean="0">
                        <a:solidFill>
                          <a:srgbClr val="250E62"/>
                        </a:solidFill>
                        <a:latin typeface="Cambria Math" panose="02040503050406030204" pitchFamily="18" charset="0"/>
                      </a:rPr>
                      <m:t>)</m:t>
                    </m:r>
                  </m:oMath>
                </a14:m>
                <a:r>
                  <a:rPr lang="en-US" dirty="0">
                    <a:solidFill>
                      <a:srgbClr val="250E62"/>
                    </a:solidFill>
                  </a:rPr>
                  <a:t>		</a:t>
                </a:r>
                <a:r>
                  <a:rPr lang="en-US" sz="1400" dirty="0">
                    <a:solidFill>
                      <a:srgbClr val="250E62"/>
                    </a:solidFill>
                  </a:rPr>
                  <a:t>(</a:t>
                </a:r>
                <a:r>
                  <a:rPr lang="en-US" sz="1400" dirty="0" smtClean="0">
                    <a:solidFill>
                      <a:srgbClr val="250E62"/>
                    </a:solidFill>
                  </a:rPr>
                  <a:t>12)</a:t>
                </a:r>
                <a:endParaRPr lang="en-US" sz="1400" dirty="0">
                  <a:solidFill>
                    <a:srgbClr val="250E62"/>
                  </a:solidFill>
                </a:endParaRPr>
              </a:p>
              <a:p>
                <a:pPr marL="0" lvl="0" indent="0" algn="ctr">
                  <a:buNone/>
                </a:pPr>
                <a14:m>
                  <m:oMath xmlns:m="http://schemas.openxmlformats.org/officeDocument/2006/math">
                    <m:sSup>
                      <m:sSupPr>
                        <m:ctrlPr>
                          <a:rPr lang="en-US" i="1" smtClean="0">
                            <a:solidFill>
                              <a:srgbClr val="250E62"/>
                            </a:solidFill>
                            <a:latin typeface="Cambria Math" panose="02040503050406030204" pitchFamily="18" charset="0"/>
                          </a:rPr>
                        </m:ctrlPr>
                      </m:sSupPr>
                      <m:e>
                        <m:r>
                          <a:rPr lang="fr-FR" b="1" i="1" smtClean="0">
                            <a:solidFill>
                              <a:srgbClr val="250E62"/>
                            </a:solidFill>
                            <a:latin typeface="Cambria Math" panose="02040503050406030204" pitchFamily="18" charset="0"/>
                          </a:rPr>
                          <m:t>𝒗</m:t>
                        </m:r>
                        <m:r>
                          <a:rPr lang="pt-BR"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𝑰</m:t>
                        </m:r>
                        <m:r>
                          <a:rPr lang="en-US" b="1" i="1" smtClean="0">
                            <a:solidFill>
                              <a:srgbClr val="250E62"/>
                            </a:solidFill>
                            <a:latin typeface="Cambria Math" panose="02040503050406030204" pitchFamily="18" charset="0"/>
                          </a:rPr>
                          <m:t>−</m:t>
                        </m:r>
                        <m:r>
                          <a:rPr lang="pt-BR" b="1" i="1" smtClean="0">
                            <a:solidFill>
                              <a:srgbClr val="250E62"/>
                            </a:solidFill>
                            <a:latin typeface="Cambria Math" panose="02040503050406030204" pitchFamily="18" charset="0"/>
                          </a:rPr>
                          <m:t>𝑩</m:t>
                        </m:r>
                        <m:r>
                          <a:rPr lang="en-US" b="1" i="1" smtClean="0">
                            <a:solidFill>
                              <a:srgbClr val="250E62"/>
                            </a:solidFill>
                            <a:latin typeface="Cambria Math" panose="02040503050406030204" pitchFamily="18" charset="0"/>
                          </a:rPr>
                          <m:t>)</m:t>
                        </m:r>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r>
                      <a:rPr lang="en-US" i="1" smtClean="0">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𝒙</m:t>
                    </m:r>
                    <m:r>
                      <a:rPr lang="fr-FR" b="1" i="1" smtClean="0">
                        <a:solidFill>
                          <a:srgbClr val="250E62"/>
                        </a:solidFill>
                        <a:latin typeface="Cambria Math" panose="02040503050406030204" pitchFamily="18" charset="0"/>
                      </a:rPr>
                      <m:t>′</m:t>
                    </m:r>
                  </m:oMath>
                </a14:m>
                <a:r>
                  <a:rPr lang="en-US" dirty="0">
                    <a:solidFill>
                      <a:srgbClr val="250E62"/>
                    </a:solidFill>
                  </a:rPr>
                  <a:t>		</a:t>
                </a:r>
                <a:r>
                  <a:rPr lang="en-US" sz="1400" dirty="0">
                    <a:solidFill>
                      <a:srgbClr val="250E62"/>
                    </a:solidFill>
                  </a:rPr>
                  <a:t>(</a:t>
                </a:r>
                <a:r>
                  <a:rPr lang="en-US" sz="1400" dirty="0" smtClean="0">
                    <a:solidFill>
                      <a:srgbClr val="250E62"/>
                    </a:solidFill>
                  </a:rPr>
                  <a:t>13)</a:t>
                </a:r>
                <a:endParaRPr lang="en-US" u="sng" dirty="0">
                  <a:solidFill>
                    <a:srgbClr val="250E62"/>
                  </a:solidFill>
                </a:endParaRPr>
              </a:p>
              <a:p>
                <a:pPr marL="0" lvl="0" indent="0">
                  <a:buNone/>
                </a:pPr>
                <a:r>
                  <a:rPr lang="en-US" sz="1200" b="0" dirty="0">
                    <a:solidFill>
                      <a:srgbClr val="250E62"/>
                    </a:solidFill>
                  </a:rPr>
                  <a:t>Substituting equation 10 into </a:t>
                </a:r>
                <a:r>
                  <a:rPr lang="en-US" sz="1200" b="0" dirty="0" smtClean="0">
                    <a:solidFill>
                      <a:srgbClr val="250E62"/>
                    </a:solidFill>
                  </a:rPr>
                  <a:t>13 </a:t>
                </a:r>
                <a:r>
                  <a:rPr lang="en-US" sz="1200" b="0" dirty="0">
                    <a:solidFill>
                      <a:srgbClr val="250E62"/>
                    </a:solidFill>
                  </a:rPr>
                  <a:t>and reorganizing: </a:t>
                </a:r>
                <a:r>
                  <a:rPr lang="en-US" sz="1600" dirty="0">
                    <a:solidFill>
                      <a:srgbClr val="250E62"/>
                    </a:solidFill>
                  </a:rPr>
                  <a:t> 	</a:t>
                </a:r>
                <a14:m>
                  <m:oMath xmlns:m="http://schemas.openxmlformats.org/officeDocument/2006/math">
                    <m:r>
                      <a:rPr lang="en-US" b="1" i="1" smtClean="0">
                        <a:solidFill>
                          <a:srgbClr val="250E62"/>
                        </a:solidFill>
                        <a:latin typeface="Cambria Math" panose="02040503050406030204" pitchFamily="18" charset="0"/>
                      </a:rPr>
                      <m:t>𝒙</m:t>
                    </m:r>
                    <m:r>
                      <a:rPr lang="pt-BR"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𝒗</m:t>
                    </m:r>
                    <m:r>
                      <a:rPr lang="pt-BR" b="1" i="1" smtClean="0">
                        <a:solidFill>
                          <a:srgbClr val="250E62"/>
                        </a:solidFill>
                        <a:latin typeface="Cambria Math" panose="02040503050406030204" pitchFamily="18" charset="0"/>
                      </a:rPr>
                      <m:t>𝑮</m:t>
                    </m:r>
                  </m:oMath>
                </a14:m>
                <a:r>
                  <a:rPr lang="en-US" dirty="0">
                    <a:solidFill>
                      <a:srgbClr val="250E62"/>
                    </a:solidFill>
                  </a:rPr>
                  <a:t>		</a:t>
                </a:r>
                <a:r>
                  <a:rPr lang="en-US" sz="1400" dirty="0">
                    <a:solidFill>
                      <a:srgbClr val="250E62"/>
                    </a:solidFill>
                  </a:rPr>
                  <a:t>(</a:t>
                </a:r>
                <a:r>
                  <a:rPr lang="en-US" sz="1400" dirty="0" smtClean="0">
                    <a:solidFill>
                      <a:srgbClr val="250E62"/>
                    </a:solidFill>
                  </a:rPr>
                  <a:t>14)</a:t>
                </a:r>
                <a:endParaRPr lang="en-US" u="sng" dirty="0">
                  <a:solidFill>
                    <a:srgbClr val="250E62"/>
                  </a:solidFill>
                </a:endParaRPr>
              </a:p>
              <a:p>
                <a:endParaRPr lang="en-US" dirty="0"/>
              </a:p>
              <a:p>
                <a:pPr marL="0" indent="0">
                  <a:buNone/>
                </a:pPr>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p:sp>
            <p:nvSpPr>
              <p:cNvPr id="13" name="Content Placeholder 2">
                <a:extLst>
                  <a:ext uri="{FF2B5EF4-FFF2-40B4-BE49-F238E27FC236}">
                    <a16:creationId xmlns:a16="http://schemas.microsoft.com/office/drawing/2014/main" id="{BABD8095-922E-8094-87C3-9E45049E620C}"/>
                  </a:ext>
                </a:extLst>
              </p:cNvPr>
              <p:cNvSpPr>
                <a:spLocks noGrp="1" noRot="1" noChangeAspect="1" noMove="1" noResize="1" noEditPoints="1" noAdjustHandles="1" noChangeArrowheads="1" noChangeShapeType="1" noTextEdit="1"/>
              </p:cNvSpPr>
              <p:nvPr>
                <p:ph idx="1"/>
              </p:nvPr>
            </p:nvSpPr>
            <p:spPr>
              <a:xfrm>
                <a:off x="1271464" y="1702635"/>
                <a:ext cx="9937104" cy="4894717"/>
              </a:xfrm>
              <a:blipFill>
                <a:blip r:embed="rId3"/>
                <a:stretch>
                  <a:fillRect l="-61" t="-623"/>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351AFEAA-1983-77F6-1494-06F581064207}"/>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6A843334-1EE1-4A32-A4FC-EA5914B89903}"/>
              </a:ext>
            </a:extLst>
          </p:cNvPr>
          <p:cNvSpPr>
            <a:spLocks noGrp="1"/>
          </p:cNvSpPr>
          <p:nvPr>
            <p:ph type="body" sz="quarter" idx="13"/>
          </p:nvPr>
        </p:nvSpPr>
        <p:spPr>
          <a:xfrm>
            <a:off x="1354286" y="897150"/>
            <a:ext cx="7272338" cy="792088"/>
          </a:xfrm>
        </p:spPr>
        <p:txBody>
          <a:bodyPr/>
          <a:lstStyle/>
          <a:p>
            <a:r>
              <a:rPr lang="en-US" dirty="0"/>
              <a:t>The Ghosh Model</a:t>
            </a:r>
          </a:p>
        </p:txBody>
      </p:sp>
      <p:sp>
        <p:nvSpPr>
          <p:cNvPr id="16" name="Text Placeholder 4">
            <a:extLst>
              <a:ext uri="{FF2B5EF4-FFF2-40B4-BE49-F238E27FC236}">
                <a16:creationId xmlns:a16="http://schemas.microsoft.com/office/drawing/2014/main" id="{9807AFEB-2030-4882-27CD-F229D6273BF5}"/>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A43CAE58-0621-5799-948C-AADB3A02FD8F}"/>
              </a:ext>
            </a:extLst>
          </p:cNvPr>
          <p:cNvGraphicFramePr>
            <a:graphicFrameLocks noGrp="1"/>
          </p:cNvGraphicFramePr>
          <p:nvPr>
            <p:extLst>
              <p:ext uri="{D42A27DB-BD31-4B8C-83A1-F6EECF244321}">
                <p14:modId xmlns:p14="http://schemas.microsoft.com/office/powerpoint/2010/main" val="1085840683"/>
              </p:ext>
            </p:extLst>
          </p:nvPr>
        </p:nvGraphicFramePr>
        <p:xfrm>
          <a:off x="1559496" y="2282632"/>
          <a:ext cx="4590225" cy="1002352"/>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1452632661"/>
                    </a:ext>
                  </a:extLst>
                </a:gridCol>
                <a:gridCol w="1728192">
                  <a:extLst>
                    <a:ext uri="{9D8B030D-6E8A-4147-A177-3AD203B41FA5}">
                      <a16:colId xmlns:a16="http://schemas.microsoft.com/office/drawing/2014/main" val="3836383363"/>
                    </a:ext>
                  </a:extLst>
                </a:gridCol>
                <a:gridCol w="1421873">
                  <a:extLst>
                    <a:ext uri="{9D8B030D-6E8A-4147-A177-3AD203B41FA5}">
                      <a16:colId xmlns:a16="http://schemas.microsoft.com/office/drawing/2014/main" val="4089303509"/>
                    </a:ext>
                  </a:extLst>
                </a:gridCol>
              </a:tblGrid>
              <a:tr h="336408">
                <a:tc>
                  <a:txBody>
                    <a:bodyPr/>
                    <a:lstStyle/>
                    <a:p>
                      <a:pPr algn="ctr"/>
                      <a:endParaRPr lang="en-US"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1"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1.43</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C295EA-6A2E-1DA0-63E0-79C0DD416B8E}"/>
                  </a:ext>
                </a:extLst>
              </p:cNvPr>
              <p:cNvSpPr txBox="1">
                <a:spLocks/>
              </p:cNvSpPr>
              <p:nvPr/>
            </p:nvSpPr>
            <p:spPr>
              <a:xfrm>
                <a:off x="5447928" y="2282632"/>
                <a:ext cx="6120680" cy="1436227"/>
              </a:xfrm>
              <a:prstGeom prst="rect">
                <a:avLst/>
              </a:prstGeom>
            </p:spPr>
            <p:txBody>
              <a:bodyPr/>
              <a:lstStyle>
                <a:lvl1pPr marL="285750" indent="-285750" algn="l" defTabSz="457200" rtl="0" eaLnBrk="1" latinLnBrk="0" hangingPunct="1">
                  <a:spcBef>
                    <a:spcPct val="20000"/>
                  </a:spcBef>
                  <a:buSzPct val="100000"/>
                  <a:buFontTx/>
                  <a:buBlip>
                    <a:blip r:embed="rId4"/>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5"/>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a:t>Note: Like the B Matrix, the </a:t>
                </a: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𝒈</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are interpretable only when the G Matrix is read following its rows</a:t>
                </a:r>
              </a:p>
              <a:p>
                <a:pPr lvl="3"/>
                <a:r>
                  <a:rPr lang="en-US" u="sng" dirty="0"/>
                  <a:t>e.g. Given 1 unit of output, the wheat industry allocates 1.43 units of direct and indirect production to its own production, and 1.11 units of direct and indirect production to the bread industry</a:t>
                </a:r>
              </a:p>
            </p:txBody>
          </p:sp>
        </mc:Choice>
        <mc:Fallback xmlns="">
          <p:sp>
            <p:nvSpPr>
              <p:cNvPr id="3" name="Content Placeholder 2">
                <a:extLst>
                  <a:ext uri="{FF2B5EF4-FFF2-40B4-BE49-F238E27FC236}">
                    <a16:creationId xmlns:a16="http://schemas.microsoft.com/office/drawing/2014/main" id="{CAC295EA-6A2E-1DA0-63E0-79C0DD416B8E}"/>
                  </a:ext>
                </a:extLst>
              </p:cNvPr>
              <p:cNvSpPr txBox="1">
                <a:spLocks noRot="1" noChangeAspect="1" noMove="1" noResize="1" noEditPoints="1" noAdjustHandles="1" noChangeArrowheads="1" noChangeShapeType="1" noTextEdit="1"/>
              </p:cNvSpPr>
              <p:nvPr/>
            </p:nvSpPr>
            <p:spPr>
              <a:xfrm>
                <a:off x="5447928" y="2282632"/>
                <a:ext cx="6120680" cy="1436227"/>
              </a:xfrm>
              <a:prstGeom prst="rect">
                <a:avLst/>
              </a:prstGeom>
              <a:blipFill>
                <a:blip r:embed="rId6"/>
                <a:stretch>
                  <a:fillRect t="-847" r="-598" b="-9322"/>
                </a:stretch>
              </a:blipFill>
            </p:spPr>
            <p:txBody>
              <a:bodyPr/>
              <a:lstStyle/>
              <a:p>
                <a:r>
                  <a:rPr lang="fr-FR">
                    <a:noFill/>
                  </a:rPr>
                  <a:t> </a:t>
                </a:r>
              </a:p>
            </p:txBody>
          </p:sp>
        </mc:Fallback>
      </mc:AlternateContent>
    </p:spTree>
    <p:extLst>
      <p:ext uri="{BB962C8B-B14F-4D97-AF65-F5344CB8AC3E}">
        <p14:creationId xmlns:p14="http://schemas.microsoft.com/office/powerpoint/2010/main" val="327978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D4B0D-C026-0D57-73C5-80D171015C76}"/>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1D8E262B-22D2-C8B6-56CE-5FECD7004BF3}"/>
              </a:ext>
            </a:extLst>
          </p:cNvPr>
          <p:cNvSpPr>
            <a:spLocks noGrp="1"/>
          </p:cNvSpPr>
          <p:nvPr>
            <p:ph idx="1"/>
          </p:nvPr>
        </p:nvSpPr>
        <p:spPr>
          <a:xfrm>
            <a:off x="1271464" y="1702635"/>
            <a:ext cx="10153128" cy="4894717"/>
          </a:xfrm>
        </p:spPr>
        <p:txBody>
          <a:bodyPr/>
          <a:lstStyle/>
          <a:p>
            <a:r>
              <a:rPr lang="en-US" dirty="0"/>
              <a:t>The Ghosh Model (equation 12) establishes the relationship between value-added and industrial output in an economy</a:t>
            </a:r>
          </a:p>
          <a:p>
            <a:pPr lvl="1"/>
            <a:r>
              <a:rPr lang="en-US" dirty="0"/>
              <a:t>It establishes the amount of industrial output production possible to be produced given the factors of production available (in the value-added vector)</a:t>
            </a:r>
          </a:p>
          <a:p>
            <a:pPr lvl="2"/>
            <a:r>
              <a:rPr lang="en-US" dirty="0"/>
              <a:t>It is a supply-led model by definition</a:t>
            </a:r>
          </a:p>
          <a:p>
            <a:pPr marL="0" indent="0">
              <a:buNone/>
            </a:pPr>
            <a:endParaRPr lang="en-US" dirty="0"/>
          </a:p>
          <a:p>
            <a:r>
              <a:rPr lang="en-US" dirty="0"/>
              <a:t>Key assumptions of the Ghosh Model:</a:t>
            </a:r>
          </a:p>
          <a:p>
            <a:pPr lvl="1"/>
            <a:r>
              <a:rPr lang="en-US" dirty="0"/>
              <a:t>Value-added determines total output of the economy </a:t>
            </a:r>
          </a:p>
          <a:p>
            <a:pPr lvl="2"/>
            <a:r>
              <a:rPr lang="en-US" dirty="0"/>
              <a:t>Final demand adapts to output ensuring full employment</a:t>
            </a:r>
          </a:p>
          <a:p>
            <a:pPr lvl="1"/>
            <a:r>
              <a:rPr lang="en-US" dirty="0"/>
              <a:t>Constant returns to scale</a:t>
            </a:r>
          </a:p>
          <a:p>
            <a:pPr lvl="1"/>
            <a:r>
              <a:rPr lang="en-US" u="sng" dirty="0"/>
              <a:t>Factors of production are substitutable among themselves</a:t>
            </a:r>
          </a:p>
          <a:p>
            <a:pPr lvl="1"/>
            <a:r>
              <a:rPr lang="en-US" dirty="0"/>
              <a:t>The structure of output allocation is fixed</a:t>
            </a:r>
          </a:p>
          <a:p>
            <a:pPr marL="0" indent="0">
              <a:buNone/>
            </a:pPr>
            <a:endParaRPr lang="en-US" dirty="0"/>
          </a:p>
          <a:p>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p:sp>
        <p:nvSpPr>
          <p:cNvPr id="14" name="Title 1">
            <a:extLst>
              <a:ext uri="{FF2B5EF4-FFF2-40B4-BE49-F238E27FC236}">
                <a16:creationId xmlns:a16="http://schemas.microsoft.com/office/drawing/2014/main" id="{6760C448-CE24-3CDA-2311-0458EF640DA6}"/>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0F9171D4-5616-FEC9-A176-D9434807413B}"/>
              </a:ext>
            </a:extLst>
          </p:cNvPr>
          <p:cNvSpPr>
            <a:spLocks noGrp="1"/>
          </p:cNvSpPr>
          <p:nvPr>
            <p:ph type="body" sz="quarter" idx="13"/>
          </p:nvPr>
        </p:nvSpPr>
        <p:spPr>
          <a:xfrm>
            <a:off x="1354286" y="897150"/>
            <a:ext cx="7272338" cy="792088"/>
          </a:xfrm>
        </p:spPr>
        <p:txBody>
          <a:bodyPr/>
          <a:lstStyle/>
          <a:p>
            <a:r>
              <a:rPr lang="en-US" dirty="0"/>
              <a:t>The Ghosh Model</a:t>
            </a:r>
          </a:p>
        </p:txBody>
      </p:sp>
      <p:sp>
        <p:nvSpPr>
          <p:cNvPr id="16" name="Text Placeholder 4">
            <a:extLst>
              <a:ext uri="{FF2B5EF4-FFF2-40B4-BE49-F238E27FC236}">
                <a16:creationId xmlns:a16="http://schemas.microsoft.com/office/drawing/2014/main" id="{F20F4968-48B9-8570-5CED-1BAA0DFA2B12}"/>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375941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7D28-C541-AAF0-1284-7DDAAA2D64B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883AA423-5539-3C69-7710-9CFB6F3527FC}"/>
                  </a:ext>
                </a:extLst>
              </p:cNvPr>
              <p:cNvSpPr>
                <a:spLocks noGrp="1"/>
              </p:cNvSpPr>
              <p:nvPr>
                <p:ph idx="1"/>
              </p:nvPr>
            </p:nvSpPr>
            <p:spPr>
              <a:xfrm>
                <a:off x="1271464" y="1702635"/>
                <a:ext cx="10153128" cy="4894717"/>
              </a:xfrm>
            </p:spPr>
            <p:txBody>
              <a:bodyPr/>
              <a:lstStyle/>
              <a:p>
                <a:r>
                  <a:rPr lang="en-US" dirty="0"/>
                  <a:t>The total backward and forward linkages of an industry are indicatives of the general importance of that industry to the whole productive network</a:t>
                </a:r>
              </a:p>
              <a:p>
                <a:pPr lvl="1"/>
                <a:r>
                  <a:rPr lang="en-US" dirty="0"/>
                  <a:t>They are also called “upstream multiplier” and “downstream multiplier”</a:t>
                </a:r>
              </a:p>
              <a:p>
                <a:endParaRPr lang="en-US" dirty="0"/>
              </a:p>
              <a:p>
                <a:r>
                  <a:rPr lang="en-US" dirty="0"/>
                  <a:t>The upstream multiplier is calculated through the sum of the direct and indirect backward linkages of an industry using the L Matrix</a:t>
                </a:r>
              </a:p>
              <a:p>
                <a:pPr lvl="1"/>
                <a14:m>
                  <m:oMath xmlns:m="http://schemas.openxmlformats.org/officeDocument/2006/math">
                    <m:nary>
                      <m:naryPr>
                        <m:chr m:val="∑"/>
                        <m:ctrlPr>
                          <a:rPr lang="en-GB" sz="1600" b="1" i="1" smtClean="0">
                            <a:solidFill>
                              <a:schemeClr val="accent2"/>
                            </a:solidFill>
                            <a:latin typeface="Cambria Math" panose="02040503050406030204" pitchFamily="18" charset="0"/>
                            <a:cs typeface="Times New Roman" panose="02020603050405020304" pitchFamily="18" charset="0"/>
                          </a:rPr>
                        </m:ctrlPr>
                      </m:naryPr>
                      <m:sub>
                        <m:r>
                          <m:rPr>
                            <m:brk m:alnAt="23"/>
                          </m:rPr>
                          <a:rPr lang="en-GB" sz="1600" b="1" i="1" smtClean="0">
                            <a:solidFill>
                              <a:schemeClr val="accent2"/>
                            </a:solidFill>
                            <a:latin typeface="Cambria Math" panose="02040503050406030204" pitchFamily="18" charset="0"/>
                            <a:cs typeface="Times New Roman" panose="02020603050405020304" pitchFamily="18" charset="0"/>
                          </a:rPr>
                          <m:t>𝒊</m:t>
                        </m:r>
                        <m:r>
                          <a:rPr lang="en-GB" sz="1600" b="1" i="1" smtClean="0">
                            <a:solidFill>
                              <a:schemeClr val="accent2"/>
                            </a:solidFill>
                            <a:latin typeface="Cambria Math" panose="02040503050406030204" pitchFamily="18" charset="0"/>
                            <a:cs typeface="Times New Roman" panose="02020603050405020304" pitchFamily="18" charset="0"/>
                          </a:rPr>
                          <m:t>=</m:t>
                        </m:r>
                        <m:r>
                          <a:rPr lang="en-GB" sz="1600" b="1" i="1" smtClean="0">
                            <a:solidFill>
                              <a:schemeClr val="accent2"/>
                            </a:solidFill>
                            <a:latin typeface="Cambria Math" panose="02040503050406030204" pitchFamily="18" charset="0"/>
                            <a:cs typeface="Times New Roman" panose="02020603050405020304" pitchFamily="18" charset="0"/>
                          </a:rPr>
                          <m:t>𝟏</m:t>
                        </m:r>
                      </m:sub>
                      <m:sup>
                        <m:r>
                          <a:rPr lang="en-GB" sz="1600" b="1" i="1" smtClean="0">
                            <a:solidFill>
                              <a:schemeClr val="accent2"/>
                            </a:solidFill>
                            <a:latin typeface="Cambria Math" panose="02040503050406030204" pitchFamily="18" charset="0"/>
                            <a:cs typeface="Times New Roman" panose="02020603050405020304" pitchFamily="18" charset="0"/>
                          </a:rPr>
                          <m:t>𝒏</m:t>
                        </m:r>
                      </m:sup>
                      <m:e>
                        <m:sSub>
                          <m:sSubPr>
                            <m:ctrlPr>
                              <a:rPr lang="en-GB" sz="1600" b="1" i="1" smtClean="0">
                                <a:solidFill>
                                  <a:schemeClr val="accent2"/>
                                </a:solidFill>
                                <a:latin typeface="Cambria Math" panose="02040503050406030204" pitchFamily="18" charset="0"/>
                                <a:cs typeface="Times New Roman" panose="02020603050405020304" pitchFamily="18" charset="0"/>
                              </a:rPr>
                            </m:ctrlPr>
                          </m:sSubPr>
                          <m:e>
                            <m:r>
                              <a:rPr lang="en-GB" sz="1600" b="1" i="1" smtClean="0">
                                <a:solidFill>
                                  <a:schemeClr val="accent2"/>
                                </a:solidFill>
                                <a:latin typeface="Cambria Math" panose="02040503050406030204" pitchFamily="18" charset="0"/>
                                <a:cs typeface="Times New Roman" panose="02020603050405020304" pitchFamily="18" charset="0"/>
                              </a:rPr>
                              <m:t>𝒍</m:t>
                            </m:r>
                          </m:e>
                          <m:sub>
                            <m:r>
                              <a:rPr lang="en-GB" sz="1600" b="1" i="1" smtClean="0">
                                <a:solidFill>
                                  <a:schemeClr val="accent2"/>
                                </a:solidFill>
                                <a:latin typeface="Cambria Math" panose="02040503050406030204" pitchFamily="18" charset="0"/>
                                <a:cs typeface="Times New Roman" panose="02020603050405020304" pitchFamily="18" charset="0"/>
                              </a:rPr>
                              <m:t>𝒊</m:t>
                            </m:r>
                            <m:r>
                              <a:rPr lang="en-GB" sz="1600" b="1" i="1" smtClean="0">
                                <a:solidFill>
                                  <a:schemeClr val="accent2"/>
                                </a:solidFill>
                                <a:latin typeface="Cambria Math" panose="02040503050406030204" pitchFamily="18" charset="0"/>
                                <a:cs typeface="Times New Roman" panose="02020603050405020304" pitchFamily="18" charset="0"/>
                              </a:rPr>
                              <m:t>,</m:t>
                            </m:r>
                            <m:r>
                              <a:rPr lang="en-GB" sz="1600" b="1" i="1" smtClean="0">
                                <a:solidFill>
                                  <a:schemeClr val="accent2"/>
                                </a:solidFill>
                                <a:latin typeface="Cambria Math" panose="02040503050406030204" pitchFamily="18" charset="0"/>
                                <a:cs typeface="Times New Roman" panose="02020603050405020304" pitchFamily="18" charset="0"/>
                              </a:rPr>
                              <m:t>𝒋</m:t>
                            </m:r>
                          </m:sub>
                        </m:sSub>
                      </m:e>
                    </m:nary>
                  </m:oMath>
                </a14:m>
                <a:r>
                  <a:rPr lang="en-US" b="1" dirty="0">
                    <a:solidFill>
                      <a:schemeClr val="accent2"/>
                    </a:solidFill>
                  </a:rPr>
                  <a:t> -&gt; the upstream multiplier of an industry j is the sum of all its </a:t>
                </a:r>
                <a14:m>
                  <m:oMath xmlns:m="http://schemas.openxmlformats.org/officeDocument/2006/math">
                    <m:sSub>
                      <m:sSubPr>
                        <m:ctrlPr>
                          <a:rPr lang="en-US" i="1">
                            <a:latin typeface="Cambria Math" panose="02040503050406030204" pitchFamily="18" charset="0"/>
                          </a:rPr>
                        </m:ctrlPr>
                      </m:sSubPr>
                      <m:e>
                        <m:r>
                          <a:rPr lang="pt-BR" b="1" i="1" smtClean="0">
                            <a:latin typeface="Cambria Math" panose="02040503050406030204" pitchFamily="18" charset="0"/>
                          </a:rPr>
                          <m:t>𝒍</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oMath>
                </a14:m>
                <a:r>
                  <a:rPr lang="en-US" b="1" dirty="0">
                    <a:solidFill>
                      <a:schemeClr val="accent2"/>
                    </a:solidFill>
                  </a:rPr>
                  <a:t> coefficients (in the column)</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lvl="1"/>
                <a:r>
                  <a:rPr lang="en-US" dirty="0"/>
                  <a:t>In the example: 1 monetary unit of output produced by the bread industry demands (pulls) the economy to generate 1.66 monetary units of value</a:t>
                </a:r>
              </a:p>
              <a:p>
                <a:pPr lvl="1"/>
                <a:endParaRPr lang="en-US" dirty="0"/>
              </a:p>
              <a:p>
                <a:pPr lvl="2"/>
                <a:endParaRPr lang="en-US" dirty="0"/>
              </a:p>
              <a:p>
                <a:pPr lvl="3"/>
                <a:endParaRPr lang="en-US" dirty="0"/>
              </a:p>
            </p:txBody>
          </p:sp>
        </mc:Choice>
        <mc:Fallback xmlns="">
          <p:sp>
            <p:nvSpPr>
              <p:cNvPr id="13" name="Content Placeholder 2">
                <a:extLst>
                  <a:ext uri="{FF2B5EF4-FFF2-40B4-BE49-F238E27FC236}">
                    <a16:creationId xmlns:a16="http://schemas.microsoft.com/office/drawing/2014/main" id="{883AA423-5539-3C69-7710-9CFB6F3527FC}"/>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623"/>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ABAC1EAF-F988-9866-3445-E7439C416E62}"/>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74E75DD4-A174-C5E9-3E23-0B79495F4B7A}"/>
              </a:ext>
            </a:extLst>
          </p:cNvPr>
          <p:cNvSpPr>
            <a:spLocks noGrp="1"/>
          </p:cNvSpPr>
          <p:nvPr>
            <p:ph type="body" sz="quarter" idx="13"/>
          </p:nvPr>
        </p:nvSpPr>
        <p:spPr>
          <a:xfrm>
            <a:off x="1354286" y="897150"/>
            <a:ext cx="7272338" cy="792088"/>
          </a:xfrm>
        </p:spPr>
        <p:txBody>
          <a:bodyPr/>
          <a:lstStyle/>
          <a:p>
            <a:r>
              <a:rPr lang="en-US" dirty="0"/>
              <a:t>Multipliers: Backward and Forward Linkages</a:t>
            </a:r>
          </a:p>
        </p:txBody>
      </p:sp>
      <p:sp>
        <p:nvSpPr>
          <p:cNvPr id="16" name="Text Placeholder 4">
            <a:extLst>
              <a:ext uri="{FF2B5EF4-FFF2-40B4-BE49-F238E27FC236}">
                <a16:creationId xmlns:a16="http://schemas.microsoft.com/office/drawing/2014/main" id="{C5238646-0911-FBD9-4D02-34A596C69B66}"/>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B1BA30F1-DA53-5BC5-8DBD-E25A528E8EBB}"/>
              </a:ext>
            </a:extLst>
          </p:cNvPr>
          <p:cNvGraphicFramePr>
            <a:graphicFrameLocks noGrp="1"/>
          </p:cNvGraphicFramePr>
          <p:nvPr>
            <p:extLst>
              <p:ext uri="{D42A27DB-BD31-4B8C-83A1-F6EECF244321}">
                <p14:modId xmlns:p14="http://schemas.microsoft.com/office/powerpoint/2010/main" val="932598078"/>
              </p:ext>
            </p:extLst>
          </p:nvPr>
        </p:nvGraphicFramePr>
        <p:xfrm>
          <a:off x="3714563" y="4293096"/>
          <a:ext cx="5266929" cy="1331888"/>
        </p:xfrm>
        <a:graphic>
          <a:graphicData uri="http://schemas.openxmlformats.org/drawingml/2006/table">
            <a:tbl>
              <a:tblPr firstRow="1" bandRow="1">
                <a:tableStyleId>{5C22544A-7EE6-4342-B048-85BDC9FD1C3A}</a:tableStyleId>
              </a:tblPr>
              <a:tblGrid>
                <a:gridCol w="1652472">
                  <a:extLst>
                    <a:ext uri="{9D8B030D-6E8A-4147-A177-3AD203B41FA5}">
                      <a16:colId xmlns:a16="http://schemas.microsoft.com/office/drawing/2014/main" val="1452632661"/>
                    </a:ext>
                  </a:extLst>
                </a:gridCol>
                <a:gridCol w="1982967">
                  <a:extLst>
                    <a:ext uri="{9D8B030D-6E8A-4147-A177-3AD203B41FA5}">
                      <a16:colId xmlns:a16="http://schemas.microsoft.com/office/drawing/2014/main" val="3836383363"/>
                    </a:ext>
                  </a:extLst>
                </a:gridCol>
                <a:gridCol w="1631490">
                  <a:extLst>
                    <a:ext uri="{9D8B030D-6E8A-4147-A177-3AD203B41FA5}">
                      <a16:colId xmlns:a16="http://schemas.microsoft.com/office/drawing/2014/main" val="4089303509"/>
                    </a:ext>
                  </a:extLst>
                </a:gridCol>
              </a:tblGrid>
              <a:tr h="336408">
                <a:tc>
                  <a:txBody>
                    <a:bodyPr/>
                    <a:lstStyle/>
                    <a:p>
                      <a:pPr algn="ctr"/>
                      <a:endParaRPr lang="en-US"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0"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1.43</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0.56</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0"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29536">
                <a:tc>
                  <a:txBody>
                    <a:bodyPr/>
                    <a:lstStyle/>
                    <a:p>
                      <a:pPr algn="ctr"/>
                      <a:r>
                        <a:rPr lang="en-US" sz="1400" b="1" dirty="0">
                          <a:latin typeface="Times New Roman" panose="02020603050405020304" pitchFamily="18" charset="0"/>
                          <a:cs typeface="Times New Roman" panose="02020603050405020304" pitchFamily="18" charset="0"/>
                        </a:rPr>
                        <a:t>Backward linkages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a:latin typeface="Times New Roman" panose="02020603050405020304" pitchFamily="18" charset="0"/>
                          <a:cs typeface="Times New Roman" panose="02020603050405020304" pitchFamily="18" charset="0"/>
                        </a:rPr>
                        <a:t>1.43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a:latin typeface="Times New Roman" panose="02020603050405020304" pitchFamily="18" charset="0"/>
                          <a:cs typeface="Times New Roman" panose="02020603050405020304" pitchFamily="18" charset="0"/>
                        </a:rPr>
                        <a:t>1.66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0153572"/>
                  </a:ext>
                </a:extLst>
              </a:tr>
            </a:tbl>
          </a:graphicData>
        </a:graphic>
      </p:graphicFrame>
    </p:spTree>
    <p:extLst>
      <p:ext uri="{BB962C8B-B14F-4D97-AF65-F5344CB8AC3E}">
        <p14:creationId xmlns:p14="http://schemas.microsoft.com/office/powerpoint/2010/main" val="418287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FF2B4-73F1-20E6-5FF3-84219C14351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64F99ED-26CE-ED35-5534-348D888F1E27}"/>
                  </a:ext>
                </a:extLst>
              </p:cNvPr>
              <p:cNvSpPr>
                <a:spLocks noGrp="1"/>
              </p:cNvSpPr>
              <p:nvPr>
                <p:ph idx="1"/>
              </p:nvPr>
            </p:nvSpPr>
            <p:spPr>
              <a:xfrm>
                <a:off x="1271464" y="1702635"/>
                <a:ext cx="10153128" cy="4894717"/>
              </a:xfrm>
            </p:spPr>
            <p:txBody>
              <a:bodyPr/>
              <a:lstStyle/>
              <a:p>
                <a:r>
                  <a:rPr lang="en-US" dirty="0"/>
                  <a:t>Conversely, the downstream multiplier is calculated through the sum of the direct and indirect forward linkages of an industry using the G Matrix</a:t>
                </a:r>
              </a:p>
              <a:p>
                <a:pPr lvl="1"/>
                <a14:m>
                  <m:oMath xmlns:m="http://schemas.openxmlformats.org/officeDocument/2006/math">
                    <m:nary>
                      <m:naryPr>
                        <m:chr m:val="∑"/>
                        <m:ctrlPr>
                          <a:rPr lang="en-GB" sz="1600" b="1" i="1" smtClean="0">
                            <a:solidFill>
                              <a:schemeClr val="accent2"/>
                            </a:solidFill>
                            <a:latin typeface="Cambria Math" panose="02040503050406030204" pitchFamily="18" charset="0"/>
                            <a:cs typeface="Times New Roman" panose="02020603050405020304" pitchFamily="18" charset="0"/>
                          </a:rPr>
                        </m:ctrlPr>
                      </m:naryPr>
                      <m:sub>
                        <m:r>
                          <a:rPr lang="pt-BR" sz="1600" b="1" i="1" smtClean="0">
                            <a:solidFill>
                              <a:schemeClr val="accent2"/>
                            </a:solidFill>
                            <a:latin typeface="Cambria Math" panose="02040503050406030204" pitchFamily="18" charset="0"/>
                            <a:cs typeface="Times New Roman" panose="02020603050405020304" pitchFamily="18" charset="0"/>
                          </a:rPr>
                          <m:t>𝒋</m:t>
                        </m:r>
                        <m:r>
                          <a:rPr lang="en-GB" sz="1600" b="1" i="1" smtClean="0">
                            <a:solidFill>
                              <a:schemeClr val="accent2"/>
                            </a:solidFill>
                            <a:latin typeface="Cambria Math" panose="02040503050406030204" pitchFamily="18" charset="0"/>
                            <a:cs typeface="Times New Roman" panose="02020603050405020304" pitchFamily="18" charset="0"/>
                          </a:rPr>
                          <m:t>=</m:t>
                        </m:r>
                        <m:r>
                          <a:rPr lang="en-GB" sz="1600" b="1" i="1" smtClean="0">
                            <a:solidFill>
                              <a:schemeClr val="accent2"/>
                            </a:solidFill>
                            <a:latin typeface="Cambria Math" panose="02040503050406030204" pitchFamily="18" charset="0"/>
                            <a:cs typeface="Times New Roman" panose="02020603050405020304" pitchFamily="18" charset="0"/>
                          </a:rPr>
                          <m:t>𝟏</m:t>
                        </m:r>
                      </m:sub>
                      <m:sup>
                        <m:r>
                          <a:rPr lang="en-GB" sz="1600" b="1" i="1" smtClean="0">
                            <a:solidFill>
                              <a:schemeClr val="accent2"/>
                            </a:solidFill>
                            <a:latin typeface="Cambria Math" panose="02040503050406030204" pitchFamily="18" charset="0"/>
                            <a:cs typeface="Times New Roman" panose="02020603050405020304" pitchFamily="18" charset="0"/>
                          </a:rPr>
                          <m:t>𝒏</m:t>
                        </m:r>
                      </m:sup>
                      <m:e>
                        <m:sSub>
                          <m:sSubPr>
                            <m:ctrlPr>
                              <a:rPr lang="en-GB" sz="1600" b="1" i="1" smtClean="0">
                                <a:solidFill>
                                  <a:schemeClr val="accent2"/>
                                </a:solidFill>
                                <a:latin typeface="Cambria Math" panose="02040503050406030204" pitchFamily="18" charset="0"/>
                                <a:cs typeface="Times New Roman" panose="02020603050405020304" pitchFamily="18" charset="0"/>
                              </a:rPr>
                            </m:ctrlPr>
                          </m:sSubPr>
                          <m:e>
                            <m:r>
                              <a:rPr lang="pt-BR" sz="1600" b="1" i="1" smtClean="0">
                                <a:solidFill>
                                  <a:schemeClr val="accent2"/>
                                </a:solidFill>
                                <a:latin typeface="Cambria Math" panose="02040503050406030204" pitchFamily="18" charset="0"/>
                                <a:cs typeface="Times New Roman" panose="02020603050405020304" pitchFamily="18" charset="0"/>
                              </a:rPr>
                              <m:t>𝒈</m:t>
                            </m:r>
                          </m:e>
                          <m:sub>
                            <m:r>
                              <a:rPr lang="en-GB" sz="1600" b="1" i="1" smtClean="0">
                                <a:solidFill>
                                  <a:schemeClr val="accent2"/>
                                </a:solidFill>
                                <a:latin typeface="Cambria Math" panose="02040503050406030204" pitchFamily="18" charset="0"/>
                                <a:cs typeface="Times New Roman" panose="02020603050405020304" pitchFamily="18" charset="0"/>
                              </a:rPr>
                              <m:t>𝒊</m:t>
                            </m:r>
                            <m:r>
                              <a:rPr lang="en-GB" sz="1600" b="1" i="1" smtClean="0">
                                <a:solidFill>
                                  <a:schemeClr val="accent2"/>
                                </a:solidFill>
                                <a:latin typeface="Cambria Math" panose="02040503050406030204" pitchFamily="18" charset="0"/>
                                <a:cs typeface="Times New Roman" panose="02020603050405020304" pitchFamily="18" charset="0"/>
                              </a:rPr>
                              <m:t>,</m:t>
                            </m:r>
                            <m:r>
                              <a:rPr lang="en-GB" sz="1600" b="1" i="1" smtClean="0">
                                <a:solidFill>
                                  <a:schemeClr val="accent2"/>
                                </a:solidFill>
                                <a:latin typeface="Cambria Math" panose="02040503050406030204" pitchFamily="18" charset="0"/>
                                <a:cs typeface="Times New Roman" panose="02020603050405020304" pitchFamily="18" charset="0"/>
                              </a:rPr>
                              <m:t>𝒋</m:t>
                            </m:r>
                          </m:sub>
                        </m:sSub>
                      </m:e>
                    </m:nary>
                  </m:oMath>
                </a14:m>
                <a:r>
                  <a:rPr lang="en-US" b="1" dirty="0">
                    <a:solidFill>
                      <a:schemeClr val="accent2"/>
                    </a:solidFill>
                  </a:rPr>
                  <a:t> -&gt; the downstream multiplier of an industry j is the sum of all its </a:t>
                </a:r>
                <a14:m>
                  <m:oMath xmlns:m="http://schemas.openxmlformats.org/officeDocument/2006/math">
                    <m:sSub>
                      <m:sSubPr>
                        <m:ctrlPr>
                          <a:rPr lang="en-US" i="1">
                            <a:latin typeface="Cambria Math" panose="02040503050406030204" pitchFamily="18" charset="0"/>
                          </a:rPr>
                        </m:ctrlPr>
                      </m:sSubPr>
                      <m:e>
                        <m:r>
                          <a:rPr lang="pt-BR" b="1" i="1" smtClean="0">
                            <a:latin typeface="Cambria Math" panose="02040503050406030204" pitchFamily="18" charset="0"/>
                          </a:rPr>
                          <m:t>𝒈</m:t>
                        </m:r>
                      </m:e>
                      <m:sub>
                        <m: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𝒋</m:t>
                        </m:r>
                      </m:sub>
                    </m:sSub>
                  </m:oMath>
                </a14:m>
                <a:r>
                  <a:rPr lang="en-US" b="1" dirty="0">
                    <a:solidFill>
                      <a:schemeClr val="accent2"/>
                    </a:solidFill>
                  </a:rPr>
                  <a:t> coefficients (in the row)</a:t>
                </a:r>
              </a:p>
              <a:p>
                <a:pPr lvl="1"/>
                <a:endParaRPr lang="en-US" b="1" dirty="0">
                  <a:solidFill>
                    <a:schemeClr val="accent2"/>
                  </a:solidFill>
                </a:endParaRPr>
              </a:p>
              <a:p>
                <a:pPr lvl="1"/>
                <a:endParaRPr lang="en-US" b="1" dirty="0">
                  <a:solidFill>
                    <a:schemeClr val="accent2"/>
                  </a:solidFill>
                </a:endParaRPr>
              </a:p>
              <a:p>
                <a:pPr lvl="1"/>
                <a:endParaRPr lang="en-US" b="1" dirty="0">
                  <a:solidFill>
                    <a:schemeClr val="accent2"/>
                  </a:solidFill>
                </a:endParaRPr>
              </a:p>
              <a:p>
                <a:pPr lvl="1"/>
                <a:endParaRPr lang="en-US" b="1" dirty="0">
                  <a:solidFill>
                    <a:schemeClr val="accent2"/>
                  </a:solidFill>
                </a:endParaRPr>
              </a:p>
              <a:p>
                <a:pPr lvl="1"/>
                <a:endParaRPr lang="en-US" b="1" dirty="0">
                  <a:solidFill>
                    <a:schemeClr val="accent2"/>
                  </a:solidFill>
                </a:endParaRPr>
              </a:p>
              <a:p>
                <a:pPr lvl="1"/>
                <a:r>
                  <a:rPr lang="en-US" dirty="0"/>
                  <a:t>In the example: 1 monetary unit of output produced by the wheat industry supplies direct and indirect inputs to the production of a total of 2.54 monetary units in the whole economy </a:t>
                </a:r>
              </a:p>
              <a:p>
                <a:pPr marL="457200" lvl="1" indent="0">
                  <a:buNone/>
                </a:pPr>
                <a:endParaRPr lang="en-US" dirty="0"/>
              </a:p>
            </p:txBody>
          </p:sp>
        </mc:Choice>
        <mc:Fallback xmlns="">
          <p:sp>
            <p:nvSpPr>
              <p:cNvPr id="13" name="Content Placeholder 2">
                <a:extLst>
                  <a:ext uri="{FF2B5EF4-FFF2-40B4-BE49-F238E27FC236}">
                    <a16:creationId xmlns:a16="http://schemas.microsoft.com/office/drawing/2014/main" id="{664F99ED-26CE-ED35-5534-348D888F1E27}"/>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623"/>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C3165AC2-952C-579F-C825-C56C27CBC72E}"/>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E3CDBB4F-2974-C6BD-D3E8-81470F98DFC5}"/>
              </a:ext>
            </a:extLst>
          </p:cNvPr>
          <p:cNvSpPr>
            <a:spLocks noGrp="1"/>
          </p:cNvSpPr>
          <p:nvPr>
            <p:ph type="body" sz="quarter" idx="13"/>
          </p:nvPr>
        </p:nvSpPr>
        <p:spPr>
          <a:xfrm>
            <a:off x="1354286" y="897150"/>
            <a:ext cx="7272338" cy="792088"/>
          </a:xfrm>
        </p:spPr>
        <p:txBody>
          <a:bodyPr/>
          <a:lstStyle/>
          <a:p>
            <a:r>
              <a:rPr lang="en-US" dirty="0"/>
              <a:t>Multipliers: Backward and Forward Linkages</a:t>
            </a:r>
          </a:p>
        </p:txBody>
      </p:sp>
      <p:sp>
        <p:nvSpPr>
          <p:cNvPr id="16" name="Text Placeholder 4">
            <a:extLst>
              <a:ext uri="{FF2B5EF4-FFF2-40B4-BE49-F238E27FC236}">
                <a16:creationId xmlns:a16="http://schemas.microsoft.com/office/drawing/2014/main" id="{C6BAEC55-A43C-685D-0BAC-1329C72DB9A6}"/>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3" name="Tabela 2">
            <a:extLst>
              <a:ext uri="{FF2B5EF4-FFF2-40B4-BE49-F238E27FC236}">
                <a16:creationId xmlns:a16="http://schemas.microsoft.com/office/drawing/2014/main" id="{D7ECE8E9-CA42-3456-B567-86F61144646F}"/>
              </a:ext>
            </a:extLst>
          </p:cNvPr>
          <p:cNvGraphicFramePr>
            <a:graphicFrameLocks noGrp="1"/>
          </p:cNvGraphicFramePr>
          <p:nvPr>
            <p:extLst>
              <p:ext uri="{D42A27DB-BD31-4B8C-83A1-F6EECF244321}">
                <p14:modId xmlns:p14="http://schemas.microsoft.com/office/powerpoint/2010/main" val="998811922"/>
              </p:ext>
            </p:extLst>
          </p:nvPr>
        </p:nvGraphicFramePr>
        <p:xfrm>
          <a:off x="3800886" y="3068960"/>
          <a:ext cx="5679490" cy="1002352"/>
        </p:xfrm>
        <a:graphic>
          <a:graphicData uri="http://schemas.openxmlformats.org/drawingml/2006/table">
            <a:tbl>
              <a:tblPr firstRow="1" bandRow="1">
                <a:tableStyleId>{5C22544A-7EE6-4342-B048-85BDC9FD1C3A}</a:tableStyleId>
              </a:tblPr>
              <a:tblGrid>
                <a:gridCol w="1360486">
                  <a:extLst>
                    <a:ext uri="{9D8B030D-6E8A-4147-A177-3AD203B41FA5}">
                      <a16:colId xmlns:a16="http://schemas.microsoft.com/office/drawing/2014/main" val="1452632661"/>
                    </a:ext>
                  </a:extLst>
                </a:gridCol>
                <a:gridCol w="1266748">
                  <a:extLst>
                    <a:ext uri="{9D8B030D-6E8A-4147-A177-3AD203B41FA5}">
                      <a16:colId xmlns:a16="http://schemas.microsoft.com/office/drawing/2014/main" val="3836383363"/>
                    </a:ext>
                  </a:extLst>
                </a:gridCol>
                <a:gridCol w="1456759">
                  <a:extLst>
                    <a:ext uri="{9D8B030D-6E8A-4147-A177-3AD203B41FA5}">
                      <a16:colId xmlns:a16="http://schemas.microsoft.com/office/drawing/2014/main" val="4089303509"/>
                    </a:ext>
                  </a:extLst>
                </a:gridCol>
                <a:gridCol w="1595497">
                  <a:extLst>
                    <a:ext uri="{9D8B030D-6E8A-4147-A177-3AD203B41FA5}">
                      <a16:colId xmlns:a16="http://schemas.microsoft.com/office/drawing/2014/main" val="1327582334"/>
                    </a:ext>
                  </a:extLst>
                </a:gridCol>
              </a:tblGrid>
              <a:tr h="336408">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kern="1200" dirty="0">
                          <a:solidFill>
                            <a:schemeClr val="dk1"/>
                          </a:solidFill>
                          <a:latin typeface="Times New Roman" panose="02020603050405020304" pitchFamily="18" charset="0"/>
                          <a:ea typeface="+mn-ea"/>
                          <a:cs typeface="Times New Roman" panose="02020603050405020304" pitchFamily="18" charset="0"/>
                        </a:rPr>
                        <a:t>Forward linkages</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0"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1.43</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Times New Roman" panose="02020603050405020304" pitchFamily="18" charset="0"/>
                          <a:cs typeface="Times New Roman" panose="02020603050405020304" pitchFamily="18" charset="0"/>
                        </a:rPr>
                        <a:t>2.54</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0"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b="1"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p:spTree>
    <p:extLst>
      <p:ext uri="{BB962C8B-B14F-4D97-AF65-F5344CB8AC3E}">
        <p14:creationId xmlns:p14="http://schemas.microsoft.com/office/powerpoint/2010/main" val="1560598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C7AA5-DB59-6972-E54E-154AAF2648B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88C564C8-5FB7-C252-88D5-8A69E03B2FA2}"/>
                  </a:ext>
                </a:extLst>
              </p:cNvPr>
              <p:cNvSpPr>
                <a:spLocks noGrp="1"/>
              </p:cNvSpPr>
              <p:nvPr>
                <p:ph idx="1"/>
              </p:nvPr>
            </p:nvSpPr>
            <p:spPr>
              <a:xfrm>
                <a:off x="1271464" y="1702635"/>
                <a:ext cx="10153128" cy="4894717"/>
              </a:xfrm>
            </p:spPr>
            <p:txBody>
              <a:bodyPr/>
              <a:lstStyle/>
              <a:p>
                <a:r>
                  <a:rPr lang="en-US" dirty="0"/>
                  <a:t>The Demand-pull/Leontief Model provides a framework to assess how changes in final demand affect the level of output </a:t>
                </a:r>
              </a:p>
              <a:p>
                <a:pPr lvl="1"/>
                <a:r>
                  <a:rPr lang="en-US" dirty="0"/>
                  <a:t>e.g. In the context of the ecological transition, it allows us to study and estimate the effects of the decarbonization</a:t>
                </a:r>
              </a:p>
              <a:p>
                <a:pPr lvl="2"/>
                <a:r>
                  <a:rPr lang="en-US" dirty="0"/>
                  <a:t>Let us assume demand for high-emitting industries declines. How does this drop in production affect the entire economy?</a:t>
                </a:r>
              </a:p>
              <a:p>
                <a:pPr lvl="1"/>
                <a:r>
                  <a:rPr lang="en-US" dirty="0"/>
                  <a:t>Given the possibility to add more information to the satellite accounts, it is possible to study the effects of the ecological transition not only in output changes, but also in other social and ecological indicators (taxes, wages, employment, emissions, land use, etc.)</a:t>
                </a:r>
              </a:p>
              <a:p>
                <a:pPr lvl="1"/>
                <a:endParaRPr lang="en-US" dirty="0"/>
              </a:p>
              <a:p>
                <a:r>
                  <a:rPr lang="en-US" dirty="0"/>
                  <a:t>The basic equation employed for this analysis is the following one: </a:t>
                </a:r>
              </a:p>
              <a:p>
                <a:endParaRPr lang="en-US" dirty="0"/>
              </a:p>
              <a:p>
                <a:pPr marL="0" lvl="0" indent="0" algn="ctr">
                  <a:buNone/>
                </a:pPr>
                <a14:m>
                  <m:oMath xmlns:m="http://schemas.openxmlformats.org/officeDocument/2006/math">
                    <m:r>
                      <a:rPr lang="en-US" i="1" smtClean="0">
                        <a:solidFill>
                          <a:srgbClr val="250E62"/>
                        </a:solidFill>
                        <a:latin typeface="Cambria Math" panose="02040503050406030204" pitchFamily="18" charset="0"/>
                        <a:ea typeface="Cambria Math" panose="02040503050406030204" pitchFamily="18" charset="0"/>
                      </a:rPr>
                      <m:t>∆</m:t>
                    </m:r>
                    <m:r>
                      <a:rPr lang="en-US" i="1">
                        <a:solidFill>
                          <a:srgbClr val="250E62"/>
                        </a:solidFill>
                        <a:latin typeface="Cambria Math" panose="02040503050406030204" pitchFamily="18" charset="0"/>
                      </a:rPr>
                      <m:t>𝒙</m:t>
                    </m:r>
                    <m:r>
                      <a:rPr lang="en-US" i="1">
                        <a:solidFill>
                          <a:srgbClr val="250E62"/>
                        </a:solidFill>
                        <a:latin typeface="Cambria Math" panose="02040503050406030204" pitchFamily="18" charset="0"/>
                      </a:rPr>
                      <m:t>=</m:t>
                    </m:r>
                    <m:r>
                      <a:rPr lang="en-US" i="1">
                        <a:solidFill>
                          <a:srgbClr val="250E62"/>
                        </a:solidFill>
                        <a:latin typeface="Cambria Math" panose="02040503050406030204" pitchFamily="18" charset="0"/>
                      </a:rPr>
                      <m:t>𝑳</m:t>
                    </m:r>
                    <m:r>
                      <a:rPr lang="en-US" i="1" smtClean="0">
                        <a:solidFill>
                          <a:srgbClr val="250E62"/>
                        </a:solidFill>
                        <a:latin typeface="Cambria Math" panose="02040503050406030204" pitchFamily="18" charset="0"/>
                        <a:ea typeface="Cambria Math" panose="02040503050406030204" pitchFamily="18" charset="0"/>
                      </a:rPr>
                      <m:t>∆</m:t>
                    </m:r>
                    <m:r>
                      <a:rPr lang="en-US" i="1">
                        <a:solidFill>
                          <a:srgbClr val="250E62"/>
                        </a:solidFill>
                        <a:latin typeface="Cambria Math" panose="02040503050406030204" pitchFamily="18" charset="0"/>
                      </a:rPr>
                      <m:t>𝒚</m:t>
                    </m:r>
                  </m:oMath>
                </a14:m>
                <a:r>
                  <a:rPr lang="en-US" dirty="0">
                    <a:solidFill>
                      <a:srgbClr val="250E62"/>
                    </a:solidFill>
                  </a:rPr>
                  <a:t>		</a:t>
                </a:r>
                <a:r>
                  <a:rPr lang="en-US" sz="1400" dirty="0">
                    <a:solidFill>
                      <a:srgbClr val="250E62"/>
                    </a:solidFill>
                  </a:rPr>
                  <a:t>(14)</a:t>
                </a:r>
                <a:endParaRPr lang="en-US" u="sng" dirty="0">
                  <a:solidFill>
                    <a:srgbClr val="250E62"/>
                  </a:solidFill>
                </a:endParaRPr>
              </a:p>
              <a:p>
                <a:pPr lvl="1"/>
                <a:endParaRPr lang="en-US" dirty="0"/>
              </a:p>
              <a:p>
                <a:pPr lvl="1"/>
                <a:r>
                  <a:rPr lang="en-US" dirty="0"/>
                  <a:t>A major limitation of this approach is that all inputs employed in production are treated as </a:t>
                </a:r>
                <a:r>
                  <a:rPr lang="en-US" u="sng" dirty="0"/>
                  <a:t>equally critical</a:t>
                </a:r>
                <a:r>
                  <a:rPr lang="en-US" dirty="0"/>
                  <a:t> and </a:t>
                </a:r>
                <a:r>
                  <a:rPr lang="en-US" u="sng" dirty="0"/>
                  <a:t>non-substitutable</a:t>
                </a:r>
              </a:p>
              <a:p>
                <a:pPr lvl="1"/>
                <a:endParaRPr lang="en-US" dirty="0"/>
              </a:p>
              <a:p>
                <a:pPr lvl="1"/>
                <a:endParaRPr lang="en-US" dirty="0"/>
              </a:p>
              <a:p>
                <a:endParaRPr lang="en-US" dirty="0"/>
              </a:p>
              <a:p>
                <a:endParaRPr lang="en-US" dirty="0"/>
              </a:p>
              <a:p>
                <a:pPr marL="0" indent="0">
                  <a:buNone/>
                </a:pPr>
                <a:endParaRPr lang="en-US" dirty="0"/>
              </a:p>
              <a:p>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13" name="Content Placeholder 2">
                <a:extLst>
                  <a:ext uri="{FF2B5EF4-FFF2-40B4-BE49-F238E27FC236}">
                    <a16:creationId xmlns:a16="http://schemas.microsoft.com/office/drawing/2014/main" id="{88C564C8-5FB7-C252-88D5-8A69E03B2FA2}"/>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258" r="-500"/>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E36358E0-B817-27A8-B9EE-CF89F3845D6D}"/>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D8533F4F-ECE3-C2DD-07E7-88065889B3D7}"/>
              </a:ext>
            </a:extLst>
          </p:cNvPr>
          <p:cNvSpPr>
            <a:spLocks noGrp="1"/>
          </p:cNvSpPr>
          <p:nvPr>
            <p:ph type="body" sz="quarter" idx="13"/>
          </p:nvPr>
        </p:nvSpPr>
        <p:spPr>
          <a:xfrm>
            <a:off x="1354286" y="897150"/>
            <a:ext cx="7272338" cy="792088"/>
          </a:xfrm>
        </p:spPr>
        <p:txBody>
          <a:bodyPr/>
          <a:lstStyle/>
          <a:p>
            <a:r>
              <a:rPr lang="en-US" dirty="0"/>
              <a:t>Changes in Final Demand</a:t>
            </a:r>
          </a:p>
        </p:txBody>
      </p:sp>
      <p:sp>
        <p:nvSpPr>
          <p:cNvPr id="16" name="Text Placeholder 4">
            <a:extLst>
              <a:ext uri="{FF2B5EF4-FFF2-40B4-BE49-F238E27FC236}">
                <a16:creationId xmlns:a16="http://schemas.microsoft.com/office/drawing/2014/main" id="{1083DD78-6CD7-AA67-CE1B-A52A76224947}"/>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283954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7898-106A-0DA4-333A-1505EC8531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7BAF5F-A10A-E3DE-3691-2ACF25CA6909}"/>
              </a:ext>
            </a:extLst>
          </p:cNvPr>
          <p:cNvSpPr>
            <a:spLocks noGrp="1"/>
          </p:cNvSpPr>
          <p:nvPr>
            <p:ph type="title"/>
          </p:nvPr>
        </p:nvSpPr>
        <p:spPr/>
        <p:txBody>
          <a:bodyPr/>
          <a:lstStyle/>
          <a:p>
            <a:r>
              <a:rPr lang="en-US" dirty="0"/>
              <a:t>Input-Output Models: Linkages and Multipliers	</a:t>
            </a:r>
            <a:endParaRPr lang="en-US" noProof="0" dirty="0"/>
          </a:p>
        </p:txBody>
      </p:sp>
      <p:sp>
        <p:nvSpPr>
          <p:cNvPr id="3" name="Espace réservé du contenu 2">
            <a:extLst>
              <a:ext uri="{FF2B5EF4-FFF2-40B4-BE49-F238E27FC236}">
                <a16:creationId xmlns:a16="http://schemas.microsoft.com/office/drawing/2014/main" id="{B561DB26-B670-B220-62FC-476B541872DE}"/>
              </a:ext>
            </a:extLst>
          </p:cNvPr>
          <p:cNvSpPr>
            <a:spLocks noGrp="1"/>
          </p:cNvSpPr>
          <p:nvPr>
            <p:ph idx="1"/>
          </p:nvPr>
        </p:nvSpPr>
        <p:spPr>
          <a:xfrm>
            <a:off x="695401" y="1484784"/>
            <a:ext cx="10873208" cy="4709195"/>
          </a:xfrm>
        </p:spPr>
        <p:txBody>
          <a:bodyPr/>
          <a:lstStyle/>
          <a:p>
            <a:r>
              <a:rPr lang="en-US" dirty="0"/>
              <a:t>Once more we invite you now to watch the following videos where we present you a real IO Model using the World Input-Output Database (WIOD) 2013 Release (Timmer et al., 2015)</a:t>
            </a:r>
          </a:p>
          <a:p>
            <a:pPr lvl="1"/>
            <a:r>
              <a:rPr lang="en-US" dirty="0"/>
              <a:t>In the videos we show how to calculate the A, L, B and G Matrices + Multipliers in Excel </a:t>
            </a:r>
          </a:p>
          <a:p>
            <a:pPr marL="0" indent="0">
              <a:buNone/>
            </a:pPr>
            <a:endParaRPr lang="en-US" dirty="0"/>
          </a:p>
          <a:p>
            <a:r>
              <a:rPr lang="en-US" dirty="0"/>
              <a:t>Watch the </a:t>
            </a:r>
            <a:r>
              <a:rPr lang="en-US" dirty="0">
                <a:hlinkClick r:id="rId3"/>
              </a:rPr>
              <a:t>videos here</a:t>
            </a:r>
            <a:r>
              <a:rPr lang="en-US" dirty="0"/>
              <a:t>! </a:t>
            </a:r>
          </a:p>
          <a:p>
            <a:pPr lvl="1"/>
            <a:r>
              <a:rPr lang="en-US" dirty="0"/>
              <a:t>The dataset can be downloaded </a:t>
            </a:r>
            <a:r>
              <a:rPr lang="en-US" dirty="0">
                <a:hlinkClick r:id="rId4"/>
              </a:rPr>
              <a:t>here</a:t>
            </a:r>
            <a:r>
              <a:rPr lang="en-US" dirty="0"/>
              <a:t> -&gt; select the option of “National IO tables” </a:t>
            </a:r>
          </a:p>
          <a:p>
            <a:pPr lvl="1"/>
            <a:r>
              <a:rPr lang="en-US" dirty="0"/>
              <a:t>Open the file “BRA_NIOT_ROW_Sep12”</a:t>
            </a:r>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6A359751-6621-9636-713B-640535C8795C}"/>
              </a:ext>
            </a:extLst>
          </p:cNvPr>
          <p:cNvSpPr>
            <a:spLocks noGrp="1"/>
          </p:cNvSpPr>
          <p:nvPr>
            <p:ph type="body" sz="quarter" idx="13"/>
          </p:nvPr>
        </p:nvSpPr>
        <p:spPr/>
        <p:txBody>
          <a:bodyPr/>
          <a:lstStyle/>
          <a:p>
            <a:r>
              <a:rPr lang="fr-FR" dirty="0"/>
              <a:t>An </a:t>
            </a:r>
            <a:r>
              <a:rPr lang="fr-FR" dirty="0" err="1"/>
              <a:t>example</a:t>
            </a:r>
            <a:r>
              <a:rPr lang="fr-FR" dirty="0"/>
              <a:t>: WIOD Table for 2010</a:t>
            </a:r>
          </a:p>
        </p:txBody>
      </p:sp>
      <p:sp>
        <p:nvSpPr>
          <p:cNvPr id="5" name="Espace réservé du texte 4">
            <a:extLst>
              <a:ext uri="{FF2B5EF4-FFF2-40B4-BE49-F238E27FC236}">
                <a16:creationId xmlns:a16="http://schemas.microsoft.com/office/drawing/2014/main" id="{7F43B14A-A3E9-543E-91BE-1281C6DED9EC}"/>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30C7D603-43F6-99D3-5CEF-99ABB49FF7A0}"/>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Tree>
    <p:extLst>
      <p:ext uri="{BB962C8B-B14F-4D97-AF65-F5344CB8AC3E}">
        <p14:creationId xmlns:p14="http://schemas.microsoft.com/office/powerpoint/2010/main" val="979354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D15C-D4C6-9D85-43A8-62DB4F66E4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3AB1DF-2848-91B7-DC07-DEE007FE4AA3}"/>
              </a:ext>
            </a:extLst>
          </p:cNvPr>
          <p:cNvSpPr>
            <a:spLocks noGrp="1"/>
          </p:cNvSpPr>
          <p:nvPr>
            <p:ph type="title"/>
          </p:nvPr>
        </p:nvSpPr>
        <p:spPr/>
        <p:txBody>
          <a:bodyPr/>
          <a:lstStyle/>
          <a:p>
            <a:r>
              <a:rPr lang="en-US" noProof="0" dirty="0"/>
              <a:t>Suggested Readings:</a:t>
            </a:r>
          </a:p>
        </p:txBody>
      </p:sp>
      <p:sp>
        <p:nvSpPr>
          <p:cNvPr id="3" name="Espace réservé du contenu 2">
            <a:extLst>
              <a:ext uri="{FF2B5EF4-FFF2-40B4-BE49-F238E27FC236}">
                <a16:creationId xmlns:a16="http://schemas.microsoft.com/office/drawing/2014/main" id="{772DD4C8-F7ED-7005-D641-58250B55E90D}"/>
              </a:ext>
            </a:extLst>
          </p:cNvPr>
          <p:cNvSpPr>
            <a:spLocks noGrp="1"/>
          </p:cNvSpPr>
          <p:nvPr>
            <p:ph idx="1"/>
          </p:nvPr>
        </p:nvSpPr>
        <p:spPr>
          <a:xfrm>
            <a:off x="695399" y="1711350"/>
            <a:ext cx="10873209" cy="4525963"/>
          </a:xfrm>
        </p:spPr>
        <p:txBody>
          <a:bodyPr>
            <a:normAutofit fontScale="92500" lnSpcReduction="20000"/>
          </a:bodyPr>
          <a:lstStyle/>
          <a:p>
            <a:r>
              <a:rPr lang="en-US" noProof="0" dirty="0"/>
              <a:t>Textbooks: </a:t>
            </a:r>
          </a:p>
          <a:p>
            <a:pPr lvl="1"/>
            <a:r>
              <a:rPr lang="en-US" noProof="0" dirty="0"/>
              <a:t>Miller, R. E., &amp; Blair, P. D. (2021). Input-Output Analysis: Foundations and Extensions (3rd ed.). Cambridge University Press. </a:t>
            </a:r>
            <a:r>
              <a:rPr lang="en-US" noProof="0" dirty="0">
                <a:hlinkClick r:id="rId2"/>
              </a:rPr>
              <a:t>https://doi.org/10.1017/9781108676212</a:t>
            </a:r>
            <a:endParaRPr lang="en-US" noProof="0" dirty="0"/>
          </a:p>
          <a:p>
            <a:pPr lvl="2"/>
            <a:r>
              <a:rPr lang="en-US" dirty="0"/>
              <a:t>Chapters 2 and 7</a:t>
            </a:r>
            <a:endParaRPr lang="en-US" noProof="0" dirty="0"/>
          </a:p>
          <a:p>
            <a:pPr lvl="1"/>
            <a:r>
              <a:rPr lang="en-US" dirty="0"/>
              <a:t>Raa, T. ten (Ed.). (2017). Handbook of input-output analysis. Edward Elgar Publishing. </a:t>
            </a:r>
            <a:r>
              <a:rPr lang="en-US" dirty="0">
                <a:hlinkClick r:id="rId3"/>
              </a:rPr>
              <a:t>https://doi.org/10.4337/9781783476329</a:t>
            </a:r>
            <a:endParaRPr lang="en-US" dirty="0"/>
          </a:p>
          <a:p>
            <a:pPr lvl="2"/>
            <a:r>
              <a:rPr lang="en-US" dirty="0"/>
              <a:t>Chapter 4</a:t>
            </a:r>
          </a:p>
          <a:p>
            <a:pPr marL="457200" lvl="1" indent="0">
              <a:buNone/>
            </a:pPr>
            <a:endParaRPr lang="en-US" noProof="0" dirty="0"/>
          </a:p>
          <a:p>
            <a:r>
              <a:rPr lang="en-US" noProof="0" dirty="0"/>
              <a:t>Recommended readings:</a:t>
            </a:r>
          </a:p>
          <a:p>
            <a:pPr lvl="1"/>
            <a:r>
              <a:rPr lang="pt-BR" dirty="0" err="1">
                <a:effectLst/>
              </a:rPr>
              <a:t>Altimiras</a:t>
            </a:r>
            <a:r>
              <a:rPr lang="pt-BR" dirty="0">
                <a:effectLst/>
              </a:rPr>
              <a:t>-Martin, A. (2024). A </a:t>
            </a:r>
            <a:r>
              <a:rPr lang="pt-BR" dirty="0" err="1">
                <a:effectLst/>
              </a:rPr>
              <a:t>supply-driven</a:t>
            </a:r>
            <a:r>
              <a:rPr lang="pt-BR" dirty="0">
                <a:effectLst/>
              </a:rPr>
              <a:t> model </a:t>
            </a:r>
            <a:r>
              <a:rPr lang="pt-BR" dirty="0" err="1">
                <a:effectLst/>
              </a:rPr>
              <a:t>consuming</a:t>
            </a:r>
            <a:r>
              <a:rPr lang="pt-BR" dirty="0">
                <a:effectLst/>
              </a:rPr>
              <a:t> </a:t>
            </a:r>
            <a:r>
              <a:rPr lang="pt-BR" dirty="0" err="1">
                <a:effectLst/>
              </a:rPr>
              <a:t>simultaneously</a:t>
            </a:r>
            <a:r>
              <a:rPr lang="pt-BR" dirty="0">
                <a:effectLst/>
              </a:rPr>
              <a:t> </a:t>
            </a:r>
            <a:r>
              <a:rPr lang="pt-BR" dirty="0" err="1">
                <a:effectLst/>
              </a:rPr>
              <a:t>all</a:t>
            </a:r>
            <a:r>
              <a:rPr lang="pt-BR" dirty="0">
                <a:effectLst/>
              </a:rPr>
              <a:t> </a:t>
            </a:r>
            <a:r>
              <a:rPr lang="pt-BR" dirty="0" err="1">
                <a:effectLst/>
              </a:rPr>
              <a:t>primary</a:t>
            </a:r>
            <a:r>
              <a:rPr lang="pt-BR" dirty="0">
                <a:effectLst/>
              </a:rPr>
              <a:t> inputs: </a:t>
            </a:r>
            <a:r>
              <a:rPr lang="pt-BR" dirty="0" err="1">
                <a:effectLst/>
              </a:rPr>
              <a:t>Unfolding</a:t>
            </a:r>
            <a:r>
              <a:rPr lang="pt-BR" dirty="0">
                <a:effectLst/>
              </a:rPr>
              <a:t> </a:t>
            </a:r>
            <a:r>
              <a:rPr lang="pt-BR" dirty="0" err="1">
                <a:effectLst/>
              </a:rPr>
              <a:t>analytical</a:t>
            </a:r>
            <a:r>
              <a:rPr lang="pt-BR" dirty="0">
                <a:effectLst/>
              </a:rPr>
              <a:t> </a:t>
            </a:r>
            <a:r>
              <a:rPr lang="pt-BR" dirty="0" err="1">
                <a:effectLst/>
              </a:rPr>
              <a:t>potential</a:t>
            </a:r>
            <a:r>
              <a:rPr lang="pt-BR" dirty="0">
                <a:effectLst/>
              </a:rPr>
              <a:t> </a:t>
            </a:r>
            <a:r>
              <a:rPr lang="pt-BR" dirty="0" err="1">
                <a:effectLst/>
              </a:rPr>
              <a:t>beyond</a:t>
            </a:r>
            <a:r>
              <a:rPr lang="pt-BR" dirty="0">
                <a:effectLst/>
              </a:rPr>
              <a:t> </a:t>
            </a:r>
            <a:r>
              <a:rPr lang="pt-BR" dirty="0" err="1">
                <a:effectLst/>
              </a:rPr>
              <a:t>the</a:t>
            </a:r>
            <a:r>
              <a:rPr lang="pt-BR" dirty="0">
                <a:effectLst/>
              </a:rPr>
              <a:t> </a:t>
            </a:r>
            <a:r>
              <a:rPr lang="pt-BR" dirty="0" err="1">
                <a:effectLst/>
              </a:rPr>
              <a:t>Ghosh</a:t>
            </a:r>
            <a:r>
              <a:rPr lang="pt-BR" dirty="0">
                <a:effectLst/>
              </a:rPr>
              <a:t> model. Economic Systems </a:t>
            </a:r>
            <a:r>
              <a:rPr lang="pt-BR" dirty="0" err="1">
                <a:effectLst/>
              </a:rPr>
              <a:t>Research</a:t>
            </a:r>
            <a:r>
              <a:rPr lang="pt-BR" dirty="0">
                <a:effectLst/>
              </a:rPr>
              <a:t>, 36(2), 249–264. </a:t>
            </a:r>
            <a:r>
              <a:rPr lang="pt-BR" dirty="0">
                <a:effectLst/>
                <a:hlinkClick r:id="rId4"/>
              </a:rPr>
              <a:t>https://doi.org/10.1080/09535314.2022.2137008</a:t>
            </a:r>
            <a:endParaRPr lang="pt-BR" dirty="0">
              <a:effectLst/>
            </a:endParaRPr>
          </a:p>
          <a:p>
            <a:pPr lvl="1"/>
            <a:r>
              <a:rPr lang="pt-BR" dirty="0" err="1">
                <a:effectLst/>
              </a:rPr>
              <a:t>Dietzenbacher</a:t>
            </a:r>
            <a:r>
              <a:rPr lang="pt-BR" dirty="0">
                <a:effectLst/>
              </a:rPr>
              <a:t>, E. (1997). In </a:t>
            </a:r>
            <a:r>
              <a:rPr lang="pt-BR" dirty="0" err="1">
                <a:effectLst/>
              </a:rPr>
              <a:t>Vindication</a:t>
            </a:r>
            <a:r>
              <a:rPr lang="pt-BR" dirty="0">
                <a:effectLst/>
              </a:rPr>
              <a:t> </a:t>
            </a:r>
            <a:r>
              <a:rPr lang="pt-BR" dirty="0" err="1">
                <a:effectLst/>
              </a:rPr>
              <a:t>of</a:t>
            </a:r>
            <a:r>
              <a:rPr lang="pt-BR" dirty="0">
                <a:effectLst/>
              </a:rPr>
              <a:t> </a:t>
            </a:r>
            <a:r>
              <a:rPr lang="pt-BR" dirty="0" err="1">
                <a:effectLst/>
              </a:rPr>
              <a:t>the</a:t>
            </a:r>
            <a:r>
              <a:rPr lang="pt-BR" dirty="0">
                <a:effectLst/>
              </a:rPr>
              <a:t> </a:t>
            </a:r>
            <a:r>
              <a:rPr lang="pt-BR" dirty="0" err="1">
                <a:effectLst/>
              </a:rPr>
              <a:t>Ghosh</a:t>
            </a:r>
            <a:r>
              <a:rPr lang="pt-BR" dirty="0">
                <a:effectLst/>
              </a:rPr>
              <a:t> Model: A </a:t>
            </a:r>
            <a:r>
              <a:rPr lang="pt-BR" dirty="0" err="1">
                <a:effectLst/>
              </a:rPr>
              <a:t>Reinterpretation</a:t>
            </a:r>
            <a:r>
              <a:rPr lang="pt-BR" dirty="0">
                <a:effectLst/>
              </a:rPr>
              <a:t> as a </a:t>
            </a:r>
            <a:r>
              <a:rPr lang="pt-BR" dirty="0" err="1">
                <a:effectLst/>
              </a:rPr>
              <a:t>Price</a:t>
            </a:r>
            <a:r>
              <a:rPr lang="pt-BR" dirty="0">
                <a:effectLst/>
              </a:rPr>
              <a:t> Model. </a:t>
            </a:r>
            <a:r>
              <a:rPr lang="pt-BR" dirty="0" err="1">
                <a:effectLst/>
              </a:rPr>
              <a:t>Journal</a:t>
            </a:r>
            <a:r>
              <a:rPr lang="pt-BR" dirty="0">
                <a:effectLst/>
              </a:rPr>
              <a:t> </a:t>
            </a:r>
            <a:r>
              <a:rPr lang="pt-BR" dirty="0" err="1">
                <a:effectLst/>
              </a:rPr>
              <a:t>of</a:t>
            </a:r>
            <a:r>
              <a:rPr lang="pt-BR" dirty="0">
                <a:effectLst/>
              </a:rPr>
              <a:t> Regional Science, 37(4), 629–651. </a:t>
            </a:r>
            <a:r>
              <a:rPr lang="pt-BR" dirty="0">
                <a:effectLst/>
                <a:hlinkClick r:id="rId5"/>
              </a:rPr>
              <a:t>https://doi.org/10.1111/0022-4146.00073</a:t>
            </a:r>
            <a:endParaRPr lang="pt-BR" dirty="0">
              <a:effectLst/>
            </a:endParaRPr>
          </a:p>
          <a:p>
            <a:pPr lvl="1"/>
            <a:r>
              <a:rPr lang="pt-BR" dirty="0" err="1">
                <a:effectLst/>
              </a:rPr>
              <a:t>Ghosh</a:t>
            </a:r>
            <a:r>
              <a:rPr lang="pt-BR" dirty="0">
                <a:effectLst/>
              </a:rPr>
              <a:t>, A. (1958). Input-Output Approach in </a:t>
            </a:r>
            <a:r>
              <a:rPr lang="pt-BR" dirty="0" err="1">
                <a:effectLst/>
              </a:rPr>
              <a:t>an</a:t>
            </a:r>
            <a:r>
              <a:rPr lang="pt-BR" dirty="0">
                <a:effectLst/>
              </a:rPr>
              <a:t> </a:t>
            </a:r>
            <a:r>
              <a:rPr lang="pt-BR" dirty="0" err="1">
                <a:effectLst/>
              </a:rPr>
              <a:t>Allocation</a:t>
            </a:r>
            <a:r>
              <a:rPr lang="pt-BR" dirty="0">
                <a:effectLst/>
              </a:rPr>
              <a:t> System. </a:t>
            </a:r>
            <a:r>
              <a:rPr lang="pt-BR" dirty="0" err="1">
                <a:effectLst/>
              </a:rPr>
              <a:t>Economica</a:t>
            </a:r>
            <a:r>
              <a:rPr lang="pt-BR" dirty="0">
                <a:effectLst/>
              </a:rPr>
              <a:t>, 25(97), 58. </a:t>
            </a:r>
            <a:r>
              <a:rPr lang="pt-BR" dirty="0">
                <a:effectLst/>
                <a:hlinkClick r:id="rId6"/>
              </a:rPr>
              <a:t>https://doi.org/10.2307/2550694</a:t>
            </a:r>
            <a:endParaRPr lang="pt-BR" dirty="0">
              <a:effectLst/>
            </a:endParaRPr>
          </a:p>
          <a:p>
            <a:pPr lvl="1"/>
            <a:r>
              <a:rPr lang="pt-BR" dirty="0" err="1">
                <a:effectLst/>
              </a:rPr>
              <a:t>Oosterhaven</a:t>
            </a:r>
            <a:r>
              <a:rPr lang="pt-BR" dirty="0">
                <a:effectLst/>
              </a:rPr>
              <a:t>, J. (1988). ON THE PLAUSIBILITY OF THE SUPPLY‐DRIVEN INPUT‐OUTPUT MODEL. </a:t>
            </a:r>
            <a:r>
              <a:rPr lang="pt-BR" dirty="0" err="1">
                <a:effectLst/>
              </a:rPr>
              <a:t>Journal</a:t>
            </a:r>
            <a:r>
              <a:rPr lang="pt-BR" dirty="0">
                <a:effectLst/>
              </a:rPr>
              <a:t> </a:t>
            </a:r>
            <a:r>
              <a:rPr lang="pt-BR" dirty="0" err="1">
                <a:effectLst/>
              </a:rPr>
              <a:t>of</a:t>
            </a:r>
            <a:r>
              <a:rPr lang="pt-BR" dirty="0">
                <a:effectLst/>
              </a:rPr>
              <a:t> Regional Science, 28(2), 203–217. </a:t>
            </a:r>
            <a:r>
              <a:rPr lang="pt-BR" dirty="0">
                <a:effectLst/>
                <a:hlinkClick r:id="rId7"/>
              </a:rPr>
              <a:t>https://doi.org/10.1111/j.1467-9787.1988.tb01208.x</a:t>
            </a:r>
            <a:endParaRPr lang="pt-BR" dirty="0">
              <a:effectLst/>
            </a:endParaRPr>
          </a:p>
          <a:p>
            <a:pPr lvl="1"/>
            <a:r>
              <a:rPr lang="pt-BR" dirty="0" err="1">
                <a:effectLst/>
              </a:rPr>
              <a:t>Oosterhaven</a:t>
            </a:r>
            <a:r>
              <a:rPr lang="pt-BR" dirty="0">
                <a:effectLst/>
              </a:rPr>
              <a:t>, J. (1996). Leontief versus </a:t>
            </a:r>
            <a:r>
              <a:rPr lang="pt-BR" dirty="0" err="1">
                <a:effectLst/>
              </a:rPr>
              <a:t>Ghoshian</a:t>
            </a:r>
            <a:r>
              <a:rPr lang="pt-BR" dirty="0">
                <a:effectLst/>
              </a:rPr>
              <a:t> </a:t>
            </a:r>
            <a:r>
              <a:rPr lang="pt-BR" dirty="0" err="1">
                <a:effectLst/>
              </a:rPr>
              <a:t>Price</a:t>
            </a:r>
            <a:r>
              <a:rPr lang="pt-BR" dirty="0">
                <a:effectLst/>
              </a:rPr>
              <a:t> </a:t>
            </a:r>
            <a:r>
              <a:rPr lang="pt-BR" dirty="0" err="1">
                <a:effectLst/>
              </a:rPr>
              <a:t>and</a:t>
            </a:r>
            <a:r>
              <a:rPr lang="pt-BR" dirty="0">
                <a:effectLst/>
              </a:rPr>
              <a:t> </a:t>
            </a:r>
            <a:r>
              <a:rPr lang="pt-BR" dirty="0" err="1">
                <a:effectLst/>
              </a:rPr>
              <a:t>Quantity</a:t>
            </a:r>
            <a:r>
              <a:rPr lang="pt-BR" dirty="0">
                <a:effectLst/>
              </a:rPr>
              <a:t> Models. Southern Economic </a:t>
            </a:r>
            <a:r>
              <a:rPr lang="pt-BR" dirty="0" err="1">
                <a:effectLst/>
              </a:rPr>
              <a:t>Journal</a:t>
            </a:r>
            <a:r>
              <a:rPr lang="pt-BR" dirty="0">
                <a:effectLst/>
              </a:rPr>
              <a:t>, 62(3), 750. </a:t>
            </a:r>
            <a:r>
              <a:rPr lang="pt-BR" dirty="0">
                <a:effectLst/>
                <a:hlinkClick r:id="rId8"/>
              </a:rPr>
              <a:t>https://doi.org/10.2307/1060892</a:t>
            </a:r>
            <a:endParaRPr lang="pt-BR" dirty="0">
              <a:effectLst/>
            </a:endParaRPr>
          </a:p>
        </p:txBody>
      </p:sp>
      <p:sp>
        <p:nvSpPr>
          <p:cNvPr id="4" name="Espace réservé du texte 3">
            <a:extLst>
              <a:ext uri="{FF2B5EF4-FFF2-40B4-BE49-F238E27FC236}">
                <a16:creationId xmlns:a16="http://schemas.microsoft.com/office/drawing/2014/main" id="{3812E3FE-21F8-6555-8F1E-3AA6EC33BC19}"/>
              </a:ext>
            </a:extLst>
          </p:cNvPr>
          <p:cNvSpPr>
            <a:spLocks noGrp="1"/>
          </p:cNvSpPr>
          <p:nvPr>
            <p:ph type="body" sz="quarter" idx="13"/>
          </p:nvPr>
        </p:nvSpPr>
        <p:spPr/>
        <p:txBody>
          <a:bodyPr/>
          <a:lstStyle/>
          <a:p>
            <a:r>
              <a:rPr lang="en-US" noProof="0" dirty="0"/>
              <a:t>Textbooks and further readings</a:t>
            </a:r>
          </a:p>
        </p:txBody>
      </p:sp>
      <p:sp>
        <p:nvSpPr>
          <p:cNvPr id="5" name="Espace réservé du texte 4">
            <a:extLst>
              <a:ext uri="{FF2B5EF4-FFF2-40B4-BE49-F238E27FC236}">
                <a16:creationId xmlns:a16="http://schemas.microsoft.com/office/drawing/2014/main" id="{7D06291F-A411-E186-5063-5D2D05AC3F3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3758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p:cNvSpPr>
                <a:spLocks noGrp="1"/>
              </p:cNvSpPr>
              <p:nvPr>
                <p:ph idx="1"/>
              </p:nvPr>
            </p:nvSpPr>
            <p:spPr>
              <a:xfrm>
                <a:off x="1271464" y="1702635"/>
                <a:ext cx="9937104" cy="4894717"/>
              </a:xfrm>
            </p:spPr>
            <p:txBody>
              <a:bodyPr/>
              <a:lstStyle/>
              <a:p>
                <a:r>
                  <a:rPr lang="en-US" dirty="0"/>
                  <a:t>The standard Input-Output Modeling technique is the </a:t>
                </a:r>
                <a:r>
                  <a:rPr lang="en-US" u="sng" dirty="0"/>
                  <a:t>demand-pull model</a:t>
                </a:r>
                <a:r>
                  <a:rPr lang="en-US" dirty="0"/>
                  <a:t> </a:t>
                </a:r>
              </a:p>
              <a:p>
                <a:pPr lvl="1"/>
                <a:r>
                  <a:rPr lang="en-US" dirty="0"/>
                  <a:t>Also named the “Leontief Model”</a:t>
                </a:r>
              </a:p>
              <a:p>
                <a:pPr lvl="1"/>
                <a:endParaRPr lang="en-US" dirty="0"/>
              </a:p>
              <a:p>
                <a:r>
                  <a:rPr lang="en-US" dirty="0"/>
                  <a:t>The model establishes linear relations between the required inputs and total output for each industry</a:t>
                </a:r>
              </a:p>
              <a:p>
                <a:pPr lvl="1"/>
                <a:r>
                  <a:rPr lang="en-US" dirty="0"/>
                  <a:t>For each industry </a:t>
                </a:r>
                <a:r>
                  <a:rPr lang="en-US" i="1" dirty="0"/>
                  <a:t>j</a:t>
                </a:r>
                <a:r>
                  <a:rPr lang="en-US" dirty="0"/>
                  <a:t> displayed in the columns of the </a:t>
                </a:r>
                <a:r>
                  <a:rPr lang="en-US" b="1" dirty="0"/>
                  <a:t>Z</a:t>
                </a:r>
                <a:r>
                  <a:rPr lang="en-US" dirty="0"/>
                  <a:t> Matrix, the value of each input employed in production is divided by the total output of industry </a:t>
                </a:r>
                <a:r>
                  <a:rPr lang="en-US" i="1" dirty="0"/>
                  <a:t>j</a:t>
                </a:r>
              </a:p>
              <a:p>
                <a:pPr lvl="2"/>
                <a:r>
                  <a:rPr lang="en-US" dirty="0"/>
                  <a:t>The result of this operation is an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 that indicates the ratio of industry </a:t>
                </a:r>
                <a:r>
                  <a:rPr lang="en-US" i="1" dirty="0"/>
                  <a:t>i</a:t>
                </a:r>
                <a:r>
                  <a:rPr lang="en-US" dirty="0"/>
                  <a:t>’s input to industry </a:t>
                </a:r>
                <a:r>
                  <a:rPr lang="en-US" i="1" dirty="0"/>
                  <a:t>j</a:t>
                </a:r>
                <a:r>
                  <a:rPr lang="en-US" dirty="0"/>
                  <a:t>’s output</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𝒋</m:t>
                            </m:r>
                          </m:sub>
                        </m:sSub>
                      </m:den>
                    </m:f>
                  </m:oMath>
                </a14:m>
                <a:r>
                  <a:rPr lang="en-US" dirty="0"/>
                  <a:t>		</a:t>
                </a:r>
                <a:r>
                  <a:rPr lang="en-US" sz="1400" dirty="0"/>
                  <a:t>(1)</a:t>
                </a:r>
              </a:p>
              <a:p>
                <a:pPr marL="0" indent="0" algn="ctr">
                  <a:buNone/>
                </a:pPr>
                <a:endParaRPr lang="en-US" dirty="0"/>
              </a:p>
              <a:p>
                <a:r>
                  <a:rPr lang="en-US" dirty="0"/>
                  <a:t>The full matrix of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is named the </a:t>
                </a:r>
                <a:r>
                  <a:rPr lang="en-US" u="sng" dirty="0"/>
                  <a:t>Technical Coefficients Matrix (A Matrix)</a:t>
                </a:r>
              </a:p>
              <a:p>
                <a:pPr lvl="1"/>
                <a:endParaRPr lang="en-US" u="sng" dirty="0"/>
              </a:p>
              <a:p>
                <a:pPr marL="0" lvl="0" indent="0" algn="ctr">
                  <a:buNone/>
                </a:pPr>
                <a14:m>
                  <m:oMath xmlns:m="http://schemas.openxmlformats.org/officeDocument/2006/math">
                    <m:r>
                      <a:rPr lang="en-US" b="1" i="1" smtClean="0">
                        <a:solidFill>
                          <a:srgbClr val="250E62"/>
                        </a:solidFill>
                        <a:latin typeface="Cambria Math" panose="02040503050406030204" pitchFamily="18" charset="0"/>
                      </a:rPr>
                      <m:t>𝑨</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𝒁</m:t>
                    </m:r>
                    <m:sSup>
                      <m:sSupPr>
                        <m:ctrlPr>
                          <a:rPr lang="en-US" b="1" i="1" smtClean="0">
                            <a:solidFill>
                              <a:srgbClr val="250E62"/>
                            </a:solidFill>
                            <a:latin typeface="Cambria Math" panose="02040503050406030204" pitchFamily="18" charset="0"/>
                          </a:rPr>
                        </m:ctrlPr>
                      </m:sSupPr>
                      <m:e>
                        <m:acc>
                          <m:accPr>
                            <m:chr m:val="̂"/>
                            <m:ctrlPr>
                              <a:rPr lang="en-US" b="1" i="1" smtClean="0">
                                <a:solidFill>
                                  <a:srgbClr val="250E62"/>
                                </a:solidFill>
                                <a:latin typeface="Cambria Math" panose="02040503050406030204" pitchFamily="18" charset="0"/>
                              </a:rPr>
                            </m:ctrlPr>
                          </m:accPr>
                          <m:e>
                            <m:r>
                              <a:rPr lang="en-US" b="1" i="1" smtClean="0">
                                <a:solidFill>
                                  <a:srgbClr val="250E62"/>
                                </a:solidFill>
                                <a:latin typeface="Cambria Math" panose="02040503050406030204" pitchFamily="18" charset="0"/>
                              </a:rPr>
                              <m:t>𝒙</m:t>
                            </m:r>
                          </m:e>
                        </m:acc>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oMath>
                </a14:m>
                <a:r>
                  <a:rPr lang="en-US" dirty="0">
                    <a:solidFill>
                      <a:srgbClr val="250E62"/>
                    </a:solidFill>
                  </a:rPr>
                  <a:t>		</a:t>
                </a:r>
                <a:r>
                  <a:rPr lang="en-US" sz="1400" dirty="0">
                    <a:solidFill>
                      <a:srgbClr val="250E62"/>
                    </a:solidFill>
                  </a:rPr>
                  <a:t>(2)</a:t>
                </a:r>
              </a:p>
              <a:p>
                <a:pPr marL="457200" lvl="1" indent="0">
                  <a:buNone/>
                </a:pPr>
                <a:endParaRPr lang="en-US" u="sng" dirty="0"/>
              </a:p>
              <a:p>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13" name="Content Placeholder 2"/>
              <p:cNvSpPr>
                <a:spLocks noGrp="1" noRot="1" noChangeAspect="1" noMove="1" noResize="1" noEditPoints="1" noAdjustHandles="1" noChangeArrowheads="1" noChangeShapeType="1" noTextEdit="1"/>
              </p:cNvSpPr>
              <p:nvPr>
                <p:ph idx="1"/>
              </p:nvPr>
            </p:nvSpPr>
            <p:spPr>
              <a:xfrm>
                <a:off x="1271464" y="1702635"/>
                <a:ext cx="9937104" cy="4894717"/>
              </a:xfrm>
              <a:blipFill>
                <a:blip r:embed="rId3"/>
                <a:stretch>
                  <a:fillRect t="-623" r="-798"/>
                </a:stretch>
              </a:blipFill>
            </p:spPr>
            <p:txBody>
              <a:bodyPr/>
              <a:lstStyle/>
              <a:p>
                <a:r>
                  <a:rPr lang="fr-FR">
                    <a:noFill/>
                  </a:rPr>
                  <a:t> </a:t>
                </a:r>
              </a:p>
            </p:txBody>
          </p:sp>
        </mc:Fallback>
      </mc:AlternateContent>
      <p:sp>
        <p:nvSpPr>
          <p:cNvPr id="14" name="Title 1"/>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p:cNvSpPr>
            <a:spLocks noGrp="1"/>
          </p:cNvSpPr>
          <p:nvPr>
            <p:ph type="body" sz="quarter" idx="13"/>
          </p:nvPr>
        </p:nvSpPr>
        <p:spPr>
          <a:xfrm>
            <a:off x="1354286" y="897150"/>
            <a:ext cx="7272338" cy="792088"/>
          </a:xfrm>
        </p:spPr>
        <p:txBody>
          <a:bodyPr/>
          <a:lstStyle/>
          <a:p>
            <a:r>
              <a:rPr lang="en-US" dirty="0"/>
              <a:t>Technical Coefficients Matrix (A Matrix)</a:t>
            </a:r>
          </a:p>
        </p:txBody>
      </p:sp>
      <p:sp>
        <p:nvSpPr>
          <p:cNvPr id="16" name="Text Placeholder 4"/>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285485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B484D-A7AE-8009-D5B3-3C3FE32540CD}"/>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0175860C-ED69-CA4F-F274-B3E9A6087AF2}"/>
              </a:ext>
            </a:extLst>
          </p:cNvPr>
          <p:cNvSpPr>
            <a:spLocks noGrp="1"/>
          </p:cNvSpPr>
          <p:nvPr>
            <p:ph idx="1"/>
          </p:nvPr>
        </p:nvSpPr>
        <p:spPr>
          <a:xfrm>
            <a:off x="1271464" y="1702635"/>
            <a:ext cx="9937104" cy="4894717"/>
          </a:xfrm>
        </p:spPr>
        <p:txBody>
          <a:bodyPr/>
          <a:lstStyle/>
          <a:p>
            <a:r>
              <a:rPr lang="en-US" dirty="0"/>
              <a:t>Let’s go back to our example and calculate its Technical Coefficients Matrix:</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A Matrix will be calculated as follows:</a:t>
            </a:r>
          </a:p>
          <a:p>
            <a:pPr marL="457200" lvl="1" indent="0">
              <a:buNone/>
            </a:pPr>
            <a:endParaRPr lang="en-US" u="sng" dirty="0"/>
          </a:p>
          <a:p>
            <a:endParaRPr lang="en-US" dirty="0"/>
          </a:p>
          <a:p>
            <a:pPr marL="457200" lvl="1" indent="0">
              <a:buNone/>
            </a:pPr>
            <a:endParaRPr lang="en-US" dirty="0"/>
          </a:p>
          <a:p>
            <a:pPr lvl="1"/>
            <a:endParaRPr lang="en-US" dirty="0"/>
          </a:p>
          <a:p>
            <a:pPr marL="914400" lvl="2" indent="0">
              <a:buNone/>
            </a:pPr>
            <a:endParaRPr lang="en-US" dirty="0"/>
          </a:p>
          <a:p>
            <a:pPr lvl="3"/>
            <a:endParaRPr lang="en-US" dirty="0"/>
          </a:p>
        </p:txBody>
      </p:sp>
      <p:sp>
        <p:nvSpPr>
          <p:cNvPr id="14" name="Title 1">
            <a:extLst>
              <a:ext uri="{FF2B5EF4-FFF2-40B4-BE49-F238E27FC236}">
                <a16:creationId xmlns:a16="http://schemas.microsoft.com/office/drawing/2014/main" id="{FCDE16B0-9E39-F16D-E16E-73F01995FD6A}"/>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CCA877B1-587F-FF93-5F98-59EDF7C8CEFF}"/>
              </a:ext>
            </a:extLst>
          </p:cNvPr>
          <p:cNvSpPr>
            <a:spLocks noGrp="1"/>
          </p:cNvSpPr>
          <p:nvPr>
            <p:ph type="body" sz="quarter" idx="13"/>
          </p:nvPr>
        </p:nvSpPr>
        <p:spPr>
          <a:xfrm>
            <a:off x="1354286" y="897150"/>
            <a:ext cx="7272338" cy="792088"/>
          </a:xfrm>
        </p:spPr>
        <p:txBody>
          <a:bodyPr/>
          <a:lstStyle/>
          <a:p>
            <a:r>
              <a:rPr lang="en-US" dirty="0"/>
              <a:t>Technical Coefficients Matrix (A Matrix)</a:t>
            </a:r>
          </a:p>
        </p:txBody>
      </p:sp>
      <p:sp>
        <p:nvSpPr>
          <p:cNvPr id="16" name="Text Placeholder 4">
            <a:extLst>
              <a:ext uri="{FF2B5EF4-FFF2-40B4-BE49-F238E27FC236}">
                <a16:creationId xmlns:a16="http://schemas.microsoft.com/office/drawing/2014/main" id="{16443A62-7DFC-5C90-39EE-6947A43534EB}"/>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773C7204-0EAE-C961-0556-998CB047C366}"/>
              </a:ext>
            </a:extLst>
          </p:cNvPr>
          <p:cNvGraphicFramePr>
            <a:graphicFrameLocks noGrp="1"/>
          </p:cNvGraphicFramePr>
          <p:nvPr>
            <p:extLst>
              <p:ext uri="{D42A27DB-BD31-4B8C-83A1-F6EECF244321}">
                <p14:modId xmlns:p14="http://schemas.microsoft.com/office/powerpoint/2010/main" val="3572280205"/>
              </p:ext>
            </p:extLst>
          </p:nvPr>
        </p:nvGraphicFramePr>
        <p:xfrm>
          <a:off x="1271464" y="2282632"/>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graphicFrame>
        <p:nvGraphicFramePr>
          <p:cNvPr id="3" name="Tabela 2">
            <a:extLst>
              <a:ext uri="{FF2B5EF4-FFF2-40B4-BE49-F238E27FC236}">
                <a16:creationId xmlns:a16="http://schemas.microsoft.com/office/drawing/2014/main" id="{6A0823F3-A98C-DD6C-EAE4-18A3FE120D98}"/>
              </a:ext>
            </a:extLst>
          </p:cNvPr>
          <p:cNvGraphicFramePr>
            <a:graphicFrameLocks noGrp="1"/>
          </p:cNvGraphicFramePr>
          <p:nvPr>
            <p:extLst>
              <p:ext uri="{D42A27DB-BD31-4B8C-83A1-F6EECF244321}">
                <p14:modId xmlns:p14="http://schemas.microsoft.com/office/powerpoint/2010/main" val="3135253118"/>
              </p:ext>
            </p:extLst>
          </p:nvPr>
        </p:nvGraphicFramePr>
        <p:xfrm>
          <a:off x="1271464" y="5255994"/>
          <a:ext cx="4590225" cy="1002352"/>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1452632661"/>
                    </a:ext>
                  </a:extLst>
                </a:gridCol>
                <a:gridCol w="1728192">
                  <a:extLst>
                    <a:ext uri="{9D8B030D-6E8A-4147-A177-3AD203B41FA5}">
                      <a16:colId xmlns:a16="http://schemas.microsoft.com/office/drawing/2014/main" val="3836383363"/>
                    </a:ext>
                  </a:extLst>
                </a:gridCol>
                <a:gridCol w="1421873">
                  <a:extLst>
                    <a:ext uri="{9D8B030D-6E8A-4147-A177-3AD203B41FA5}">
                      <a16:colId xmlns:a16="http://schemas.microsoft.com/office/drawing/2014/main" val="4089303509"/>
                    </a:ext>
                  </a:extLst>
                </a:gridCol>
              </a:tblGrid>
              <a:tr h="336408">
                <a:tc>
                  <a:txBody>
                    <a:bodyPr/>
                    <a:lstStyle/>
                    <a:p>
                      <a:pPr algn="ctr"/>
                      <a:endParaRPr lang="en-US"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1"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30/100 = 0.30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70/200 = 0.35</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0/100 = 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20/200 = 0.10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ECFEC50-8B0D-8C26-37C8-2056A44F2F1B}"/>
                  </a:ext>
                </a:extLst>
              </p:cNvPr>
              <p:cNvSpPr txBox="1">
                <a:spLocks/>
              </p:cNvSpPr>
              <p:nvPr/>
            </p:nvSpPr>
            <p:spPr>
              <a:xfrm>
                <a:off x="5375920" y="5233133"/>
                <a:ext cx="6120680" cy="1436227"/>
              </a:xfrm>
              <a:prstGeom prst="rect">
                <a:avLst/>
              </a:prstGeom>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a:t>Note: The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are interpretable only when the A Matrix is read following its columns (and not rows)</a:t>
                </a:r>
              </a:p>
              <a:p>
                <a:pPr lvl="3"/>
                <a:r>
                  <a:rPr lang="en-US" u="sng" dirty="0"/>
                  <a:t>e.g. the bread industry needs 0.35 units of wheat and 0.10 units of its own product (bread) to produce 1 unit of output</a:t>
                </a:r>
              </a:p>
              <a:p>
                <a:endParaRPr lang="en-US" dirty="0"/>
              </a:p>
              <a:p>
                <a:pPr marL="457200" lvl="1" indent="0">
                  <a:buFont typeface="Courier New"/>
                  <a:buNone/>
                </a:pPr>
                <a:endParaRPr lang="en-US" dirty="0"/>
              </a:p>
              <a:p>
                <a:pPr lvl="1"/>
                <a:endParaRPr lang="en-US" dirty="0"/>
              </a:p>
              <a:p>
                <a:pPr marL="0" indent="0">
                  <a:buFontTx/>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4" name="Content Placeholder 2">
                <a:extLst>
                  <a:ext uri="{FF2B5EF4-FFF2-40B4-BE49-F238E27FC236}">
                    <a16:creationId xmlns:a16="http://schemas.microsoft.com/office/drawing/2014/main" id="{9ECFEC50-8B0D-8C26-37C8-2056A44F2F1B}"/>
                  </a:ext>
                </a:extLst>
              </p:cNvPr>
              <p:cNvSpPr txBox="1">
                <a:spLocks noRot="1" noChangeAspect="1" noMove="1" noResize="1" noEditPoints="1" noAdjustHandles="1" noChangeArrowheads="1" noChangeShapeType="1" noTextEdit="1"/>
              </p:cNvSpPr>
              <p:nvPr/>
            </p:nvSpPr>
            <p:spPr>
              <a:xfrm>
                <a:off x="5375920" y="5233133"/>
                <a:ext cx="6120680" cy="1436227"/>
              </a:xfrm>
              <a:prstGeom prst="rect">
                <a:avLst/>
              </a:prstGeom>
              <a:blipFill>
                <a:blip r:embed="rId5"/>
                <a:stretch>
                  <a:fillRect t="-847"/>
                </a:stretch>
              </a:blipFill>
            </p:spPr>
            <p:txBody>
              <a:bodyPr/>
              <a:lstStyle/>
              <a:p>
                <a:r>
                  <a:rPr lang="fr-FR">
                    <a:noFill/>
                  </a:rPr>
                  <a:t> </a:t>
                </a:r>
              </a:p>
            </p:txBody>
          </p:sp>
        </mc:Fallback>
      </mc:AlternateContent>
    </p:spTree>
    <p:extLst>
      <p:ext uri="{BB962C8B-B14F-4D97-AF65-F5344CB8AC3E}">
        <p14:creationId xmlns:p14="http://schemas.microsoft.com/office/powerpoint/2010/main" val="263528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10C2B-AC18-60A2-502D-200C1E7BDBE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6891BEA5-ECA8-BD33-A0E7-84CA2701D690}"/>
                  </a:ext>
                </a:extLst>
              </p:cNvPr>
              <p:cNvSpPr>
                <a:spLocks noGrp="1"/>
              </p:cNvSpPr>
              <p:nvPr>
                <p:ph idx="1"/>
              </p:nvPr>
            </p:nvSpPr>
            <p:spPr>
              <a:xfrm>
                <a:off x="1271464" y="1702635"/>
                <a:ext cx="10153128" cy="4894717"/>
              </a:xfrm>
            </p:spPr>
            <p:txBody>
              <a:bodyPr/>
              <a:lstStyle/>
              <a:p>
                <a:r>
                  <a:rPr lang="en-US" dirty="0"/>
                  <a:t>However, in order to produce its output, a given industry </a:t>
                </a:r>
                <a:r>
                  <a:rPr lang="en-US" i="1" dirty="0"/>
                  <a:t>j</a:t>
                </a:r>
                <a:r>
                  <a:rPr lang="en-US" dirty="0"/>
                  <a:t> not only requires direct inputs from other industries, but also indirect inputs from the productive network</a:t>
                </a:r>
              </a:p>
              <a:p>
                <a:pPr lvl="1"/>
                <a:r>
                  <a:rPr lang="en-US" dirty="0"/>
                  <a:t>Indirect inputs comprise all the upstream network of production that is not directly supplying industry j</a:t>
                </a:r>
              </a:p>
              <a:p>
                <a:pPr lvl="2"/>
                <a:r>
                  <a:rPr lang="en-US" dirty="0"/>
                  <a:t>e.g. the inputs provided to the industries that supply industry j are indirect inputs</a:t>
                </a:r>
              </a:p>
              <a:p>
                <a:endParaRPr lang="en-US" dirty="0"/>
              </a:p>
              <a:p>
                <a:r>
                  <a:rPr lang="en-US" dirty="0"/>
                  <a:t>Starting from the Technical Coefficients Matrix (A Matrix), we can calculate the </a:t>
                </a:r>
                <a:r>
                  <a:rPr lang="en-US" u="sng" dirty="0"/>
                  <a:t>Total Requirements Matrix (L Matrix)</a:t>
                </a:r>
                <a:r>
                  <a:rPr lang="en-US" dirty="0"/>
                  <a:t> that displays all the direct and indirect inputs needed by each sector to produce its output:</a:t>
                </a:r>
              </a:p>
              <a:p>
                <a:pPr lvl="1"/>
                <a:endParaRPr lang="en-US" u="sng" dirty="0"/>
              </a:p>
              <a:p>
                <a:pPr marL="0" lvl="0" indent="0" algn="ctr">
                  <a:buNone/>
                </a:pPr>
                <a14:m>
                  <m:oMath xmlns:m="http://schemas.openxmlformats.org/officeDocument/2006/math">
                    <m:r>
                      <a:rPr lang="en-US" b="1" i="1" smtClean="0">
                        <a:solidFill>
                          <a:srgbClr val="250E62"/>
                        </a:solidFill>
                        <a:latin typeface="Cambria Math" panose="02040503050406030204" pitchFamily="18" charset="0"/>
                      </a:rPr>
                      <m:t>𝑳</m:t>
                    </m:r>
                    <m:r>
                      <a:rPr lang="en-US" b="1" i="1" smtClean="0">
                        <a:solidFill>
                          <a:srgbClr val="250E62"/>
                        </a:solidFill>
                        <a:latin typeface="Cambria Math" panose="02040503050406030204" pitchFamily="18" charset="0"/>
                      </a:rPr>
                      <m:t>=</m:t>
                    </m:r>
                    <m:sSup>
                      <m:sSupPr>
                        <m:ctrlPr>
                          <a:rPr lang="en-US" b="1" i="1" smtClean="0">
                            <a:solidFill>
                              <a:srgbClr val="250E62"/>
                            </a:solidFill>
                            <a:latin typeface="Cambria Math" panose="02040503050406030204" pitchFamily="18" charset="0"/>
                          </a:rPr>
                        </m:ctrlPr>
                      </m:sSupPr>
                      <m:e>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𝑰</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𝑨</m:t>
                        </m:r>
                        <m:r>
                          <a:rPr lang="en-US" b="1" i="1" smtClean="0">
                            <a:solidFill>
                              <a:srgbClr val="250E62"/>
                            </a:solidFill>
                            <a:latin typeface="Cambria Math" panose="02040503050406030204" pitchFamily="18" charset="0"/>
                          </a:rPr>
                          <m:t>)</m:t>
                        </m:r>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oMath>
                </a14:m>
                <a:r>
                  <a:rPr lang="en-US" dirty="0">
                    <a:solidFill>
                      <a:srgbClr val="250E62"/>
                    </a:solidFill>
                  </a:rPr>
                  <a:t>		</a:t>
                </a:r>
                <a:r>
                  <a:rPr lang="en-US" sz="1400" dirty="0">
                    <a:solidFill>
                      <a:srgbClr val="250E62"/>
                    </a:solidFill>
                  </a:rPr>
                  <a:t>(3)</a:t>
                </a:r>
                <a:endParaRPr lang="en-US" dirty="0"/>
              </a:p>
              <a:p>
                <a:pPr lvl="1"/>
                <a:endParaRPr lang="en-US" dirty="0"/>
              </a:p>
              <a:p>
                <a:pPr lvl="2"/>
                <a:r>
                  <a:rPr lang="en-US" dirty="0"/>
                  <a:t>In which </a:t>
                </a:r>
                <a14:m>
                  <m:oMath xmlns:m="http://schemas.openxmlformats.org/officeDocument/2006/math">
                    <m:r>
                      <a:rPr lang="en-US" b="0" i="1" smtClean="0">
                        <a:latin typeface="Cambria Math" panose="02040503050406030204" pitchFamily="18" charset="0"/>
                      </a:rPr>
                      <m:t>𝐼</m:t>
                    </m:r>
                  </m:oMath>
                </a14:m>
                <a:r>
                  <a:rPr lang="en-US" dirty="0"/>
                  <a:t> consists of an identity matrix</a:t>
                </a:r>
              </a:p>
              <a:p>
                <a:pPr lvl="2"/>
                <a:r>
                  <a:rPr lang="en-US" dirty="0"/>
                  <a:t>The L Matrix is also usually named as the </a:t>
                </a:r>
                <a:r>
                  <a:rPr lang="en-US" u="sng" dirty="0"/>
                  <a:t>Leontief Inverse</a:t>
                </a:r>
              </a:p>
              <a:p>
                <a:pPr lvl="2"/>
                <a:endParaRPr lang="en-US" u="sng" dirty="0"/>
              </a:p>
              <a:p>
                <a:r>
                  <a:rPr lang="en-US" dirty="0"/>
                  <a:t>In the Total Requirements Matrix each coefficient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represents the direct and indirect inputs that an industry requires to produce 1 unit of its output</a:t>
                </a:r>
              </a:p>
              <a:p>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13" name="Content Placeholder 2">
                <a:extLst>
                  <a:ext uri="{FF2B5EF4-FFF2-40B4-BE49-F238E27FC236}">
                    <a16:creationId xmlns:a16="http://schemas.microsoft.com/office/drawing/2014/main" id="{6891BEA5-ECA8-BD33-A0E7-84CA2701D690}"/>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623" r="-541" b="-3362"/>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37C35152-4AA5-5121-909E-2443EBEB1872}"/>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42C2C7B1-EE33-6B1D-5F16-9C883E5C0DFC}"/>
              </a:ext>
            </a:extLst>
          </p:cNvPr>
          <p:cNvSpPr>
            <a:spLocks noGrp="1"/>
          </p:cNvSpPr>
          <p:nvPr>
            <p:ph type="body" sz="quarter" idx="13"/>
          </p:nvPr>
        </p:nvSpPr>
        <p:spPr>
          <a:xfrm>
            <a:off x="1354286" y="897150"/>
            <a:ext cx="7272338" cy="792088"/>
          </a:xfrm>
        </p:spPr>
        <p:txBody>
          <a:bodyPr/>
          <a:lstStyle/>
          <a:p>
            <a:r>
              <a:rPr lang="en-US" dirty="0"/>
              <a:t>Total Requirements Matrix (L Matrix)</a:t>
            </a:r>
          </a:p>
        </p:txBody>
      </p:sp>
      <p:sp>
        <p:nvSpPr>
          <p:cNvPr id="16" name="Text Placeholder 4">
            <a:extLst>
              <a:ext uri="{FF2B5EF4-FFF2-40B4-BE49-F238E27FC236}">
                <a16:creationId xmlns:a16="http://schemas.microsoft.com/office/drawing/2014/main" id="{5FCC0AD3-81AA-0ED7-2139-04A9A56FCB6B}"/>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88851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0CA74-6ED4-F9A5-5EAC-8C33648C5EE5}"/>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6838A3E6-2EB9-9BC7-7166-41040F113AA4}"/>
                  </a:ext>
                </a:extLst>
              </p:cNvPr>
              <p:cNvSpPr>
                <a:spLocks noGrp="1"/>
              </p:cNvSpPr>
              <p:nvPr>
                <p:ph idx="1"/>
              </p:nvPr>
            </p:nvSpPr>
            <p:spPr>
              <a:xfrm>
                <a:off x="1271464" y="1702635"/>
                <a:ext cx="10153128" cy="4894717"/>
              </a:xfrm>
            </p:spPr>
            <p:txBody>
              <a:bodyPr/>
              <a:lstStyle/>
              <a:p>
                <a:r>
                  <a:rPr lang="en-US" dirty="0" smtClean="0"/>
                  <a:t>The coefficients in the L Matrix are a result of all the iterative direct industrial relations required in production to meet a level of final demand</a:t>
                </a:r>
              </a:p>
              <a:p>
                <a:pPr lvl="1"/>
                <a:r>
                  <a:rPr lang="en-US" dirty="0"/>
                  <a:t>An easier way to understand this is to study the alternative method of estimating the L Matrix through a </a:t>
                </a:r>
                <a:r>
                  <a:rPr lang="en-US" u="sng" dirty="0"/>
                  <a:t>Power Series Approximation</a:t>
                </a:r>
                <a:r>
                  <a:rPr lang="en-US" dirty="0"/>
                  <a:t>:</a:t>
                </a:r>
              </a:p>
              <a:p>
                <a:pPr lvl="1"/>
                <a:endParaRPr lang="en-US" dirty="0"/>
              </a:p>
              <a:p>
                <a:pPr marL="0" lvl="0" indent="0" algn="ctr">
                  <a:buNone/>
                </a:pPr>
                <a14:m>
                  <m:oMath xmlns:m="http://schemas.openxmlformats.org/officeDocument/2006/math">
                    <m:r>
                      <a:rPr lang="en-US" i="1">
                        <a:solidFill>
                          <a:srgbClr val="250E62"/>
                        </a:solidFill>
                        <a:latin typeface="Cambria Math" panose="02040503050406030204" pitchFamily="18" charset="0"/>
                      </a:rPr>
                      <m:t>𝑳</m:t>
                    </m:r>
                    <m:r>
                      <a:rPr lang="en-US" i="1">
                        <a:solidFill>
                          <a:srgbClr val="250E62"/>
                        </a:solidFill>
                        <a:latin typeface="Cambria Math" panose="02040503050406030204" pitchFamily="18" charset="0"/>
                      </a:rPr>
                      <m:t>=</m:t>
                    </m:r>
                    <m:sSup>
                      <m:sSupPr>
                        <m:ctrlPr>
                          <a:rPr lang="en-US" i="1">
                            <a:solidFill>
                              <a:srgbClr val="250E62"/>
                            </a:solidFill>
                            <a:latin typeface="Cambria Math" panose="02040503050406030204" pitchFamily="18" charset="0"/>
                          </a:rPr>
                        </m:ctrlPr>
                      </m:sSupPr>
                      <m:e>
                        <m:r>
                          <a:rPr lang="en-US" i="1">
                            <a:solidFill>
                              <a:srgbClr val="250E62"/>
                            </a:solidFill>
                            <a:latin typeface="Cambria Math" panose="02040503050406030204" pitchFamily="18" charset="0"/>
                          </a:rPr>
                          <m:t>(</m:t>
                        </m:r>
                        <m:r>
                          <a:rPr lang="en-US" i="1">
                            <a:solidFill>
                              <a:srgbClr val="250E62"/>
                            </a:solidFill>
                            <a:latin typeface="Cambria Math" panose="02040503050406030204" pitchFamily="18" charset="0"/>
                          </a:rPr>
                          <m:t>𝑰</m:t>
                        </m:r>
                        <m:r>
                          <a:rPr lang="en-US" i="1">
                            <a:solidFill>
                              <a:srgbClr val="250E62"/>
                            </a:solidFill>
                            <a:latin typeface="Cambria Math" panose="02040503050406030204" pitchFamily="18" charset="0"/>
                          </a:rPr>
                          <m:t>−</m:t>
                        </m:r>
                        <m:r>
                          <a:rPr lang="en-US" i="1">
                            <a:solidFill>
                              <a:srgbClr val="250E62"/>
                            </a:solidFill>
                            <a:latin typeface="Cambria Math" panose="02040503050406030204" pitchFamily="18" charset="0"/>
                          </a:rPr>
                          <m:t>𝑨</m:t>
                        </m:r>
                        <m:r>
                          <a:rPr lang="en-US" i="1">
                            <a:solidFill>
                              <a:srgbClr val="250E62"/>
                            </a:solidFill>
                            <a:latin typeface="Cambria Math" panose="02040503050406030204" pitchFamily="18" charset="0"/>
                          </a:rPr>
                          <m:t>)</m:t>
                        </m:r>
                      </m:e>
                      <m:sup>
                        <m:r>
                          <a:rPr lang="en-US" i="1">
                            <a:solidFill>
                              <a:srgbClr val="250E62"/>
                            </a:solidFill>
                            <a:latin typeface="Cambria Math" panose="02040503050406030204" pitchFamily="18" charset="0"/>
                          </a:rPr>
                          <m:t>−</m:t>
                        </m:r>
                        <m:r>
                          <a:rPr lang="en-US" i="1">
                            <a:solidFill>
                              <a:srgbClr val="250E62"/>
                            </a:solidFill>
                            <a:latin typeface="Cambria Math" panose="02040503050406030204" pitchFamily="18" charset="0"/>
                          </a:rPr>
                          <m:t>𝟏</m:t>
                        </m:r>
                      </m:sup>
                    </m:sSup>
                    <m:r>
                      <a:rPr lang="pt-BR" b="1" i="1" smtClean="0">
                        <a:solidFill>
                          <a:srgbClr val="250E62"/>
                        </a:solidFill>
                        <a:latin typeface="Cambria Math" panose="02040503050406030204" pitchFamily="18" charset="0"/>
                      </a:rPr>
                      <m:t> =(</m:t>
                    </m:r>
                    <m:r>
                      <a:rPr lang="pt-BR" b="1" i="1" smtClean="0">
                        <a:solidFill>
                          <a:srgbClr val="250E62"/>
                        </a:solidFill>
                        <a:latin typeface="Cambria Math" panose="02040503050406030204" pitchFamily="18" charset="0"/>
                      </a:rPr>
                      <m:t>𝑰</m:t>
                    </m:r>
                    <m:r>
                      <a:rPr lang="pt-BR" b="1" i="1" smtClean="0">
                        <a:solidFill>
                          <a:srgbClr val="250E62"/>
                        </a:solidFill>
                        <a:latin typeface="Cambria Math" panose="02040503050406030204" pitchFamily="18" charset="0"/>
                      </a:rPr>
                      <m:t>+</m:t>
                    </m:r>
                    <m:r>
                      <a:rPr lang="pt-BR" b="1" i="1" smtClean="0">
                        <a:solidFill>
                          <a:srgbClr val="250E62"/>
                        </a:solidFill>
                        <a:latin typeface="Cambria Math" panose="02040503050406030204" pitchFamily="18" charset="0"/>
                      </a:rPr>
                      <m:t>𝑨</m:t>
                    </m:r>
                    <m:r>
                      <a:rPr lang="pt-BR" b="1" i="1" smtClean="0">
                        <a:solidFill>
                          <a:srgbClr val="250E62"/>
                        </a:solidFill>
                        <a:latin typeface="Cambria Math" panose="02040503050406030204" pitchFamily="18" charset="0"/>
                      </a:rPr>
                      <m:t>+ </m:t>
                    </m:r>
                    <m:sSup>
                      <m:sSupPr>
                        <m:ctrlPr>
                          <a:rPr lang="pt-BR" b="1" i="1" smtClean="0">
                            <a:solidFill>
                              <a:srgbClr val="250E62"/>
                            </a:solidFill>
                            <a:latin typeface="Cambria Math" panose="02040503050406030204" pitchFamily="18" charset="0"/>
                          </a:rPr>
                        </m:ctrlPr>
                      </m:sSupPr>
                      <m:e>
                        <m:r>
                          <a:rPr lang="pt-BR" b="1" i="1" smtClean="0">
                            <a:solidFill>
                              <a:srgbClr val="250E62"/>
                            </a:solidFill>
                            <a:latin typeface="Cambria Math" panose="02040503050406030204" pitchFamily="18" charset="0"/>
                          </a:rPr>
                          <m:t>𝑨</m:t>
                        </m:r>
                      </m:e>
                      <m:sup>
                        <m:r>
                          <a:rPr lang="pt-BR" b="1" i="1" smtClean="0">
                            <a:solidFill>
                              <a:srgbClr val="250E62"/>
                            </a:solidFill>
                            <a:latin typeface="Cambria Math" panose="02040503050406030204" pitchFamily="18" charset="0"/>
                          </a:rPr>
                          <m:t>𝟐</m:t>
                        </m:r>
                      </m:sup>
                    </m:sSup>
                    <m:r>
                      <a:rPr lang="pt-BR" b="1" i="1" smtClean="0">
                        <a:solidFill>
                          <a:srgbClr val="250E62"/>
                        </a:solidFill>
                        <a:latin typeface="Cambria Math" panose="02040503050406030204" pitchFamily="18" charset="0"/>
                      </a:rPr>
                      <m:t>+</m:t>
                    </m:r>
                    <m:sSup>
                      <m:sSupPr>
                        <m:ctrlPr>
                          <a:rPr lang="pt-BR" i="1">
                            <a:solidFill>
                              <a:srgbClr val="250E62"/>
                            </a:solidFill>
                            <a:latin typeface="Cambria Math" panose="02040503050406030204" pitchFamily="18" charset="0"/>
                          </a:rPr>
                        </m:ctrlPr>
                      </m:sSupPr>
                      <m:e>
                        <m:r>
                          <a:rPr lang="pt-BR" i="1">
                            <a:solidFill>
                              <a:srgbClr val="250E62"/>
                            </a:solidFill>
                            <a:latin typeface="Cambria Math" panose="02040503050406030204" pitchFamily="18" charset="0"/>
                          </a:rPr>
                          <m:t>𝑨</m:t>
                        </m:r>
                      </m:e>
                      <m:sup>
                        <m:r>
                          <a:rPr lang="pt-BR" b="1" i="1" smtClean="0">
                            <a:solidFill>
                              <a:srgbClr val="250E62"/>
                            </a:solidFill>
                            <a:latin typeface="Cambria Math" panose="02040503050406030204" pitchFamily="18" charset="0"/>
                          </a:rPr>
                          <m:t>𝟑</m:t>
                        </m:r>
                      </m:sup>
                    </m:sSup>
                    <m:r>
                      <a:rPr lang="pt-BR" b="1" i="1" smtClean="0">
                        <a:solidFill>
                          <a:srgbClr val="250E62"/>
                        </a:solidFill>
                        <a:latin typeface="Cambria Math" panose="02040503050406030204" pitchFamily="18" charset="0"/>
                      </a:rPr>
                      <m:t>+</m:t>
                    </m:r>
                    <m:sSup>
                      <m:sSupPr>
                        <m:ctrlPr>
                          <a:rPr lang="pt-BR" i="1">
                            <a:solidFill>
                              <a:srgbClr val="250E62"/>
                            </a:solidFill>
                            <a:latin typeface="Cambria Math" panose="02040503050406030204" pitchFamily="18" charset="0"/>
                          </a:rPr>
                        </m:ctrlPr>
                      </m:sSupPr>
                      <m:e>
                        <m:r>
                          <a:rPr lang="pt-BR" i="1">
                            <a:solidFill>
                              <a:srgbClr val="250E62"/>
                            </a:solidFill>
                            <a:latin typeface="Cambria Math" panose="02040503050406030204" pitchFamily="18" charset="0"/>
                          </a:rPr>
                          <m:t>𝑨</m:t>
                        </m:r>
                      </m:e>
                      <m:sup>
                        <m:r>
                          <a:rPr lang="pt-BR" b="1" i="1" smtClean="0">
                            <a:solidFill>
                              <a:srgbClr val="250E62"/>
                            </a:solidFill>
                            <a:latin typeface="Cambria Math" panose="02040503050406030204" pitchFamily="18" charset="0"/>
                          </a:rPr>
                          <m:t>𝟒</m:t>
                        </m:r>
                      </m:sup>
                    </m:sSup>
                    <m:r>
                      <a:rPr lang="pt-BR" b="1" i="1" smtClean="0">
                        <a:solidFill>
                          <a:srgbClr val="250E62"/>
                        </a:solidFill>
                        <a:latin typeface="Cambria Math" panose="02040503050406030204" pitchFamily="18" charset="0"/>
                      </a:rPr>
                      <m:t>+</m:t>
                    </m:r>
                    <m:r>
                      <a:rPr lang="pt-BR" i="1">
                        <a:solidFill>
                          <a:srgbClr val="250E62"/>
                        </a:solidFill>
                        <a:latin typeface="Cambria Math" panose="02040503050406030204" pitchFamily="18" charset="0"/>
                        <a:ea typeface="Cambria Math" panose="02040503050406030204" pitchFamily="18" charset="0"/>
                      </a:rPr>
                      <m:t>⋯</m:t>
                    </m:r>
                    <m:r>
                      <a:rPr lang="pt-BR" b="1" i="1" smtClean="0">
                        <a:solidFill>
                          <a:srgbClr val="250E62"/>
                        </a:solidFill>
                        <a:latin typeface="Cambria Math" panose="02040503050406030204" pitchFamily="18" charset="0"/>
                        <a:ea typeface="Cambria Math" panose="02040503050406030204" pitchFamily="18" charset="0"/>
                      </a:rPr>
                      <m:t>)</m:t>
                    </m:r>
                  </m:oMath>
                </a14:m>
                <a:r>
                  <a:rPr lang="en-US" dirty="0">
                    <a:solidFill>
                      <a:srgbClr val="250E62"/>
                    </a:solidFill>
                  </a:rPr>
                  <a:t>		</a:t>
                </a:r>
                <a:r>
                  <a:rPr lang="en-US" sz="1400" dirty="0" smtClean="0">
                    <a:solidFill>
                      <a:srgbClr val="250E62"/>
                    </a:solidFill>
                  </a:rPr>
                  <a:t>(3b)</a:t>
                </a:r>
                <a:endParaRPr lang="en-US" dirty="0"/>
              </a:p>
              <a:p>
                <a:endParaRPr lang="en-US" dirty="0"/>
              </a:p>
              <a:p>
                <a:pPr lvl="1"/>
                <a:r>
                  <a:rPr lang="en-US" dirty="0"/>
                  <a:t>Equation 7 shows that the L Matrix is the result of multiple repetitions of the A Matrix</a:t>
                </a:r>
              </a:p>
              <a:p>
                <a:endParaRPr lang="en-US" dirty="0"/>
              </a:p>
              <a:p>
                <a:r>
                  <a:rPr lang="en-US" dirty="0"/>
                  <a:t>The intuition behind this is that </a:t>
                </a:r>
                <a:r>
                  <a:rPr lang="en-US" b="1" dirty="0"/>
                  <a:t>an initial </a:t>
                </a:r>
                <a:r>
                  <a:rPr lang="en-US" b="1" dirty="0" smtClean="0"/>
                  <a:t>demand (</a:t>
                </a:r>
                <a14:m>
                  <m:oMath xmlns:m="http://schemas.openxmlformats.org/officeDocument/2006/math">
                    <m:r>
                      <a:rPr lang="en-US" i="1">
                        <a:solidFill>
                          <a:srgbClr val="250E62"/>
                        </a:solidFill>
                        <a:latin typeface="Cambria Math" panose="02040503050406030204" pitchFamily="18" charset="0"/>
                      </a:rPr>
                      <m:t>𝑰</m:t>
                    </m:r>
                  </m:oMath>
                </a14:m>
                <a:r>
                  <a:rPr lang="en-US" b="1" dirty="0" smtClean="0"/>
                  <a:t>) </a:t>
                </a:r>
                <a:r>
                  <a:rPr lang="en-US" b="1" dirty="0"/>
                  <a:t>generates a need for inputs (a first round of </a:t>
                </a:r>
                <a:r>
                  <a:rPr lang="en-US" b="1" dirty="0" smtClean="0"/>
                  <a:t>effects, </a:t>
                </a:r>
                <a14:m>
                  <m:oMath xmlns:m="http://schemas.openxmlformats.org/officeDocument/2006/math">
                    <m:r>
                      <a:rPr lang="pt-BR" i="1">
                        <a:solidFill>
                          <a:srgbClr val="250E62"/>
                        </a:solidFill>
                        <a:latin typeface="Cambria Math" panose="02040503050406030204" pitchFamily="18" charset="0"/>
                      </a:rPr>
                      <m:t>𝑨</m:t>
                    </m:r>
                  </m:oMath>
                </a14:m>
                <a:r>
                  <a:rPr lang="en-US" b="1" dirty="0" smtClean="0"/>
                  <a:t>), </a:t>
                </a:r>
                <a:r>
                  <a:rPr lang="en-US" b="1" dirty="0"/>
                  <a:t>which, in turn, require more inputs to be produced (a second round of </a:t>
                </a:r>
                <a:r>
                  <a:rPr lang="en-US" b="1" dirty="0" smtClean="0"/>
                  <a:t>effects, </a:t>
                </a:r>
                <a14:m>
                  <m:oMath xmlns:m="http://schemas.openxmlformats.org/officeDocument/2006/math">
                    <m:sSup>
                      <m:sSupPr>
                        <m:ctrlPr>
                          <a:rPr lang="fr-FR" b="1" i="1" smtClean="0">
                            <a:solidFill>
                              <a:srgbClr val="250E62"/>
                            </a:solidFill>
                            <a:latin typeface="Cambria Math" panose="02040503050406030204" pitchFamily="18" charset="0"/>
                          </a:rPr>
                        </m:ctrlPr>
                      </m:sSupPr>
                      <m:e>
                        <m:r>
                          <a:rPr lang="pt-BR" i="1">
                            <a:solidFill>
                              <a:srgbClr val="250E62"/>
                            </a:solidFill>
                            <a:latin typeface="Cambria Math" panose="02040503050406030204" pitchFamily="18" charset="0"/>
                          </a:rPr>
                          <m:t>𝑨</m:t>
                        </m:r>
                      </m:e>
                      <m:sup>
                        <m:r>
                          <a:rPr lang="fr-FR" b="1" i="1" smtClean="0">
                            <a:solidFill>
                              <a:srgbClr val="250E62"/>
                            </a:solidFill>
                            <a:latin typeface="Cambria Math" panose="02040503050406030204" pitchFamily="18" charset="0"/>
                          </a:rPr>
                          <m:t>𝟐</m:t>
                        </m:r>
                      </m:sup>
                    </m:sSup>
                  </m:oMath>
                </a14:m>
                <a:r>
                  <a:rPr lang="en-US" b="1" dirty="0" smtClean="0"/>
                  <a:t>), </a:t>
                </a:r>
                <a:r>
                  <a:rPr lang="en-US" b="1" dirty="0"/>
                  <a:t>which, again, require more inputs (a third round of </a:t>
                </a:r>
                <a:r>
                  <a:rPr lang="en-US" b="1" dirty="0" smtClean="0"/>
                  <a:t>effects, </a:t>
                </a:r>
                <a14:m>
                  <m:oMath xmlns:m="http://schemas.openxmlformats.org/officeDocument/2006/math">
                    <m:sSup>
                      <m:sSupPr>
                        <m:ctrlPr>
                          <a:rPr lang="fr-FR" b="1" i="1" smtClean="0">
                            <a:solidFill>
                              <a:srgbClr val="250E62"/>
                            </a:solidFill>
                            <a:latin typeface="Cambria Math" panose="02040503050406030204" pitchFamily="18" charset="0"/>
                          </a:rPr>
                        </m:ctrlPr>
                      </m:sSupPr>
                      <m:e>
                        <m:r>
                          <a:rPr lang="pt-BR" i="1">
                            <a:solidFill>
                              <a:srgbClr val="250E62"/>
                            </a:solidFill>
                            <a:latin typeface="Cambria Math" panose="02040503050406030204" pitchFamily="18" charset="0"/>
                          </a:rPr>
                          <m:t>𝑨</m:t>
                        </m:r>
                      </m:e>
                      <m:sup>
                        <m:r>
                          <a:rPr lang="fr-FR" b="1" i="1" smtClean="0">
                            <a:solidFill>
                              <a:srgbClr val="250E62"/>
                            </a:solidFill>
                            <a:latin typeface="Cambria Math" panose="02040503050406030204" pitchFamily="18" charset="0"/>
                          </a:rPr>
                          <m:t>𝟑</m:t>
                        </m:r>
                      </m:sup>
                    </m:sSup>
                  </m:oMath>
                </a14:m>
                <a:r>
                  <a:rPr lang="en-US" b="1" dirty="0" smtClean="0"/>
                  <a:t>), </a:t>
                </a:r>
                <a:r>
                  <a:rPr lang="en-US" b="1" dirty="0"/>
                  <a:t>a so-on…</a:t>
                </a:r>
              </a:p>
              <a:p>
                <a:pPr lvl="1"/>
                <a:r>
                  <a:rPr lang="en-US" dirty="0"/>
                  <a:t>The effect gets smaller in every successive round, something that can be understood from equation 7 as the exponent increases every round and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are usually </a:t>
                </a:r>
                <a14:m>
                  <m:oMath xmlns:m="http://schemas.openxmlformats.org/officeDocument/2006/math">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𝑗</m:t>
                        </m:r>
                        <m:r>
                          <a:rPr lang="fr-FR" b="0" i="1" smtClean="0">
                            <a:latin typeface="Cambria Math" panose="02040503050406030204" pitchFamily="18" charset="0"/>
                          </a:rPr>
                          <m:t>=</m:t>
                        </m:r>
                        <m:r>
                          <a:rPr lang="fr-FR" b="0" i="1" smtClean="0">
                            <a:latin typeface="Cambria Math" panose="02040503050406030204" pitchFamily="18" charset="0"/>
                          </a:rPr>
                          <m:t>1</m:t>
                        </m:r>
                      </m:sub>
                      <m:sup>
                        <m:r>
                          <a:rPr lang="fr-FR" b="0" i="1" smtClean="0">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𝒂</m:t>
                            </m:r>
                          </m:e>
                          <m:sub>
                            <m:r>
                              <a:rPr lang="en-US" i="1">
                                <a:latin typeface="Cambria Math" panose="02040503050406030204" pitchFamily="18" charset="0"/>
                              </a:rPr>
                              <m:t>𝒊</m:t>
                            </m:r>
                            <m:r>
                              <a:rPr lang="en-US" i="1">
                                <a:latin typeface="Cambria Math" panose="02040503050406030204" pitchFamily="18" charset="0"/>
                              </a:rPr>
                              <m:t>,</m:t>
                            </m:r>
                            <m:r>
                              <a:rPr lang="en-US" i="1">
                                <a:latin typeface="Cambria Math" panose="02040503050406030204" pitchFamily="18" charset="0"/>
                              </a:rPr>
                              <m:t>𝒋</m:t>
                            </m:r>
                          </m:sub>
                        </m:sSub>
                      </m:e>
                    </m:nary>
                    <m:r>
                      <a:rPr lang="pt-BR" b="1" i="1" smtClean="0">
                        <a:latin typeface="Cambria Math" panose="02040503050406030204" pitchFamily="18" charset="0"/>
                      </a:rPr>
                      <m:t>&lt;</m:t>
                    </m:r>
                    <m:r>
                      <a:rPr lang="pt-BR" b="1" i="1" smtClean="0">
                        <a:latin typeface="Cambria Math" panose="02040503050406030204" pitchFamily="18" charset="0"/>
                      </a:rPr>
                      <m:t>𝟏</m:t>
                    </m:r>
                  </m:oMath>
                </a14:m>
                <a:endParaRPr lang="en-US" dirty="0"/>
              </a:p>
              <a:p>
                <a:endParaRPr lang="en-US" dirty="0"/>
              </a:p>
              <a:p>
                <a:r>
                  <a:rPr lang="en-US" dirty="0"/>
                  <a:t>Let’s observe this “round-by-round” dynamics in our ”wheat and bread” example:</a:t>
                </a:r>
              </a:p>
              <a:p>
                <a:pPr marL="1371600" lvl="3" indent="0">
                  <a:buNone/>
                </a:pPr>
                <a:endParaRPr lang="en-US" dirty="0"/>
              </a:p>
            </p:txBody>
          </p:sp>
        </mc:Choice>
        <mc:Fallback>
          <p:sp>
            <p:nvSpPr>
              <p:cNvPr id="13" name="Content Placeholder 2">
                <a:extLst>
                  <a:ext uri="{FF2B5EF4-FFF2-40B4-BE49-F238E27FC236}">
                    <a16:creationId xmlns:a16="http://schemas.microsoft.com/office/drawing/2014/main" id="{6838A3E6-2EB9-9BC7-7166-41040F113AA4}"/>
                  </a:ext>
                </a:extLst>
              </p:cNvPr>
              <p:cNvSpPr>
                <a:spLocks noGrp="1" noRot="1" noChangeAspect="1" noMove="1" noResize="1" noEditPoints="1" noAdjustHandles="1" noChangeArrowheads="1" noChangeShapeType="1" noTextEdit="1"/>
              </p:cNvSpPr>
              <p:nvPr>
                <p:ph idx="1"/>
              </p:nvPr>
            </p:nvSpPr>
            <p:spPr>
              <a:xfrm>
                <a:off x="1271464" y="1702635"/>
                <a:ext cx="10153128" cy="4894717"/>
              </a:xfrm>
              <a:blipFill>
                <a:blip r:embed="rId3"/>
                <a:stretch>
                  <a:fillRect t="-623" r="-541" b="-1370"/>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0525BDC6-D07C-5AD5-32F5-696D734BCAC0}"/>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B210C8DC-4180-A378-8B69-7D5CE147EC9D}"/>
              </a:ext>
            </a:extLst>
          </p:cNvPr>
          <p:cNvSpPr>
            <a:spLocks noGrp="1"/>
          </p:cNvSpPr>
          <p:nvPr>
            <p:ph type="body" sz="quarter" idx="13"/>
          </p:nvPr>
        </p:nvSpPr>
        <p:spPr>
          <a:xfrm>
            <a:off x="1354286" y="897150"/>
            <a:ext cx="8558138" cy="792088"/>
          </a:xfrm>
        </p:spPr>
        <p:txBody>
          <a:bodyPr/>
          <a:lstStyle/>
          <a:p>
            <a:r>
              <a:rPr lang="en-US" dirty="0"/>
              <a:t>Understanding the connection between A and L Matrices</a:t>
            </a:r>
          </a:p>
        </p:txBody>
      </p:sp>
      <p:sp>
        <p:nvSpPr>
          <p:cNvPr id="16" name="Text Placeholder 4">
            <a:extLst>
              <a:ext uri="{FF2B5EF4-FFF2-40B4-BE49-F238E27FC236}">
                <a16:creationId xmlns:a16="http://schemas.microsoft.com/office/drawing/2014/main" id="{747CFF2C-A3FD-CF89-2644-06F97402CC8D}"/>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238586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80A9E-0B88-74FD-9B22-3D6AA741C2A6}"/>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B4925B79-E4F2-59E7-7A0A-9FC267C4DE61}"/>
                  </a:ext>
                </a:extLst>
              </p:cNvPr>
              <p:cNvSpPr>
                <a:spLocks noGrp="1"/>
              </p:cNvSpPr>
              <p:nvPr>
                <p:ph idx="1"/>
              </p:nvPr>
            </p:nvSpPr>
            <p:spPr>
              <a:xfrm>
                <a:off x="335360" y="1556792"/>
                <a:ext cx="11593288" cy="5184575"/>
              </a:xfrm>
            </p:spPr>
            <p:txBody>
              <a:bodyPr/>
              <a:lstStyle/>
              <a:p>
                <a:r>
                  <a:rPr lang="en-US" dirty="0" smtClean="0"/>
                  <a:t>Our A Matrix: </a:t>
                </a:r>
              </a:p>
              <a:p>
                <a:endParaRPr lang="en-US" dirty="0"/>
              </a:p>
              <a:p>
                <a:pPr marL="0" indent="0">
                  <a:buNone/>
                </a:pPr>
                <a:endParaRPr lang="en-US" dirty="0"/>
              </a:p>
              <a:p>
                <a:r>
                  <a:rPr lang="en-US" dirty="0"/>
                  <a:t>Let’s try to estimate the </a:t>
                </a:r>
                <a14:m>
                  <m:oMath xmlns:m="http://schemas.openxmlformats.org/officeDocument/2006/math">
                    <m:r>
                      <a:rPr lang="pt-BR" b="1" i="1" smtClean="0">
                        <a:latin typeface="Cambria Math" panose="02040503050406030204" pitchFamily="18" charset="0"/>
                      </a:rPr>
                      <m:t>𝒍</m:t>
                    </m:r>
                  </m:oMath>
                </a14:m>
                <a:r>
                  <a:rPr lang="en-US" dirty="0"/>
                  <a:t> coefficient in the indicated red square </a:t>
                </a:r>
              </a:p>
              <a:p>
                <a:pPr lvl="1"/>
                <a:r>
                  <a:rPr lang="en-US" b="1" dirty="0">
                    <a:solidFill>
                      <a:schemeClr val="accent2"/>
                    </a:solidFill>
                  </a:rPr>
                  <a:t>1</a:t>
                </a:r>
                <a:r>
                  <a:rPr lang="en-US" b="1" baseline="30000" dirty="0">
                    <a:solidFill>
                      <a:schemeClr val="accent2"/>
                    </a:solidFill>
                  </a:rPr>
                  <a:t>st</a:t>
                </a:r>
                <a:r>
                  <a:rPr lang="en-US" b="1" dirty="0">
                    <a:solidFill>
                      <a:schemeClr val="accent2"/>
                    </a:solidFill>
                  </a:rPr>
                  <a:t> round</a:t>
                </a:r>
                <a:r>
                  <a:rPr lang="en-US" dirty="0"/>
                  <a:t>: The production of 1 unit of Bread requires 0.35 units of wheat (and 0.10 of bread)</a:t>
                </a:r>
              </a:p>
              <a:p>
                <a:pPr lvl="2"/>
                <a14:m>
                  <m:oMath xmlns:m="http://schemas.openxmlformats.org/officeDocument/2006/math">
                    <m:sSub>
                      <m:sSubPr>
                        <m:ctrlPr>
                          <a:rPr lang="fr-FR" b="1" i="1" smtClean="0">
                            <a:solidFill>
                              <a:srgbClr val="000000"/>
                            </a:solidFill>
                            <a:latin typeface="Cambria Math" panose="02040503050406030204" pitchFamily="18" charset="0"/>
                          </a:rPr>
                        </m:ctrlPr>
                      </m:sSubPr>
                      <m:e>
                        <m:r>
                          <a:rPr lang="pt-BR" b="1" i="1" smtClean="0">
                            <a:solidFill>
                              <a:srgbClr val="000000"/>
                            </a:solidFill>
                            <a:latin typeface="Cambria Math" panose="02040503050406030204" pitchFamily="18" charset="0"/>
                          </a:rPr>
                          <m:t>𝒍</m:t>
                        </m:r>
                      </m:e>
                      <m:sub>
                        <m:r>
                          <a:rPr lang="fr-FR" b="1" i="1" smtClean="0">
                            <a:solidFill>
                              <a:srgbClr val="000000"/>
                            </a:solidFill>
                            <a:latin typeface="Cambria Math" panose="02040503050406030204" pitchFamily="18" charset="0"/>
                          </a:rPr>
                          <m:t>𝟏</m:t>
                        </m:r>
                        <m:r>
                          <a:rPr lang="fr-FR" b="1" i="1" smtClean="0">
                            <a:solidFill>
                              <a:srgbClr val="000000"/>
                            </a:solidFill>
                            <a:latin typeface="Cambria Math" panose="02040503050406030204" pitchFamily="18" charset="0"/>
                          </a:rPr>
                          <m:t>,</m:t>
                        </m:r>
                        <m:r>
                          <a:rPr lang="fr-FR" b="1" i="1" smtClean="0">
                            <a:solidFill>
                              <a:srgbClr val="000000"/>
                            </a:solidFill>
                            <a:latin typeface="Cambria Math" panose="02040503050406030204" pitchFamily="18" charset="0"/>
                          </a:rPr>
                          <m:t>𝟐</m:t>
                        </m:r>
                      </m:sub>
                    </m:sSub>
                    <m:r>
                      <a:rPr lang="pt-BR" b="1" i="1" smtClean="0">
                        <a:solidFill>
                          <a:srgbClr val="000000"/>
                        </a:solidFill>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𝟎</m:t>
                    </m:r>
                    <m:r>
                      <a:rPr lang="pt-BR" b="1"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𝟑𝟓</m:t>
                    </m:r>
                  </m:oMath>
                </a14:m>
                <a:r>
                  <a:rPr lang="en-US" dirty="0"/>
                  <a:t> </a:t>
                </a:r>
              </a:p>
              <a:p>
                <a:pPr lvl="1"/>
                <a:r>
                  <a:rPr lang="en-US" b="1" dirty="0">
                    <a:solidFill>
                      <a:schemeClr val="accent4"/>
                    </a:solidFill>
                  </a:rPr>
                  <a:t>2</a:t>
                </a:r>
                <a:r>
                  <a:rPr lang="en-US" b="1" baseline="30000" dirty="0">
                    <a:solidFill>
                      <a:schemeClr val="accent4"/>
                    </a:solidFill>
                  </a:rPr>
                  <a:t>nd</a:t>
                </a:r>
                <a:r>
                  <a:rPr lang="en-US" b="1" dirty="0">
                    <a:solidFill>
                      <a:schemeClr val="accent4"/>
                    </a:solidFill>
                  </a:rPr>
                  <a:t> round</a:t>
                </a:r>
                <a:r>
                  <a:rPr lang="en-US" dirty="0">
                    <a:solidFill>
                      <a:schemeClr val="accent4"/>
                    </a:solidFill>
                  </a:rPr>
                  <a:t>: The production of 0.35 wheat </a:t>
                </a:r>
                <a:r>
                  <a:rPr lang="en-US" b="1" dirty="0">
                    <a:solidFill>
                      <a:schemeClr val="accent4"/>
                    </a:solidFill>
                  </a:rPr>
                  <a:t>requires 0.30 of wheat</a:t>
                </a:r>
                <a:r>
                  <a:rPr lang="en-US" dirty="0">
                    <a:solidFill>
                      <a:schemeClr val="accent4"/>
                    </a:solidFill>
                  </a:rPr>
                  <a:t>: (0.35*0.30)</a:t>
                </a:r>
              </a:p>
              <a:p>
                <a:pPr lvl="1"/>
                <a:r>
                  <a:rPr lang="en-US" b="1" dirty="0">
                    <a:solidFill>
                      <a:schemeClr val="accent4"/>
                    </a:solidFill>
                  </a:rPr>
                  <a:t>2</a:t>
                </a:r>
                <a:r>
                  <a:rPr lang="en-US" b="1" baseline="30000" dirty="0">
                    <a:solidFill>
                      <a:schemeClr val="accent4"/>
                    </a:solidFill>
                  </a:rPr>
                  <a:t>nd</a:t>
                </a:r>
                <a:r>
                  <a:rPr lang="en-US" b="1" dirty="0">
                    <a:solidFill>
                      <a:schemeClr val="accent4"/>
                    </a:solidFill>
                  </a:rPr>
                  <a:t> round</a:t>
                </a:r>
                <a:r>
                  <a:rPr lang="en-US" dirty="0">
                    <a:solidFill>
                      <a:schemeClr val="accent4"/>
                    </a:solidFill>
                  </a:rPr>
                  <a:t>: the bread used in the first round (0.10) now </a:t>
                </a:r>
                <a:r>
                  <a:rPr lang="en-US" b="1" dirty="0">
                    <a:solidFill>
                      <a:schemeClr val="accent4"/>
                    </a:solidFill>
                  </a:rPr>
                  <a:t>requires</a:t>
                </a:r>
                <a:r>
                  <a:rPr lang="en-US" dirty="0">
                    <a:solidFill>
                      <a:schemeClr val="accent4"/>
                    </a:solidFill>
                  </a:rPr>
                  <a:t> </a:t>
                </a:r>
                <a:r>
                  <a:rPr lang="en-US" b="1" dirty="0">
                    <a:solidFill>
                      <a:schemeClr val="accent4"/>
                    </a:solidFill>
                  </a:rPr>
                  <a:t>wheat </a:t>
                </a:r>
                <a:r>
                  <a:rPr lang="en-US" dirty="0">
                    <a:solidFill>
                      <a:schemeClr val="accent4"/>
                    </a:solidFill>
                  </a:rPr>
                  <a:t>(</a:t>
                </a:r>
                <a:r>
                  <a:rPr lang="en-US" dirty="0" smtClean="0">
                    <a:solidFill>
                      <a:schemeClr val="accent4"/>
                    </a:solidFill>
                  </a:rPr>
                  <a:t>0.35) </a:t>
                </a:r>
                <a:r>
                  <a:rPr lang="en-US" dirty="0">
                    <a:solidFill>
                      <a:schemeClr val="accent4"/>
                    </a:solidFill>
                  </a:rPr>
                  <a:t>to be produced too (</a:t>
                </a:r>
                <a:r>
                  <a:rPr lang="en-US" dirty="0" smtClean="0">
                    <a:solidFill>
                      <a:schemeClr val="accent4"/>
                    </a:solidFill>
                  </a:rPr>
                  <a:t>0.10*0.35)</a:t>
                </a:r>
                <a:endParaRPr lang="en-US" dirty="0">
                  <a:solidFill>
                    <a:schemeClr val="accent4"/>
                  </a:solidFill>
                </a:endParaRPr>
              </a:p>
              <a:p>
                <a:pPr lvl="2"/>
                <a14:m>
                  <m:oMath xmlns:m="http://schemas.openxmlformats.org/officeDocument/2006/math">
                    <m:sSub>
                      <m:sSubPr>
                        <m:ctrlPr>
                          <a:rPr lang="fr-FR" b="1" i="1" smtClean="0">
                            <a:solidFill>
                              <a:srgbClr val="000000"/>
                            </a:solidFill>
                            <a:latin typeface="Cambria Math" panose="02040503050406030204" pitchFamily="18" charset="0"/>
                          </a:rPr>
                        </m:ctrlPr>
                      </m:sSubPr>
                      <m:e>
                        <m:r>
                          <a:rPr lang="pt-BR" b="1" i="1" smtClean="0">
                            <a:solidFill>
                              <a:srgbClr val="000000"/>
                            </a:solidFill>
                            <a:latin typeface="Cambria Math" panose="02040503050406030204" pitchFamily="18" charset="0"/>
                          </a:rPr>
                          <m:t>𝒍</m:t>
                        </m:r>
                      </m:e>
                      <m:sub>
                        <m:r>
                          <a:rPr lang="fr-FR" i="1">
                            <a:solidFill>
                              <a:srgbClr val="000000"/>
                            </a:solidFill>
                            <a:latin typeface="Cambria Math" panose="02040503050406030204" pitchFamily="18" charset="0"/>
                          </a:rPr>
                          <m:t>𝟏</m:t>
                        </m:r>
                        <m:r>
                          <a:rPr lang="fr-FR" b="1" i="1" smtClean="0">
                            <a:solidFill>
                              <a:srgbClr val="000000"/>
                            </a:solidFill>
                            <a:latin typeface="Cambria Math" panose="02040503050406030204" pitchFamily="18" charset="0"/>
                          </a:rPr>
                          <m:t>,</m:t>
                        </m:r>
                        <m:r>
                          <a:rPr lang="fr-FR" b="1" i="1" smtClean="0">
                            <a:solidFill>
                              <a:srgbClr val="000000"/>
                            </a:solidFill>
                            <a:latin typeface="Cambria Math" panose="02040503050406030204" pitchFamily="18" charset="0"/>
                          </a:rPr>
                          <m:t>𝟐</m:t>
                        </m:r>
                      </m:sub>
                    </m:sSub>
                    <m:r>
                      <a:rPr lang="pt-BR" b="1" i="1" smtClean="0">
                        <a:solidFill>
                          <a:srgbClr val="000000"/>
                        </a:solidFill>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𝟎</m:t>
                    </m:r>
                    <m:r>
                      <a:rPr lang="pt-BR" b="1"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𝟑𝟓</m:t>
                    </m:r>
                    <m:r>
                      <a:rPr lang="pt-BR" b="1" i="1" smtClean="0">
                        <a:solidFill>
                          <a:srgbClr val="000000"/>
                        </a:solidFill>
                        <a:latin typeface="Cambria Math" panose="02040503050406030204" pitchFamily="18" charset="0"/>
                        <a:ea typeface="Cambria Math" panose="02040503050406030204" pitchFamily="18" charset="0"/>
                      </a:rPr>
                      <m:t>+</m:t>
                    </m:r>
                    <m:d>
                      <m:dPr>
                        <m:ctrlPr>
                          <a:rPr lang="pt-BR" b="1" i="1" smtClean="0">
                            <a:solidFill>
                              <a:schemeClr val="accent4"/>
                            </a:solidFill>
                            <a:latin typeface="Cambria Math" panose="02040503050406030204" pitchFamily="18" charset="0"/>
                            <a:ea typeface="Cambria Math" panose="02040503050406030204" pitchFamily="18" charset="0"/>
                          </a:rPr>
                        </m:ctrlPr>
                      </m:dPr>
                      <m:e>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𝟑𝟓</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𝟑𝟎</m:t>
                        </m:r>
                      </m:e>
                    </m:d>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𝟏𝟎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𝟑𝟓</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rgbClr val="000000"/>
                        </a:solidFill>
                        <a:latin typeface="Cambria Math" panose="02040503050406030204" pitchFamily="18" charset="0"/>
                        <a:ea typeface="Cambria Math" panose="02040503050406030204" pitchFamily="18" charset="0"/>
                      </a:rPr>
                      <m:t>𝟎</m:t>
                    </m:r>
                    <m:r>
                      <a:rPr lang="pt-BR" b="1" i="1" smtClean="0">
                        <a:solidFill>
                          <a:srgbClr val="000000"/>
                        </a:solidFill>
                        <a:latin typeface="Cambria Math" panose="02040503050406030204" pitchFamily="18" charset="0"/>
                        <a:ea typeface="Cambria Math" panose="02040503050406030204" pitchFamily="18" charset="0"/>
                      </a:rPr>
                      <m:t>.</m:t>
                    </m:r>
                    <m:r>
                      <a:rPr lang="pt-BR" b="1" i="1" smtClean="0">
                        <a:solidFill>
                          <a:srgbClr val="000000"/>
                        </a:solidFill>
                        <a:latin typeface="Cambria Math" panose="02040503050406030204" pitchFamily="18" charset="0"/>
                        <a:ea typeface="Cambria Math" panose="02040503050406030204" pitchFamily="18" charset="0"/>
                      </a:rPr>
                      <m:t>𝟒𝟗</m:t>
                    </m:r>
                  </m:oMath>
                </a14:m>
                <a:endParaRPr lang="pt-BR" b="1" i="1" dirty="0">
                  <a:solidFill>
                    <a:srgbClr val="000000"/>
                  </a:solidFill>
                  <a:latin typeface="Cambria Math" panose="02040503050406030204" pitchFamily="18" charset="0"/>
                  <a:ea typeface="Cambria Math" panose="02040503050406030204" pitchFamily="18" charset="0"/>
                </a:endParaRPr>
              </a:p>
              <a:p>
                <a:pPr lvl="1"/>
                <a:r>
                  <a:rPr lang="pt-BR" b="1" dirty="0">
                    <a:solidFill>
                      <a:srgbClr val="009051"/>
                    </a:solidFill>
                    <a:ea typeface="Cambria Math" panose="02040503050406030204" pitchFamily="18" charset="0"/>
                  </a:rPr>
                  <a:t>3</a:t>
                </a:r>
                <a:r>
                  <a:rPr lang="pt-BR" b="1" baseline="30000" dirty="0">
                    <a:solidFill>
                      <a:srgbClr val="009051"/>
                    </a:solidFill>
                    <a:ea typeface="Cambria Math" panose="02040503050406030204" pitchFamily="18" charset="0"/>
                  </a:rPr>
                  <a:t>rd</a:t>
                </a:r>
                <a:r>
                  <a:rPr lang="pt-BR" b="1" dirty="0">
                    <a:solidFill>
                      <a:srgbClr val="009051"/>
                    </a:solidFill>
                    <a:ea typeface="Cambria Math" panose="02040503050406030204" pitchFamily="18" charset="0"/>
                  </a:rPr>
                  <a:t> round</a:t>
                </a:r>
                <a:r>
                  <a:rPr lang="pt-BR" dirty="0">
                    <a:solidFill>
                      <a:srgbClr val="009051"/>
                    </a:solidFill>
                    <a:ea typeface="Cambria Math" panose="02040503050406030204" pitchFamily="18" charset="0"/>
                  </a:rPr>
                  <a:t>: The </a:t>
                </a:r>
                <a:r>
                  <a:rPr lang="pt-BR" dirty="0" err="1">
                    <a:solidFill>
                      <a:srgbClr val="009051"/>
                    </a:solidFill>
                    <a:ea typeface="Cambria Math" panose="02040503050406030204" pitchFamily="18" charset="0"/>
                  </a:rPr>
                  <a:t>production</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of</a:t>
                </a:r>
                <a:r>
                  <a:rPr lang="pt-BR" dirty="0">
                    <a:solidFill>
                      <a:srgbClr val="009051"/>
                    </a:solidFill>
                    <a:ea typeface="Cambria Math" panose="02040503050406030204" pitchFamily="18" charset="0"/>
                  </a:rPr>
                  <a:t> 0.30 </a:t>
                </a:r>
                <a:r>
                  <a:rPr lang="pt-BR" dirty="0" err="1">
                    <a:solidFill>
                      <a:srgbClr val="009051"/>
                    </a:solidFill>
                    <a:ea typeface="Cambria Math" panose="02040503050406030204" pitchFamily="18" charset="0"/>
                  </a:rPr>
                  <a:t>wheat</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required</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to</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produce</a:t>
                </a:r>
                <a:r>
                  <a:rPr lang="pt-BR" dirty="0">
                    <a:solidFill>
                      <a:srgbClr val="009051"/>
                    </a:solidFill>
                    <a:ea typeface="Cambria Math" panose="02040503050406030204" pitchFamily="18" charset="0"/>
                  </a:rPr>
                  <a:t> 0.35 </a:t>
                </a:r>
                <a:r>
                  <a:rPr lang="pt-BR" dirty="0" err="1">
                    <a:solidFill>
                      <a:srgbClr val="009051"/>
                    </a:solidFill>
                    <a:ea typeface="Cambria Math" panose="02040503050406030204" pitchFamily="18" charset="0"/>
                  </a:rPr>
                  <a:t>of</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wheat</a:t>
                </a:r>
                <a:r>
                  <a:rPr lang="pt-BR" dirty="0">
                    <a:solidFill>
                      <a:srgbClr val="009051"/>
                    </a:solidFill>
                    <a:ea typeface="Cambria Math" panose="02040503050406030204" pitchFamily="18" charset="0"/>
                  </a:rPr>
                  <a:t> </a:t>
                </a:r>
                <a:r>
                  <a:rPr lang="pt-BR" b="1" dirty="0" err="1">
                    <a:solidFill>
                      <a:srgbClr val="009051"/>
                    </a:solidFill>
                    <a:ea typeface="Cambria Math" panose="02040503050406030204" pitchFamily="18" charset="0"/>
                  </a:rPr>
                  <a:t>now</a:t>
                </a:r>
                <a:r>
                  <a:rPr lang="pt-BR" b="1" dirty="0">
                    <a:solidFill>
                      <a:srgbClr val="009051"/>
                    </a:solidFill>
                    <a:ea typeface="Cambria Math" panose="02040503050406030204" pitchFamily="18" charset="0"/>
                  </a:rPr>
                  <a:t> requires more 0.30 </a:t>
                </a:r>
                <a:r>
                  <a:rPr lang="pt-BR" b="1" dirty="0" err="1">
                    <a:solidFill>
                      <a:srgbClr val="009051"/>
                    </a:solidFill>
                    <a:ea typeface="Cambria Math" panose="02040503050406030204" pitchFamily="18" charset="0"/>
                  </a:rPr>
                  <a:t>of</a:t>
                </a:r>
                <a:r>
                  <a:rPr lang="pt-BR" b="1" dirty="0">
                    <a:solidFill>
                      <a:srgbClr val="009051"/>
                    </a:solidFill>
                    <a:ea typeface="Cambria Math" panose="02040503050406030204" pitchFamily="18" charset="0"/>
                  </a:rPr>
                  <a:t> </a:t>
                </a:r>
                <a:r>
                  <a:rPr lang="pt-BR" b="1" dirty="0" err="1">
                    <a:solidFill>
                      <a:srgbClr val="009051"/>
                    </a:solidFill>
                    <a:ea typeface="Cambria Math" panose="02040503050406030204" pitchFamily="18" charset="0"/>
                  </a:rPr>
                  <a:t>wheat</a:t>
                </a:r>
                <a:endParaRPr lang="pt-BR" b="1" dirty="0">
                  <a:solidFill>
                    <a:srgbClr val="009051"/>
                  </a:solidFill>
                  <a:ea typeface="Cambria Math" panose="02040503050406030204" pitchFamily="18" charset="0"/>
                </a:endParaRPr>
              </a:p>
              <a:p>
                <a:pPr lvl="1"/>
                <a:r>
                  <a:rPr lang="pt-BR" b="1" dirty="0">
                    <a:solidFill>
                      <a:srgbClr val="009051"/>
                    </a:solidFill>
                    <a:ea typeface="Cambria Math" panose="02040503050406030204" pitchFamily="18" charset="0"/>
                  </a:rPr>
                  <a:t>3</a:t>
                </a:r>
                <a:r>
                  <a:rPr lang="pt-BR" b="1" baseline="30000" dirty="0">
                    <a:solidFill>
                      <a:srgbClr val="009051"/>
                    </a:solidFill>
                    <a:ea typeface="Cambria Math" panose="02040503050406030204" pitchFamily="18" charset="0"/>
                  </a:rPr>
                  <a:t>rd</a:t>
                </a:r>
                <a:r>
                  <a:rPr lang="pt-BR" b="1" dirty="0">
                    <a:solidFill>
                      <a:srgbClr val="009051"/>
                    </a:solidFill>
                    <a:ea typeface="Cambria Math" panose="02040503050406030204" pitchFamily="18" charset="0"/>
                  </a:rPr>
                  <a:t> round</a:t>
                </a:r>
                <a:r>
                  <a:rPr lang="pt-BR" dirty="0">
                    <a:solidFill>
                      <a:srgbClr val="009051"/>
                    </a:solidFill>
                    <a:ea typeface="Cambria Math" panose="02040503050406030204" pitchFamily="18" charset="0"/>
                  </a:rPr>
                  <a:t>: The </a:t>
                </a:r>
                <a:r>
                  <a:rPr lang="pt-BR" dirty="0" err="1">
                    <a:solidFill>
                      <a:srgbClr val="009051"/>
                    </a:solidFill>
                    <a:ea typeface="Cambria Math" panose="02040503050406030204" pitchFamily="18" charset="0"/>
                  </a:rPr>
                  <a:t>production</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of</a:t>
                </a:r>
                <a:r>
                  <a:rPr lang="pt-BR" dirty="0">
                    <a:solidFill>
                      <a:srgbClr val="009051"/>
                    </a:solidFill>
                    <a:ea typeface="Cambria Math" panose="02040503050406030204" pitchFamily="18" charset="0"/>
                  </a:rPr>
                  <a:t> 0.30 </a:t>
                </a:r>
                <a:r>
                  <a:rPr lang="pt-BR" dirty="0" err="1">
                    <a:solidFill>
                      <a:srgbClr val="009051"/>
                    </a:solidFill>
                    <a:ea typeface="Cambria Math" panose="02040503050406030204" pitchFamily="18" charset="0"/>
                  </a:rPr>
                  <a:t>wheat</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required</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to</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produce</a:t>
                </a:r>
                <a:r>
                  <a:rPr lang="pt-BR" dirty="0">
                    <a:solidFill>
                      <a:srgbClr val="009051"/>
                    </a:solidFill>
                    <a:ea typeface="Cambria Math" panose="02040503050406030204" pitchFamily="18" charset="0"/>
                  </a:rPr>
                  <a:t> 0.10 </a:t>
                </a:r>
                <a:r>
                  <a:rPr lang="pt-BR" dirty="0" err="1">
                    <a:solidFill>
                      <a:srgbClr val="009051"/>
                    </a:solidFill>
                    <a:ea typeface="Cambria Math" panose="02040503050406030204" pitchFamily="18" charset="0"/>
                  </a:rPr>
                  <a:t>of</a:t>
                </a:r>
                <a:r>
                  <a:rPr lang="pt-BR" dirty="0">
                    <a:solidFill>
                      <a:srgbClr val="009051"/>
                    </a:solidFill>
                    <a:ea typeface="Cambria Math" panose="02040503050406030204" pitchFamily="18" charset="0"/>
                  </a:rPr>
                  <a:t> </a:t>
                </a:r>
                <a:r>
                  <a:rPr lang="pt-BR" dirty="0" err="1">
                    <a:solidFill>
                      <a:srgbClr val="009051"/>
                    </a:solidFill>
                    <a:ea typeface="Cambria Math" panose="02040503050406030204" pitchFamily="18" charset="0"/>
                  </a:rPr>
                  <a:t>bread</a:t>
                </a:r>
                <a:r>
                  <a:rPr lang="pt-BR" dirty="0">
                    <a:solidFill>
                      <a:srgbClr val="009051"/>
                    </a:solidFill>
                    <a:ea typeface="Cambria Math" panose="02040503050406030204" pitchFamily="18" charset="0"/>
                  </a:rPr>
                  <a:t> </a:t>
                </a:r>
                <a:r>
                  <a:rPr lang="pt-BR" b="1" dirty="0" err="1">
                    <a:solidFill>
                      <a:srgbClr val="009051"/>
                    </a:solidFill>
                    <a:ea typeface="Cambria Math" panose="02040503050406030204" pitchFamily="18" charset="0"/>
                  </a:rPr>
                  <a:t>now</a:t>
                </a:r>
                <a:r>
                  <a:rPr lang="pt-BR" b="1" dirty="0">
                    <a:solidFill>
                      <a:srgbClr val="009051"/>
                    </a:solidFill>
                    <a:ea typeface="Cambria Math" panose="02040503050406030204" pitchFamily="18" charset="0"/>
                  </a:rPr>
                  <a:t> requires more 0.30 </a:t>
                </a:r>
                <a:r>
                  <a:rPr lang="pt-BR" b="1" dirty="0" err="1">
                    <a:solidFill>
                      <a:srgbClr val="009051"/>
                    </a:solidFill>
                    <a:ea typeface="Cambria Math" panose="02040503050406030204" pitchFamily="18" charset="0"/>
                  </a:rPr>
                  <a:t>of</a:t>
                </a:r>
                <a:r>
                  <a:rPr lang="pt-BR" b="1" dirty="0">
                    <a:solidFill>
                      <a:srgbClr val="009051"/>
                    </a:solidFill>
                    <a:ea typeface="Cambria Math" panose="02040503050406030204" pitchFamily="18" charset="0"/>
                  </a:rPr>
                  <a:t> </a:t>
                </a:r>
                <a:r>
                  <a:rPr lang="pt-BR" b="1" dirty="0" err="1">
                    <a:solidFill>
                      <a:srgbClr val="009051"/>
                    </a:solidFill>
                    <a:ea typeface="Cambria Math" panose="02040503050406030204" pitchFamily="18" charset="0"/>
                  </a:rPr>
                  <a:t>wheat</a:t>
                </a:r>
                <a:endParaRPr lang="pt-BR" b="1" dirty="0">
                  <a:solidFill>
                    <a:srgbClr val="009051"/>
                  </a:solidFill>
                  <a:ea typeface="Cambria Math" panose="02040503050406030204" pitchFamily="18" charset="0"/>
                </a:endParaRPr>
              </a:p>
              <a:p>
                <a:pPr lvl="2"/>
                <a14:m>
                  <m:oMath xmlns:m="http://schemas.openxmlformats.org/officeDocument/2006/math">
                    <m:sSub>
                      <m:sSubPr>
                        <m:ctrlPr>
                          <a:rPr lang="fr-FR" b="1" i="1" smtClean="0">
                            <a:solidFill>
                              <a:srgbClr val="000000"/>
                            </a:solidFill>
                            <a:latin typeface="Cambria Math" panose="02040503050406030204" pitchFamily="18" charset="0"/>
                          </a:rPr>
                        </m:ctrlPr>
                      </m:sSubPr>
                      <m:e>
                        <m:r>
                          <a:rPr lang="pt-BR" b="1" i="1" smtClean="0">
                            <a:solidFill>
                              <a:srgbClr val="000000"/>
                            </a:solidFill>
                            <a:latin typeface="Cambria Math" panose="02040503050406030204" pitchFamily="18" charset="0"/>
                          </a:rPr>
                          <m:t>𝒍</m:t>
                        </m:r>
                      </m:e>
                      <m:sub>
                        <m:r>
                          <a:rPr lang="fr-FR" b="1" i="1" smtClean="0">
                            <a:solidFill>
                              <a:srgbClr val="000000"/>
                            </a:solidFill>
                            <a:latin typeface="Cambria Math" panose="02040503050406030204" pitchFamily="18" charset="0"/>
                          </a:rPr>
                          <m:t>𝟏</m:t>
                        </m:r>
                        <m:r>
                          <a:rPr lang="fr-FR" b="1" i="1" smtClean="0">
                            <a:solidFill>
                              <a:srgbClr val="000000"/>
                            </a:solidFill>
                            <a:latin typeface="Cambria Math" panose="02040503050406030204" pitchFamily="18" charset="0"/>
                          </a:rPr>
                          <m:t>,</m:t>
                        </m:r>
                        <m:r>
                          <a:rPr lang="fr-FR" b="1" i="1" smtClean="0">
                            <a:solidFill>
                              <a:srgbClr val="000000"/>
                            </a:solidFill>
                            <a:latin typeface="Cambria Math" panose="02040503050406030204" pitchFamily="18" charset="0"/>
                          </a:rPr>
                          <m:t>𝟐</m:t>
                        </m:r>
                      </m:sub>
                    </m:sSub>
                    <m:r>
                      <a:rPr lang="pt-BR" b="1" i="1" smtClean="0">
                        <a:solidFill>
                          <a:srgbClr val="000000"/>
                        </a:solidFill>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𝟎</m:t>
                    </m:r>
                    <m:r>
                      <a:rPr lang="pt-BR" b="1"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𝟑𝟓</m:t>
                    </m:r>
                    <m:r>
                      <a:rPr lang="pt-BR" b="1" i="1" smtClean="0">
                        <a:solidFill>
                          <a:srgbClr val="000000"/>
                        </a:solidFill>
                        <a:latin typeface="Cambria Math" panose="02040503050406030204" pitchFamily="18" charset="0"/>
                        <a:ea typeface="Cambria Math" panose="02040503050406030204" pitchFamily="18" charset="0"/>
                      </a:rPr>
                      <m:t>+</m:t>
                    </m:r>
                    <m:d>
                      <m:dPr>
                        <m:ctrlPr>
                          <a:rPr lang="pt-BR" b="1" i="1" smtClean="0">
                            <a:solidFill>
                              <a:schemeClr val="accent4"/>
                            </a:solidFill>
                            <a:latin typeface="Cambria Math" panose="02040503050406030204" pitchFamily="18" charset="0"/>
                            <a:ea typeface="Cambria Math" panose="02040503050406030204" pitchFamily="18" charset="0"/>
                          </a:rPr>
                        </m:ctrlPr>
                      </m:dPr>
                      <m:e>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𝟑𝟓</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𝟎</m:t>
                        </m:r>
                        <m:r>
                          <a:rPr lang="pt-BR" b="1" i="1" smtClean="0">
                            <a:solidFill>
                              <a:schemeClr val="accent4"/>
                            </a:solidFill>
                            <a:latin typeface="Cambria Math" panose="02040503050406030204" pitchFamily="18" charset="0"/>
                            <a:ea typeface="Cambria Math" panose="02040503050406030204" pitchFamily="18" charset="0"/>
                          </a:rPr>
                          <m:t>.</m:t>
                        </m:r>
                        <m:r>
                          <a:rPr lang="pt-BR" b="1" i="1" smtClean="0">
                            <a:solidFill>
                              <a:schemeClr val="accent4"/>
                            </a:solidFill>
                            <a:latin typeface="Cambria Math" panose="02040503050406030204" pitchFamily="18" charset="0"/>
                            <a:ea typeface="Cambria Math" panose="02040503050406030204" pitchFamily="18" charset="0"/>
                          </a:rPr>
                          <m:t>𝟑𝟎</m:t>
                        </m:r>
                      </m:e>
                    </m:d>
                    <m:r>
                      <a:rPr lang="pt-BR" i="1">
                        <a:solidFill>
                          <a:schemeClr val="accent4"/>
                        </a:solidFill>
                        <a:latin typeface="Cambria Math" panose="02040503050406030204" pitchFamily="18" charset="0"/>
                        <a:ea typeface="Cambria Math" panose="02040503050406030204" pitchFamily="18" charset="0"/>
                      </a:rPr>
                      <m:t>+</m:t>
                    </m:r>
                    <m:d>
                      <m:dPr>
                        <m:ctrlPr>
                          <a:rPr lang="pt-BR" b="1" i="1" smtClean="0">
                            <a:solidFill>
                              <a:schemeClr val="accent4"/>
                            </a:solidFill>
                            <a:latin typeface="Cambria Math" panose="02040503050406030204" pitchFamily="18" charset="0"/>
                            <a:ea typeface="Cambria Math" panose="02040503050406030204" pitchFamily="18" charset="0"/>
                          </a:rPr>
                        </m:ctrlPr>
                      </m:dPr>
                      <m:e>
                        <m:r>
                          <a:rPr lang="pt-BR" i="1">
                            <a:solidFill>
                              <a:schemeClr val="accent4"/>
                            </a:solidFill>
                            <a:latin typeface="Cambria Math" panose="02040503050406030204" pitchFamily="18" charset="0"/>
                            <a:ea typeface="Cambria Math" panose="02040503050406030204" pitchFamily="18" charset="0"/>
                          </a:rPr>
                          <m:t>𝟎</m:t>
                        </m:r>
                        <m:r>
                          <a:rPr lang="pt-BR" i="1">
                            <a:solidFill>
                              <a:schemeClr val="accent4"/>
                            </a:solidFill>
                            <a:latin typeface="Cambria Math" panose="02040503050406030204" pitchFamily="18" charset="0"/>
                            <a:ea typeface="Cambria Math" panose="02040503050406030204" pitchFamily="18" charset="0"/>
                          </a:rPr>
                          <m:t>.</m:t>
                        </m:r>
                        <m:r>
                          <a:rPr lang="pt-BR" i="1">
                            <a:solidFill>
                              <a:schemeClr val="accent4"/>
                            </a:solidFill>
                            <a:latin typeface="Cambria Math" panose="02040503050406030204" pitchFamily="18" charset="0"/>
                            <a:ea typeface="Cambria Math" panose="02040503050406030204" pitchFamily="18" charset="0"/>
                          </a:rPr>
                          <m:t>𝟏𝟎</m:t>
                        </m:r>
                        <m:r>
                          <a:rPr lang="pt-BR" i="1">
                            <a:solidFill>
                              <a:schemeClr val="accent4"/>
                            </a:solidFill>
                            <a:latin typeface="Cambria Math" panose="02040503050406030204" pitchFamily="18" charset="0"/>
                            <a:ea typeface="Cambria Math" panose="02040503050406030204" pitchFamily="18" charset="0"/>
                          </a:rPr>
                          <m:t>∗</m:t>
                        </m:r>
                        <m:r>
                          <a:rPr lang="pt-BR" i="1">
                            <a:solidFill>
                              <a:schemeClr val="accent4"/>
                            </a:solidFill>
                            <a:latin typeface="Cambria Math" panose="02040503050406030204" pitchFamily="18" charset="0"/>
                            <a:ea typeface="Cambria Math" panose="02040503050406030204" pitchFamily="18" charset="0"/>
                          </a:rPr>
                          <m:t>𝟎</m:t>
                        </m:r>
                        <m:r>
                          <a:rPr lang="pt-BR" i="1">
                            <a:solidFill>
                              <a:schemeClr val="accent4"/>
                            </a:solidFill>
                            <a:latin typeface="Cambria Math" panose="02040503050406030204" pitchFamily="18" charset="0"/>
                            <a:ea typeface="Cambria Math" panose="02040503050406030204" pitchFamily="18" charset="0"/>
                          </a:rPr>
                          <m:t>.</m:t>
                        </m:r>
                        <m:r>
                          <a:rPr lang="pt-BR" i="1">
                            <a:solidFill>
                              <a:schemeClr val="accent4"/>
                            </a:solidFill>
                            <a:latin typeface="Cambria Math" panose="02040503050406030204" pitchFamily="18" charset="0"/>
                            <a:ea typeface="Cambria Math" panose="02040503050406030204" pitchFamily="18" charset="0"/>
                          </a:rPr>
                          <m:t>𝟑</m:t>
                        </m:r>
                        <m:r>
                          <a:rPr lang="fr-FR" b="1" i="1" smtClean="0">
                            <a:solidFill>
                              <a:schemeClr val="accent4"/>
                            </a:solidFill>
                            <a:latin typeface="Cambria Math" panose="02040503050406030204" pitchFamily="18" charset="0"/>
                            <a:ea typeface="Cambria Math" panose="02040503050406030204" pitchFamily="18" charset="0"/>
                          </a:rPr>
                          <m:t>𝟓</m:t>
                        </m:r>
                      </m:e>
                    </m:d>
                    <m:r>
                      <a:rPr lang="pt-BR" b="1" i="1" smtClean="0">
                        <a:solidFill>
                          <a:srgbClr val="000000"/>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m:t>
                    </m:r>
                    <m:r>
                      <a:rPr lang="pt-BR" b="1" i="1" smtClean="0">
                        <a:solidFill>
                          <a:srgbClr val="009051"/>
                        </a:solidFill>
                        <a:latin typeface="Cambria Math" panose="02040503050406030204" pitchFamily="18" charset="0"/>
                        <a:ea typeface="Cambria Math" panose="02040503050406030204" pitchFamily="18" charset="0"/>
                      </a:rPr>
                      <m:t>𝟎</m:t>
                    </m:r>
                    <m:r>
                      <a:rPr lang="pt-BR" b="1" i="1" smtClean="0">
                        <a:solidFill>
                          <a:srgbClr val="009051"/>
                        </a:solidFill>
                        <a:latin typeface="Cambria Math" panose="02040503050406030204" pitchFamily="18" charset="0"/>
                        <a:ea typeface="Cambria Math" panose="02040503050406030204" pitchFamily="18" charset="0"/>
                      </a:rPr>
                      <m:t>.</m:t>
                    </m:r>
                    <m:r>
                      <a:rPr lang="pt-BR" b="1" i="1" smtClean="0">
                        <a:solidFill>
                          <a:srgbClr val="009051"/>
                        </a:solidFill>
                        <a:latin typeface="Cambria Math" panose="02040503050406030204" pitchFamily="18" charset="0"/>
                        <a:ea typeface="Cambria Math" panose="02040503050406030204" pitchFamily="18" charset="0"/>
                      </a:rPr>
                      <m:t>𝟑𝟓</m:t>
                    </m:r>
                    <m:r>
                      <a:rPr lang="pt-BR" b="1" i="1" smtClean="0">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𝟑𝟎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𝟑𝟎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𝟎</m:t>
                    </m:r>
                    <m:r>
                      <a:rPr lang="pt-BR" i="1">
                        <a:solidFill>
                          <a:srgbClr val="009051"/>
                        </a:solidFill>
                        <a:latin typeface="Cambria Math" panose="02040503050406030204" pitchFamily="18" charset="0"/>
                        <a:ea typeface="Cambria Math" panose="02040503050406030204" pitchFamily="18" charset="0"/>
                      </a:rPr>
                      <m:t>.</m:t>
                    </m:r>
                    <m:r>
                      <a:rPr lang="pt-BR" b="1" i="1" smtClean="0">
                        <a:solidFill>
                          <a:srgbClr val="009051"/>
                        </a:solidFill>
                        <a:latin typeface="Cambria Math" panose="02040503050406030204" pitchFamily="18" charset="0"/>
                        <a:ea typeface="Cambria Math" panose="02040503050406030204" pitchFamily="18" charset="0"/>
                      </a:rPr>
                      <m:t>𝟏𝟎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𝟑</m:t>
                    </m:r>
                    <m:r>
                      <a:rPr lang="fr-FR" b="1" i="1" smtClean="0">
                        <a:solidFill>
                          <a:srgbClr val="009051"/>
                        </a:solidFill>
                        <a:latin typeface="Cambria Math" panose="02040503050406030204" pitchFamily="18" charset="0"/>
                        <a:ea typeface="Cambria Math" panose="02040503050406030204" pitchFamily="18" charset="0"/>
                      </a:rPr>
                      <m:t>𝟓</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9051"/>
                        </a:solidFill>
                        <a:latin typeface="Cambria Math" panose="02040503050406030204" pitchFamily="18" charset="0"/>
                        <a:ea typeface="Cambria Math" panose="02040503050406030204" pitchFamily="18" charset="0"/>
                      </a:rPr>
                      <m:t>𝟑𝟎</m:t>
                    </m:r>
                    <m:r>
                      <a:rPr lang="pt-BR" i="1">
                        <a:solidFill>
                          <a:srgbClr val="009051"/>
                        </a:solidFill>
                        <a:latin typeface="Cambria Math" panose="02040503050406030204" pitchFamily="18" charset="0"/>
                        <a:ea typeface="Cambria Math" panose="02040503050406030204" pitchFamily="18" charset="0"/>
                      </a:rPr>
                      <m:t>)≈</m:t>
                    </m:r>
                    <m:r>
                      <a:rPr lang="pt-BR" i="1">
                        <a:solidFill>
                          <a:srgbClr val="000000"/>
                        </a:solidFill>
                        <a:latin typeface="Cambria Math" panose="02040503050406030204" pitchFamily="18" charset="0"/>
                        <a:ea typeface="Cambria Math" panose="02040503050406030204" pitchFamily="18" charset="0"/>
                      </a:rPr>
                      <m:t>𝟎</m:t>
                    </m:r>
                    <m:r>
                      <a:rPr lang="pt-BR" i="1">
                        <a:solidFill>
                          <a:srgbClr val="000000"/>
                        </a:solidFill>
                        <a:latin typeface="Cambria Math" panose="02040503050406030204" pitchFamily="18" charset="0"/>
                        <a:ea typeface="Cambria Math" panose="02040503050406030204" pitchFamily="18" charset="0"/>
                      </a:rPr>
                      <m:t>.</m:t>
                    </m:r>
                    <m:r>
                      <a:rPr lang="pt-BR" b="1" i="1" smtClean="0">
                        <a:solidFill>
                          <a:srgbClr val="000000"/>
                        </a:solidFill>
                        <a:latin typeface="Cambria Math" panose="02040503050406030204" pitchFamily="18" charset="0"/>
                        <a:ea typeface="Cambria Math" panose="02040503050406030204" pitchFamily="18" charset="0"/>
                      </a:rPr>
                      <m:t>𝟓</m:t>
                    </m:r>
                    <m:r>
                      <a:rPr lang="fr-FR" b="1" i="1" smtClean="0">
                        <a:solidFill>
                          <a:srgbClr val="000000"/>
                        </a:solidFill>
                        <a:latin typeface="Cambria Math" panose="02040503050406030204" pitchFamily="18" charset="0"/>
                        <a:ea typeface="Cambria Math" panose="02040503050406030204" pitchFamily="18" charset="0"/>
                      </a:rPr>
                      <m:t>𝟑𝟐</m:t>
                    </m:r>
                  </m:oMath>
                </a14:m>
                <a:endParaRPr lang="pt-BR" b="1" i="1" dirty="0">
                  <a:solidFill>
                    <a:srgbClr val="000000"/>
                  </a:solidFill>
                  <a:latin typeface="Cambria Math" panose="02040503050406030204" pitchFamily="18" charset="0"/>
                  <a:ea typeface="Cambria Math" panose="02040503050406030204" pitchFamily="18" charset="0"/>
                </a:endParaRPr>
              </a:p>
              <a:p>
                <a:pPr marL="0" indent="0">
                  <a:buNone/>
                </a:pPr>
                <a:endParaRPr lang="en-US" dirty="0"/>
              </a:p>
              <a:p>
                <a:endParaRPr lang="en-US" dirty="0"/>
              </a:p>
              <a:p>
                <a:r>
                  <a:rPr lang="en-US" dirty="0"/>
                  <a:t>Every round we advance further, the closer the </a:t>
                </a:r>
                <a14:m>
                  <m:oMath xmlns:m="http://schemas.openxmlformats.org/officeDocument/2006/math">
                    <m:r>
                      <a:rPr lang="pt-BR" i="1">
                        <a:latin typeface="Cambria Math" panose="02040503050406030204" pitchFamily="18" charset="0"/>
                      </a:rPr>
                      <m:t>𝒍</m:t>
                    </m:r>
                  </m:oMath>
                </a14:m>
                <a:r>
                  <a:rPr lang="en-US" dirty="0"/>
                  <a:t> coefficient gets to its value of </a:t>
                </a:r>
                <a14:m>
                  <m:oMath xmlns:m="http://schemas.openxmlformats.org/officeDocument/2006/math">
                    <m:sSub>
                      <m:sSubPr>
                        <m:ctrlPr>
                          <a:rPr lang="fr-FR" b="1" i="1" smtClean="0">
                            <a:latin typeface="Cambria Math" panose="02040503050406030204" pitchFamily="18" charset="0"/>
                          </a:rPr>
                        </m:ctrlPr>
                      </m:sSubPr>
                      <m:e>
                        <m:r>
                          <a:rPr lang="pt-BR" b="1" i="1" smtClean="0">
                            <a:latin typeface="Cambria Math" panose="02040503050406030204" pitchFamily="18" charset="0"/>
                          </a:rPr>
                          <m:t>𝒍</m:t>
                        </m:r>
                      </m:e>
                      <m:sub>
                        <m:r>
                          <a:rPr lang="fr-FR" b="1" i="1" smtClean="0">
                            <a:latin typeface="Cambria Math" panose="02040503050406030204" pitchFamily="18" charset="0"/>
                          </a:rPr>
                          <m:t>𝟏</m:t>
                        </m:r>
                        <m:r>
                          <a:rPr lang="fr-FR" b="1" i="1" smtClean="0">
                            <a:latin typeface="Cambria Math" panose="02040503050406030204" pitchFamily="18" charset="0"/>
                          </a:rPr>
                          <m:t>,</m:t>
                        </m:r>
                        <m:r>
                          <a:rPr lang="fr-FR" b="1" i="1" smtClean="0">
                            <a:latin typeface="Cambria Math" panose="02040503050406030204" pitchFamily="18" charset="0"/>
                          </a:rPr>
                          <m:t>𝟐</m:t>
                        </m:r>
                      </m:sub>
                    </m:sSub>
                    <m:r>
                      <a:rPr lang="pt-BR" b="1" i="1" smtClean="0">
                        <a:latin typeface="Cambria Math" panose="02040503050406030204" pitchFamily="18" charset="0"/>
                      </a:rPr>
                      <m:t>=</m:t>
                    </m:r>
                    <m:r>
                      <a:rPr lang="pt-BR" b="1" i="1" smtClean="0">
                        <a:latin typeface="Cambria Math" panose="02040503050406030204" pitchFamily="18" charset="0"/>
                      </a:rPr>
                      <m:t>𝟎</m:t>
                    </m:r>
                    <m:r>
                      <a:rPr lang="pt-BR" b="1" i="1" smtClean="0">
                        <a:latin typeface="Cambria Math" panose="02040503050406030204" pitchFamily="18" charset="0"/>
                      </a:rPr>
                      <m:t>.</m:t>
                    </m:r>
                    <m:r>
                      <a:rPr lang="pt-BR" b="1" i="1" smtClean="0">
                        <a:latin typeface="Cambria Math" panose="02040503050406030204" pitchFamily="18" charset="0"/>
                      </a:rPr>
                      <m:t>𝟓𝟔</m:t>
                    </m:r>
                  </m:oMath>
                </a14:m>
                <a:endParaRPr lang="en-US" dirty="0"/>
              </a:p>
              <a:p>
                <a:pPr lvl="1"/>
                <a14:m>
                  <m:oMath xmlns:m="http://schemas.openxmlformats.org/officeDocument/2006/math">
                    <m:sSub>
                      <m:sSubPr>
                        <m:ctrlPr>
                          <a:rPr lang="fr-FR" b="1" i="1" smtClean="0">
                            <a:solidFill>
                              <a:schemeClr val="accent2"/>
                            </a:solidFill>
                            <a:latin typeface="Cambria Math" panose="02040503050406030204" pitchFamily="18" charset="0"/>
                          </a:rPr>
                        </m:ctrlPr>
                      </m:sSubPr>
                      <m:e>
                        <m:r>
                          <a:rPr lang="pt-BR" b="1" i="1" smtClean="0">
                            <a:solidFill>
                              <a:schemeClr val="accent2"/>
                            </a:solidFill>
                            <a:latin typeface="Cambria Math" panose="02040503050406030204" pitchFamily="18" charset="0"/>
                          </a:rPr>
                          <m:t>𝒍</m:t>
                        </m:r>
                      </m:e>
                      <m:sub>
                        <m:r>
                          <a:rPr lang="fr-FR" b="1" i="1" smtClean="0">
                            <a:solidFill>
                              <a:schemeClr val="accent2"/>
                            </a:solidFill>
                            <a:latin typeface="Cambria Math" panose="02040503050406030204" pitchFamily="18" charset="0"/>
                          </a:rPr>
                          <m:t>𝟏</m:t>
                        </m:r>
                        <m:r>
                          <a:rPr lang="fr-FR" b="1" i="1" smtClean="0">
                            <a:solidFill>
                              <a:schemeClr val="accent2"/>
                            </a:solidFill>
                            <a:latin typeface="Cambria Math" panose="02040503050406030204" pitchFamily="18" charset="0"/>
                          </a:rPr>
                          <m:t>,</m:t>
                        </m:r>
                        <m:r>
                          <a:rPr lang="fr-FR" b="1" i="1" smtClean="0">
                            <a:solidFill>
                              <a:schemeClr val="accent2"/>
                            </a:solidFill>
                            <a:latin typeface="Cambria Math" panose="02040503050406030204" pitchFamily="18" charset="0"/>
                          </a:rPr>
                          <m:t>𝟐</m:t>
                        </m:r>
                      </m:sub>
                    </m:sSub>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𝟎</m:t>
                    </m:r>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𝟑𝟓</m:t>
                    </m:r>
                    <m:r>
                      <a:rPr lang="pt-BR" b="1" i="1" smtClean="0">
                        <a:solidFill>
                          <a:schemeClr val="accent2"/>
                        </a:solidFill>
                        <a:latin typeface="Cambria Math" panose="02040503050406030204" pitchFamily="18" charset="0"/>
                        <a:ea typeface="Cambria Math" panose="02040503050406030204" pitchFamily="18" charset="0"/>
                      </a:rPr>
                      <m:t>+</m:t>
                    </m:r>
                    <m:d>
                      <m:dPr>
                        <m:ctrlPr>
                          <a:rPr lang="pt-BR" b="1" i="1" smtClean="0">
                            <a:solidFill>
                              <a:schemeClr val="accent2"/>
                            </a:solidFill>
                            <a:latin typeface="Cambria Math" panose="02040503050406030204" pitchFamily="18" charset="0"/>
                            <a:ea typeface="Cambria Math" panose="02040503050406030204" pitchFamily="18" charset="0"/>
                          </a:rPr>
                        </m:ctrlPr>
                      </m:dPr>
                      <m:e>
                        <m:r>
                          <a:rPr lang="pt-BR" b="1" i="1" smtClean="0">
                            <a:solidFill>
                              <a:schemeClr val="accent2"/>
                            </a:solidFill>
                            <a:latin typeface="Cambria Math" panose="02040503050406030204" pitchFamily="18" charset="0"/>
                            <a:ea typeface="Cambria Math" panose="02040503050406030204" pitchFamily="18" charset="0"/>
                          </a:rPr>
                          <m:t>𝟎</m:t>
                        </m:r>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𝟑𝟓</m:t>
                        </m:r>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𝟎</m:t>
                        </m:r>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𝟑𝟎</m:t>
                        </m:r>
                      </m:e>
                    </m:d>
                    <m:r>
                      <a:rPr lang="pt-BR" i="1">
                        <a:solidFill>
                          <a:schemeClr val="accent2"/>
                        </a:solidFill>
                        <a:latin typeface="Cambria Math" panose="02040503050406030204" pitchFamily="18" charset="0"/>
                        <a:ea typeface="Cambria Math" panose="02040503050406030204" pitchFamily="18" charset="0"/>
                      </a:rPr>
                      <m:t>+</m:t>
                    </m:r>
                    <m:d>
                      <m:dPr>
                        <m:ctrlPr>
                          <a:rPr lang="pt-BR" b="1" i="1" smtClean="0">
                            <a:solidFill>
                              <a:schemeClr val="accent2"/>
                            </a:solidFill>
                            <a:latin typeface="Cambria Math" panose="02040503050406030204" pitchFamily="18" charset="0"/>
                            <a:ea typeface="Cambria Math" panose="02040503050406030204" pitchFamily="18" charset="0"/>
                          </a:rPr>
                        </m:ctrlPr>
                      </m:dPr>
                      <m:e>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𝟏𝟎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𝟑</m:t>
                        </m:r>
                        <m:r>
                          <a:rPr lang="fr-FR" b="1" i="1" smtClean="0">
                            <a:solidFill>
                              <a:schemeClr val="accent2"/>
                            </a:solidFill>
                            <a:latin typeface="Cambria Math" panose="02040503050406030204" pitchFamily="18" charset="0"/>
                            <a:ea typeface="Cambria Math" panose="02040503050406030204" pitchFamily="18" charset="0"/>
                          </a:rPr>
                          <m:t>𝟓</m:t>
                        </m:r>
                      </m:e>
                    </m:d>
                    <m:r>
                      <a:rPr lang="pt-BR" b="1" i="1" smtClean="0">
                        <a:solidFill>
                          <a:schemeClr val="accent2"/>
                        </a:solidFill>
                        <a:latin typeface="Cambria Math" panose="02040503050406030204" pitchFamily="18" charset="0"/>
                        <a:ea typeface="Cambria Math" panose="02040503050406030204" pitchFamily="18" charset="0"/>
                      </a:rPr>
                      <m:t>+</m:t>
                    </m:r>
                    <m:d>
                      <m:dPr>
                        <m:ctrlPr>
                          <a:rPr lang="pt-BR" b="1" i="1">
                            <a:solidFill>
                              <a:schemeClr val="accent2"/>
                            </a:solidFill>
                            <a:latin typeface="Cambria Math" panose="02040503050406030204" pitchFamily="18" charset="0"/>
                            <a:ea typeface="Cambria Math" panose="02040503050406030204" pitchFamily="18" charset="0"/>
                          </a:rPr>
                        </m:ctrlPr>
                      </m:dPr>
                      <m:e>
                        <m:r>
                          <a:rPr lang="pt-BR" b="1" i="1" smtClean="0">
                            <a:solidFill>
                              <a:schemeClr val="accent2"/>
                            </a:solidFill>
                            <a:latin typeface="Cambria Math" panose="02040503050406030204" pitchFamily="18" charset="0"/>
                            <a:ea typeface="Cambria Math" panose="02040503050406030204" pitchFamily="18" charset="0"/>
                          </a:rPr>
                          <m:t>𝟎</m:t>
                        </m:r>
                        <m:r>
                          <a:rPr lang="pt-BR" b="1" i="1" smtClean="0">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𝟑𝟓</m:t>
                        </m:r>
                        <m:r>
                          <a:rPr lang="pt-BR" b="1" i="1" smtClean="0">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𝟑𝟎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𝟑𝟎</m:t>
                        </m:r>
                      </m:e>
                    </m:d>
                    <m:r>
                      <a:rPr lang="pt-BR" i="1">
                        <a:solidFill>
                          <a:schemeClr val="accent2"/>
                        </a:solidFill>
                        <a:latin typeface="Cambria Math" panose="02040503050406030204" pitchFamily="18" charset="0"/>
                        <a:ea typeface="Cambria Math" panose="02040503050406030204" pitchFamily="18" charset="0"/>
                      </a:rPr>
                      <m:t>+</m:t>
                    </m:r>
                    <m:d>
                      <m:dPr>
                        <m:ctrlPr>
                          <a:rPr lang="pt-BR" i="1">
                            <a:solidFill>
                              <a:schemeClr val="accent2"/>
                            </a:solidFill>
                            <a:latin typeface="Cambria Math" panose="02040503050406030204" pitchFamily="18" charset="0"/>
                            <a:ea typeface="Cambria Math" panose="02040503050406030204" pitchFamily="18" charset="0"/>
                          </a:rPr>
                        </m:ctrlPr>
                      </m:dPr>
                      <m:e>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𝟏𝟎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𝟑</m:t>
                        </m:r>
                        <m:r>
                          <a:rPr lang="fr-FR" b="1" i="1" smtClean="0">
                            <a:solidFill>
                              <a:schemeClr val="accent2"/>
                            </a:solidFill>
                            <a:latin typeface="Cambria Math" panose="02040503050406030204" pitchFamily="18" charset="0"/>
                            <a:ea typeface="Cambria Math" panose="02040503050406030204" pitchFamily="18" charset="0"/>
                          </a:rPr>
                          <m:t>𝟓</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𝟑𝟎</m:t>
                        </m:r>
                      </m:e>
                    </m:d>
                    <m:r>
                      <a:rPr lang="pt-BR" b="1" i="1" smtClean="0">
                        <a:solidFill>
                          <a:schemeClr val="accent2"/>
                        </a:solidFill>
                        <a:latin typeface="Cambria Math" panose="02040503050406030204" pitchFamily="18" charset="0"/>
                        <a:ea typeface="Cambria Math" panose="02040503050406030204" pitchFamily="18" charset="0"/>
                      </a:rPr>
                      <m:t>+ ⋯</m:t>
                    </m:r>
                    <m:r>
                      <a:rPr lang="pt-BR" i="1">
                        <a:solidFill>
                          <a:schemeClr val="accent2"/>
                        </a:solidFill>
                        <a:latin typeface="Cambria Math" panose="02040503050406030204" pitchFamily="18" charset="0"/>
                        <a:ea typeface="Cambria Math" panose="02040503050406030204" pitchFamily="18" charset="0"/>
                      </a:rPr>
                      <m:t>≈</m:t>
                    </m:r>
                    <m:r>
                      <a:rPr lang="pt-BR" i="1">
                        <a:solidFill>
                          <a:schemeClr val="accent2"/>
                        </a:solidFill>
                        <a:latin typeface="Cambria Math" panose="02040503050406030204" pitchFamily="18" charset="0"/>
                        <a:ea typeface="Cambria Math" panose="02040503050406030204" pitchFamily="18" charset="0"/>
                      </a:rPr>
                      <m:t>𝟎</m:t>
                    </m:r>
                    <m:r>
                      <a:rPr lang="pt-BR" i="1">
                        <a:solidFill>
                          <a:schemeClr val="accent2"/>
                        </a:solidFill>
                        <a:latin typeface="Cambria Math" panose="02040503050406030204" pitchFamily="18" charset="0"/>
                        <a:ea typeface="Cambria Math" panose="02040503050406030204" pitchFamily="18" charset="0"/>
                      </a:rPr>
                      <m:t>.</m:t>
                    </m:r>
                    <m:r>
                      <a:rPr lang="pt-BR" b="1" i="1" smtClean="0">
                        <a:solidFill>
                          <a:schemeClr val="accent2"/>
                        </a:solidFill>
                        <a:latin typeface="Cambria Math" panose="02040503050406030204" pitchFamily="18" charset="0"/>
                        <a:ea typeface="Cambria Math" panose="02040503050406030204" pitchFamily="18" charset="0"/>
                      </a:rPr>
                      <m:t>𝟓𝟔</m:t>
                    </m:r>
                  </m:oMath>
                </a14:m>
                <a:endParaRPr lang="en-US" dirty="0">
                  <a:solidFill>
                    <a:schemeClr val="accent2"/>
                  </a:solidFill>
                </a:endParaRPr>
              </a:p>
              <a:p>
                <a:pPr lvl="2"/>
                <a:r>
                  <a:rPr lang="en-US" b="0" dirty="0">
                    <a:solidFill>
                      <a:schemeClr val="accent2"/>
                    </a:solidFill>
                  </a:rPr>
                  <a:t>Often 6 to 7 rounds of effect are already enough to achieve a good approximation</a:t>
                </a:r>
              </a:p>
              <a:p>
                <a:pPr marL="1371600" lvl="3" indent="0">
                  <a:buNone/>
                </a:pPr>
                <a:r>
                  <a:rPr lang="en-US" dirty="0"/>
                  <a:t> </a:t>
                </a:r>
              </a:p>
            </p:txBody>
          </p:sp>
        </mc:Choice>
        <mc:Fallback>
          <p:sp>
            <p:nvSpPr>
              <p:cNvPr id="13" name="Content Placeholder 2">
                <a:extLst>
                  <a:ext uri="{FF2B5EF4-FFF2-40B4-BE49-F238E27FC236}">
                    <a16:creationId xmlns:a16="http://schemas.microsoft.com/office/drawing/2014/main" id="{B4925B79-E4F2-59E7-7A0A-9FC267C4DE61}"/>
                  </a:ext>
                </a:extLst>
              </p:cNvPr>
              <p:cNvSpPr>
                <a:spLocks noGrp="1" noRot="1" noChangeAspect="1" noMove="1" noResize="1" noEditPoints="1" noAdjustHandles="1" noChangeArrowheads="1" noChangeShapeType="1" noTextEdit="1"/>
              </p:cNvSpPr>
              <p:nvPr>
                <p:ph idx="1"/>
              </p:nvPr>
            </p:nvSpPr>
            <p:spPr>
              <a:xfrm>
                <a:off x="335360" y="1556792"/>
                <a:ext cx="11593288" cy="5184575"/>
              </a:xfrm>
              <a:blipFill>
                <a:blip r:embed="rId3"/>
                <a:stretch>
                  <a:fillRect t="-588" b="-1175"/>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EFD6B573-F105-BC63-0257-FFC2FAC99C20}"/>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2AE08B35-CB3C-5AF1-206D-23A4D575D394}"/>
              </a:ext>
            </a:extLst>
          </p:cNvPr>
          <p:cNvSpPr>
            <a:spLocks noGrp="1"/>
          </p:cNvSpPr>
          <p:nvPr>
            <p:ph type="body" sz="quarter" idx="13"/>
          </p:nvPr>
        </p:nvSpPr>
        <p:spPr>
          <a:xfrm>
            <a:off x="1354286" y="897150"/>
            <a:ext cx="8558138" cy="792088"/>
          </a:xfrm>
        </p:spPr>
        <p:txBody>
          <a:bodyPr/>
          <a:lstStyle/>
          <a:p>
            <a:r>
              <a:rPr lang="en-US" dirty="0"/>
              <a:t>Understanding the connection between A and L Matrices</a:t>
            </a:r>
          </a:p>
        </p:txBody>
      </p:sp>
      <p:sp>
        <p:nvSpPr>
          <p:cNvPr id="16" name="Text Placeholder 4">
            <a:extLst>
              <a:ext uri="{FF2B5EF4-FFF2-40B4-BE49-F238E27FC236}">
                <a16:creationId xmlns:a16="http://schemas.microsoft.com/office/drawing/2014/main" id="{0FA915B3-D8ED-9B14-129F-0AAF7CD78E55}"/>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629765FD-CC8E-DC97-006B-F9EE7C9AD12D}"/>
              </a:ext>
            </a:extLst>
          </p:cNvPr>
          <p:cNvGraphicFramePr>
            <a:graphicFrameLocks noGrp="1"/>
          </p:cNvGraphicFramePr>
          <p:nvPr>
            <p:extLst>
              <p:ext uri="{D42A27DB-BD31-4B8C-83A1-F6EECF244321}">
                <p14:modId xmlns:p14="http://schemas.microsoft.com/office/powerpoint/2010/main" val="394955062"/>
              </p:ext>
            </p:extLst>
          </p:nvPr>
        </p:nvGraphicFramePr>
        <p:xfrm>
          <a:off x="2540747" y="1519245"/>
          <a:ext cx="4086169" cy="822960"/>
        </p:xfrm>
        <a:graphic>
          <a:graphicData uri="http://schemas.openxmlformats.org/drawingml/2006/table">
            <a:tbl>
              <a:tblPr firstRow="1" bandRow="1">
                <a:tableStyleId>{5C22544A-7EE6-4342-B048-85BDC9FD1C3A}</a:tableStyleId>
              </a:tblPr>
              <a:tblGrid>
                <a:gridCol w="1282015">
                  <a:extLst>
                    <a:ext uri="{9D8B030D-6E8A-4147-A177-3AD203B41FA5}">
                      <a16:colId xmlns:a16="http://schemas.microsoft.com/office/drawing/2014/main" val="1452632661"/>
                    </a:ext>
                  </a:extLst>
                </a:gridCol>
                <a:gridCol w="1538418">
                  <a:extLst>
                    <a:ext uri="{9D8B030D-6E8A-4147-A177-3AD203B41FA5}">
                      <a16:colId xmlns:a16="http://schemas.microsoft.com/office/drawing/2014/main" val="3836383363"/>
                    </a:ext>
                  </a:extLst>
                </a:gridCol>
                <a:gridCol w="1265736">
                  <a:extLst>
                    <a:ext uri="{9D8B030D-6E8A-4147-A177-3AD203B41FA5}">
                      <a16:colId xmlns:a16="http://schemas.microsoft.com/office/drawing/2014/main" val="4089303509"/>
                    </a:ext>
                  </a:extLst>
                </a:gridCol>
              </a:tblGrid>
              <a:tr h="265840">
                <a:tc>
                  <a:txBody>
                    <a:bodyPr/>
                    <a:lstStyle/>
                    <a:p>
                      <a:pPr algn="ctr"/>
                      <a:endParaRPr lang="en-US" sz="12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265840">
                <a:tc>
                  <a:txBody>
                    <a:bodyPr/>
                    <a:lstStyle/>
                    <a:p>
                      <a:pPr algn="ctr"/>
                      <a:r>
                        <a:rPr lang="en-US" sz="1200" b="1"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0.30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0.35</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882818783"/>
                  </a:ext>
                </a:extLst>
              </a:tr>
              <a:tr h="260409">
                <a:tc>
                  <a:txBody>
                    <a:bodyPr/>
                    <a:lstStyle/>
                    <a:p>
                      <a:pPr algn="ctr"/>
                      <a:r>
                        <a:rPr lang="en-US" sz="12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0.00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200" dirty="0">
                          <a:latin typeface="Times New Roman" panose="02020603050405020304" pitchFamily="18" charset="0"/>
                          <a:cs typeface="Times New Roman" panose="02020603050405020304" pitchFamily="18" charset="0"/>
                        </a:rPr>
                        <a:t>0.10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p:pic>
        <p:nvPicPr>
          <p:cNvPr id="4" name="Imagem 3">
            <a:extLst>
              <a:ext uri="{FF2B5EF4-FFF2-40B4-BE49-F238E27FC236}">
                <a16:creationId xmlns:a16="http://schemas.microsoft.com/office/drawing/2014/main" id="{54637469-8809-0CFD-8826-0325C386D1B1}"/>
              </a:ext>
            </a:extLst>
          </p:cNvPr>
          <p:cNvPicPr>
            <a:picLocks noChangeAspect="1"/>
          </p:cNvPicPr>
          <p:nvPr/>
        </p:nvPicPr>
        <p:blipFill>
          <a:blip r:embed="rId4"/>
          <a:stretch>
            <a:fillRect/>
          </a:stretch>
        </p:blipFill>
        <p:spPr>
          <a:xfrm rot="16200000">
            <a:off x="2178525" y="4856793"/>
            <a:ext cx="119281" cy="576066"/>
          </a:xfrm>
          <a:prstGeom prst="rect">
            <a:avLst/>
          </a:prstGeom>
        </p:spPr>
      </p:pic>
      <p:pic>
        <p:nvPicPr>
          <p:cNvPr id="5" name="Imagem 4">
            <a:extLst>
              <a:ext uri="{FF2B5EF4-FFF2-40B4-BE49-F238E27FC236}">
                <a16:creationId xmlns:a16="http://schemas.microsoft.com/office/drawing/2014/main" id="{528D9250-08ED-136F-BFE4-492CBE3521BE}"/>
              </a:ext>
            </a:extLst>
          </p:cNvPr>
          <p:cNvPicPr>
            <a:picLocks/>
          </p:cNvPicPr>
          <p:nvPr/>
        </p:nvPicPr>
        <p:blipFill>
          <a:blip r:embed="rId4"/>
          <a:stretch>
            <a:fillRect/>
          </a:stretch>
        </p:blipFill>
        <p:spPr>
          <a:xfrm rot="16200000">
            <a:off x="3763068" y="3993067"/>
            <a:ext cx="118800" cy="2304000"/>
          </a:xfrm>
          <a:prstGeom prst="rect">
            <a:avLst/>
          </a:prstGeom>
        </p:spPr>
      </p:pic>
      <p:pic>
        <p:nvPicPr>
          <p:cNvPr id="6" name="Imagem 5">
            <a:extLst>
              <a:ext uri="{FF2B5EF4-FFF2-40B4-BE49-F238E27FC236}">
                <a16:creationId xmlns:a16="http://schemas.microsoft.com/office/drawing/2014/main" id="{D5515FD4-C150-DFFA-DA03-7E52588BEA59}"/>
              </a:ext>
            </a:extLst>
          </p:cNvPr>
          <p:cNvPicPr>
            <a:picLocks/>
          </p:cNvPicPr>
          <p:nvPr/>
        </p:nvPicPr>
        <p:blipFill>
          <a:blip r:embed="rId4"/>
          <a:stretch>
            <a:fillRect/>
          </a:stretch>
        </p:blipFill>
        <p:spPr>
          <a:xfrm rot="16200000">
            <a:off x="6895350" y="3380585"/>
            <a:ext cx="118800" cy="3528000"/>
          </a:xfrm>
          <a:prstGeom prst="rect">
            <a:avLst/>
          </a:prstGeom>
        </p:spPr>
      </p:pic>
      <p:sp>
        <p:nvSpPr>
          <p:cNvPr id="7" name="Text Placeholder 3">
            <a:extLst>
              <a:ext uri="{FF2B5EF4-FFF2-40B4-BE49-F238E27FC236}">
                <a16:creationId xmlns:a16="http://schemas.microsoft.com/office/drawing/2014/main" id="{A1A1A2D3-EE4E-99CC-078D-093EFF5C8599}"/>
              </a:ext>
            </a:extLst>
          </p:cNvPr>
          <p:cNvSpPr txBox="1">
            <a:spLocks/>
          </p:cNvSpPr>
          <p:nvPr/>
        </p:nvSpPr>
        <p:spPr>
          <a:xfrm>
            <a:off x="1847528" y="5203985"/>
            <a:ext cx="781274" cy="214423"/>
          </a:xfrm>
          <a:prstGeom prst="rect">
            <a:avLst/>
          </a:prstGeom>
        </p:spPr>
        <p:txBody>
          <a:bodyPr vert="horz"/>
          <a:lstStyle>
            <a:lvl1pPr marL="0" indent="0" algn="l" defTabSz="457200" rtl="0" eaLnBrk="1" latinLnBrk="0" hangingPunct="1">
              <a:spcBef>
                <a:spcPct val="20000"/>
              </a:spcBef>
              <a:buFont typeface="Arial"/>
              <a:buNone/>
              <a:defRPr sz="2000" kern="1200" baseline="0">
                <a:solidFill>
                  <a:srgbClr val="250E62"/>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b="1" dirty="0">
                <a:solidFill>
                  <a:schemeClr val="accent2"/>
                </a:solidFill>
              </a:rPr>
              <a:t>1</a:t>
            </a:r>
            <a:r>
              <a:rPr lang="en-US" sz="1050" b="1" baseline="30000" dirty="0">
                <a:solidFill>
                  <a:schemeClr val="accent2"/>
                </a:solidFill>
              </a:rPr>
              <a:t>st</a:t>
            </a:r>
            <a:r>
              <a:rPr lang="en-US" sz="1050" b="1" dirty="0">
                <a:solidFill>
                  <a:schemeClr val="accent2"/>
                </a:solidFill>
              </a:rPr>
              <a:t> round</a:t>
            </a:r>
            <a:endParaRPr lang="en-US" sz="1100" b="1" dirty="0"/>
          </a:p>
        </p:txBody>
      </p:sp>
      <p:sp>
        <p:nvSpPr>
          <p:cNvPr id="9" name="Text Placeholder 3">
            <a:extLst>
              <a:ext uri="{FF2B5EF4-FFF2-40B4-BE49-F238E27FC236}">
                <a16:creationId xmlns:a16="http://schemas.microsoft.com/office/drawing/2014/main" id="{5970A474-67C8-782E-A27E-E80465F79209}"/>
              </a:ext>
            </a:extLst>
          </p:cNvPr>
          <p:cNvSpPr txBox="1">
            <a:spLocks/>
          </p:cNvSpPr>
          <p:nvPr/>
        </p:nvSpPr>
        <p:spPr>
          <a:xfrm>
            <a:off x="3287820" y="5203984"/>
            <a:ext cx="1254605" cy="214423"/>
          </a:xfrm>
          <a:prstGeom prst="rect">
            <a:avLst/>
          </a:prstGeom>
        </p:spPr>
        <p:txBody>
          <a:bodyPr vert="horz"/>
          <a:lstStyle>
            <a:lvl1pPr marL="0" indent="0" algn="l" defTabSz="457200" rtl="0" eaLnBrk="1" latinLnBrk="0" hangingPunct="1">
              <a:spcBef>
                <a:spcPct val="20000"/>
              </a:spcBef>
              <a:buFont typeface="Arial"/>
              <a:buNone/>
              <a:defRPr sz="2000" kern="1200" baseline="0">
                <a:solidFill>
                  <a:srgbClr val="250E62"/>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b="1" dirty="0">
                <a:solidFill>
                  <a:schemeClr val="accent4"/>
                </a:solidFill>
              </a:rPr>
              <a:t>2</a:t>
            </a:r>
            <a:r>
              <a:rPr lang="en-US" sz="1050" b="1" baseline="30000" dirty="0">
                <a:solidFill>
                  <a:schemeClr val="accent4"/>
                </a:solidFill>
              </a:rPr>
              <a:t>nd</a:t>
            </a:r>
            <a:r>
              <a:rPr lang="en-US" sz="1050" b="1" dirty="0">
                <a:solidFill>
                  <a:schemeClr val="accent4"/>
                </a:solidFill>
              </a:rPr>
              <a:t> </a:t>
            </a:r>
            <a:r>
              <a:rPr lang="en-US" sz="1050" b="1" dirty="0" smtClean="0">
                <a:solidFill>
                  <a:schemeClr val="accent4"/>
                </a:solidFill>
              </a:rPr>
              <a:t>round (0.19)</a:t>
            </a:r>
            <a:endParaRPr lang="en-US" sz="1100" b="1" dirty="0">
              <a:solidFill>
                <a:schemeClr val="accent4"/>
              </a:solidFill>
            </a:endParaRPr>
          </a:p>
        </p:txBody>
      </p:sp>
      <p:sp>
        <p:nvSpPr>
          <p:cNvPr id="10" name="Text Placeholder 3">
            <a:extLst>
              <a:ext uri="{FF2B5EF4-FFF2-40B4-BE49-F238E27FC236}">
                <a16:creationId xmlns:a16="http://schemas.microsoft.com/office/drawing/2014/main" id="{B77449B0-FC08-3D34-67A5-7A50CA0C32FE}"/>
              </a:ext>
            </a:extLst>
          </p:cNvPr>
          <p:cNvSpPr txBox="1">
            <a:spLocks/>
          </p:cNvSpPr>
          <p:nvPr/>
        </p:nvSpPr>
        <p:spPr>
          <a:xfrm>
            <a:off x="6389350" y="5203985"/>
            <a:ext cx="1254605" cy="214423"/>
          </a:xfrm>
          <a:prstGeom prst="rect">
            <a:avLst/>
          </a:prstGeom>
        </p:spPr>
        <p:txBody>
          <a:bodyPr vert="horz"/>
          <a:lstStyle>
            <a:lvl1pPr marL="0" indent="0" algn="l" defTabSz="457200" rtl="0" eaLnBrk="1" latinLnBrk="0" hangingPunct="1">
              <a:spcBef>
                <a:spcPct val="20000"/>
              </a:spcBef>
              <a:buFont typeface="Arial"/>
              <a:buNone/>
              <a:defRPr sz="2000" kern="1200" baseline="0">
                <a:solidFill>
                  <a:srgbClr val="250E62"/>
                </a:solidFill>
                <a:latin typeface="Century Gothic" panose="020B0502020202020204"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b="1" dirty="0">
                <a:solidFill>
                  <a:srgbClr val="009051"/>
                </a:solidFill>
              </a:rPr>
              <a:t>3</a:t>
            </a:r>
            <a:r>
              <a:rPr lang="en-US" sz="1050" b="1" baseline="30000" dirty="0">
                <a:solidFill>
                  <a:srgbClr val="009051"/>
                </a:solidFill>
              </a:rPr>
              <a:t>rd</a:t>
            </a:r>
            <a:r>
              <a:rPr lang="en-US" sz="1050" b="1" dirty="0">
                <a:solidFill>
                  <a:srgbClr val="009051"/>
                </a:solidFill>
              </a:rPr>
              <a:t> </a:t>
            </a:r>
            <a:r>
              <a:rPr lang="en-US" sz="1050" b="1" dirty="0" smtClean="0">
                <a:solidFill>
                  <a:srgbClr val="009051"/>
                </a:solidFill>
              </a:rPr>
              <a:t>round (0.042)</a:t>
            </a:r>
            <a:endParaRPr lang="en-US" sz="1100" b="1" dirty="0">
              <a:solidFill>
                <a:srgbClr val="009051"/>
              </a:solidFill>
            </a:endParaRPr>
          </a:p>
        </p:txBody>
      </p:sp>
    </p:spTree>
    <p:extLst>
      <p:ext uri="{BB962C8B-B14F-4D97-AF65-F5344CB8AC3E}">
        <p14:creationId xmlns:p14="http://schemas.microsoft.com/office/powerpoint/2010/main" val="388191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83F31-553E-CC60-4681-E7F01EE1E48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4127E918-B986-F717-C514-17D73AB6DF14}"/>
                  </a:ext>
                </a:extLst>
              </p:cNvPr>
              <p:cNvSpPr>
                <a:spLocks noGrp="1"/>
              </p:cNvSpPr>
              <p:nvPr>
                <p:ph idx="1"/>
              </p:nvPr>
            </p:nvSpPr>
            <p:spPr>
              <a:xfrm>
                <a:off x="1271464" y="1702635"/>
                <a:ext cx="9937104" cy="4894717"/>
              </a:xfrm>
            </p:spPr>
            <p:txBody>
              <a:bodyPr/>
              <a:lstStyle/>
              <a:p>
                <a:r>
                  <a:rPr lang="en-US" dirty="0"/>
                  <a:t>Back to our example, the L Matrix would look like the following:</a:t>
                </a:r>
              </a:p>
              <a:p>
                <a:endParaRPr lang="en-US" dirty="0"/>
              </a:p>
              <a:p>
                <a:endParaRPr lang="en-US" dirty="0"/>
              </a:p>
              <a:p>
                <a:endParaRPr lang="en-US" dirty="0"/>
              </a:p>
              <a:p>
                <a:endParaRPr lang="en-US" dirty="0"/>
              </a:p>
              <a:p>
                <a:endParaRPr lang="en-US" dirty="0"/>
              </a:p>
              <a:p>
                <a:endParaRPr lang="en-US" dirty="0"/>
              </a:p>
              <a:p>
                <a:r>
                  <a:rPr lang="en-US" dirty="0"/>
                  <a:t>The Total Requirements Matrix (L) is a component of the Demand-pull/Leontief Model presented in equation 6:</a:t>
                </a:r>
              </a:p>
              <a:p>
                <a:pPr lvl="1"/>
                <a:endParaRPr lang="en-US" u="sng" dirty="0"/>
              </a:p>
              <a:p>
                <a:pPr marL="0" lvl="0" indent="0" algn="ctr">
                  <a:buNone/>
                </a:pPr>
                <a14:m>
                  <m:oMath xmlns:m="http://schemas.openxmlformats.org/officeDocument/2006/math">
                    <m:r>
                      <a:rPr lang="en-US" b="1" i="1" smtClean="0">
                        <a:solidFill>
                          <a:srgbClr val="250E62"/>
                        </a:solidFill>
                        <a:latin typeface="Cambria Math" panose="02040503050406030204" pitchFamily="18" charset="0"/>
                      </a:rPr>
                      <m:t>𝑨𝒙</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𝒚</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𝒙</m:t>
                    </m:r>
                  </m:oMath>
                </a14:m>
                <a:r>
                  <a:rPr lang="en-US" dirty="0">
                    <a:solidFill>
                      <a:srgbClr val="250E62"/>
                    </a:solidFill>
                  </a:rPr>
                  <a:t>		</a:t>
                </a:r>
                <a:r>
                  <a:rPr lang="en-US" sz="1400" dirty="0">
                    <a:solidFill>
                      <a:srgbClr val="250E62"/>
                    </a:solidFill>
                  </a:rPr>
                  <a:t>(4)</a:t>
                </a:r>
              </a:p>
              <a:p>
                <a:pPr marL="0" lvl="0" indent="0" algn="ctr">
                  <a:buNone/>
                </a:pPr>
                <a14:m>
                  <m:oMath xmlns:m="http://schemas.openxmlformats.org/officeDocument/2006/math">
                    <m:r>
                      <a:rPr lang="en-US" i="1">
                        <a:solidFill>
                          <a:srgbClr val="250E62"/>
                        </a:solidFill>
                        <a:latin typeface="Cambria Math" panose="02040503050406030204" pitchFamily="18" charset="0"/>
                      </a:rPr>
                      <m:t>𝒚</m:t>
                    </m:r>
                    <m:r>
                      <a:rPr lang="en-US" i="1">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𝑰</m:t>
                    </m:r>
                    <m:r>
                      <a:rPr lang="fr-FR" b="1" i="1" smtClean="0">
                        <a:solidFill>
                          <a:srgbClr val="250E62"/>
                        </a:solidFill>
                        <a:latin typeface="Cambria Math" panose="02040503050406030204" pitchFamily="18" charset="0"/>
                      </a:rPr>
                      <m:t>−</m:t>
                    </m:r>
                    <m:r>
                      <a:rPr lang="fr-FR" b="1" i="1" smtClean="0">
                        <a:solidFill>
                          <a:srgbClr val="250E62"/>
                        </a:solidFill>
                        <a:latin typeface="Cambria Math" panose="02040503050406030204" pitchFamily="18" charset="0"/>
                      </a:rPr>
                      <m:t>𝑨</m:t>
                    </m:r>
                    <m:r>
                      <a:rPr lang="fr-FR" b="1" i="1" smtClean="0">
                        <a:solidFill>
                          <a:srgbClr val="250E62"/>
                        </a:solidFill>
                        <a:latin typeface="Cambria Math" panose="02040503050406030204" pitchFamily="18" charset="0"/>
                      </a:rPr>
                      <m:t>)</m:t>
                    </m:r>
                    <m:r>
                      <a:rPr lang="en-US" i="1">
                        <a:solidFill>
                          <a:srgbClr val="250E62"/>
                        </a:solidFill>
                        <a:latin typeface="Cambria Math" panose="02040503050406030204" pitchFamily="18" charset="0"/>
                      </a:rPr>
                      <m:t>𝒙</m:t>
                    </m:r>
                  </m:oMath>
                </a14:m>
                <a:r>
                  <a:rPr lang="en-US" sz="1400" dirty="0">
                    <a:solidFill>
                      <a:srgbClr val="250E62"/>
                    </a:solidFill>
                  </a:rPr>
                  <a:t>            </a:t>
                </a:r>
                <a:r>
                  <a:rPr lang="en-US" sz="1400" dirty="0" smtClean="0">
                    <a:solidFill>
                      <a:srgbClr val="250E62"/>
                    </a:solidFill>
                  </a:rPr>
                  <a:t>(5)</a:t>
                </a:r>
                <a:endParaRPr lang="en-US" sz="1400" dirty="0">
                  <a:solidFill>
                    <a:srgbClr val="250E62"/>
                  </a:solidFill>
                </a:endParaRPr>
              </a:p>
              <a:p>
                <a:pPr marL="0" lvl="0" indent="0" algn="ctr">
                  <a:buNone/>
                </a:pPr>
                <a14:m>
                  <m:oMath xmlns:m="http://schemas.openxmlformats.org/officeDocument/2006/math">
                    <m:sSup>
                      <m:sSupPr>
                        <m:ctrlPr>
                          <a:rPr lang="en-US" i="1" smtClean="0">
                            <a:solidFill>
                              <a:srgbClr val="250E62"/>
                            </a:solidFill>
                            <a:latin typeface="Cambria Math" panose="02040503050406030204" pitchFamily="18" charset="0"/>
                          </a:rPr>
                        </m:ctrlPr>
                      </m:sSupPr>
                      <m:e>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𝑰</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𝑨</m:t>
                        </m:r>
                        <m:r>
                          <a:rPr lang="en-US" b="1" i="1" smtClean="0">
                            <a:solidFill>
                              <a:srgbClr val="250E62"/>
                            </a:solidFill>
                            <a:latin typeface="Cambria Math" panose="02040503050406030204" pitchFamily="18" charset="0"/>
                          </a:rPr>
                          <m:t>)</m:t>
                        </m:r>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r>
                      <a:rPr lang="en-US" i="1" smtClean="0">
                        <a:solidFill>
                          <a:srgbClr val="250E62"/>
                        </a:solidFill>
                        <a:latin typeface="Cambria Math" panose="02040503050406030204" pitchFamily="18" charset="0"/>
                      </a:rPr>
                      <m:t>𝒚</m:t>
                    </m:r>
                    <m:r>
                      <a:rPr lang="en-US" i="1" smtClean="0">
                        <a:solidFill>
                          <a:srgbClr val="250E62"/>
                        </a:solidFill>
                        <a:latin typeface="Cambria Math" panose="02040503050406030204" pitchFamily="18" charset="0"/>
                      </a:rPr>
                      <m:t>=</m:t>
                    </m:r>
                    <m:r>
                      <a:rPr lang="en-US" i="1" smtClean="0">
                        <a:solidFill>
                          <a:srgbClr val="250E62"/>
                        </a:solidFill>
                        <a:latin typeface="Cambria Math" panose="02040503050406030204" pitchFamily="18" charset="0"/>
                      </a:rPr>
                      <m:t>𝒙</m:t>
                    </m:r>
                  </m:oMath>
                </a14:m>
                <a:r>
                  <a:rPr lang="en-US" dirty="0">
                    <a:solidFill>
                      <a:srgbClr val="250E62"/>
                    </a:solidFill>
                  </a:rPr>
                  <a:t>		</a:t>
                </a:r>
                <a:r>
                  <a:rPr lang="en-US" sz="1400" dirty="0" smtClean="0">
                    <a:solidFill>
                      <a:srgbClr val="250E62"/>
                    </a:solidFill>
                  </a:rPr>
                  <a:t>(6)</a:t>
                </a:r>
                <a:endParaRPr lang="en-US" u="sng" dirty="0">
                  <a:solidFill>
                    <a:srgbClr val="250E62"/>
                  </a:solidFill>
                </a:endParaRPr>
              </a:p>
              <a:p>
                <a:pPr marL="0" lvl="0" indent="0">
                  <a:buNone/>
                </a:pPr>
                <a:r>
                  <a:rPr lang="en-US" sz="1200" b="0" dirty="0">
                    <a:solidFill>
                      <a:srgbClr val="250E62"/>
                    </a:solidFill>
                  </a:rPr>
                  <a:t>Substituting equation 3 into </a:t>
                </a:r>
                <a:r>
                  <a:rPr lang="en-US" sz="1200" b="0" dirty="0" smtClean="0">
                    <a:solidFill>
                      <a:srgbClr val="250E62"/>
                    </a:solidFill>
                  </a:rPr>
                  <a:t>6 </a:t>
                </a:r>
                <a:r>
                  <a:rPr lang="en-US" sz="1200" b="0" dirty="0">
                    <a:solidFill>
                      <a:srgbClr val="250E62"/>
                    </a:solidFill>
                  </a:rPr>
                  <a:t>and reorganizing: </a:t>
                </a:r>
                <a:r>
                  <a:rPr lang="en-US" sz="1600" dirty="0">
                    <a:solidFill>
                      <a:srgbClr val="250E62"/>
                    </a:solidFill>
                  </a:rPr>
                  <a:t> 		</a:t>
                </a:r>
                <a14:m>
                  <m:oMath xmlns:m="http://schemas.openxmlformats.org/officeDocument/2006/math">
                    <m:r>
                      <a:rPr lang="en-US" b="1" i="1" smtClean="0">
                        <a:solidFill>
                          <a:srgbClr val="250E62"/>
                        </a:solidFill>
                        <a:latin typeface="Cambria Math" panose="02040503050406030204" pitchFamily="18" charset="0"/>
                      </a:rPr>
                      <m:t>𝒙</m:t>
                    </m:r>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𝑳𝒚</m:t>
                    </m:r>
                  </m:oMath>
                </a14:m>
                <a:r>
                  <a:rPr lang="en-US" dirty="0">
                    <a:solidFill>
                      <a:srgbClr val="250E62"/>
                    </a:solidFill>
                  </a:rPr>
                  <a:t>		</a:t>
                </a:r>
                <a:r>
                  <a:rPr lang="en-US" sz="1400" dirty="0" smtClean="0">
                    <a:solidFill>
                      <a:srgbClr val="250E62"/>
                    </a:solidFill>
                  </a:rPr>
                  <a:t>(7)</a:t>
                </a:r>
                <a:endParaRPr lang="en-US" u="sng" dirty="0">
                  <a:solidFill>
                    <a:srgbClr val="250E62"/>
                  </a:solidFill>
                </a:endParaRPr>
              </a:p>
              <a:p>
                <a:endParaRPr lang="en-US" dirty="0"/>
              </a:p>
              <a:p>
                <a:pPr marL="0" indent="0">
                  <a:buNone/>
                </a:pPr>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p:sp>
            <p:nvSpPr>
              <p:cNvPr id="13" name="Content Placeholder 2">
                <a:extLst>
                  <a:ext uri="{FF2B5EF4-FFF2-40B4-BE49-F238E27FC236}">
                    <a16:creationId xmlns:a16="http://schemas.microsoft.com/office/drawing/2014/main" id="{4127E918-B986-F717-C514-17D73AB6DF14}"/>
                  </a:ext>
                </a:extLst>
              </p:cNvPr>
              <p:cNvSpPr>
                <a:spLocks noGrp="1" noRot="1" noChangeAspect="1" noMove="1" noResize="1" noEditPoints="1" noAdjustHandles="1" noChangeArrowheads="1" noChangeShapeType="1" noTextEdit="1"/>
              </p:cNvSpPr>
              <p:nvPr>
                <p:ph idx="1"/>
              </p:nvPr>
            </p:nvSpPr>
            <p:spPr>
              <a:xfrm>
                <a:off x="1271464" y="1702635"/>
                <a:ext cx="9937104" cy="4894717"/>
              </a:xfrm>
              <a:blipFill>
                <a:blip r:embed="rId3"/>
                <a:stretch>
                  <a:fillRect l="-61" t="-623"/>
                </a:stretch>
              </a:blipFill>
            </p:spPr>
            <p:txBody>
              <a:bodyPr/>
              <a:lstStyle/>
              <a:p>
                <a:r>
                  <a:rPr lang="fr-FR">
                    <a:noFill/>
                  </a:rPr>
                  <a:t> </a:t>
                </a:r>
              </a:p>
            </p:txBody>
          </p:sp>
        </mc:Fallback>
      </mc:AlternateContent>
      <p:sp>
        <p:nvSpPr>
          <p:cNvPr id="14" name="Title 1">
            <a:extLst>
              <a:ext uri="{FF2B5EF4-FFF2-40B4-BE49-F238E27FC236}">
                <a16:creationId xmlns:a16="http://schemas.microsoft.com/office/drawing/2014/main" id="{1A9D51EE-CDBA-CDF3-DAF6-0B7210DF085B}"/>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7AD961BC-8991-0596-1E6C-9DE5E7A6E78A}"/>
              </a:ext>
            </a:extLst>
          </p:cNvPr>
          <p:cNvSpPr>
            <a:spLocks noGrp="1"/>
          </p:cNvSpPr>
          <p:nvPr>
            <p:ph type="body" sz="quarter" idx="13"/>
          </p:nvPr>
        </p:nvSpPr>
        <p:spPr>
          <a:xfrm>
            <a:off x="1354286" y="897150"/>
            <a:ext cx="7272338" cy="792088"/>
          </a:xfrm>
        </p:spPr>
        <p:txBody>
          <a:bodyPr/>
          <a:lstStyle/>
          <a:p>
            <a:r>
              <a:rPr lang="en-US" dirty="0"/>
              <a:t>The Demand-pull/Leontief Model</a:t>
            </a:r>
          </a:p>
        </p:txBody>
      </p:sp>
      <p:sp>
        <p:nvSpPr>
          <p:cNvPr id="16" name="Text Placeholder 4">
            <a:extLst>
              <a:ext uri="{FF2B5EF4-FFF2-40B4-BE49-F238E27FC236}">
                <a16:creationId xmlns:a16="http://schemas.microsoft.com/office/drawing/2014/main" id="{72FB8BC5-1F90-FD89-181D-B5E52C28BF0D}"/>
              </a:ext>
            </a:extLst>
          </p:cNvPr>
          <p:cNvSpPr>
            <a:spLocks noGrp="1"/>
          </p:cNvSpPr>
          <p:nvPr>
            <p:ph type="body" sz="quarter" idx="14"/>
          </p:nvPr>
        </p:nvSpPr>
        <p:spPr>
          <a:xfrm>
            <a:off x="191344" y="523713"/>
            <a:ext cx="1080120" cy="791592"/>
          </a:xfrm>
        </p:spPr>
        <p:txBody>
          <a:bodyPr/>
          <a:lstStyle/>
          <a:p>
            <a:endParaRPr lang="en-US" dirty="0"/>
          </a:p>
        </p:txBody>
      </p:sp>
      <p:graphicFrame>
        <p:nvGraphicFramePr>
          <p:cNvPr id="2" name="Tabela 1">
            <a:extLst>
              <a:ext uri="{FF2B5EF4-FFF2-40B4-BE49-F238E27FC236}">
                <a16:creationId xmlns:a16="http://schemas.microsoft.com/office/drawing/2014/main" id="{1A9AAA01-D5E3-AE6E-F3A6-A14F369517CE}"/>
              </a:ext>
            </a:extLst>
          </p:cNvPr>
          <p:cNvGraphicFramePr>
            <a:graphicFrameLocks noGrp="1"/>
          </p:cNvGraphicFramePr>
          <p:nvPr>
            <p:extLst>
              <p:ext uri="{D42A27DB-BD31-4B8C-83A1-F6EECF244321}">
                <p14:modId xmlns:p14="http://schemas.microsoft.com/office/powerpoint/2010/main" val="3673224127"/>
              </p:ext>
            </p:extLst>
          </p:nvPr>
        </p:nvGraphicFramePr>
        <p:xfrm>
          <a:off x="1559496" y="2282632"/>
          <a:ext cx="4590225" cy="1002352"/>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1452632661"/>
                    </a:ext>
                  </a:extLst>
                </a:gridCol>
                <a:gridCol w="1728192">
                  <a:extLst>
                    <a:ext uri="{9D8B030D-6E8A-4147-A177-3AD203B41FA5}">
                      <a16:colId xmlns:a16="http://schemas.microsoft.com/office/drawing/2014/main" val="3836383363"/>
                    </a:ext>
                  </a:extLst>
                </a:gridCol>
                <a:gridCol w="1421873">
                  <a:extLst>
                    <a:ext uri="{9D8B030D-6E8A-4147-A177-3AD203B41FA5}">
                      <a16:colId xmlns:a16="http://schemas.microsoft.com/office/drawing/2014/main" val="4089303509"/>
                    </a:ext>
                  </a:extLst>
                </a:gridCol>
              </a:tblGrid>
              <a:tr h="336408">
                <a:tc>
                  <a:txBody>
                    <a:bodyPr/>
                    <a:lstStyle/>
                    <a:p>
                      <a:pPr algn="ctr"/>
                      <a:endParaRPr lang="en-US"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Wheat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en-US" sz="1400" b="1" dirty="0">
                          <a:latin typeface="Times New Roman" panose="02020603050405020304" pitchFamily="18" charset="0"/>
                          <a:cs typeface="Times New Roman" panose="02020603050405020304" pitchFamily="18" charset="0"/>
                        </a:rPr>
                        <a:t>Wheat</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1.43</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0.56</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29536">
                <a:tc>
                  <a:txBody>
                    <a:bodyPr/>
                    <a:lstStyle/>
                    <a:p>
                      <a:pPr algn="ctr"/>
                      <a:r>
                        <a:rPr lang="en-US"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Times New Roman" panose="02020603050405020304" pitchFamily="18" charset="0"/>
                          <a:cs typeface="Times New Roman" panose="02020603050405020304" pitchFamily="18" charset="0"/>
                        </a:rPr>
                        <a:t>1.11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bl>
          </a:graphicData>
        </a:graphic>
      </p:graphicFrame>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581D0-3E56-6001-6F3A-1BEF7B8BE210}"/>
                  </a:ext>
                </a:extLst>
              </p:cNvPr>
              <p:cNvSpPr txBox="1">
                <a:spLocks/>
              </p:cNvSpPr>
              <p:nvPr/>
            </p:nvSpPr>
            <p:spPr>
              <a:xfrm>
                <a:off x="5447928" y="2282632"/>
                <a:ext cx="6120680" cy="1436227"/>
              </a:xfrm>
              <a:prstGeom prst="rect">
                <a:avLst/>
              </a:prstGeom>
            </p:spPr>
            <p:txBody>
              <a:bodyPr/>
              <a:lstStyle>
                <a:lvl1pPr marL="285750" indent="-285750" algn="l" defTabSz="457200" rtl="0" eaLnBrk="1" latinLnBrk="0" hangingPunct="1">
                  <a:spcBef>
                    <a:spcPct val="20000"/>
                  </a:spcBef>
                  <a:buSzPct val="100000"/>
                  <a:buFontTx/>
                  <a:buBlip>
                    <a:blip r:embed="rId4"/>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5"/>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r>
                  <a:rPr lang="en-US" dirty="0"/>
                  <a:t>Note: Like the A Matrix, the </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𝒍</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are interpretable only when the L Matrix is read following its columns</a:t>
                </a:r>
              </a:p>
              <a:p>
                <a:pPr lvl="3"/>
                <a:r>
                  <a:rPr lang="en-US" u="sng" dirty="0"/>
                  <a:t>e.g. the bread industry requires 0.56 direct and indirect units of wheat and 1.11 direct and indirect units of its own product (iron) to produce 1 unit of output</a:t>
                </a:r>
              </a:p>
            </p:txBody>
          </p:sp>
        </mc:Choice>
        <mc:Fallback xmlns="">
          <p:sp>
            <p:nvSpPr>
              <p:cNvPr id="3" name="Content Placeholder 2">
                <a:extLst>
                  <a:ext uri="{FF2B5EF4-FFF2-40B4-BE49-F238E27FC236}">
                    <a16:creationId xmlns:a16="http://schemas.microsoft.com/office/drawing/2014/main" id="{0CF581D0-3E56-6001-6F3A-1BEF7B8BE210}"/>
                  </a:ext>
                </a:extLst>
              </p:cNvPr>
              <p:cNvSpPr txBox="1">
                <a:spLocks noRot="1" noChangeAspect="1" noMove="1" noResize="1" noEditPoints="1" noAdjustHandles="1" noChangeArrowheads="1" noChangeShapeType="1" noTextEdit="1"/>
              </p:cNvSpPr>
              <p:nvPr/>
            </p:nvSpPr>
            <p:spPr>
              <a:xfrm>
                <a:off x="5447928" y="2282632"/>
                <a:ext cx="6120680" cy="1436227"/>
              </a:xfrm>
              <a:prstGeom prst="rect">
                <a:avLst/>
              </a:prstGeom>
              <a:blipFill>
                <a:blip r:embed="rId6"/>
                <a:stretch>
                  <a:fillRect t="-847" r="-398"/>
                </a:stretch>
              </a:blipFill>
            </p:spPr>
            <p:txBody>
              <a:bodyPr/>
              <a:lstStyle/>
              <a:p>
                <a:r>
                  <a:rPr lang="fr-FR">
                    <a:noFill/>
                  </a:rPr>
                  <a:t> </a:t>
                </a:r>
              </a:p>
            </p:txBody>
          </p:sp>
        </mc:Fallback>
      </mc:AlternateContent>
    </p:spTree>
    <p:extLst>
      <p:ext uri="{BB962C8B-B14F-4D97-AF65-F5344CB8AC3E}">
        <p14:creationId xmlns:p14="http://schemas.microsoft.com/office/powerpoint/2010/main" val="369905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5559E-B00E-0443-2127-7BC4AE7E25A2}"/>
            </a:ext>
          </a:extLst>
        </p:cNvPr>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3C0EE6F-E435-3992-A22F-A078304E2158}"/>
              </a:ext>
            </a:extLst>
          </p:cNvPr>
          <p:cNvSpPr>
            <a:spLocks noGrp="1"/>
          </p:cNvSpPr>
          <p:nvPr>
            <p:ph idx="1"/>
          </p:nvPr>
        </p:nvSpPr>
        <p:spPr>
          <a:xfrm>
            <a:off x="1271464" y="1702635"/>
            <a:ext cx="10153128" cy="4894717"/>
          </a:xfrm>
        </p:spPr>
        <p:txBody>
          <a:bodyPr/>
          <a:lstStyle/>
          <a:p>
            <a:r>
              <a:rPr lang="en-US" dirty="0"/>
              <a:t>The Demand-pull/Leontief Model (equation 6) establishes the relationship between industrial output and final demand in an economy</a:t>
            </a:r>
          </a:p>
          <a:p>
            <a:pPr lvl="1"/>
            <a:r>
              <a:rPr lang="en-US" dirty="0"/>
              <a:t>It establishes the amount of industrial output production required to satisfy a certain level and structure of final demand</a:t>
            </a:r>
          </a:p>
          <a:p>
            <a:pPr lvl="1"/>
            <a:r>
              <a:rPr lang="en-US" dirty="0"/>
              <a:t>It is a demand-led model by definition as it assumes that supply will satisfy the demand needs</a:t>
            </a:r>
          </a:p>
          <a:p>
            <a:pPr marL="914400" lvl="2" indent="0">
              <a:buNone/>
            </a:pPr>
            <a:endParaRPr lang="en-US" dirty="0"/>
          </a:p>
          <a:p>
            <a:r>
              <a:rPr lang="en-US" dirty="0"/>
              <a:t>The L Matrix is a representation of the interindustry relations of the economy </a:t>
            </a:r>
          </a:p>
          <a:p>
            <a:pPr lvl="1"/>
            <a:r>
              <a:rPr lang="en-US" dirty="0"/>
              <a:t>In the literature, the </a:t>
            </a:r>
            <a:r>
              <a:rPr lang="en-US" b="1" dirty="0"/>
              <a:t>A</a:t>
            </a:r>
            <a:r>
              <a:rPr lang="en-US" dirty="0"/>
              <a:t> Matrix of technical coefficients is understood as a representation of the technological structure of an economy</a:t>
            </a:r>
          </a:p>
          <a:p>
            <a:pPr lvl="1"/>
            <a:r>
              <a:rPr lang="en-US" dirty="0"/>
              <a:t>Studies on economic structural change often assess the changes of the </a:t>
            </a:r>
            <a:r>
              <a:rPr lang="en-US" b="1" dirty="0"/>
              <a:t>A</a:t>
            </a:r>
            <a:r>
              <a:rPr lang="en-US" dirty="0"/>
              <a:t> Matrix of technical coefficients</a:t>
            </a:r>
          </a:p>
          <a:p>
            <a:endParaRPr lang="en-US" dirty="0"/>
          </a:p>
          <a:p>
            <a:r>
              <a:rPr lang="en-US" dirty="0"/>
              <a:t>Key assumptions of the Demand-pull/Leontief Model:</a:t>
            </a:r>
          </a:p>
          <a:p>
            <a:pPr lvl="1"/>
            <a:r>
              <a:rPr lang="en-US" dirty="0"/>
              <a:t>Demand determines total output of the economy </a:t>
            </a:r>
          </a:p>
          <a:p>
            <a:pPr lvl="1"/>
            <a:r>
              <a:rPr lang="en-US" dirty="0"/>
              <a:t>Constant returns to scale</a:t>
            </a:r>
          </a:p>
          <a:p>
            <a:pPr lvl="1"/>
            <a:r>
              <a:rPr lang="en-US" u="sng" dirty="0"/>
              <a:t>Factors of production are complementary</a:t>
            </a:r>
            <a:r>
              <a:rPr lang="en-US" dirty="0"/>
              <a:t> and not substitutable </a:t>
            </a:r>
          </a:p>
          <a:p>
            <a:pPr lvl="1"/>
            <a:r>
              <a:rPr lang="en-US" dirty="0"/>
              <a:t>Prices are held constant</a:t>
            </a:r>
          </a:p>
          <a:p>
            <a:endParaRPr lang="en-US" dirty="0"/>
          </a:p>
          <a:p>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p:sp>
        <p:nvSpPr>
          <p:cNvPr id="14" name="Title 1">
            <a:extLst>
              <a:ext uri="{FF2B5EF4-FFF2-40B4-BE49-F238E27FC236}">
                <a16:creationId xmlns:a16="http://schemas.microsoft.com/office/drawing/2014/main" id="{2F548373-7B43-6D9A-EF5A-8558DCF8FFBB}"/>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FED5A2EA-20B3-340C-CCC7-3B8912B473EE}"/>
              </a:ext>
            </a:extLst>
          </p:cNvPr>
          <p:cNvSpPr>
            <a:spLocks noGrp="1"/>
          </p:cNvSpPr>
          <p:nvPr>
            <p:ph type="body" sz="quarter" idx="13"/>
          </p:nvPr>
        </p:nvSpPr>
        <p:spPr>
          <a:xfrm>
            <a:off x="1354286" y="897150"/>
            <a:ext cx="7272338" cy="792088"/>
          </a:xfrm>
        </p:spPr>
        <p:txBody>
          <a:bodyPr/>
          <a:lstStyle/>
          <a:p>
            <a:r>
              <a:rPr lang="en-US" dirty="0"/>
              <a:t>The Demand-pull/Leontief Model</a:t>
            </a:r>
          </a:p>
        </p:txBody>
      </p:sp>
      <p:sp>
        <p:nvSpPr>
          <p:cNvPr id="16" name="Text Placeholder 4">
            <a:extLst>
              <a:ext uri="{FF2B5EF4-FFF2-40B4-BE49-F238E27FC236}">
                <a16:creationId xmlns:a16="http://schemas.microsoft.com/office/drawing/2014/main" id="{B1DC7655-0A26-DC33-C8B2-15F9199770D4}"/>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155111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2E36C-C535-C76A-8473-320B75A0EA7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5B0A805B-A9B2-8778-FDC6-72F174DA5093}"/>
                  </a:ext>
                </a:extLst>
              </p:cNvPr>
              <p:cNvSpPr>
                <a:spLocks noGrp="1"/>
              </p:cNvSpPr>
              <p:nvPr>
                <p:ph idx="1"/>
              </p:nvPr>
            </p:nvSpPr>
            <p:spPr>
              <a:xfrm>
                <a:off x="1271464" y="1702635"/>
                <a:ext cx="10225136" cy="4894717"/>
              </a:xfrm>
            </p:spPr>
            <p:txBody>
              <a:bodyPr/>
              <a:lstStyle/>
              <a:p>
                <a:r>
                  <a:rPr lang="en-US" dirty="0"/>
                  <a:t>In the same way that the Leontief Model studies the backward linkages of an economy (input structure), the Ghosh Model allows us to study the forward linkages</a:t>
                </a:r>
              </a:p>
              <a:p>
                <a:pPr lvl="1"/>
                <a:r>
                  <a:rPr lang="en-US" dirty="0"/>
                  <a:t>The focus is on how industrial output is allocated throughout the productive structure</a:t>
                </a:r>
              </a:p>
              <a:p>
                <a:pPr lvl="1"/>
                <a:r>
                  <a:rPr lang="en-US" dirty="0"/>
                  <a:t>Conversely to the Leontief approach, the Ghosh approach interprets the IO Table horizontally!</a:t>
                </a:r>
              </a:p>
              <a:p>
                <a:pPr lvl="1"/>
                <a:endParaRPr lang="en-US" dirty="0"/>
              </a:p>
              <a:p>
                <a:r>
                  <a:rPr lang="en-US" dirty="0"/>
                  <a:t>The model establishes linear relations between the allocation of output and total output for each industry</a:t>
                </a:r>
              </a:p>
              <a:p>
                <a:pPr lvl="1"/>
                <a:r>
                  <a:rPr lang="en-US" dirty="0"/>
                  <a:t>For each industry </a:t>
                </a:r>
                <a:r>
                  <a:rPr lang="en-US" i="1" dirty="0" err="1"/>
                  <a:t>i</a:t>
                </a:r>
                <a:r>
                  <a:rPr lang="en-US" dirty="0"/>
                  <a:t> displayed in the rows of the </a:t>
                </a:r>
                <a:r>
                  <a:rPr lang="en-US" b="1" dirty="0"/>
                  <a:t>Z</a:t>
                </a:r>
                <a:r>
                  <a:rPr lang="en-US" dirty="0"/>
                  <a:t> Matrix, the allocation of production to each other industry in the economy is divided by the total output of industry </a:t>
                </a:r>
                <a:r>
                  <a:rPr lang="en-US" i="1" dirty="0" err="1"/>
                  <a:t>i</a:t>
                </a:r>
                <a:endParaRPr lang="en-US" i="1" dirty="0"/>
              </a:p>
              <a:p>
                <a:pPr lvl="2"/>
                <a:r>
                  <a:rPr lang="en-US" dirty="0"/>
                  <a:t>The result of this operation is a “</a:t>
                </a: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𝒃</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 that indicates the ratio of industry i’s output that is allocated as an input to industry </a:t>
                </a:r>
                <a:r>
                  <a:rPr lang="en-US" i="1" dirty="0"/>
                  <a:t>j</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𝒃</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𝒛</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pt-BR" b="1" i="1" smtClean="0">
                                <a:latin typeface="Cambria Math" panose="02040503050406030204" pitchFamily="18" charset="0"/>
                              </a:rPr>
                              <m:t>𝒊</m:t>
                            </m:r>
                          </m:sub>
                        </m:sSub>
                      </m:den>
                    </m:f>
                  </m:oMath>
                </a14:m>
                <a:r>
                  <a:rPr lang="en-US" dirty="0"/>
                  <a:t>		</a:t>
                </a:r>
                <a:r>
                  <a:rPr lang="en-US" sz="1400" dirty="0" smtClean="0"/>
                  <a:t>(8)</a:t>
                </a:r>
                <a:endParaRPr lang="en-US" sz="1400" dirty="0"/>
              </a:p>
              <a:p>
                <a:pPr marL="0" indent="0" algn="ctr">
                  <a:buNone/>
                </a:pPr>
                <a:endParaRPr lang="en-US" dirty="0"/>
              </a:p>
              <a:p>
                <a:r>
                  <a:rPr lang="en-US" dirty="0"/>
                  <a:t>The full matrix of </a:t>
                </a:r>
                <a14:m>
                  <m:oMath xmlns:m="http://schemas.openxmlformats.org/officeDocument/2006/math">
                    <m:sSub>
                      <m:sSubPr>
                        <m:ctrlPr>
                          <a:rPr lang="en-US" i="1" smtClean="0">
                            <a:latin typeface="Cambria Math" panose="02040503050406030204" pitchFamily="18" charset="0"/>
                          </a:rPr>
                        </m:ctrlPr>
                      </m:sSubPr>
                      <m:e>
                        <m:r>
                          <a:rPr lang="pt-BR" b="1" i="1" smtClean="0">
                            <a:latin typeface="Cambria Math" panose="02040503050406030204" pitchFamily="18" charset="0"/>
                          </a:rPr>
                          <m:t>𝒃</m:t>
                        </m:r>
                      </m:e>
                      <m:sub>
                        <m: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𝒋</m:t>
                        </m:r>
                      </m:sub>
                    </m:sSub>
                  </m:oMath>
                </a14:m>
                <a:r>
                  <a:rPr lang="en-US" dirty="0"/>
                  <a:t> coefficients is named the </a:t>
                </a:r>
                <a:r>
                  <a:rPr lang="en-US" u="sng" dirty="0"/>
                  <a:t>Allocation Coefficients Matrix (B Matrix)</a:t>
                </a:r>
              </a:p>
              <a:p>
                <a:pPr marL="0" lvl="0" indent="0" algn="ctr">
                  <a:buNone/>
                </a:pPr>
                <a14:m>
                  <m:oMath xmlns:m="http://schemas.openxmlformats.org/officeDocument/2006/math">
                    <m:r>
                      <a:rPr lang="pt-BR" b="1" i="1" smtClean="0">
                        <a:solidFill>
                          <a:srgbClr val="250E62"/>
                        </a:solidFill>
                        <a:latin typeface="Cambria Math" panose="02040503050406030204" pitchFamily="18" charset="0"/>
                      </a:rPr>
                      <m:t>𝑩</m:t>
                    </m:r>
                    <m:r>
                      <a:rPr lang="en-US" b="1" i="1" smtClean="0">
                        <a:solidFill>
                          <a:srgbClr val="250E62"/>
                        </a:solidFill>
                        <a:latin typeface="Cambria Math" panose="02040503050406030204" pitchFamily="18" charset="0"/>
                      </a:rPr>
                      <m:t>=</m:t>
                    </m:r>
                    <m:sSup>
                      <m:sSupPr>
                        <m:ctrlPr>
                          <a:rPr lang="en-US" b="1" i="1" smtClean="0">
                            <a:solidFill>
                              <a:srgbClr val="250E62"/>
                            </a:solidFill>
                            <a:latin typeface="Cambria Math" panose="02040503050406030204" pitchFamily="18" charset="0"/>
                          </a:rPr>
                        </m:ctrlPr>
                      </m:sSupPr>
                      <m:e>
                        <m:acc>
                          <m:accPr>
                            <m:chr m:val="̂"/>
                            <m:ctrlPr>
                              <a:rPr lang="en-US" b="1" i="1" smtClean="0">
                                <a:solidFill>
                                  <a:srgbClr val="250E62"/>
                                </a:solidFill>
                                <a:latin typeface="Cambria Math" panose="02040503050406030204" pitchFamily="18" charset="0"/>
                              </a:rPr>
                            </m:ctrlPr>
                          </m:accPr>
                          <m:e>
                            <m:r>
                              <a:rPr lang="en-US" b="1" i="1" smtClean="0">
                                <a:solidFill>
                                  <a:srgbClr val="250E62"/>
                                </a:solidFill>
                                <a:latin typeface="Cambria Math" panose="02040503050406030204" pitchFamily="18" charset="0"/>
                              </a:rPr>
                              <m:t>𝒙</m:t>
                            </m:r>
                          </m:e>
                        </m:acc>
                      </m:e>
                      <m:sup>
                        <m:r>
                          <a:rPr lang="en-US" b="1" i="1" smtClean="0">
                            <a:solidFill>
                              <a:srgbClr val="250E62"/>
                            </a:solidFill>
                            <a:latin typeface="Cambria Math" panose="02040503050406030204" pitchFamily="18" charset="0"/>
                          </a:rPr>
                          <m:t>−</m:t>
                        </m:r>
                        <m:r>
                          <a:rPr lang="en-US" b="1" i="1" smtClean="0">
                            <a:solidFill>
                              <a:srgbClr val="250E62"/>
                            </a:solidFill>
                            <a:latin typeface="Cambria Math" panose="02040503050406030204" pitchFamily="18" charset="0"/>
                          </a:rPr>
                          <m:t>𝟏</m:t>
                        </m:r>
                      </m:sup>
                    </m:sSup>
                    <m:r>
                      <a:rPr lang="pt-BR" b="1" i="1" smtClean="0">
                        <a:solidFill>
                          <a:srgbClr val="250E62"/>
                        </a:solidFill>
                        <a:latin typeface="Cambria Math" panose="02040503050406030204" pitchFamily="18" charset="0"/>
                      </a:rPr>
                      <m:t>𝒁</m:t>
                    </m:r>
                  </m:oMath>
                </a14:m>
                <a:r>
                  <a:rPr lang="en-US" dirty="0">
                    <a:solidFill>
                      <a:srgbClr val="250E62"/>
                    </a:solidFill>
                  </a:rPr>
                  <a:t>		</a:t>
                </a:r>
                <a:r>
                  <a:rPr lang="en-US" sz="1400" dirty="0" smtClean="0">
                    <a:solidFill>
                      <a:srgbClr val="250E62"/>
                    </a:solidFill>
                  </a:rPr>
                  <a:t>(9)</a:t>
                </a:r>
                <a:endParaRPr lang="en-US" sz="1400" dirty="0">
                  <a:solidFill>
                    <a:srgbClr val="250E62"/>
                  </a:solidFill>
                </a:endParaRPr>
              </a:p>
              <a:p>
                <a:pPr marL="457200" lvl="1" indent="0">
                  <a:buNone/>
                </a:pPr>
                <a:endParaRPr lang="en-US" u="sng" dirty="0"/>
              </a:p>
              <a:p>
                <a:endParaRPr lang="en-US" dirty="0"/>
              </a:p>
              <a:p>
                <a:pPr marL="457200" lvl="1" indent="0">
                  <a:buNone/>
                </a:pPr>
                <a:endParaRPr lang="en-US" dirty="0"/>
              </a:p>
              <a:p>
                <a:pPr lvl="1"/>
                <a:endParaRPr lang="en-US" dirty="0"/>
              </a:p>
              <a:p>
                <a:pPr marL="0" indent="0">
                  <a:buNone/>
                </a:pPr>
                <a:endParaRPr lang="en-US" dirty="0"/>
              </a:p>
              <a:p>
                <a:pPr lvl="1"/>
                <a:endParaRPr lang="en-US" dirty="0"/>
              </a:p>
              <a:p>
                <a:pPr lvl="1"/>
                <a:endParaRPr lang="en-US" dirty="0"/>
              </a:p>
              <a:p>
                <a:pPr lvl="2"/>
                <a:endParaRPr lang="en-US" dirty="0"/>
              </a:p>
              <a:p>
                <a:pPr lvl="3"/>
                <a:endParaRPr lang="en-US" dirty="0"/>
              </a:p>
            </p:txBody>
          </p:sp>
        </mc:Choice>
        <mc:Fallback xmlns="">
          <p:sp>
            <p:nvSpPr>
              <p:cNvPr id="13" name="Content Placeholder 2">
                <a:extLst>
                  <a:ext uri="{FF2B5EF4-FFF2-40B4-BE49-F238E27FC236}">
                    <a16:creationId xmlns:a16="http://schemas.microsoft.com/office/drawing/2014/main" id="{5B0A805B-A9B2-8778-FDC6-72F174DA5093}"/>
                  </a:ext>
                </a:extLst>
              </p:cNvPr>
              <p:cNvSpPr>
                <a:spLocks noGrp="1" noRot="1" noChangeAspect="1" noMove="1" noResize="1" noEditPoints="1" noAdjustHandles="1" noChangeArrowheads="1" noChangeShapeType="1" noTextEdit="1"/>
              </p:cNvSpPr>
              <p:nvPr>
                <p:ph idx="1"/>
              </p:nvPr>
            </p:nvSpPr>
            <p:spPr>
              <a:xfrm>
                <a:off x="1271464" y="1702635"/>
                <a:ext cx="10225136" cy="4894717"/>
              </a:xfrm>
              <a:blipFill>
                <a:blip r:embed="rId3"/>
                <a:stretch>
                  <a:fillRect t="-258"/>
                </a:stretch>
              </a:blipFill>
            </p:spPr>
            <p:txBody>
              <a:bodyPr/>
              <a:lstStyle/>
              <a:p>
                <a:r>
                  <a:rPr lang="pt-BR">
                    <a:noFill/>
                  </a:rPr>
                  <a:t> </a:t>
                </a:r>
              </a:p>
            </p:txBody>
          </p:sp>
        </mc:Fallback>
      </mc:AlternateContent>
      <p:sp>
        <p:nvSpPr>
          <p:cNvPr id="14" name="Title 1">
            <a:extLst>
              <a:ext uri="{FF2B5EF4-FFF2-40B4-BE49-F238E27FC236}">
                <a16:creationId xmlns:a16="http://schemas.microsoft.com/office/drawing/2014/main" id="{65A17DD5-41E0-8607-E503-30A8F0BF6B94}"/>
              </a:ext>
            </a:extLst>
          </p:cNvPr>
          <p:cNvSpPr>
            <a:spLocks noGrp="1"/>
          </p:cNvSpPr>
          <p:nvPr>
            <p:ph type="title"/>
          </p:nvPr>
        </p:nvSpPr>
        <p:spPr>
          <a:xfrm>
            <a:off x="1343472" y="523713"/>
            <a:ext cx="7283152" cy="360040"/>
          </a:xfrm>
        </p:spPr>
        <p:txBody>
          <a:bodyPr/>
          <a:lstStyle/>
          <a:p>
            <a:r>
              <a:rPr lang="en-US" dirty="0"/>
              <a:t>Input-Output Models: Linkages and Multipliers	</a:t>
            </a:r>
          </a:p>
        </p:txBody>
      </p:sp>
      <p:sp>
        <p:nvSpPr>
          <p:cNvPr id="15" name="Text Placeholder 3">
            <a:extLst>
              <a:ext uri="{FF2B5EF4-FFF2-40B4-BE49-F238E27FC236}">
                <a16:creationId xmlns:a16="http://schemas.microsoft.com/office/drawing/2014/main" id="{9E9BCE62-EAD8-0975-4DC2-6729C4D31BDD}"/>
              </a:ext>
            </a:extLst>
          </p:cNvPr>
          <p:cNvSpPr>
            <a:spLocks noGrp="1"/>
          </p:cNvSpPr>
          <p:nvPr>
            <p:ph type="body" sz="quarter" idx="13"/>
          </p:nvPr>
        </p:nvSpPr>
        <p:spPr>
          <a:xfrm>
            <a:off x="1354286" y="897150"/>
            <a:ext cx="7272338" cy="792088"/>
          </a:xfrm>
        </p:spPr>
        <p:txBody>
          <a:bodyPr/>
          <a:lstStyle/>
          <a:p>
            <a:r>
              <a:rPr lang="en-US" dirty="0"/>
              <a:t>Allocation Coefficients Matrix (B Matrix)</a:t>
            </a:r>
          </a:p>
        </p:txBody>
      </p:sp>
      <p:sp>
        <p:nvSpPr>
          <p:cNvPr id="16" name="Text Placeholder 4">
            <a:extLst>
              <a:ext uri="{FF2B5EF4-FFF2-40B4-BE49-F238E27FC236}">
                <a16:creationId xmlns:a16="http://schemas.microsoft.com/office/drawing/2014/main" id="{EAD33928-E4D4-F9B8-9F44-8B25F59058A3}"/>
              </a:ext>
            </a:extLst>
          </p:cNvPr>
          <p:cNvSpPr>
            <a:spLocks noGrp="1"/>
          </p:cNvSpPr>
          <p:nvPr>
            <p:ph type="body" sz="quarter" idx="14"/>
          </p:nvPr>
        </p:nvSpPr>
        <p:spPr>
          <a:xfrm>
            <a:off x="191344" y="523713"/>
            <a:ext cx="1080120" cy="791592"/>
          </a:xfrm>
        </p:spPr>
        <p:txBody>
          <a:bodyPr/>
          <a:lstStyle/>
          <a:p>
            <a:endParaRPr lang="en-US" dirty="0"/>
          </a:p>
        </p:txBody>
      </p:sp>
    </p:spTree>
    <p:extLst>
      <p:ext uri="{BB962C8B-B14F-4D97-AF65-F5344CB8AC3E}">
        <p14:creationId xmlns:p14="http://schemas.microsoft.com/office/powerpoint/2010/main" val="2394796825"/>
      </p:ext>
    </p:extLst>
  </p:cSld>
  <p:clrMapOvr>
    <a:masterClrMapping/>
  </p:clrMapOvr>
</p:sld>
</file>

<file path=ppt/theme/theme1.xml><?xml version="1.0" encoding="utf-8"?>
<a:theme xmlns:a="http://schemas.openxmlformats.org/drawingml/2006/main" name="2_Office Theme">
  <a:themeElements>
    <a:clrScheme name="Custom 3">
      <a:dk1>
        <a:srgbClr val="250E62"/>
      </a:dk1>
      <a:lt1>
        <a:sysClr val="window" lastClr="FFFFFF"/>
      </a:lt1>
      <a:dk2>
        <a:srgbClr val="250E62"/>
      </a:dk2>
      <a:lt2>
        <a:srgbClr val="FFFFFF"/>
      </a:lt2>
      <a:accent1>
        <a:srgbClr val="21167D"/>
      </a:accent1>
      <a:accent2>
        <a:srgbClr val="DA291C"/>
      </a:accent2>
      <a:accent3>
        <a:srgbClr val="3F55AC"/>
      </a:accent3>
      <a:accent4>
        <a:srgbClr val="4B6BD5"/>
      </a:accent4>
      <a:accent5>
        <a:srgbClr val="E6433C"/>
      </a:accent5>
      <a:accent6>
        <a:srgbClr val="F86D66"/>
      </a:accent6>
      <a:hlink>
        <a:srgbClr val="0000FF"/>
      </a:hlink>
      <a:folHlink>
        <a:srgbClr val="18A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ersonnalisé 1">
      <a:dk1>
        <a:srgbClr val="250E62"/>
      </a:dk1>
      <a:lt1>
        <a:sysClr val="window" lastClr="FFFFFF"/>
      </a:lt1>
      <a:dk2>
        <a:srgbClr val="250E62"/>
      </a:dk2>
      <a:lt2>
        <a:srgbClr val="FFFFFF"/>
      </a:lt2>
      <a:accent1>
        <a:srgbClr val="2F117D"/>
      </a:accent1>
      <a:accent2>
        <a:srgbClr val="A31E14"/>
      </a:accent2>
      <a:accent3>
        <a:srgbClr val="F08E8A"/>
      </a:accent3>
      <a:accent4>
        <a:srgbClr val="626ED5"/>
      </a:accent4>
      <a:accent5>
        <a:srgbClr val="E6433C"/>
      </a:accent5>
      <a:accent6>
        <a:srgbClr val="F86D66"/>
      </a:accent6>
      <a:hlink>
        <a:srgbClr val="0000FF"/>
      </a:hlink>
      <a:folHlink>
        <a:srgbClr val="18A6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56063</TotalTime>
  <Words>3115</Words>
  <Application>Microsoft Office PowerPoint</Application>
  <PresentationFormat>Grand écran</PresentationFormat>
  <Paragraphs>456</Paragraphs>
  <Slides>18</Slides>
  <Notes>16</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18</vt:i4>
      </vt:variant>
    </vt:vector>
  </HeadingPairs>
  <TitlesOfParts>
    <vt:vector size="27" baseType="lpstr">
      <vt:lpstr>Arial</vt:lpstr>
      <vt:lpstr>Calibri</vt:lpstr>
      <vt:lpstr>Cambria Math</vt:lpstr>
      <vt:lpstr>Century Gothic</vt:lpstr>
      <vt:lpstr>Courier New</vt:lpstr>
      <vt:lpstr>Inria Serif Light</vt:lpstr>
      <vt:lpstr>Times New Roman</vt:lpstr>
      <vt:lpstr>2_Office Theme</vt:lpstr>
      <vt:lpstr>1_Office Theme</vt:lpstr>
      <vt:lpstr>Module 1: The Basics of Input-Output Analysis  2.3 Input-Output Models: Linkages and Multipliers</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Input-Output Models: Linkages and Multipliers </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AFD</dc:creator>
  <cp:lastModifiedBy>MAGACHO Guilherme</cp:lastModifiedBy>
  <cp:revision>894</cp:revision>
  <dcterms:created xsi:type="dcterms:W3CDTF">2014-04-03T18:35:05Z</dcterms:created>
  <dcterms:modified xsi:type="dcterms:W3CDTF">2025-04-23T12:18:42Z</dcterms:modified>
</cp:coreProperties>
</file>