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3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CE35-3A24-4D95-8D57-90C32E67E9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4754-7A4A-4BDE-B544-37CA885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N</a:t>
            </a:r>
            <a:r>
              <a:rPr lang="hu-HU" b="1" u="sng" dirty="0" smtClean="0"/>
              <a:t>ŐI PROGRAMOZÓK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Grace Hopper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69" y="2095500"/>
            <a:ext cx="5037993" cy="3953608"/>
          </a:xfrm>
        </p:spPr>
      </p:pic>
    </p:spTree>
    <p:extLst>
      <p:ext uri="{BB962C8B-B14F-4D97-AF65-F5344CB8AC3E}">
        <p14:creationId xmlns:p14="http://schemas.microsoft.com/office/powerpoint/2010/main" val="25747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Grace Hopper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effectLst/>
              </a:rPr>
              <a:t>Szó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esett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már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világ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harmadik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második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női</a:t>
            </a:r>
            <a:r>
              <a:rPr lang="en-US" sz="1600" dirty="0">
                <a:effectLst/>
              </a:rPr>
              <a:t> „</a:t>
            </a:r>
            <a:r>
              <a:rPr lang="en-US" sz="1600" dirty="0" err="1">
                <a:effectLst/>
              </a:rPr>
              <a:t>számítógép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tudományok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doktora</a:t>
            </a:r>
            <a:r>
              <a:rPr lang="en-US" sz="1600" dirty="0">
                <a:effectLst/>
              </a:rPr>
              <a:t>” </a:t>
            </a:r>
            <a:r>
              <a:rPr lang="en-US" sz="1600" dirty="0" err="1">
                <a:effectLst/>
              </a:rPr>
              <a:t>cím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birtokosáról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itt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ideje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tisztelegjünk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hölgy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előtt</a:t>
            </a:r>
            <a:r>
              <a:rPr lang="en-US" sz="1600" dirty="0">
                <a:effectLst/>
              </a:rPr>
              <a:t> is. A </a:t>
            </a:r>
            <a:r>
              <a:rPr lang="en-US" sz="1600" dirty="0" err="1">
                <a:effectLst/>
              </a:rPr>
              <a:t>legendás</a:t>
            </a:r>
            <a:r>
              <a:rPr lang="en-US" sz="1600" dirty="0">
                <a:effectLst/>
              </a:rPr>
              <a:t> Grace Hopper </a:t>
            </a:r>
            <a:r>
              <a:rPr lang="en-US" sz="1600" dirty="0" err="1">
                <a:effectLst/>
              </a:rPr>
              <a:t>több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dologban</a:t>
            </a:r>
            <a:r>
              <a:rPr lang="en-US" sz="1600" dirty="0">
                <a:effectLst/>
              </a:rPr>
              <a:t> is </a:t>
            </a:r>
            <a:r>
              <a:rPr lang="en-US" sz="1600" dirty="0" err="1">
                <a:effectLst/>
              </a:rPr>
              <a:t>csúcstartó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elég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ő volt a </a:t>
            </a:r>
            <a:r>
              <a:rPr lang="en-US" sz="1600" dirty="0" err="1">
                <a:effectLst/>
              </a:rPr>
              <a:t>világon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„</a:t>
            </a:r>
            <a:r>
              <a:rPr lang="en-US" sz="1600" dirty="0" err="1">
                <a:effectLst/>
              </a:rPr>
              <a:t>számítógép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doktor</a:t>
            </a:r>
            <a:r>
              <a:rPr lang="en-US" sz="1600" dirty="0">
                <a:effectLst/>
              </a:rPr>
              <a:t>” (Yale, 1951), de </a:t>
            </a:r>
            <a:r>
              <a:rPr lang="en-US" sz="1600" dirty="0" err="1">
                <a:effectLst/>
              </a:rPr>
              <a:t>mellesleg</a:t>
            </a:r>
            <a:r>
              <a:rPr lang="en-US" sz="1600" dirty="0">
                <a:effectLst/>
              </a:rPr>
              <a:t> ő volt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nő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Amerikai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Haditengerészetben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aki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elérte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admirálisi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rangot</a:t>
            </a:r>
            <a:r>
              <a:rPr lang="en-US" sz="1600" dirty="0">
                <a:effectLst/>
              </a:rPr>
              <a:t> – </a:t>
            </a:r>
            <a:r>
              <a:rPr lang="en-US" sz="1600" dirty="0" err="1">
                <a:effectLst/>
              </a:rPr>
              <a:t>ez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még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férfiak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számára</a:t>
            </a:r>
            <a:r>
              <a:rPr lang="en-US" sz="1600" dirty="0">
                <a:effectLst/>
              </a:rPr>
              <a:t> is </a:t>
            </a:r>
            <a:r>
              <a:rPr lang="en-US" sz="1600" dirty="0" err="1">
                <a:effectLst/>
              </a:rPr>
              <a:t>kimagasló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teljesítmény</a:t>
            </a:r>
            <a:r>
              <a:rPr lang="en-US" sz="1600" dirty="0" smtClean="0">
                <a:effectLst/>
              </a:rPr>
              <a:t>.</a:t>
            </a:r>
            <a:r>
              <a:rPr lang="en-US" dirty="0">
                <a:effectLst/>
              </a:rPr>
              <a:t> </a:t>
            </a:r>
            <a:r>
              <a:rPr lang="en-US" sz="1600" dirty="0" err="1">
                <a:effectLst/>
              </a:rPr>
              <a:t>Neki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köszönhetjük</a:t>
            </a:r>
            <a:r>
              <a:rPr lang="en-US" sz="1600" dirty="0">
                <a:effectLst/>
              </a:rPr>
              <a:t> a „bug” </a:t>
            </a:r>
            <a:r>
              <a:rPr lang="en-US" sz="1600" dirty="0" err="1">
                <a:effectLst/>
              </a:rPr>
              <a:t>kifejezést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állítólag</a:t>
            </a:r>
            <a:r>
              <a:rPr lang="en-US" sz="1600" dirty="0">
                <a:effectLst/>
              </a:rPr>
              <a:t> ő volt </a:t>
            </a:r>
            <a:r>
              <a:rPr lang="en-US" sz="1600" dirty="0" err="1">
                <a:effectLst/>
              </a:rPr>
              <a:t>ugyanis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aki</a:t>
            </a:r>
            <a:r>
              <a:rPr lang="en-US" sz="1600" dirty="0">
                <a:effectLst/>
              </a:rPr>
              <a:t> 1945-ben a </a:t>
            </a:r>
            <a:r>
              <a:rPr lang="en-US" sz="1600" dirty="0" err="1">
                <a:effectLst/>
              </a:rPr>
              <a:t>Harvardon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eltávolította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híres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molylepkét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ős-számítógépből</a:t>
            </a:r>
            <a:r>
              <a:rPr lang="en-US" sz="1600" dirty="0">
                <a:effectLst/>
              </a:rPr>
              <a:t> </a:t>
            </a:r>
            <a:r>
              <a:rPr lang="en-US" sz="1600" dirty="0" smtClean="0">
                <a:effectLst/>
              </a:rPr>
              <a:t>.</a:t>
            </a:r>
            <a:r>
              <a:rPr lang="en-US" sz="1600" dirty="0">
                <a:effectLst/>
              </a:rPr>
              <a:t>  </a:t>
            </a:r>
            <a:r>
              <a:rPr lang="en-US" sz="1600" dirty="0" err="1">
                <a:effectLst/>
              </a:rPr>
              <a:t>Persze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csak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erről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híres</a:t>
            </a:r>
            <a:r>
              <a:rPr lang="en-US" sz="1600" dirty="0">
                <a:effectLst/>
              </a:rPr>
              <a:t>: Grace-</a:t>
            </a:r>
            <a:r>
              <a:rPr lang="en-US" sz="1600" dirty="0" err="1">
                <a:effectLst/>
              </a:rPr>
              <a:t>nek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köszönhetjük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világon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compiler-t, a COBOL (Common Business-Oriented Language) </a:t>
            </a:r>
            <a:r>
              <a:rPr lang="en-US" sz="1600" dirty="0" err="1">
                <a:effectLst/>
              </a:rPr>
              <a:t>fordítóját</a:t>
            </a:r>
            <a:r>
              <a:rPr lang="en-US" sz="1600" dirty="0">
                <a:effectLst/>
              </a:rPr>
              <a:t> ő </a:t>
            </a:r>
            <a:r>
              <a:rPr lang="en-US" sz="1600" dirty="0" err="1">
                <a:effectLst/>
              </a:rPr>
              <a:t>fejlesztette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ki</a:t>
            </a:r>
            <a:r>
              <a:rPr lang="en-US" sz="1600" dirty="0">
                <a:effectLst/>
              </a:rPr>
              <a:t> 1952-ben.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effectLst/>
              </a:rPr>
              <a:t>Radia</a:t>
            </a:r>
            <a:r>
              <a:rPr lang="en-US" sz="4800" dirty="0">
                <a:effectLst/>
              </a:rPr>
              <a:t> Perlman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05" y="2095500"/>
            <a:ext cx="3955264" cy="3695700"/>
          </a:xfrm>
        </p:spPr>
      </p:pic>
    </p:spTree>
    <p:extLst>
      <p:ext uri="{BB962C8B-B14F-4D97-AF65-F5344CB8AC3E}">
        <p14:creationId xmlns:p14="http://schemas.microsoft.com/office/powerpoint/2010/main" val="269467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effectLst/>
              </a:rPr>
              <a:t>Radia</a:t>
            </a:r>
            <a:r>
              <a:rPr lang="en-US" sz="4800" dirty="0">
                <a:effectLst/>
              </a:rPr>
              <a:t> Perlman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STP, </a:t>
            </a:r>
            <a:r>
              <a:rPr lang="en-US" sz="1600" b="1" dirty="0" err="1">
                <a:effectLst/>
              </a:rPr>
              <a:t>azaz</a:t>
            </a:r>
            <a:r>
              <a:rPr lang="en-US" sz="1600" b="1" dirty="0">
                <a:effectLst/>
              </a:rPr>
              <a:t> a „Spanning Tree Protocol”</a:t>
            </a:r>
            <a:r>
              <a:rPr lang="en-US" sz="1600" dirty="0">
                <a:effectLst/>
              </a:rPr>
              <a:t> </a:t>
            </a:r>
            <a:r>
              <a:rPr lang="en-US" sz="1600" dirty="0" err="1">
                <a:effectLst/>
              </a:rPr>
              <a:t>feltalálója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fejlesztője</a:t>
            </a:r>
            <a:r>
              <a:rPr lang="en-US" sz="1600" dirty="0">
                <a:effectLst/>
              </a:rPr>
              <a:t>. 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mi is </a:t>
            </a:r>
            <a:r>
              <a:rPr lang="en-US" sz="1600" dirty="0" err="1">
                <a:effectLst/>
              </a:rPr>
              <a:t>pontosan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STP </a:t>
            </a:r>
            <a:r>
              <a:rPr lang="en-US" sz="1600" dirty="0" err="1">
                <a:effectLst/>
              </a:rPr>
              <a:t>és</a:t>
            </a:r>
            <a:r>
              <a:rPr lang="en-US" sz="1600" dirty="0">
                <a:effectLst/>
              </a:rPr>
              <a:t> mire </a:t>
            </a:r>
            <a:r>
              <a:rPr lang="en-US" sz="1600" dirty="0" err="1">
                <a:effectLst/>
              </a:rPr>
              <a:t>jó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annak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kifejtéséhez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jelen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írásunk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keretei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elégségesek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legyen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elég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annyi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STP </a:t>
            </a:r>
            <a:r>
              <a:rPr lang="en-US" sz="1600" dirty="0" err="1">
                <a:effectLst/>
              </a:rPr>
              <a:t>nélkül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lennének</a:t>
            </a:r>
            <a:r>
              <a:rPr lang="en-US" sz="1600" dirty="0">
                <a:effectLst/>
              </a:rPr>
              <a:t> Ethernet </a:t>
            </a:r>
            <a:r>
              <a:rPr lang="en-US" sz="1600" dirty="0" err="1">
                <a:effectLst/>
              </a:rPr>
              <a:t>hálózatok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sőt</a:t>
            </a:r>
            <a:r>
              <a:rPr lang="en-US" sz="1600" dirty="0">
                <a:effectLst/>
              </a:rPr>
              <a:t> internet sem. </a:t>
            </a:r>
            <a:r>
              <a:rPr lang="en-US" sz="1600" dirty="0" err="1">
                <a:effectLst/>
              </a:rPr>
              <a:t>Talán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éppen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ezért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emlegetik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szeretettel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szakmában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Radiát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úgy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„internet </a:t>
            </a:r>
            <a:r>
              <a:rPr lang="en-US" sz="1600" dirty="0" err="1">
                <a:effectLst/>
              </a:rPr>
              <a:t>mamája</a:t>
            </a:r>
            <a:r>
              <a:rPr lang="en-US" sz="1600" dirty="0" smtClean="0">
                <a:effectLst/>
              </a:rPr>
              <a:t>”.</a:t>
            </a:r>
            <a:r>
              <a:rPr lang="hu-HU" dirty="0">
                <a:effectLst/>
              </a:rPr>
              <a:t> </a:t>
            </a:r>
            <a:r>
              <a:rPr lang="hu-HU" sz="1600" dirty="0">
                <a:effectLst/>
              </a:rPr>
              <a:t>A hölgy nem csak hálózati protokollok tekintetében zseni, a programnyelvekhez is jól ért: nevéhez fűződik a TORTIS, ami egy a LOGO-</a:t>
            </a:r>
            <a:r>
              <a:rPr lang="hu-HU" sz="1600" dirty="0" err="1">
                <a:effectLst/>
              </a:rPr>
              <a:t>ból</a:t>
            </a:r>
            <a:r>
              <a:rPr lang="hu-HU" sz="1600" dirty="0">
                <a:effectLst/>
              </a:rPr>
              <a:t> átalakított programnyelv, kifejezetten gyerekek számára. Az MIT után az Intelnél helyezkedett el, és a mai napig náluk dolgozik. </a:t>
            </a:r>
            <a:r>
              <a:rPr lang="hu-HU" sz="1600" dirty="0" err="1">
                <a:effectLst/>
              </a:rPr>
              <a:t>Perlman</a:t>
            </a:r>
            <a:r>
              <a:rPr lang="hu-HU" sz="1600" dirty="0">
                <a:effectLst/>
              </a:rPr>
              <a:t> egymaga 50 informatikai szabadalmat jegyez, ami lássuk be, nem kis teljesítmény.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00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Karen </a:t>
            </a:r>
            <a:r>
              <a:rPr lang="en-US" sz="4800" dirty="0" err="1">
                <a:effectLst/>
              </a:rPr>
              <a:t>Sparck</a:t>
            </a:r>
            <a:r>
              <a:rPr lang="en-US" sz="4800" dirty="0">
                <a:effectLst/>
              </a:rPr>
              <a:t> Jones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2095499"/>
            <a:ext cx="4026877" cy="3883269"/>
          </a:xfrm>
        </p:spPr>
      </p:pic>
    </p:spTree>
    <p:extLst>
      <p:ext uri="{BB962C8B-B14F-4D97-AF65-F5344CB8AC3E}">
        <p14:creationId xmlns:p14="http://schemas.microsoft.com/office/powerpoint/2010/main" val="28735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Karen </a:t>
            </a:r>
            <a:r>
              <a:rPr lang="en-US" sz="4800" dirty="0" err="1">
                <a:effectLst/>
              </a:rPr>
              <a:t>Sparck</a:t>
            </a:r>
            <a:r>
              <a:rPr lang="en-US" sz="4800" dirty="0">
                <a:effectLst/>
              </a:rPr>
              <a:t> Jones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effectLst/>
              </a:rPr>
              <a:t>1974 és 2002 között a Cambridge Computer </a:t>
            </a:r>
            <a:r>
              <a:rPr lang="hu-HU" sz="1600" dirty="0" err="1">
                <a:effectLst/>
              </a:rPr>
              <a:t>Laboratory</a:t>
            </a:r>
            <a:r>
              <a:rPr lang="hu-HU" sz="1600" dirty="0">
                <a:effectLst/>
              </a:rPr>
              <a:t> vezető fejlesztője. Nevéhez fűződik az ún. „</a:t>
            </a:r>
            <a:r>
              <a:rPr lang="hu-HU" sz="1600" b="1" dirty="0" err="1">
                <a:effectLst/>
              </a:rPr>
              <a:t>inverse</a:t>
            </a:r>
            <a:r>
              <a:rPr lang="hu-HU" sz="1600" b="1" dirty="0">
                <a:effectLst/>
              </a:rPr>
              <a:t> </a:t>
            </a:r>
            <a:r>
              <a:rPr lang="hu-HU" sz="1600" b="1" dirty="0" err="1">
                <a:effectLst/>
              </a:rPr>
              <a:t>document</a:t>
            </a:r>
            <a:r>
              <a:rPr lang="hu-HU" sz="1600" b="1" dirty="0">
                <a:effectLst/>
              </a:rPr>
              <a:t> </a:t>
            </a:r>
            <a:r>
              <a:rPr lang="hu-HU" sz="1600" b="1" dirty="0" err="1">
                <a:effectLst/>
              </a:rPr>
              <a:t>frequency</a:t>
            </a:r>
            <a:r>
              <a:rPr lang="hu-HU" sz="1600" dirty="0">
                <a:effectLst/>
              </a:rPr>
              <a:t>” (IDF), ami az információk visszanyerésével és adatbányászással kapcsolatos egyik legfontosabb koncepció, a mai napig minden keresőrobotban (így a Google-</a:t>
            </a:r>
            <a:r>
              <a:rPr lang="hu-HU" sz="1600" dirty="0" err="1">
                <a:effectLst/>
              </a:rPr>
              <a:t>ban</a:t>
            </a:r>
            <a:r>
              <a:rPr lang="hu-HU" sz="1600" dirty="0">
                <a:effectLst/>
              </a:rPr>
              <a:t> is) is megtalálható. Jones 2002-ben visszavonult – ő volt az első nő a világon, akit </a:t>
            </a:r>
            <a:r>
              <a:rPr lang="hu-HU" sz="1600" dirty="0" err="1">
                <a:effectLst/>
              </a:rPr>
              <a:t>Lovelace</a:t>
            </a:r>
            <a:r>
              <a:rPr lang="hu-HU" sz="1600" dirty="0">
                <a:effectLst/>
              </a:rPr>
              <a:t> érdeméremmel tüntetett ki a BCS (British Computer Society).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04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Jean E. </a:t>
            </a:r>
            <a:r>
              <a:rPr lang="en-US" sz="4800" dirty="0" err="1">
                <a:effectLst/>
              </a:rPr>
              <a:t>Sammet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38" y="1935921"/>
            <a:ext cx="4158762" cy="4007679"/>
          </a:xfrm>
        </p:spPr>
      </p:pic>
    </p:spTree>
    <p:extLst>
      <p:ext uri="{BB962C8B-B14F-4D97-AF65-F5344CB8AC3E}">
        <p14:creationId xmlns:p14="http://schemas.microsoft.com/office/powerpoint/2010/main" val="37095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Jean E. </a:t>
            </a:r>
            <a:r>
              <a:rPr lang="en-US" sz="4800" dirty="0" err="1">
                <a:effectLst/>
              </a:rPr>
              <a:t>Sammet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effectLst/>
              </a:rPr>
              <a:t>Sok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forrás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szerint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világ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számítógép-doktorátust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szerzett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női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professzora</a:t>
            </a:r>
            <a:r>
              <a:rPr lang="en-US" sz="1600" dirty="0">
                <a:effectLst/>
              </a:rPr>
              <a:t> (1968, Stanford), </a:t>
            </a:r>
            <a:r>
              <a:rPr lang="en-US" sz="1600" dirty="0" err="1">
                <a:effectLst/>
              </a:rPr>
              <a:t>valójában</a:t>
            </a:r>
            <a:r>
              <a:rPr lang="en-US" sz="1600" dirty="0">
                <a:effectLst/>
              </a:rPr>
              <a:t> ő a </a:t>
            </a:r>
            <a:r>
              <a:rPr lang="en-US" sz="1600" dirty="0" err="1">
                <a:effectLst/>
              </a:rPr>
              <a:t>világon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 smtClean="0">
                <a:effectLst/>
              </a:rPr>
              <a:t>harmadik</a:t>
            </a:r>
            <a:r>
              <a:rPr lang="hu-HU" sz="1600" dirty="0">
                <a:effectLst/>
              </a:rPr>
              <a:t>.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>
                <a:effectLst/>
              </a:rPr>
              <a:t>De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is a </a:t>
            </a:r>
            <a:r>
              <a:rPr lang="en-US" sz="1600" dirty="0" err="1">
                <a:effectLst/>
              </a:rPr>
              <a:t>sorrend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lényeg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Sammet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érdemei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vitathatatlanok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részt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vett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világ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számítógépes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nyelvének</a:t>
            </a:r>
            <a:r>
              <a:rPr lang="en-US" sz="1600" dirty="0">
                <a:effectLst/>
              </a:rPr>
              <a:t>, a </a:t>
            </a:r>
            <a:r>
              <a:rPr lang="en-US" sz="1600" b="1" dirty="0">
                <a:effectLst/>
              </a:rPr>
              <a:t>FORMAC-</a:t>
            </a:r>
            <a:r>
              <a:rPr lang="en-US" sz="1600" b="1" dirty="0" err="1">
                <a:effectLst/>
              </a:rPr>
              <a:t>nak</a:t>
            </a:r>
            <a:r>
              <a:rPr lang="en-US" sz="1600" b="1" dirty="0">
                <a:effectLst/>
              </a:rPr>
              <a:t> a </a:t>
            </a:r>
            <a:r>
              <a:rPr lang="en-US" sz="1600" b="1" dirty="0" err="1" smtClean="0">
                <a:effectLst/>
              </a:rPr>
              <a:t>kidolgozásában</a:t>
            </a:r>
            <a:r>
              <a:rPr lang="hu-HU" sz="1600" b="1" dirty="0">
                <a:effectLst/>
              </a:rPr>
              <a:t> </a:t>
            </a:r>
            <a:r>
              <a:rPr lang="en-US" sz="1600" dirty="0" err="1" smtClean="0">
                <a:effectLst/>
              </a:rPr>
              <a:t>az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>
                <a:effectLst/>
              </a:rPr>
              <a:t>IBM-</a:t>
            </a:r>
            <a:r>
              <a:rPr lang="en-US" sz="1600" dirty="0" err="1">
                <a:effectLst/>
              </a:rPr>
              <a:t>nél</a:t>
            </a:r>
            <a:r>
              <a:rPr lang="en-US" sz="1600" dirty="0">
                <a:effectLst/>
              </a:rPr>
              <a:t>. A FORMAC (</a:t>
            </a:r>
            <a:r>
              <a:rPr lang="en-US" sz="1600" dirty="0" err="1">
                <a:effectLst/>
              </a:rPr>
              <a:t>FORmula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MAnipulation</a:t>
            </a:r>
            <a:r>
              <a:rPr lang="en-US" sz="1600" dirty="0">
                <a:effectLst/>
              </a:rPr>
              <a:t> Compiler) a </a:t>
            </a:r>
            <a:r>
              <a:rPr lang="en-US" sz="1600" dirty="0" err="1">
                <a:effectLst/>
              </a:rPr>
              <a:t>nagyon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kezdetleges</a:t>
            </a:r>
            <a:r>
              <a:rPr lang="en-US" sz="1600" dirty="0">
                <a:effectLst/>
              </a:rPr>
              <a:t> Fortran </a:t>
            </a:r>
            <a:r>
              <a:rPr lang="en-US" sz="1600" dirty="0" err="1">
                <a:effectLst/>
              </a:rPr>
              <a:t>kiegészítése</a:t>
            </a:r>
            <a:r>
              <a:rPr lang="en-US" sz="1600" dirty="0">
                <a:effectLst/>
              </a:rPr>
              <a:t> volt: Jean </a:t>
            </a:r>
            <a:r>
              <a:rPr lang="en-US" sz="1600" dirty="0" err="1">
                <a:effectLst/>
              </a:rPr>
              <a:t>eleinte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főleg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matematikai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függvényekért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felelt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projektben</a:t>
            </a:r>
            <a:r>
              <a:rPr lang="en-US" sz="1600" dirty="0">
                <a:effectLst/>
              </a:rPr>
              <a:t>, de </a:t>
            </a:r>
            <a:r>
              <a:rPr lang="en-US" sz="1600" dirty="0" err="1">
                <a:effectLst/>
              </a:rPr>
              <a:t>később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teljesen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átvette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fejlesztést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így</a:t>
            </a:r>
            <a:r>
              <a:rPr lang="en-US" sz="1600" dirty="0">
                <a:effectLst/>
              </a:rPr>
              <a:t> ma </a:t>
            </a:r>
            <a:r>
              <a:rPr lang="en-US" sz="1600" dirty="0" err="1">
                <a:effectLst/>
              </a:rPr>
              <a:t>már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ő </a:t>
            </a:r>
            <a:r>
              <a:rPr lang="en-US" sz="1600" dirty="0" err="1">
                <a:effectLst/>
              </a:rPr>
              <a:t>nevéhez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kötjük</a:t>
            </a:r>
            <a:r>
              <a:rPr lang="en-US" sz="1600" dirty="0">
                <a:effectLst/>
              </a:rPr>
              <a:t> a FORMAC-</a:t>
            </a:r>
            <a:r>
              <a:rPr lang="en-US" sz="1600" dirty="0" err="1">
                <a:effectLst/>
              </a:rPr>
              <a:t>ot</a:t>
            </a:r>
            <a:r>
              <a:rPr lang="en-US" sz="1600" dirty="0" smtClean="0">
                <a:effectLst/>
              </a:rPr>
              <a:t>.</a:t>
            </a:r>
            <a:r>
              <a:rPr lang="hu-HU" dirty="0">
                <a:effectLst/>
              </a:rPr>
              <a:t> </a:t>
            </a:r>
            <a:r>
              <a:rPr lang="hu-HU" sz="1600" dirty="0">
                <a:effectLst/>
              </a:rPr>
              <a:t>Tapasztalatait az egyik első számítógépes nyelv megszületésével kapcsolatban </a:t>
            </a:r>
            <a:r>
              <a:rPr lang="hu-HU" sz="1600" dirty="0" err="1">
                <a:effectLst/>
              </a:rPr>
              <a:t>Programming</a:t>
            </a:r>
            <a:r>
              <a:rPr lang="hu-HU" sz="1600" dirty="0">
                <a:effectLst/>
              </a:rPr>
              <a:t> </a:t>
            </a:r>
            <a:r>
              <a:rPr lang="hu-HU" sz="1600" dirty="0" err="1">
                <a:effectLst/>
              </a:rPr>
              <a:t>Languages</a:t>
            </a:r>
            <a:r>
              <a:rPr lang="hu-HU" sz="1600" dirty="0">
                <a:effectLst/>
              </a:rPr>
              <a:t>: </a:t>
            </a:r>
            <a:r>
              <a:rPr lang="hu-HU" sz="1600" dirty="0" err="1">
                <a:effectLst/>
              </a:rPr>
              <a:t>History</a:t>
            </a:r>
            <a:r>
              <a:rPr lang="hu-HU" sz="1600" dirty="0">
                <a:effectLst/>
              </a:rPr>
              <a:t> and Fundamentals. (1969) című könyvében foglalja össze a hölgy. 27 évig dolgozott az IBM-nél, később olyan programozási nyelvek születésénél bábáskodott </a:t>
            </a:r>
            <a:r>
              <a:rPr lang="hu-HU" sz="1600" dirty="0" smtClean="0">
                <a:effectLst/>
              </a:rPr>
              <a:t>mint </a:t>
            </a:r>
            <a:r>
              <a:rPr lang="hu-HU" sz="1600" dirty="0">
                <a:effectLst/>
              </a:rPr>
              <a:t>a COBOL.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43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</a:rPr>
              <a:t>Betty</a:t>
            </a:r>
            <a:r>
              <a:rPr lang="en-US" dirty="0">
                <a:effectLst/>
              </a:rPr>
              <a:t> </a:t>
            </a:r>
            <a:r>
              <a:rPr lang="en-US" sz="4800" dirty="0" err="1">
                <a:effectLst/>
              </a:rPr>
              <a:t>Holberton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53" y="2095500"/>
            <a:ext cx="4471168" cy="3695700"/>
          </a:xfrm>
        </p:spPr>
      </p:pic>
    </p:spTree>
    <p:extLst>
      <p:ext uri="{BB962C8B-B14F-4D97-AF65-F5344CB8AC3E}">
        <p14:creationId xmlns:p14="http://schemas.microsoft.com/office/powerpoint/2010/main" val="6885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Betty </a:t>
            </a:r>
            <a:r>
              <a:rPr lang="en-US" sz="4800" dirty="0" err="1">
                <a:effectLst/>
              </a:rPr>
              <a:t>Holberton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effectLst/>
              </a:rPr>
              <a:t>Lánykori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nevén</a:t>
            </a:r>
            <a:r>
              <a:rPr lang="en-US" sz="1600" dirty="0">
                <a:effectLst/>
              </a:rPr>
              <a:t> Frances Elizabeth Snyder.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egyetemen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matematika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professzora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tanácsolta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neki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ne </a:t>
            </a:r>
            <a:r>
              <a:rPr lang="en-US" sz="1600" dirty="0" err="1">
                <a:effectLst/>
              </a:rPr>
              <a:t>vesztegessék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egymás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idejét</a:t>
            </a:r>
            <a:r>
              <a:rPr lang="en-US" sz="1600" dirty="0">
                <a:effectLst/>
              </a:rPr>
              <a:t>, Betty </a:t>
            </a:r>
            <a:r>
              <a:rPr lang="en-US" sz="1600" dirty="0" err="1">
                <a:effectLst/>
              </a:rPr>
              <a:t>maradjon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otthon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nevelje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gyerekeket</a:t>
            </a:r>
            <a:r>
              <a:rPr lang="en-US" sz="1600" dirty="0">
                <a:effectLst/>
              </a:rPr>
              <a:t>.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ötvenes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években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volt </a:t>
            </a:r>
            <a:r>
              <a:rPr lang="en-US" sz="1600" dirty="0" err="1">
                <a:effectLst/>
              </a:rPr>
              <a:t>különösebben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szokatlan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hozzáállás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egyetemeken</a:t>
            </a:r>
            <a:r>
              <a:rPr lang="en-US" sz="1600" dirty="0">
                <a:effectLst/>
              </a:rPr>
              <a:t>. </a:t>
            </a:r>
            <a:r>
              <a:rPr lang="en-US" sz="1600" dirty="0" err="1">
                <a:effectLst/>
              </a:rPr>
              <a:t>Szerencsére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hölgy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fogadta</a:t>
            </a:r>
            <a:r>
              <a:rPr lang="en-US" sz="1600" dirty="0">
                <a:effectLst/>
              </a:rPr>
              <a:t> meg a </a:t>
            </a:r>
            <a:r>
              <a:rPr lang="en-US" sz="1600" dirty="0" err="1">
                <a:effectLst/>
              </a:rPr>
              <a:t>tanácsot</a:t>
            </a:r>
            <a:r>
              <a:rPr lang="en-US" sz="1600" dirty="0">
                <a:effectLst/>
              </a:rPr>
              <a:t>: a </a:t>
            </a:r>
            <a:r>
              <a:rPr lang="en-US" sz="1600" dirty="0" err="1">
                <a:effectLst/>
              </a:rPr>
              <a:t>matematikaprofesszor</a:t>
            </a:r>
            <a:r>
              <a:rPr lang="en-US" sz="1600" dirty="0">
                <a:effectLst/>
              </a:rPr>
              <a:t> neve </a:t>
            </a:r>
            <a:r>
              <a:rPr lang="en-US" sz="1600" dirty="0" err="1">
                <a:effectLst/>
              </a:rPr>
              <a:t>azóta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már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feledésbe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merült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innen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üzenjük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azonban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neki</a:t>
            </a:r>
            <a:r>
              <a:rPr lang="en-US" sz="1600" dirty="0">
                <a:effectLst/>
              </a:rPr>
              <a:t>: Mrs. </a:t>
            </a:r>
            <a:r>
              <a:rPr lang="en-US" sz="1600" dirty="0" err="1">
                <a:effectLst/>
              </a:rPr>
              <a:t>Holberton</a:t>
            </a:r>
            <a:r>
              <a:rPr lang="en-US" sz="1600" dirty="0">
                <a:effectLst/>
              </a:rPr>
              <a:t> (John </a:t>
            </a:r>
            <a:r>
              <a:rPr lang="en-US" sz="1600" dirty="0" err="1">
                <a:effectLst/>
              </a:rPr>
              <a:t>Mauchlyvel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közösen</a:t>
            </a:r>
            <a:r>
              <a:rPr lang="en-US" sz="1600" dirty="0">
                <a:effectLst/>
              </a:rPr>
              <a:t>) </a:t>
            </a:r>
            <a:r>
              <a:rPr lang="en-US" sz="1600" dirty="0" err="1">
                <a:effectLst/>
              </a:rPr>
              <a:t>fejlesztette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ki</a:t>
            </a:r>
            <a:r>
              <a:rPr lang="en-US" sz="1600" dirty="0">
                <a:effectLst/>
              </a:rPr>
              <a:t> a BINAC </a:t>
            </a:r>
            <a:r>
              <a:rPr lang="en-US" sz="1600" dirty="0" err="1">
                <a:effectLst/>
              </a:rPr>
              <a:t>ún</a:t>
            </a:r>
            <a:r>
              <a:rPr lang="en-US" sz="1600" dirty="0">
                <a:effectLst/>
              </a:rPr>
              <a:t>. C-10 </a:t>
            </a:r>
            <a:r>
              <a:rPr lang="en-US" sz="1600" dirty="0" err="1">
                <a:effectLst/>
              </a:rPr>
              <a:t>instrukcióit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amit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mai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napig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programozási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nyelvek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előfutárának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tekintenek</a:t>
            </a:r>
            <a:r>
              <a:rPr lang="en-US" sz="1600" dirty="0" smtClean="0">
                <a:effectLst/>
              </a:rPr>
              <a:t>.</a:t>
            </a:r>
            <a:r>
              <a:rPr lang="hu-HU" dirty="0">
                <a:effectLst/>
              </a:rPr>
              <a:t> </a:t>
            </a:r>
            <a:r>
              <a:rPr lang="hu-HU" sz="1600" dirty="0">
                <a:effectLst/>
              </a:rPr>
              <a:t>1959-ben részt vett a UNIVAC kifejlesztésében, valamint </a:t>
            </a:r>
            <a:r>
              <a:rPr lang="hu-HU" sz="1600" dirty="0" err="1">
                <a:effectLst/>
              </a:rPr>
              <a:t>Grace</a:t>
            </a:r>
            <a:r>
              <a:rPr lang="hu-HU" sz="1600" dirty="0">
                <a:effectLst/>
              </a:rPr>
              <a:t> </a:t>
            </a:r>
            <a:r>
              <a:rPr lang="hu-HU" sz="1600" dirty="0" err="1">
                <a:effectLst/>
              </a:rPr>
              <a:t>Hopper</a:t>
            </a:r>
            <a:r>
              <a:rPr lang="hu-HU" sz="1600" dirty="0">
                <a:effectLst/>
              </a:rPr>
              <a:t>  irányítása alatt a COBOL és az első Fortan nyelv függvényeinek programozásában is. Két leghíresebb „találmánya” kétségtelenül a ma is használatos „nemzetközi billentyűzet” blokk (ezt </a:t>
            </a:r>
            <a:r>
              <a:rPr lang="hu-HU" sz="1600" dirty="0" err="1">
                <a:effectLst/>
              </a:rPr>
              <a:t>Holberton</a:t>
            </a:r>
            <a:r>
              <a:rPr lang="hu-HU" sz="1600" dirty="0">
                <a:effectLst/>
              </a:rPr>
              <a:t> ötlete alapján vezették be), illetve a számítógépek „bézs” színe. Bár ez utóbbi lehet, hogy csak legenda.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641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</a:rPr>
              <a:t>Mary Kenneth Keller </a:t>
            </a:r>
            <a:r>
              <a:rPr lang="en-US" sz="4400" dirty="0" err="1">
                <a:effectLst/>
              </a:rPr>
              <a:t>nővér</a:t>
            </a:r>
            <a:endParaRPr lang="en-US" sz="4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095500"/>
            <a:ext cx="4958861" cy="3962400"/>
          </a:xfrm>
        </p:spPr>
      </p:pic>
    </p:spTree>
    <p:extLst>
      <p:ext uri="{BB962C8B-B14F-4D97-AF65-F5344CB8AC3E}">
        <p14:creationId xmlns:p14="http://schemas.microsoft.com/office/powerpoint/2010/main" val="206590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</a:rPr>
              <a:t>Mary Kenneth Keller </a:t>
            </a:r>
            <a:r>
              <a:rPr lang="en-US" sz="4400" dirty="0" err="1">
                <a:effectLst/>
              </a:rPr>
              <a:t>nővér</a:t>
            </a:r>
            <a:endParaRPr lang="en-US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</a:rPr>
              <a:t>A </a:t>
            </a:r>
            <a:r>
              <a:rPr lang="en-US" sz="1800" dirty="0" err="1">
                <a:effectLst/>
              </a:rPr>
              <a:t>világ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második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asszonya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aki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megszerezte</a:t>
            </a:r>
            <a:r>
              <a:rPr lang="en-US" sz="1800" dirty="0">
                <a:effectLst/>
              </a:rPr>
              <a:t> a </a:t>
            </a:r>
            <a:r>
              <a:rPr lang="en-US" sz="1800" dirty="0" err="1">
                <a:effectLst/>
              </a:rPr>
              <a:t>számítógép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tudományok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doktora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címet</a:t>
            </a:r>
            <a:r>
              <a:rPr lang="en-US" sz="1800" dirty="0">
                <a:effectLst/>
              </a:rPr>
              <a:t> (Wisconsin 1965). </a:t>
            </a:r>
            <a:r>
              <a:rPr lang="en-US" sz="1800" dirty="0" err="1">
                <a:effectLst/>
              </a:rPr>
              <a:t>Jelentős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szerepe</a:t>
            </a:r>
            <a:r>
              <a:rPr lang="en-US" sz="1800" dirty="0">
                <a:effectLst/>
              </a:rPr>
              <a:t> volt a </a:t>
            </a:r>
            <a:r>
              <a:rPr lang="en-US" sz="1800" dirty="0" err="1">
                <a:effectLst/>
              </a:rPr>
              <a:t>Dartmouthban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kifejlesztett</a:t>
            </a:r>
            <a:r>
              <a:rPr lang="en-US" sz="1800" dirty="0">
                <a:effectLst/>
              </a:rPr>
              <a:t> BACIS </a:t>
            </a:r>
            <a:r>
              <a:rPr lang="en-US" sz="1800" dirty="0" err="1">
                <a:effectLst/>
              </a:rPr>
              <a:t>nyelv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létrehozásában</a:t>
            </a:r>
            <a:r>
              <a:rPr lang="en-US" sz="1800" dirty="0">
                <a:effectLst/>
              </a:rPr>
              <a:t> (</a:t>
            </a:r>
            <a:r>
              <a:rPr lang="en-US" sz="1800" dirty="0" err="1">
                <a:effectLst/>
              </a:rPr>
              <a:t>több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parancsot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és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függvényt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neki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köszönhetünk</a:t>
            </a:r>
            <a:r>
              <a:rPr lang="en-US" sz="1800" dirty="0">
                <a:effectLst/>
              </a:rPr>
              <a:t>). </a:t>
            </a:r>
            <a:r>
              <a:rPr lang="en-US" sz="1800" dirty="0" err="1">
                <a:effectLst/>
              </a:rPr>
              <a:t>Később</a:t>
            </a:r>
            <a:r>
              <a:rPr lang="en-US" sz="1800" dirty="0">
                <a:effectLst/>
              </a:rPr>
              <a:t>, mint a Clarke College </a:t>
            </a:r>
            <a:r>
              <a:rPr lang="en-US" sz="1800" dirty="0" err="1">
                <a:effectLst/>
              </a:rPr>
              <a:t>számítógép-tudományok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részlegének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alapítója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és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igazgatója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lett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közismert</a:t>
            </a:r>
            <a:r>
              <a:rPr lang="en-US" sz="1800" dirty="0">
                <a:effectLst/>
              </a:rPr>
              <a:t>, de </a:t>
            </a:r>
            <a:r>
              <a:rPr lang="en-US" sz="1800" dirty="0" err="1">
                <a:effectLst/>
              </a:rPr>
              <a:t>nem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csak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igazgatott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hanem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tanított</a:t>
            </a:r>
            <a:r>
              <a:rPr lang="en-US" sz="1800" dirty="0">
                <a:effectLst/>
              </a:rPr>
              <a:t> is: </a:t>
            </a:r>
            <a:r>
              <a:rPr lang="en-US" sz="1800" dirty="0" err="1">
                <a:effectLst/>
              </a:rPr>
              <a:t>több</a:t>
            </a:r>
            <a:r>
              <a:rPr lang="en-US" sz="1800" dirty="0">
                <a:effectLst/>
              </a:rPr>
              <a:t> mint </a:t>
            </a:r>
            <a:r>
              <a:rPr lang="en-US" sz="1800" dirty="0" err="1">
                <a:effectLst/>
              </a:rPr>
              <a:t>húsz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évig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töltötte</a:t>
            </a:r>
            <a:r>
              <a:rPr lang="en-US" sz="1800" dirty="0">
                <a:effectLst/>
              </a:rPr>
              <a:t> be a </a:t>
            </a:r>
            <a:r>
              <a:rPr lang="en-US" sz="1800" dirty="0" err="1">
                <a:effectLst/>
              </a:rPr>
              <a:t>vezető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előadó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szerepét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az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általa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alapított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részlegen</a:t>
            </a:r>
            <a:r>
              <a:rPr lang="en-US" sz="1800" dirty="0">
                <a:effectLst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05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Roberta Williams</a:t>
            </a:r>
            <a:endParaRPr lang="en-US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8" y="2031024"/>
            <a:ext cx="4519246" cy="3982914"/>
          </a:xfrm>
        </p:spPr>
      </p:pic>
    </p:spTree>
    <p:extLst>
      <p:ext uri="{BB962C8B-B14F-4D97-AF65-F5344CB8AC3E}">
        <p14:creationId xmlns:p14="http://schemas.microsoft.com/office/powerpoint/2010/main" val="337166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Roberta Williams</a:t>
            </a:r>
            <a:endParaRPr lang="en-US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effectLst/>
              </a:rPr>
              <a:t>A világ első női játékfejlesztője és </a:t>
            </a:r>
            <a:r>
              <a:rPr lang="hu-HU" sz="1600" dirty="0" err="1">
                <a:effectLst/>
              </a:rPr>
              <a:t>dizájnere</a:t>
            </a:r>
            <a:r>
              <a:rPr lang="hu-HU" sz="1600" dirty="0">
                <a:effectLst/>
              </a:rPr>
              <a:t>. Leginkább a mára már klasszikussá vált „</a:t>
            </a:r>
            <a:r>
              <a:rPr lang="hu-HU" sz="1600" dirty="0" err="1">
                <a:effectLst/>
              </a:rPr>
              <a:t>King’s</a:t>
            </a:r>
            <a:r>
              <a:rPr lang="hu-HU" sz="1600" dirty="0">
                <a:effectLst/>
              </a:rPr>
              <a:t> </a:t>
            </a:r>
            <a:r>
              <a:rPr lang="hu-HU" sz="1600" dirty="0" err="1">
                <a:effectLst/>
              </a:rPr>
              <a:t>Quest</a:t>
            </a:r>
            <a:r>
              <a:rPr lang="hu-HU" sz="1600" dirty="0">
                <a:effectLst/>
              </a:rPr>
              <a:t>” kalandjáték sorozat révén ismert. Roberta férje szintén játékfejlesztő volt: a feleség csak véletlenül került a szakmába; amikor férje Ken lelkesen mutogatta cégének szöveges alapú kalandjátékait,. Roberta megjegyezte, hogy érdemes lenne valami egyszerű grafikával feldobni ezeket a kalandokat. Ken nem volt egy elnyomó típus, bevitte a cégbe Robertát – a többi már legenda</a:t>
            </a:r>
            <a:r>
              <a:rPr lang="hu-HU" sz="1600" dirty="0" smtClean="0">
                <a:effectLst/>
              </a:rPr>
              <a:t>.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cég</a:t>
            </a:r>
            <a:r>
              <a:rPr lang="en-US" sz="1600" dirty="0">
                <a:effectLst/>
              </a:rPr>
              <a:t> a Sierra volt, a „</a:t>
            </a:r>
            <a:r>
              <a:rPr lang="en-US" sz="1600" dirty="0" err="1">
                <a:effectLst/>
              </a:rPr>
              <a:t>hőskorban</a:t>
            </a:r>
            <a:r>
              <a:rPr lang="en-US" sz="1600" dirty="0">
                <a:effectLst/>
              </a:rPr>
              <a:t>” </a:t>
            </a:r>
            <a:r>
              <a:rPr lang="en-US" sz="1600" dirty="0" err="1">
                <a:effectLst/>
              </a:rPr>
              <a:t>nekik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köszönhettük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majd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mindegyik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grafikával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megáldott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kalandjátékot</a:t>
            </a:r>
            <a:r>
              <a:rPr lang="en-US" sz="1600" dirty="0">
                <a:effectLst/>
              </a:rPr>
              <a:t>. A </a:t>
            </a:r>
            <a:r>
              <a:rPr lang="en-US" sz="1600" dirty="0" err="1">
                <a:effectLst/>
              </a:rPr>
              <a:t>mindenféle</a:t>
            </a:r>
            <a:r>
              <a:rPr lang="en-US" sz="1600" dirty="0">
                <a:effectLst/>
              </a:rPr>
              <a:t> „… Quest” </a:t>
            </a:r>
            <a:r>
              <a:rPr lang="en-US" sz="1600" dirty="0" err="1">
                <a:effectLst/>
              </a:rPr>
              <a:t>játékok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sikerére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jellemző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hogy</a:t>
            </a:r>
            <a:r>
              <a:rPr lang="en-US" sz="1600" dirty="0">
                <a:effectLst/>
              </a:rPr>
              <a:t> a </a:t>
            </a:r>
            <a:r>
              <a:rPr lang="en-US" sz="1600" dirty="0" err="1">
                <a:effectLst/>
              </a:rPr>
              <a:t>mai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napig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készülnek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felújított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verziók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sőt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emulátorok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slágerlistáján</a:t>
            </a:r>
            <a:r>
              <a:rPr lang="en-US" sz="1600" dirty="0">
                <a:effectLst/>
              </a:rPr>
              <a:t> is </a:t>
            </a:r>
            <a:r>
              <a:rPr lang="en-US" sz="1600" dirty="0" err="1">
                <a:effectLst/>
              </a:rPr>
              <a:t>mindig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az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elsők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között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szerepelnek</a:t>
            </a:r>
            <a:r>
              <a:rPr lang="en-US" sz="1600" dirty="0">
                <a:effectLst/>
              </a:rPr>
              <a:t> a Sierra-</a:t>
            </a:r>
            <a:r>
              <a:rPr lang="en-US" sz="1600" dirty="0" err="1">
                <a:effectLst/>
              </a:rPr>
              <a:t>klasszikusok</a:t>
            </a:r>
            <a:r>
              <a:rPr lang="en-US" sz="1600" dirty="0">
                <a:effectLst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52</TotalTime>
  <Words>562</Words>
  <Application>Microsoft Office PowerPoint</Application>
  <PresentationFormat>Szélesvásznú</PresentationFormat>
  <Paragraphs>22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NŐI PROGRAMOZÓK </vt:lpstr>
      <vt:lpstr>Jean E. Sammet</vt:lpstr>
      <vt:lpstr>Jean E. Sammet</vt:lpstr>
      <vt:lpstr>Betty Holberton</vt:lpstr>
      <vt:lpstr>Betty Holberton</vt:lpstr>
      <vt:lpstr>Mary Kenneth Keller nővér</vt:lpstr>
      <vt:lpstr>Mary Kenneth Keller nővér</vt:lpstr>
      <vt:lpstr>Roberta Williams</vt:lpstr>
      <vt:lpstr>Roberta Williams</vt:lpstr>
      <vt:lpstr>Grace Hopper</vt:lpstr>
      <vt:lpstr>Grace Hopper</vt:lpstr>
      <vt:lpstr>Radia Perlman</vt:lpstr>
      <vt:lpstr>Radia Perlman</vt:lpstr>
      <vt:lpstr>Karen Sparck Jones</vt:lpstr>
      <vt:lpstr>Karen Sparck Jones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GAMER</dc:creator>
  <cp:lastModifiedBy>GAMER</cp:lastModifiedBy>
  <cp:revision>9</cp:revision>
  <dcterms:created xsi:type="dcterms:W3CDTF">2025-03-06T12:37:56Z</dcterms:created>
  <dcterms:modified xsi:type="dcterms:W3CDTF">2025-03-06T13:31:01Z</dcterms:modified>
</cp:coreProperties>
</file>