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E83AF-DDBD-8E08-C859-DE2D0AEEC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6CB292-BA83-83B4-4647-936E13F76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D3DB5-27CB-287F-E71D-D00E4B6E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E41C6-C143-D50A-EE39-2249E7DD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EDB94-8C74-E94C-9BF2-C7CCEC3E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4487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E326F-EE94-67FA-7DEA-6389607A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453AE1-3B5B-FC32-58B2-70B08379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1D11-0B89-602C-5CCE-761A6F1A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197A0-70B9-AFA9-13B0-F78905B5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69085-7A2C-AD9F-0D14-BB6A80D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9642326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9A0AD0-E39D-CF6F-D3C4-049495A19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4F0803-166E-2213-9F08-507164BD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8F720-6FCA-6F28-BCE9-C006FF5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07DCD-C03A-A42E-C73B-0851DF99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DF4EAB-F919-31DC-5983-A53A872F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609474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17C8F-1C34-5FE5-AF7B-C09612C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5B18A-43EB-5459-BEBB-09668642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8216A-A664-7789-1A21-3F3D0529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81C46-ED1B-7877-808D-E1B0DF4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AEECFB-4A9A-40CC-BE40-06D8D25A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1811703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A17A2-D2ED-5365-A7A5-C7331DA5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FD1914-45F5-CB30-1465-0916765F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5565CE-BA24-D55D-2797-DBC14BDB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C42A74-C84E-430B-236E-5198C819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B8E89-B21E-13F6-3F86-47324DD7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267936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980A8-07F3-7916-4B5C-58DBA3F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2811E-367E-2097-5581-527F6695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6F17B3-145A-8D5B-1459-A0484A6A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6C5AAB-1170-FF7B-C5B8-2027245F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D43FEA-F509-0D2E-27D9-94B53E87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25A938-755C-A5A2-0C07-B076386E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571024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DD6CE-701E-2611-DD8E-2BE4987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8F45B-8D42-B794-02AE-9E0D96B4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95084F-CD2B-5757-908B-3F3E2CDC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5463E9-9192-E885-5D1E-44E4FBF65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57E4BD-D567-CD74-F318-8ABED700E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98B2CA-F393-1F4B-E488-E05FF482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0439C4-316D-6B19-77C8-34AFED10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70209E-4615-C335-CCAA-CBEFFC5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3458754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20840-CBB4-CCBA-9DF4-D815D632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FA9419-FD41-8A96-F8DC-E939EABC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48A8B7-278D-9CC0-D52D-DD590EA5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0B3C8A-8FBF-6EF6-D8BB-011225F2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1132897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28A708-BD2D-8AA2-5A8F-DBB4407A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C9C4F2-D9C5-204B-7CE7-50FE5233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41FEA6-AB00-91FD-6697-DBE591C2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1159521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5F47B-B464-D3CA-0EE4-FB8A595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B60B2-9FCF-DC8F-60AC-99426088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63350-4AE5-5249-85D5-4BA3CE4D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C248A9-5D39-70A1-47A7-1508D02F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4CD2D9-7B8D-C655-503C-C33D85D5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28F8C0-C185-D9C0-AA74-6242BDFD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8476528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5E250-71EB-483F-EFBE-31D6CC18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7FC9D5-A883-3B36-88FD-2D3B1BBE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779A62-D91D-9399-24C9-4C916ED7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F8C1BA-09E5-9E1F-BE87-5E0D4841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A15C9B-E681-B959-CFED-0C00F56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479E7D-EEB1-5230-02C8-506DCBB7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56464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223E4-44B3-2207-9CB5-BC6D88AD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158CE-BDB3-B474-D483-0C76DF38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63D9F-B452-61B3-EAF9-2C70BFCD8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FD7C-078F-9541-90E3-9433704E85E1}" type="datetimeFigureOut">
              <a:rPr lang="ru-UA" smtClean="0"/>
              <a:t>11.05.2022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963B46-4B8C-3686-812C-88A302BA6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A19763-5F8B-D161-2550-AF5151416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0EB2-7CBB-8A47-884A-9643BA37852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278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3457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6238DB-A236-EF8E-1D0A-4D81292BCC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 rot="1541972">
            <a:off x="579260" y="-500224"/>
            <a:ext cx="11387816" cy="9154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Астрономія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3486148" y="1957134"/>
            <a:ext cx="7867651" cy="45357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У ХХ ст. в астрономії відбулися справді радикальні зміни. Починаючи з 20-30-х років, в якості теоретичної основи астрономічного пізнання стали виступати (поряд з класичною </a:t>
            </a:r>
            <a:r>
              <a:rPr lang="uk-UA" sz="2400" dirty="0" err="1">
                <a:solidFill>
                  <a:schemeClr val="bg1"/>
                </a:solidFill>
              </a:rPr>
              <a:t>механікою</a:t>
            </a:r>
            <a:r>
              <a:rPr lang="uk-UA" sz="2400" dirty="0">
                <a:solidFill>
                  <a:schemeClr val="bg1"/>
                </a:solidFill>
              </a:rPr>
              <a:t>) релятивістська і квантова механіка. Загальна теорія відносності створила можливість модельного теоретичного опису явищ космологічного масштабу і по суті вперше поставила космологію - цю надзвичайно важливу галузь астрономії - на тверду теоретичну основу. А створення квантової механіки стало потужним імпульсом розвитку астрофізики. Воно допомогло змінити завдання астрономії з вивчення в основному механічних рухів космічних тіл (під впливом гравітаційного поля) на вивчення їх фізичних і хімічних характеристик. Розвивались також зоряна і позагалактична астрономія.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15A04C-8D79-654B-D9BD-8BD7E68385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6547" y="1827608"/>
            <a:ext cx="776913" cy="635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952428-C937-958A-D77C-E68036FACEF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1198" y="-455866"/>
            <a:ext cx="3098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1936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Астрономія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4555017" y="2476895"/>
            <a:ext cx="6858002" cy="38721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Суттєво удосконалювалися і емпіричні методи астрономічного пізнання. Астрономія стала всехвильовою, тобто астрономічні спостереження проводяться на всіх діапазонах довжин хвиль </a:t>
            </a:r>
            <a:r>
              <a:rPr lang="uk-UA" sz="2400" dirty="0" err="1">
                <a:solidFill>
                  <a:schemeClr val="bg1"/>
                </a:solidFill>
              </a:rPr>
              <a:t>випромінень</a:t>
            </a:r>
            <a:r>
              <a:rPr lang="uk-UA" sz="2400" dirty="0">
                <a:solidFill>
                  <a:schemeClr val="bg1"/>
                </a:solidFill>
              </a:rPr>
              <a:t> (радіо, - інфрачервоний, оптичний, ультрафіолетовий, рентгенівський і гамма - діапазони). З'явилася також можливість безпосереднього дослідження за допомогою космічних апаратів і спостережень космонавтів навколоземного космічного простору, Місяця і планет Сонячної системи.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15A04C-8D79-654B-D9BD-8BD7E683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8104" y="2476895"/>
            <a:ext cx="776913" cy="635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D6DE6F-724A-0DDB-44CE-52E4AA759B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2104" y="-92889"/>
            <a:ext cx="3175146" cy="28719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0AE16-70B8-6569-5689-CD3A5F4449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5356" y="1338658"/>
            <a:ext cx="4064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5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Астрономія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2364895" y="1791096"/>
            <a:ext cx="6858002" cy="24380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 Едвін </a:t>
            </a:r>
            <a:r>
              <a:rPr lang="uk-UA" sz="1800" dirty="0" err="1">
                <a:solidFill>
                  <a:schemeClr val="bg1"/>
                </a:solidFill>
              </a:rPr>
              <a:t>Пауел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Габбл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</a:p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Започаткував позагалактичну астрономію. Запропонував першу класифікацію галактик за їхнім зовнішнім виглядом (формою).</a:t>
            </a:r>
          </a:p>
          <a:p>
            <a:pPr marL="0" indent="0" algn="just">
              <a:buNone/>
            </a:pPr>
            <a:r>
              <a:rPr lang="uk-UA" sz="1800" dirty="0" err="1">
                <a:solidFill>
                  <a:schemeClr val="bg1"/>
                </a:solidFill>
              </a:rPr>
              <a:t>Співставив</a:t>
            </a:r>
            <a:r>
              <a:rPr lang="uk-UA" sz="1800" dirty="0">
                <a:solidFill>
                  <a:schemeClr val="bg1"/>
                </a:solidFill>
              </a:rPr>
              <a:t> променеві швидкості галактик з відстанями до них, знайшов, що між цими величинами існує лінійна залежність (закон </a:t>
            </a:r>
            <a:r>
              <a:rPr lang="uk-UA" sz="1800" dirty="0" err="1">
                <a:solidFill>
                  <a:schemeClr val="bg1"/>
                </a:solidFill>
              </a:rPr>
              <a:t>Габбла</a:t>
            </a:r>
            <a:r>
              <a:rPr lang="uk-UA" sz="1800" dirty="0">
                <a:solidFill>
                  <a:schemeClr val="bg1"/>
                </a:solidFill>
              </a:rPr>
              <a:t>), і визначив числове значення коефіцієнта цієї залежності (стала </a:t>
            </a:r>
            <a:r>
              <a:rPr lang="uk-UA" sz="1800" dirty="0" err="1">
                <a:solidFill>
                  <a:schemeClr val="bg1"/>
                </a:solidFill>
              </a:rPr>
              <a:t>Габбла</a:t>
            </a:r>
            <a:r>
              <a:rPr lang="uk-UA" sz="1800" dirty="0">
                <a:solidFill>
                  <a:schemeClr val="bg1"/>
                </a:solidFill>
              </a:rPr>
              <a:t>). Це стало спостережною основою теорії розширення Всесвіту.</a:t>
            </a:r>
            <a:endParaRPr lang="ru-UA" sz="1800" dirty="0">
              <a:solidFill>
                <a:schemeClr val="bg1"/>
              </a:solidFill>
            </a:endParaRPr>
          </a:p>
          <a:p>
            <a:pPr marL="0" lvl="0" indent="0" algn="just">
              <a:buNone/>
            </a:pPr>
            <a:endParaRPr lang="uk-UA" sz="18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15A04C-8D79-654B-D9BD-8BD7E683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7995" y="1690688"/>
            <a:ext cx="776913" cy="63500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9A68CE4-31B7-CA67-28EA-1EFB4375CB11}"/>
              </a:ext>
            </a:extLst>
          </p:cNvPr>
          <p:cNvSpPr txBox="1">
            <a:spLocks/>
          </p:cNvSpPr>
          <p:nvPr/>
        </p:nvSpPr>
        <p:spPr>
          <a:xfrm>
            <a:off x="3509960" y="4601964"/>
            <a:ext cx="6477003" cy="18909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Джордж </a:t>
            </a:r>
            <a:r>
              <a:rPr lang="uk-UA" sz="1800" dirty="0" err="1">
                <a:solidFill>
                  <a:schemeClr val="bg1"/>
                </a:solidFill>
              </a:rPr>
              <a:t>Гамов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</a:p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Виконав низку робіт з космології й зоряної еволюції (в частині застосування ядерної фізики). Побудував першу послідовну теорію еволюції зір, засновану на припущенні, що енергія зір має ядерне походження. У 1946 р. запропонував модель гарячого Всесвіту.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F21358-FFDC-E9B1-5A3E-345F9A0B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3061" y="4501557"/>
            <a:ext cx="776913" cy="635000"/>
          </a:xfrm>
          <a:prstGeom prst="rect">
            <a:avLst/>
          </a:prstGeom>
        </p:spPr>
      </p:pic>
      <p:pic>
        <p:nvPicPr>
          <p:cNvPr id="9218" name="Picture 2" descr="Едвін Габбл — Вікіпедія">
            <a:extLst>
              <a:ext uri="{FF2B5EF4-FFF2-40B4-BE49-F238E27FC236}">
                <a16:creationId xmlns:a16="http://schemas.microsoft.com/office/drawing/2014/main" id="{C5CE5505-C35E-E1DD-9DDF-5A6E0181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24" y="521890"/>
            <a:ext cx="1933828" cy="243800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Гамов, Георгий Антонович — Википедия">
            <a:extLst>
              <a:ext uri="{FF2B5EF4-FFF2-40B4-BE49-F238E27FC236}">
                <a16:creationId xmlns:a16="http://schemas.microsoft.com/office/drawing/2014/main" id="{9E17C420-58EF-0B29-EB0B-8CACFB0A0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10" y="4156925"/>
            <a:ext cx="1612900" cy="2160134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9078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Астрономія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2364895" y="1791096"/>
            <a:ext cx="6477003" cy="1354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 Карл </a:t>
            </a:r>
            <a:r>
              <a:rPr lang="uk-UA" sz="1800" dirty="0" err="1">
                <a:solidFill>
                  <a:schemeClr val="bg1"/>
                </a:solidFill>
              </a:rPr>
              <a:t>Кінан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  <a:r>
              <a:rPr lang="uk-UA" sz="1800" dirty="0" err="1">
                <a:solidFill>
                  <a:schemeClr val="bg1"/>
                </a:solidFill>
              </a:rPr>
              <a:t>Сейферт</a:t>
            </a:r>
            <a:endParaRPr lang="uk-UA" sz="1800" dirty="0">
              <a:solidFill>
                <a:schemeClr val="bg1"/>
              </a:solidFill>
            </a:endParaRPr>
          </a:p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Головні наукові праці присвячені вивченню галактик і зоряній астрономії. В обсерваторії </a:t>
            </a:r>
            <a:r>
              <a:rPr lang="uk-UA" sz="1800" dirty="0" err="1">
                <a:solidFill>
                  <a:schemeClr val="bg1"/>
                </a:solidFill>
              </a:rPr>
              <a:t>Маунт-Вілсон</a:t>
            </a:r>
            <a:r>
              <a:rPr lang="uk-UA" sz="1800" dirty="0">
                <a:solidFill>
                  <a:schemeClr val="bg1"/>
                </a:solidFill>
              </a:rPr>
              <a:t> виконав детальні дослідження галактик, у спектрах </a:t>
            </a:r>
            <a:r>
              <a:rPr lang="uk-UA" sz="1800" dirty="0" err="1">
                <a:solidFill>
                  <a:schemeClr val="bg1"/>
                </a:solidFill>
              </a:rPr>
              <a:t>ядер</a:t>
            </a:r>
            <a:r>
              <a:rPr lang="uk-UA" sz="1800" dirty="0">
                <a:solidFill>
                  <a:schemeClr val="bg1"/>
                </a:solidFill>
              </a:rPr>
              <a:t> яких є емісійні лінії.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15A04C-8D79-654B-D9BD-8BD7E683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7995" y="1690688"/>
            <a:ext cx="776913" cy="63500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9A68CE4-31B7-CA67-28EA-1EFB4375CB11}"/>
              </a:ext>
            </a:extLst>
          </p:cNvPr>
          <p:cNvSpPr txBox="1">
            <a:spLocks/>
          </p:cNvSpPr>
          <p:nvPr/>
        </p:nvSpPr>
        <p:spPr>
          <a:xfrm>
            <a:off x="2857498" y="3944739"/>
            <a:ext cx="6477003" cy="18909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Стівен Вільям </a:t>
            </a:r>
            <a:r>
              <a:rPr lang="uk-UA" sz="1800" dirty="0" err="1">
                <a:solidFill>
                  <a:schemeClr val="bg1"/>
                </a:solidFill>
              </a:rPr>
              <a:t>Ґокінґ</a:t>
            </a:r>
            <a:r>
              <a:rPr lang="uk-UA" sz="1800" dirty="0">
                <a:solidFill>
                  <a:schemeClr val="bg1"/>
                </a:solidFill>
              </a:rPr>
              <a:t> </a:t>
            </a:r>
          </a:p>
          <a:p>
            <a:pPr marL="0" lvl="0" indent="0" algn="just">
              <a:buNone/>
            </a:pPr>
            <a:r>
              <a:rPr lang="uk-UA" sz="1800" dirty="0">
                <a:solidFill>
                  <a:schemeClr val="bg1"/>
                </a:solidFill>
              </a:rPr>
              <a:t>Його наукові зусилля зосереджені головним чином на спробах пояснити фізичні основи теорії Великого Вибуху (із застосуванням законів квантової фізики), вивченні чорних дір і властивостей простору й часу усередині них.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F21358-FFDC-E9B1-5A3E-345F9A0BFF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0599" y="3844332"/>
            <a:ext cx="776913" cy="635000"/>
          </a:xfrm>
          <a:prstGeom prst="rect">
            <a:avLst/>
          </a:prstGeom>
        </p:spPr>
      </p:pic>
      <p:pic>
        <p:nvPicPr>
          <p:cNvPr id="10242" name="Picture 2" descr="Карл Сейферт - выдающийся американский астроном.">
            <a:extLst>
              <a:ext uri="{FF2B5EF4-FFF2-40B4-BE49-F238E27FC236}">
                <a16:creationId xmlns:a16="http://schemas.microsoft.com/office/drawing/2014/main" id="{E7258282-0615-AF04-1251-098E62E8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742" y="664763"/>
            <a:ext cx="1887290" cy="228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Стівен Гокінг">
            <a:extLst>
              <a:ext uri="{FF2B5EF4-FFF2-40B4-BE49-F238E27FC236}">
                <a16:creationId xmlns:a16="http://schemas.microsoft.com/office/drawing/2014/main" id="{94B8FC6F-6BA8-2477-4DFF-07F6079C1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84" y="3601445"/>
            <a:ext cx="1675248" cy="240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074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Висновок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4186235" y="1968110"/>
            <a:ext cx="6958015" cy="39612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4000" dirty="0">
                <a:solidFill>
                  <a:schemeClr val="bg1"/>
                </a:solidFill>
              </a:rPr>
              <a:t>Отже, ми обговорювали науку 1900-1950-х років, зокрема розвиток хімії, фізики, біології, медицини та астрономії, торкнулися основних тенденцій і винаходів у цих галузях. </a:t>
            </a:r>
            <a:endParaRPr lang="ru-UA" sz="40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15A04C-8D79-654B-D9BD-8BD7E683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9335" y="1867702"/>
            <a:ext cx="776913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264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Список </a:t>
            </a:r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літератури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3900489" y="1871663"/>
            <a:ext cx="7886700" cy="48291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000" dirty="0">
                <a:solidFill>
                  <a:schemeClr val="bg1"/>
                </a:solidFill>
              </a:rPr>
              <a:t>1.      </a:t>
            </a:r>
            <a:r>
              <a:rPr lang="uk-UA" sz="2000" dirty="0" err="1">
                <a:solidFill>
                  <a:schemeClr val="bg1"/>
                </a:solidFill>
              </a:rPr>
              <a:t>Бєсов</a:t>
            </a:r>
            <a:r>
              <a:rPr lang="uk-UA" sz="2000" dirty="0">
                <a:solidFill>
                  <a:schemeClr val="bg1"/>
                </a:solidFill>
              </a:rPr>
              <a:t> Л.М. Наука і техніка в історії суспільства: </a:t>
            </a:r>
            <a:r>
              <a:rPr lang="uk-UA" sz="2000" dirty="0" err="1">
                <a:solidFill>
                  <a:schemeClr val="bg1"/>
                </a:solidFill>
              </a:rPr>
              <a:t>навч</a:t>
            </a:r>
            <a:r>
              <a:rPr lang="uk-UA" sz="2000" dirty="0">
                <a:solidFill>
                  <a:schemeClr val="bg1"/>
                </a:solidFill>
              </a:rPr>
              <a:t>. </a:t>
            </a:r>
            <a:r>
              <a:rPr lang="uk-UA" sz="2000" dirty="0" err="1">
                <a:solidFill>
                  <a:schemeClr val="bg1"/>
                </a:solidFill>
              </a:rPr>
              <a:t>посіб</a:t>
            </a:r>
            <a:r>
              <a:rPr lang="uk-UA" sz="2000" dirty="0">
                <a:solidFill>
                  <a:schemeClr val="bg1"/>
                </a:solidFill>
              </a:rPr>
              <a:t>. / Л.М. </a:t>
            </a:r>
            <a:r>
              <a:rPr lang="uk-UA" sz="2000" dirty="0" err="1">
                <a:solidFill>
                  <a:schemeClr val="bg1"/>
                </a:solidFill>
              </a:rPr>
              <a:t>Бєсов</a:t>
            </a:r>
            <a:r>
              <a:rPr lang="uk-UA" sz="2000" dirty="0">
                <a:solidFill>
                  <a:schemeClr val="bg1"/>
                </a:solidFill>
              </a:rPr>
              <a:t>; М-во освіти і науки, молоді та спорту України, Національний технічний університет «Харківський політехнічний інститут». – Харків: 2004. </a:t>
            </a:r>
          </a:p>
          <a:p>
            <a:pPr marL="0" indent="0" algn="just">
              <a:buNone/>
            </a:pPr>
            <a:r>
              <a:rPr lang="uk-UA" sz="2000" dirty="0">
                <a:solidFill>
                  <a:schemeClr val="bg1"/>
                </a:solidFill>
              </a:rPr>
              <a:t>2.      Михайличенко О. В. Історія науки і техніки: </a:t>
            </a:r>
            <a:r>
              <a:rPr lang="uk-UA" sz="2000" dirty="0" err="1">
                <a:solidFill>
                  <a:schemeClr val="bg1"/>
                </a:solidFill>
              </a:rPr>
              <a:t>Навч</a:t>
            </a:r>
            <a:r>
              <a:rPr lang="uk-UA" sz="2000" dirty="0">
                <a:solidFill>
                  <a:schemeClr val="bg1"/>
                </a:solidFill>
              </a:rPr>
              <a:t>. </a:t>
            </a:r>
            <a:r>
              <a:rPr lang="uk-UA" sz="2000" dirty="0" err="1">
                <a:solidFill>
                  <a:schemeClr val="bg1"/>
                </a:solidFill>
              </a:rPr>
              <a:t>посіб</a:t>
            </a:r>
            <a:r>
              <a:rPr lang="uk-UA" sz="2000" dirty="0">
                <a:solidFill>
                  <a:schemeClr val="bg1"/>
                </a:solidFill>
              </a:rPr>
              <a:t>. / Михайличенко О. В. – Суми</a:t>
            </a:r>
          </a:p>
          <a:p>
            <a:pPr marL="0" indent="0" algn="just">
              <a:buNone/>
            </a:pPr>
            <a:r>
              <a:rPr lang="uk-UA" sz="2000" dirty="0">
                <a:solidFill>
                  <a:schemeClr val="bg1"/>
                </a:solidFill>
              </a:rPr>
              <a:t>3.      З історії української науки і техніки. Хрестоматія-посібник / </a:t>
            </a:r>
            <a:r>
              <a:rPr lang="uk-UA" sz="2000" dirty="0" err="1">
                <a:solidFill>
                  <a:schemeClr val="bg1"/>
                </a:solidFill>
              </a:rPr>
              <a:t>Співавт</a:t>
            </a:r>
            <a:r>
              <a:rPr lang="uk-UA" sz="2000" dirty="0">
                <a:solidFill>
                  <a:schemeClr val="bg1"/>
                </a:solidFill>
              </a:rPr>
              <a:t>.- </a:t>
            </a:r>
            <a:r>
              <a:rPr lang="uk-UA" sz="2000" dirty="0" err="1">
                <a:solidFill>
                  <a:schemeClr val="bg1"/>
                </a:solidFill>
              </a:rPr>
              <a:t>кладачі</a:t>
            </a:r>
            <a:r>
              <a:rPr lang="uk-UA" sz="2000" dirty="0">
                <a:solidFill>
                  <a:schemeClr val="bg1"/>
                </a:solidFill>
              </a:rPr>
              <a:t> В. І. Онопрієнко, А. А. </a:t>
            </a:r>
            <a:r>
              <a:rPr lang="uk-UA" sz="2000" dirty="0" err="1">
                <a:solidFill>
                  <a:schemeClr val="bg1"/>
                </a:solidFill>
              </a:rPr>
              <a:t>Коробченко</a:t>
            </a:r>
            <a:r>
              <a:rPr lang="uk-UA" sz="2000" dirty="0">
                <a:solidFill>
                  <a:schemeClr val="bg1"/>
                </a:solidFill>
              </a:rPr>
              <a:t>, О. Я. Пилипчук, С. </a:t>
            </a:r>
            <a:r>
              <a:rPr lang="uk-UA" sz="2000" dirty="0" err="1">
                <a:solidFill>
                  <a:schemeClr val="bg1"/>
                </a:solidFill>
              </a:rPr>
              <a:t>П</a:t>
            </a:r>
            <a:r>
              <a:rPr lang="uk-UA" sz="2000" dirty="0">
                <a:solidFill>
                  <a:schemeClr val="bg1"/>
                </a:solidFill>
              </a:rPr>
              <a:t>. Руда, Л. </a:t>
            </a:r>
            <a:r>
              <a:rPr lang="uk-UA" sz="2000" dirty="0" err="1">
                <a:solidFill>
                  <a:schemeClr val="bg1"/>
                </a:solidFill>
              </a:rPr>
              <a:t>Яресько</a:t>
            </a:r>
            <a:r>
              <a:rPr lang="uk-UA" sz="2000" dirty="0">
                <a:solidFill>
                  <a:schemeClr val="bg1"/>
                </a:solidFill>
              </a:rPr>
              <a:t>. – </a:t>
            </a:r>
            <a:r>
              <a:rPr lang="uk-UA" sz="2000" dirty="0" err="1">
                <a:solidFill>
                  <a:schemeClr val="bg1"/>
                </a:solidFill>
              </a:rPr>
              <a:t>К</a:t>
            </a:r>
            <a:r>
              <a:rPr lang="uk-UA" sz="2000" dirty="0">
                <a:solidFill>
                  <a:schemeClr val="bg1"/>
                </a:solidFill>
              </a:rPr>
              <a:t>.: Академія наук вищої школи України, 1999. – С. 3–7.</a:t>
            </a:r>
          </a:p>
          <a:p>
            <a:pPr marL="0" indent="0" algn="just">
              <a:buNone/>
            </a:pPr>
            <a:r>
              <a:rPr lang="uk-UA" sz="2000" dirty="0">
                <a:solidFill>
                  <a:schemeClr val="bg1"/>
                </a:solidFill>
              </a:rPr>
              <a:t>4.       Історія науки і техніки України / [</a:t>
            </a:r>
            <a:r>
              <a:rPr lang="uk-UA" sz="2000" dirty="0" err="1">
                <a:solidFill>
                  <a:schemeClr val="bg1"/>
                </a:solidFill>
              </a:rPr>
              <a:t>Дещинський</a:t>
            </a:r>
            <a:r>
              <a:rPr lang="uk-UA" sz="2000" dirty="0">
                <a:solidFill>
                  <a:schemeClr val="bg1"/>
                </a:solidFill>
              </a:rPr>
              <a:t> та ін.]; за наук. ред. </a:t>
            </a:r>
            <a:r>
              <a:rPr lang="uk-UA" sz="2000" dirty="0" err="1">
                <a:solidFill>
                  <a:schemeClr val="bg1"/>
                </a:solidFill>
              </a:rPr>
              <a:t>Л.Є.Дещинського</a:t>
            </a:r>
            <a:r>
              <a:rPr lang="uk-UA" sz="2000" dirty="0">
                <a:solidFill>
                  <a:schemeClr val="bg1"/>
                </a:solidFill>
              </a:rPr>
              <a:t>. – Львів: Растр-7, 2011. </a:t>
            </a:r>
          </a:p>
          <a:p>
            <a:pPr marL="0" indent="0" algn="just">
              <a:buNone/>
            </a:pPr>
            <a:r>
              <a:rPr lang="uk-UA" sz="2000" dirty="0">
                <a:solidFill>
                  <a:schemeClr val="bg1"/>
                </a:solidFill>
              </a:rPr>
              <a:t>5.       </a:t>
            </a:r>
            <a:r>
              <a:rPr lang="uk-UA" sz="2000" dirty="0" err="1">
                <a:solidFill>
                  <a:schemeClr val="bg1"/>
                </a:solidFill>
              </a:rPr>
              <a:t>Мудрук</a:t>
            </a:r>
            <a:r>
              <a:rPr lang="uk-UA" sz="2000" dirty="0">
                <a:solidFill>
                  <a:schemeClr val="bg1"/>
                </a:solidFill>
              </a:rPr>
              <a:t> О. С. Особливості досліджень у царині історії науки і техніки / О. С. </a:t>
            </a:r>
            <a:r>
              <a:rPr lang="uk-UA" sz="2000" dirty="0" err="1">
                <a:solidFill>
                  <a:schemeClr val="bg1"/>
                </a:solidFill>
              </a:rPr>
              <a:t>Мудрук</a:t>
            </a:r>
            <a:r>
              <a:rPr lang="uk-UA" sz="2000" dirty="0">
                <a:solidFill>
                  <a:schemeClr val="bg1"/>
                </a:solidFill>
              </a:rPr>
              <a:t> // Дослідження з історії техніки. – </a:t>
            </a:r>
            <a:r>
              <a:rPr lang="uk-UA" sz="2000" dirty="0" err="1">
                <a:solidFill>
                  <a:schemeClr val="bg1"/>
                </a:solidFill>
              </a:rPr>
              <a:t>Вип</a:t>
            </a:r>
            <a:r>
              <a:rPr lang="uk-UA" sz="2000" dirty="0">
                <a:solidFill>
                  <a:schemeClr val="bg1"/>
                </a:solidFill>
              </a:rPr>
              <a:t>. 7. – 2005.</a:t>
            </a:r>
            <a:endParaRPr lang="ru-U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5593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9787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uk-UA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Фізика</a:t>
            </a:r>
            <a:endParaRPr lang="ru-UA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57661-76BA-D553-3C2C-2E0EA89E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365" y="1940717"/>
            <a:ext cx="3476625" cy="2386014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000" dirty="0">
                <a:solidFill>
                  <a:schemeClr val="bg1"/>
                </a:solidFill>
              </a:rPr>
              <a:t>У області фізико-математичних наук цього періоду визначилися три основні напрями: дослідження будови речовин, вивчення проблеми енергії і створення нової фізичної карти світу. </a:t>
            </a:r>
            <a:endParaRPr lang="ru-UA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22133-D10B-C7E7-9581-33B13B02AC41}"/>
              </a:ext>
            </a:extLst>
          </p:cNvPr>
          <p:cNvSpPr txBox="1"/>
          <p:nvPr/>
        </p:nvSpPr>
        <p:spPr>
          <a:xfrm>
            <a:off x="6705600" y="2712247"/>
            <a:ext cx="47005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solidFill>
                  <a:schemeClr val="bg1"/>
                </a:solidFill>
              </a:rPr>
              <a:t>Підготовлені роботами попереднього періоду і спонукувані вимогами матеріального виробництва, наукові дослідження в кожному з цих напрямів привели до найбільших </a:t>
            </a:r>
            <a:r>
              <a:rPr lang="uk-UA" sz="2000" dirty="0" err="1">
                <a:solidFill>
                  <a:schemeClr val="bg1"/>
                </a:solidFill>
              </a:rPr>
              <a:t>відкриттів</a:t>
            </a:r>
            <a:r>
              <a:rPr lang="uk-UA" sz="2000" dirty="0">
                <a:solidFill>
                  <a:schemeClr val="bg1"/>
                </a:solidFill>
              </a:rPr>
              <a:t>: радіоактивності; електрона - першої з відомих нам елементарних частинок; нового вигляду електромагнітних </a:t>
            </a:r>
            <a:r>
              <a:rPr lang="uk-UA" sz="2000" dirty="0" err="1">
                <a:solidFill>
                  <a:schemeClr val="bg1"/>
                </a:solidFill>
              </a:rPr>
              <a:t>випромінювань</a:t>
            </a:r>
            <a:r>
              <a:rPr lang="uk-UA" sz="2000" dirty="0">
                <a:solidFill>
                  <a:schemeClr val="bg1"/>
                </a:solidFill>
              </a:rPr>
              <a:t> (радіохвиль, рентгенівських променів); складної будови атома і т. </a:t>
            </a:r>
            <a:r>
              <a:rPr lang="uk-UA" sz="2000" dirty="0" err="1">
                <a:solidFill>
                  <a:schemeClr val="bg1"/>
                </a:solidFill>
              </a:rPr>
              <a:t>д</a:t>
            </a:r>
            <a:r>
              <a:rPr lang="uk-UA" sz="2000" dirty="0">
                <a:solidFill>
                  <a:schemeClr val="bg1"/>
                </a:solidFill>
              </a:rPr>
              <a:t>.</a:t>
            </a:r>
            <a:r>
              <a:rPr lang="ru-UA" sz="2000" dirty="0">
                <a:solidFill>
                  <a:schemeClr val="bg1"/>
                </a:solidFill>
                <a:effectLst/>
              </a:rPr>
              <a:t> </a:t>
            </a:r>
            <a:endParaRPr lang="ru-UA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681DBD-2955-1370-DC71-2E9F0F7DA5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4881" y="4326731"/>
            <a:ext cx="1841500" cy="203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ED216D4-480E-1D6C-8269-E0A7595938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3103" y="187720"/>
            <a:ext cx="2735532" cy="223678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F422A8F-965C-C332-ACE9-F0CE23E7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601914"/>
            <a:ext cx="609600" cy="635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C059F3-6AEA-B80F-FA4F-493B4E8C9A3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3765" y="1789509"/>
            <a:ext cx="609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247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UA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Хімія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57661-76BA-D553-3C2C-2E0EA89E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713" y="1841895"/>
            <a:ext cx="5251849" cy="3502822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У області хімії не тільки було відкрито безліч нових хімічних елементів, що розмістилися в порожніх до цього клітках </a:t>
            </a:r>
            <a:r>
              <a:rPr lang="uk-UA" sz="2400" dirty="0" err="1">
                <a:solidFill>
                  <a:schemeClr val="bg1"/>
                </a:solidFill>
              </a:rPr>
              <a:t>Менделєєвської</a:t>
            </a:r>
            <a:r>
              <a:rPr lang="uk-UA" sz="2400" dirty="0">
                <a:solidFill>
                  <a:schemeClr val="bg1"/>
                </a:solidFill>
              </a:rPr>
              <a:t> таблиці елементів, але було відкрито і перетворення елементів. Завдяки відкриттю радіоактивності і створенню нової моделі атома в новому світлі з'явилося значення Періодичного закону.</a:t>
            </a:r>
            <a:endParaRPr lang="ru-UA" sz="2400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C059F3-6AEA-B80F-FA4F-493B4E8C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6114" y="1690688"/>
            <a:ext cx="609600" cy="635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D1957B-F742-FF61-763C-26BB0AA195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9536" y="155971"/>
            <a:ext cx="2552700" cy="201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8578BC-89D0-09DF-6EE5-3CAE89B39F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8736" y="2384425"/>
            <a:ext cx="2654300" cy="215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07A0EF-F56D-A5E2-AD9C-38D9218B91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7486" y="4441429"/>
            <a:ext cx="2336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47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UA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Хімія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57661-76BA-D553-3C2C-2E0EA89E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361" y="1777404"/>
            <a:ext cx="5030987" cy="1325563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В 1936 У. </a:t>
            </a:r>
            <a:r>
              <a:rPr lang="uk-UA" sz="2400" dirty="0" err="1">
                <a:solidFill>
                  <a:schemeClr val="bg1"/>
                </a:solidFill>
              </a:rPr>
              <a:t>Карозерс</a:t>
            </a:r>
            <a:r>
              <a:rPr lang="uk-UA" sz="2400" dirty="0">
                <a:solidFill>
                  <a:schemeClr val="bg1"/>
                </a:solidFill>
              </a:rPr>
              <a:t> синтезує «</a:t>
            </a:r>
            <a:r>
              <a:rPr lang="uk-UA" sz="2400" dirty="0" err="1">
                <a:solidFill>
                  <a:schemeClr val="bg1"/>
                </a:solidFill>
              </a:rPr>
              <a:t>найлон</a:t>
            </a:r>
            <a:r>
              <a:rPr lang="uk-UA" sz="2400" dirty="0">
                <a:solidFill>
                  <a:schemeClr val="bg1"/>
                </a:solidFill>
              </a:rPr>
              <a:t>», відкривши новий тип синтетичних полімерів - поліаміди.</a:t>
            </a:r>
            <a:endParaRPr lang="ru-UA" sz="2400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C059F3-6AEA-B80F-FA4F-493B4E8C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8762" y="1626197"/>
            <a:ext cx="609600" cy="635000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B970B8DD-BDA2-A099-FB37-F0B480E159CE}"/>
              </a:ext>
            </a:extLst>
          </p:cNvPr>
          <p:cNvSpPr txBox="1">
            <a:spLocks/>
          </p:cNvSpPr>
          <p:nvPr/>
        </p:nvSpPr>
        <p:spPr>
          <a:xfrm>
            <a:off x="5308401" y="3755034"/>
            <a:ext cx="6293050" cy="25741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У 1938 році Р. </a:t>
            </a:r>
            <a:r>
              <a:rPr lang="uk-UA" sz="2400" dirty="0" err="1">
                <a:solidFill>
                  <a:schemeClr val="bg1"/>
                </a:solidFill>
              </a:rPr>
              <a:t>Планкет</a:t>
            </a:r>
            <a:r>
              <a:rPr lang="uk-UA" sz="2400" dirty="0">
                <a:solidFill>
                  <a:schemeClr val="bg1"/>
                </a:solidFill>
              </a:rPr>
              <a:t> випадково відкриває тефлон, який створив епоху синтезу </a:t>
            </a:r>
            <a:r>
              <a:rPr lang="uk-UA" sz="2400" dirty="0" err="1">
                <a:solidFill>
                  <a:schemeClr val="bg1"/>
                </a:solidFill>
              </a:rPr>
              <a:t>фторполімерів</a:t>
            </a:r>
            <a:r>
              <a:rPr lang="uk-UA" sz="2400" dirty="0">
                <a:solidFill>
                  <a:schemeClr val="bg1"/>
                </a:solidFill>
              </a:rPr>
              <a:t> з унікальною термостабільністю, створюються «вічні» мастила (пластмаси та еластомери), що широко використовуються космічною та реактивною технікою, хімічною та електротехнічною промисловістю.</a:t>
            </a:r>
            <a:endParaRPr lang="ru-UA" sz="24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7A9EB5-1847-9A8B-7BA3-78B18571EE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8802" y="3603827"/>
            <a:ext cx="609600" cy="635000"/>
          </a:xfrm>
          <a:prstGeom prst="rect">
            <a:avLst/>
          </a:prstGeom>
        </p:spPr>
      </p:pic>
      <p:pic>
        <p:nvPicPr>
          <p:cNvPr id="1026" name="Picture 2" descr="Nylon">
            <a:extLst>
              <a:ext uri="{FF2B5EF4-FFF2-40B4-BE49-F238E27FC236}">
                <a16:creationId xmlns:a16="http://schemas.microsoft.com/office/drawing/2014/main" id="{3B906085-C432-F753-D297-178044A8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45" y="446979"/>
            <a:ext cx="3599954" cy="257413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B81612-335D-AF51-E236-1AC27C2C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6" y="3254173"/>
            <a:ext cx="1784350" cy="29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06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UA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Хімія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57661-76BA-D553-3C2C-2E0EA89E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148" y="1827608"/>
            <a:ext cx="5962652" cy="3723283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200" dirty="0">
                <a:solidFill>
                  <a:schemeClr val="bg1"/>
                </a:solidFill>
              </a:rPr>
              <a:t>Широкі дослідження фосфорорганічних </a:t>
            </a:r>
            <a:r>
              <a:rPr lang="uk-UA" sz="3200" dirty="0" err="1">
                <a:solidFill>
                  <a:schemeClr val="bg1"/>
                </a:solidFill>
              </a:rPr>
              <a:t>сполук</a:t>
            </a:r>
            <a:r>
              <a:rPr lang="uk-UA" sz="3200" dirty="0">
                <a:solidFill>
                  <a:schemeClr val="bg1"/>
                </a:solidFill>
              </a:rPr>
              <a:t>      (А.Є. Арбузов), що почалися в 30-40-ті роки, привели до відкриття нових типів фізіологічно активних </a:t>
            </a:r>
            <a:r>
              <a:rPr lang="uk-UA" sz="3200" dirty="0" err="1">
                <a:solidFill>
                  <a:schemeClr val="bg1"/>
                </a:solidFill>
              </a:rPr>
              <a:t>сполук</a:t>
            </a:r>
            <a:r>
              <a:rPr lang="uk-UA" sz="3200" dirty="0">
                <a:solidFill>
                  <a:schemeClr val="bg1"/>
                </a:solidFill>
              </a:rPr>
              <a:t> - лікарських препаратів, отруйних речовин, засобів захисту рослин та інше.</a:t>
            </a:r>
            <a:endParaRPr lang="ru-UA" sz="3200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C059F3-6AEA-B80F-FA4F-493B4E8C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4548" y="1690688"/>
            <a:ext cx="609600" cy="635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15D067-28B7-FEE1-E7C9-91F2105B2EB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4669" y="227288"/>
            <a:ext cx="3103563" cy="3177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23634-3141-798E-F1C1-E81C579F6B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51F36"/>
              </a:clrFrom>
              <a:clrTo>
                <a:srgbClr val="15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1270" y="3452813"/>
            <a:ext cx="2870360" cy="31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145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Біологія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та Медицина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57661-76BA-D553-3C2C-2E0EA89E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148" y="1827608"/>
            <a:ext cx="5962652" cy="3723283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200" dirty="0">
                <a:solidFill>
                  <a:schemeClr val="bg1"/>
                </a:solidFill>
              </a:rPr>
              <a:t>Історія медицини є одним з розділів загальної історії культури людства. Вона розглядає розвиток знань, пов'язаних із захворюваннями, лікуванням людини, збереженням і зміцненням її здоров’я.</a:t>
            </a:r>
            <a:endParaRPr lang="ru-UA" sz="3200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C059F3-6AEA-B80F-FA4F-493B4E8C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4548" y="1690688"/>
            <a:ext cx="609600" cy="635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8B91CC-CFD9-9B5A-F6AF-6D9FCA36BC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8488" y="3728020"/>
            <a:ext cx="2579636" cy="26805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572411-37D4-62B9-85CA-5D8F1709C68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91624" y="763685"/>
            <a:ext cx="24765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790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Біологія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та Медицина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57661-76BA-D553-3C2C-2E0EA89E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460" y="2936332"/>
            <a:ext cx="4081465" cy="1721394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000" dirty="0">
                <a:solidFill>
                  <a:schemeClr val="bg1"/>
                </a:solidFill>
              </a:rPr>
              <a:t>Це, перш за все, стосується обґрунтування і розвитку теорії спадковості, на початку якої булі праці чеського ченця Г. Менделя і німецького біолога А. Вайсмана.</a:t>
            </a:r>
            <a:endParaRPr lang="ru-UA" sz="2000" dirty="0">
              <a:solidFill>
                <a:schemeClr val="bg1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C059F3-6AEA-B80F-FA4F-493B4E8C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6861" y="2799411"/>
            <a:ext cx="609600" cy="63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91AD7-7EBE-D174-9C1D-49BE49B57FAD}"/>
              </a:ext>
            </a:extLst>
          </p:cNvPr>
          <p:cNvSpPr txBox="1"/>
          <p:nvPr/>
        </p:nvSpPr>
        <p:spPr>
          <a:xfrm>
            <a:off x="3764756" y="1690688"/>
            <a:ext cx="61007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З'явилися нові, раніше невідомі розділи і напрями. </a:t>
            </a:r>
            <a:endParaRPr lang="ru-UA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CA4D-7D81-8146-1077-8E1BA9723793}"/>
              </a:ext>
            </a:extLst>
          </p:cNvPr>
          <p:cNvSpPr txBox="1"/>
          <p:nvPr/>
        </p:nvSpPr>
        <p:spPr>
          <a:xfrm>
            <a:off x="4221956" y="4657726"/>
            <a:ext cx="6100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>
                <a:solidFill>
                  <a:schemeClr val="bg1"/>
                </a:solidFill>
              </a:rPr>
              <a:t>Космічною медициною, завдяки глибокому пізнанню фізіології, відкрито значні внутрішні людські резерви, накопичений великий досвід активного управління процесами адаптації організму і стабілізації здоров'я людини в різних екстремальних умовах, що поглибило теорію і практику медицини. 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3C826-11C4-3801-60C7-00F15B844B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2356" y="4582389"/>
            <a:ext cx="609600" cy="63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FA8EBC-9EBB-386A-3D5E-9480B78E90CE}"/>
              </a:ext>
            </a:extLst>
          </p:cNvPr>
          <p:cNvSpPr txBox="1"/>
          <p:nvPr/>
        </p:nvSpPr>
        <p:spPr>
          <a:xfrm>
            <a:off x="7749778" y="2936332"/>
            <a:ext cx="4231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UA" sz="2400" dirty="0">
                <a:solidFill>
                  <a:schemeClr val="bg1"/>
                </a:solidFill>
              </a:rPr>
              <a:t>Досягнення біологічних наук стали потужним поштовхом до розвитку медицини.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E57B27-10AE-71D7-5202-A79422C4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0178" y="2844529"/>
            <a:ext cx="609600" cy="635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773E2A-8AB9-4A26-90B4-E67631C022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4462" y="1614065"/>
            <a:ext cx="775788" cy="80811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E8171DD-7AA5-C535-8A9E-054EF42FF7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9587" y="-78466"/>
            <a:ext cx="2844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10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Біологія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та Медицина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9B70A137-08A0-9D04-1C64-3FE2635A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599" y="2002035"/>
            <a:ext cx="5019681" cy="172139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dirty="0">
                <a:solidFill>
                  <a:schemeClr val="bg1"/>
                </a:solidFill>
              </a:rPr>
              <a:t>Наприклад, співробітники Пастерівського інституту в Парижі вперше розробили запобіжні щеплення проти сибірки, курячої холери і сказу. </a:t>
            </a:r>
            <a:endParaRPr lang="ru-UA" sz="2000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6D1423-DF63-1762-50BB-4C8EA07290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865114"/>
            <a:ext cx="609600" cy="635000"/>
          </a:xfrm>
          <a:prstGeom prst="rect">
            <a:avLst/>
          </a:prstGeom>
        </p:spPr>
      </p:pic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3586160" y="4171697"/>
            <a:ext cx="4786315" cy="23211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Німецький мікробіолог Р. Кох і його учні відкрили збудників туберкульозу, черевного тифу, дифтериту, сифілісу і створили ліки проти них.</a:t>
            </a:r>
            <a:endParaRPr lang="ru-UA" sz="24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15A04C-8D79-654B-D9BD-8BD7E683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6561" y="4034777"/>
            <a:ext cx="609600" cy="635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7762E7-E696-FB31-88B6-80B8D196AD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937" y="1325364"/>
            <a:ext cx="3738697" cy="284633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4126528-4DA2-100B-468D-36EF88C0C44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5841" y="3546474"/>
            <a:ext cx="3517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682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3C541-0833-696B-5D6C-3780881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762" y="365125"/>
            <a:ext cx="9825037" cy="1325563"/>
          </a:xfrm>
        </p:spPr>
        <p:txBody>
          <a:bodyPr>
            <a:normAutofit/>
          </a:bodyPr>
          <a:lstStyle/>
          <a:p>
            <a:pPr algn="just"/>
            <a:r>
              <a:rPr lang="ru-RU" sz="5400" dirty="0" err="1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Біологія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та Медицина</a:t>
            </a:r>
            <a:endParaRPr lang="ru-UA" sz="5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122102E5-D9F0-C755-6D4C-5023D92C02E8}"/>
              </a:ext>
            </a:extLst>
          </p:cNvPr>
          <p:cNvSpPr txBox="1">
            <a:spLocks/>
          </p:cNvSpPr>
          <p:nvPr/>
        </p:nvSpPr>
        <p:spPr>
          <a:xfrm>
            <a:off x="4457698" y="1820214"/>
            <a:ext cx="5986465" cy="45357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В 1921 </a:t>
            </a:r>
            <a:r>
              <a:rPr lang="uk-UA" sz="2400" dirty="0" err="1">
                <a:solidFill>
                  <a:schemeClr val="bg1"/>
                </a:solidFill>
              </a:rPr>
              <a:t>р</a:t>
            </a:r>
            <a:r>
              <a:rPr lang="uk-UA" sz="2400" dirty="0">
                <a:solidFill>
                  <a:schemeClr val="bg1"/>
                </a:solidFill>
              </a:rPr>
              <a:t> канадський фізіолог Ф. </a:t>
            </a:r>
            <a:r>
              <a:rPr lang="uk-UA" sz="2400" dirty="0" err="1">
                <a:solidFill>
                  <a:schemeClr val="bg1"/>
                </a:solidFill>
              </a:rPr>
              <a:t>Бантінг</a:t>
            </a:r>
            <a:r>
              <a:rPr lang="uk-UA" sz="2400" dirty="0">
                <a:solidFill>
                  <a:schemeClr val="bg1"/>
                </a:solidFill>
              </a:rPr>
              <a:t> отримав в чистому вигляді інсулін, який знайшов широке застосування в лікуванні цукрового діабету. </a:t>
            </a:r>
          </a:p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У 1923 р. Володимир </a:t>
            </a:r>
            <a:r>
              <a:rPr lang="uk-UA" sz="2400" dirty="0" err="1">
                <a:solidFill>
                  <a:schemeClr val="bg1"/>
                </a:solidFill>
              </a:rPr>
              <a:t>Зворікин</a:t>
            </a:r>
            <a:r>
              <a:rPr lang="uk-UA" sz="2400" dirty="0">
                <a:solidFill>
                  <a:schemeClr val="bg1"/>
                </a:solidFill>
              </a:rPr>
              <a:t> побудував першу телевізійну камеру і екран. Його відкриття прокладало шлях електронному і телевізійному моніторингу в медицині. </a:t>
            </a:r>
          </a:p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В 56му році Альберт </a:t>
            </a:r>
            <a:r>
              <a:rPr lang="uk-UA" sz="2400" dirty="0" err="1">
                <a:solidFill>
                  <a:schemeClr val="bg1"/>
                </a:solidFill>
              </a:rPr>
              <a:t>Себін</a:t>
            </a:r>
            <a:r>
              <a:rPr lang="uk-UA" sz="2400" dirty="0">
                <a:solidFill>
                  <a:schemeClr val="bg1"/>
                </a:solidFill>
              </a:rPr>
              <a:t> отримав вакцину проти поліомієліту, що привело до різкого зниження захворюваності ним. </a:t>
            </a:r>
          </a:p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Була розроблена і вакцина проти жовтої лихоманки (1958).  </a:t>
            </a:r>
          </a:p>
          <a:p>
            <a:pPr marL="0" lv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У 1942 р. Р. </a:t>
            </a:r>
            <a:r>
              <a:rPr lang="uk-UA" sz="2400" dirty="0" err="1">
                <a:solidFill>
                  <a:schemeClr val="bg1"/>
                </a:solidFill>
              </a:rPr>
              <a:t>Дюссик</a:t>
            </a:r>
            <a:r>
              <a:rPr lang="uk-UA" sz="2400" dirty="0">
                <a:solidFill>
                  <a:schemeClr val="bg1"/>
                </a:solidFill>
              </a:rPr>
              <a:t> здійснив перше ультразвукове дослідження і виявив пухлину мозку.</a:t>
            </a:r>
            <a:endParaRPr lang="ru-UA" sz="24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A15A04C-8D79-654B-D9BD-8BD7E683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098" y="1690688"/>
            <a:ext cx="609600" cy="635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984969-C148-8366-8F74-44EF4E73A3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098" y="2455214"/>
            <a:ext cx="609600" cy="635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0022A0-028B-ABA0-FECB-8B17CAEF18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098" y="3613746"/>
            <a:ext cx="609600" cy="635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E4CD8E-6580-1CB6-6559-116D233475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098" y="4378272"/>
            <a:ext cx="609600" cy="635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897B22-C391-15D2-8098-6957CBB467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098" y="5013272"/>
            <a:ext cx="609600" cy="635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FB140-1E87-6ADB-2323-A09D462F4A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61F36"/>
              </a:clrFrom>
              <a:clrTo>
                <a:srgbClr val="161F3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2098" y="1546278"/>
            <a:ext cx="22860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867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1054</Words>
  <Application>Microsoft Macintosh PowerPoint</Application>
  <PresentationFormat>Широкоэкранный</PresentationFormat>
  <Paragraphs>49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Фізика</vt:lpstr>
      <vt:lpstr>Хімія</vt:lpstr>
      <vt:lpstr>Хімія</vt:lpstr>
      <vt:lpstr>Хімія</vt:lpstr>
      <vt:lpstr>Біологія та Медицина</vt:lpstr>
      <vt:lpstr>Біологія та Медицина</vt:lpstr>
      <vt:lpstr>Біологія та Медицина</vt:lpstr>
      <vt:lpstr>Біологія та Медицина</vt:lpstr>
      <vt:lpstr>Астрономія</vt:lpstr>
      <vt:lpstr>Астрономія</vt:lpstr>
      <vt:lpstr>Астрономія</vt:lpstr>
      <vt:lpstr>Астрономія</vt:lpstr>
      <vt:lpstr>Висновок</vt:lpstr>
      <vt:lpstr>Список літератури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Мешков</dc:creator>
  <cp:lastModifiedBy>Андрей Мешков</cp:lastModifiedBy>
  <cp:revision>13</cp:revision>
  <dcterms:created xsi:type="dcterms:W3CDTF">2022-05-11T09:38:50Z</dcterms:created>
  <dcterms:modified xsi:type="dcterms:W3CDTF">2022-05-11T12:11:03Z</dcterms:modified>
</cp:coreProperties>
</file>