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pPr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17060" y="327166"/>
            <a:ext cx="5150224" cy="1876607"/>
          </a:xfrm>
        </p:spPr>
        <p:txBody>
          <a:bodyPr>
            <a:noAutofit/>
          </a:bodyPr>
          <a:lstStyle/>
          <a:p>
            <a:r>
              <a:rPr lang="uk-UA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Структура спілкування</a:t>
            </a:r>
            <a:endParaRPr lang="ru-RU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17060" y="2243864"/>
            <a:ext cx="5150224" cy="485870"/>
          </a:xfrm>
        </p:spPr>
        <p:txBody>
          <a:bodyPr>
            <a:normAutofit/>
          </a:bodyPr>
          <a:lstStyle/>
          <a:p>
            <a:r>
              <a:rPr lang="uk-UA" sz="2400" dirty="0"/>
              <a:t>ІП-15 Мєшков Андрій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2D14B-809F-BAAD-2BAA-A2B3AEA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Структура спілкування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213E2-3693-19FD-BE33-4D6D9072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8671"/>
          </a:xfrm>
        </p:spPr>
        <p:txBody>
          <a:bodyPr/>
          <a:lstStyle/>
          <a:p>
            <a:pPr marL="0" indent="0" algn="ctr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Структура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спілкування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взаємопов'язані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сторони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ru-UA" dirty="0"/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B4B93421-BABF-47E5-78FA-2D5814E6C498}"/>
              </a:ext>
            </a:extLst>
          </p:cNvPr>
          <p:cNvSpPr/>
          <p:nvPr/>
        </p:nvSpPr>
        <p:spPr>
          <a:xfrm>
            <a:off x="407506" y="2734324"/>
            <a:ext cx="2802834" cy="9219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нтерактивна</a:t>
            </a:r>
            <a:endParaRPr lang="ru-UA" sz="3600" dirty="0"/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B5FF127E-D152-A8DE-8D36-582327057374}"/>
              </a:ext>
            </a:extLst>
          </p:cNvPr>
          <p:cNvSpPr/>
          <p:nvPr/>
        </p:nvSpPr>
        <p:spPr>
          <a:xfrm>
            <a:off x="5526158" y="3200113"/>
            <a:ext cx="3058766" cy="9219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Комунікативна</a:t>
            </a:r>
            <a:endParaRPr lang="ru-UA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16170EED-FA67-1C2C-E4A0-BE16A25C66A4}"/>
              </a:ext>
            </a:extLst>
          </p:cNvPr>
          <p:cNvSpPr/>
          <p:nvPr/>
        </p:nvSpPr>
        <p:spPr>
          <a:xfrm>
            <a:off x="2574236" y="4996682"/>
            <a:ext cx="2802834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Перцептивна</a:t>
            </a:r>
            <a:endParaRPr lang="ru-UA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15AC2D-180E-E564-9575-17E7E8DC8407}"/>
              </a:ext>
            </a:extLst>
          </p:cNvPr>
          <p:cNvSpPr/>
          <p:nvPr/>
        </p:nvSpPr>
        <p:spPr>
          <a:xfrm rot="19381567" flipH="1">
            <a:off x="2628235" y="3630735"/>
            <a:ext cx="45719" cy="1372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E237E7D-D302-8050-C186-E91F0E9DC338}"/>
              </a:ext>
            </a:extLst>
          </p:cNvPr>
          <p:cNvSpPr/>
          <p:nvPr/>
        </p:nvSpPr>
        <p:spPr>
          <a:xfrm rot="3748309" flipH="1">
            <a:off x="5419971" y="3855278"/>
            <a:ext cx="45719" cy="1372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2427128-613E-A075-911F-B276141602F8}"/>
              </a:ext>
            </a:extLst>
          </p:cNvPr>
          <p:cNvSpPr/>
          <p:nvPr/>
        </p:nvSpPr>
        <p:spPr>
          <a:xfrm rot="6043819" flipH="1">
            <a:off x="4336917" y="2239267"/>
            <a:ext cx="45719" cy="219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304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D8E42-D376-73B4-0B92-75B5023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Комунікативна</a:t>
            </a:r>
            <a:r>
              <a:rPr lang="ru-RU" dirty="0"/>
              <a:t> сторона</a:t>
            </a:r>
            <a:endParaRPr lang="ru-UA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621FA00-57BC-4C3C-9355-A78C0B719DCB}"/>
              </a:ext>
            </a:extLst>
          </p:cNvPr>
          <p:cNvGrpSpPr/>
          <p:nvPr/>
        </p:nvGrpSpPr>
        <p:grpSpPr>
          <a:xfrm>
            <a:off x="1416325" y="1511587"/>
            <a:ext cx="6773518" cy="2109578"/>
            <a:chOff x="2897256" y="2591629"/>
            <a:chExt cx="5849178" cy="2109578"/>
          </a:xfrm>
        </p:grpSpPr>
        <p:sp>
          <p:nvSpPr>
            <p:cNvPr id="5" name="Прямоугольный треугольник 4">
              <a:extLst>
                <a:ext uri="{FF2B5EF4-FFF2-40B4-BE49-F238E27FC236}">
                  <a16:creationId xmlns:a16="http://schemas.microsoft.com/office/drawing/2014/main" id="{9D19EBD6-E230-E399-21A7-0170C9E38B4A}"/>
                </a:ext>
              </a:extLst>
            </p:cNvPr>
            <p:cNvSpPr/>
            <p:nvPr/>
          </p:nvSpPr>
          <p:spPr>
            <a:xfrm rot="10800000" flipH="1">
              <a:off x="3419061" y="3935894"/>
              <a:ext cx="636103" cy="765313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D5EC9CD6-B503-7555-5B41-BFE99CB9B5D9}"/>
                </a:ext>
              </a:extLst>
            </p:cNvPr>
            <p:cNvSpPr/>
            <p:nvPr/>
          </p:nvSpPr>
          <p:spPr>
            <a:xfrm>
              <a:off x="2897256" y="2591629"/>
              <a:ext cx="5849178" cy="15355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just">
                <a:buNone/>
              </a:pP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Комунікативна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сторона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спілкування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пов'язана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із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виявленням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специфіки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обміну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інформацією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між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людьми як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активними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суб'єктами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спілкування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із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врахуванням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тих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знань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якими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обмінюються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люди. </a:t>
              </a:r>
              <a:endParaRPr lang="ru-UA" dirty="0"/>
            </a:p>
          </p:txBody>
        </p:sp>
      </p:grpSp>
      <p:pic>
        <p:nvPicPr>
          <p:cNvPr id="1026" name="Picture 2" descr="мужской рисунок, пол символ Мужской общественный туалет, символ, разное,  текст, ванная png | PNGWing">
            <a:extLst>
              <a:ext uri="{FF2B5EF4-FFF2-40B4-BE49-F238E27FC236}">
                <a16:creationId xmlns:a16="http://schemas.microsoft.com/office/drawing/2014/main" id="{25DDEF96-DEF7-96EF-F71C-14E5EB16E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265" l="10000" r="90000">
                        <a14:foregroundMark x1="49130" y1="17959" x2="54022" y2="10510"/>
                        <a14:foregroundMark x1="54022" y1="10510" x2="52935" y2="17755"/>
                        <a14:foregroundMark x1="52935" y1="17755" x2="50652" y2="18469"/>
                        <a14:foregroundMark x1="44457" y1="91633" x2="44457" y2="91633"/>
                        <a14:foregroundMark x1="54674" y1="92347" x2="54674" y2="92347"/>
                        <a14:foregroundMark x1="44239" y1="93265" x2="44239" y2="9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99" r="27717"/>
          <a:stretch/>
        </p:blipFill>
        <p:spPr bwMode="auto">
          <a:xfrm>
            <a:off x="1598534" y="3528354"/>
            <a:ext cx="576472" cy="13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AF46891-47A9-5994-E684-549C2DB2A689}"/>
              </a:ext>
            </a:extLst>
          </p:cNvPr>
          <p:cNvGrpSpPr/>
          <p:nvPr/>
        </p:nvGrpSpPr>
        <p:grpSpPr>
          <a:xfrm flipH="1">
            <a:off x="2216424" y="4212342"/>
            <a:ext cx="5864087" cy="2063908"/>
            <a:chOff x="3529265" y="3514788"/>
            <a:chExt cx="5849178" cy="2127174"/>
          </a:xfrm>
        </p:grpSpPr>
        <p:sp>
          <p:nvSpPr>
            <p:cNvPr id="10" name="Прямоугольный треугольник 9">
              <a:extLst>
                <a:ext uri="{FF2B5EF4-FFF2-40B4-BE49-F238E27FC236}">
                  <a16:creationId xmlns:a16="http://schemas.microsoft.com/office/drawing/2014/main" id="{48009900-7BB2-CBED-8A5C-A3EB7F573922}"/>
                </a:ext>
              </a:extLst>
            </p:cNvPr>
            <p:cNvSpPr/>
            <p:nvPr/>
          </p:nvSpPr>
          <p:spPr>
            <a:xfrm rot="10800000" flipH="1" flipV="1">
              <a:off x="3886550" y="3514788"/>
              <a:ext cx="636103" cy="891741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1" name="Скругленный прямоугольник 10">
              <a:extLst>
                <a:ext uri="{FF2B5EF4-FFF2-40B4-BE49-F238E27FC236}">
                  <a16:creationId xmlns:a16="http://schemas.microsoft.com/office/drawing/2014/main" id="{4E99E9C3-1E4F-EF08-E680-4BFB413A2C87}"/>
                </a:ext>
              </a:extLst>
            </p:cNvPr>
            <p:cNvSpPr/>
            <p:nvPr/>
          </p:nvSpPr>
          <p:spPr>
            <a:xfrm>
              <a:off x="3529265" y="4106369"/>
              <a:ext cx="5849178" cy="15355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Засобами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комунікативного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процесу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є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різні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знакові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системи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мова (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або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вербальне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спілкування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 та жести,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міміка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інтонації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(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або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невербальне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спілкування</a:t>
              </a:r>
              <a:r>
                <a:rPr lang="ru-RU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).</a:t>
              </a:r>
              <a:endParaRPr lang="ru-UA" dirty="0"/>
            </a:p>
          </p:txBody>
        </p:sp>
      </p:grpSp>
      <p:pic>
        <p:nvPicPr>
          <p:cNvPr id="12" name="Picture 2" descr="мужской рисунок, пол символ Мужской общественный туалет, символ, разное,  текст, ванная png | PNGWing">
            <a:extLst>
              <a:ext uri="{FF2B5EF4-FFF2-40B4-BE49-F238E27FC236}">
                <a16:creationId xmlns:a16="http://schemas.microsoft.com/office/drawing/2014/main" id="{64A9FC75-0BC5-871B-35EF-C1C773D7C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265" l="10000" r="90000">
                        <a14:foregroundMark x1="49130" y1="17959" x2="54022" y2="10510"/>
                        <a14:foregroundMark x1="54022" y1="10510" x2="52935" y2="17755"/>
                        <a14:foregroundMark x1="52935" y1="17755" x2="50652" y2="18469"/>
                        <a14:foregroundMark x1="44457" y1="91633" x2="44457" y2="91633"/>
                        <a14:foregroundMark x1="54674" y1="92347" x2="54674" y2="92347"/>
                        <a14:foregroundMark x1="44239" y1="93265" x2="44239" y2="9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99" r="27717"/>
          <a:stretch/>
        </p:blipFill>
        <p:spPr bwMode="auto">
          <a:xfrm>
            <a:off x="7722315" y="3232765"/>
            <a:ext cx="576472" cy="13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2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CDC8C-ED31-415A-8176-75A18D64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Інтерактивна</a:t>
            </a:r>
            <a:r>
              <a:rPr lang="ru-RU" dirty="0"/>
              <a:t> сторона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DB899-878A-748D-20A1-9B3771B1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203" y="1441140"/>
            <a:ext cx="3794263" cy="240530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Інтерактивна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сторона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спілкування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організація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суб'єктами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спілкування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спільної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стратегії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взаємодії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Розрізняють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різні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взаємодії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людьми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співробітництва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аж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конкуренції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</a:t>
            </a:r>
            <a:endParaRPr lang="ru-UA" dirty="0"/>
          </a:p>
        </p:txBody>
      </p:sp>
      <p:pic>
        <p:nvPicPr>
          <p:cNvPr id="2050" name="Picture 2" descr="Метод дискуссии: организация занятия в online и offline формате - EduNeo">
            <a:extLst>
              <a:ext uri="{FF2B5EF4-FFF2-40B4-BE49-F238E27FC236}">
                <a16:creationId xmlns:a16="http://schemas.microsoft.com/office/drawing/2014/main" id="{E2C40B32-BC2B-47E6-669F-7E71491B4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1" y="1579249"/>
            <a:ext cx="3875082" cy="22671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 особенностей людей, которые эффективно разрешают споры | PSYCHOLOGIES">
            <a:extLst>
              <a:ext uri="{FF2B5EF4-FFF2-40B4-BE49-F238E27FC236}">
                <a16:creationId xmlns:a16="http://schemas.microsoft.com/office/drawing/2014/main" id="{AA283DEC-C080-B38F-B99A-C075E05B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31" y="4501321"/>
            <a:ext cx="3287935" cy="18107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F1080728-4B30-B311-B1B6-64DC99A31055}"/>
              </a:ext>
            </a:extLst>
          </p:cNvPr>
          <p:cNvSpPr txBox="1">
            <a:spLocks/>
          </p:cNvSpPr>
          <p:nvPr/>
        </p:nvSpPr>
        <p:spPr>
          <a:xfrm>
            <a:off x="1685512" y="4322416"/>
            <a:ext cx="3552411" cy="2169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Цей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же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бік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спілкування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містить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собі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таку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значущу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змінну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, як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визначення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між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партнерами статусу у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спілкуванні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тобто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хто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із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них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домінує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, 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хто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повинен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підлаштовуватись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0419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68EF9-1586-5EBA-8ACC-6CE07588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Перцептивна</a:t>
            </a:r>
            <a:r>
              <a:rPr lang="ru-RU" dirty="0"/>
              <a:t> сторона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494F8-3D8A-7407-BB22-55E2F4E9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517512"/>
            <a:ext cx="4910760" cy="215996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Перцептивна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сторона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спілкування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собі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процес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сприймання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розуміння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співрозмовниками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одне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одного.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Перцепція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перш за все,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процес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формування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образу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іншої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людини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свідомості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співрозмовника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ru-UA" dirty="0"/>
          </a:p>
        </p:txBody>
      </p:sp>
      <p:pic>
        <p:nvPicPr>
          <p:cNvPr id="3074" name="Picture 2" descr="Перцептивний - це який? Сприйняття і перцептивна сторона спілкування">
            <a:extLst>
              <a:ext uri="{FF2B5EF4-FFF2-40B4-BE49-F238E27FC236}">
                <a16:creationId xmlns:a16="http://schemas.microsoft.com/office/drawing/2014/main" id="{C55F0827-AD9E-01CE-C061-7D9CD88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77" y="1563825"/>
            <a:ext cx="3445565" cy="20673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007F6E7A-A15C-AEA3-3E3C-8EA1C5136405}"/>
              </a:ext>
            </a:extLst>
          </p:cNvPr>
          <p:cNvSpPr txBox="1">
            <a:spLocks/>
          </p:cNvSpPr>
          <p:nvPr/>
        </p:nvSpPr>
        <p:spPr>
          <a:xfrm>
            <a:off x="1862139" y="4465847"/>
            <a:ext cx="6972712" cy="19349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Це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досягається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за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рахунок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«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прочитання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» по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зовнішності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партнера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його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психологічних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рис та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можливих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особливостей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його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поведінки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Основними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механізмами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пізнання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іншої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людини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є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ідентифікація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ототожнення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) та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рефлексія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усвідомлення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того, як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сприймають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суб'єкта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спілкування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інші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люди).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041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4B50F-D936-86C5-768E-CA90256A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Висновок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90B53-A371-01EC-22CA-65E709CE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17" y="1318728"/>
            <a:ext cx="4204251" cy="5174145"/>
          </a:xfr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4000" dirty="0" err="1"/>
              <a:t>Усі</a:t>
            </a:r>
            <a:r>
              <a:rPr lang="ru-RU" sz="4000" dirty="0"/>
              <a:t> три </a:t>
            </a:r>
            <a:r>
              <a:rPr lang="ru-RU" sz="4000" dirty="0" err="1"/>
              <a:t>сторони</a:t>
            </a:r>
            <a:r>
              <a:rPr lang="ru-RU" sz="4000" dirty="0"/>
              <a:t> </a:t>
            </a:r>
            <a:r>
              <a:rPr lang="ru-RU" sz="4000" dirty="0" err="1"/>
              <a:t>спілкування</a:t>
            </a:r>
            <a:r>
              <a:rPr lang="ru-RU" sz="4000" dirty="0"/>
              <a:t> </a:t>
            </a:r>
            <a:r>
              <a:rPr lang="ru-RU" sz="4000" dirty="0" err="1"/>
              <a:t>тісно</a:t>
            </a:r>
            <a:r>
              <a:rPr lang="ru-RU" sz="4000" dirty="0"/>
              <a:t> </a:t>
            </a:r>
            <a:r>
              <a:rPr lang="ru-RU" sz="4000" dirty="0" err="1"/>
              <a:t>переплітаються</a:t>
            </a:r>
            <a:r>
              <a:rPr lang="ru-RU" sz="4000" dirty="0"/>
              <a:t> </a:t>
            </a:r>
            <a:r>
              <a:rPr lang="ru-RU" sz="4000" dirty="0" err="1"/>
              <a:t>між</a:t>
            </a:r>
            <a:r>
              <a:rPr lang="ru-RU" sz="4000" dirty="0"/>
              <a:t> собою, </a:t>
            </a:r>
            <a:r>
              <a:rPr lang="ru-RU" sz="4000" dirty="0" err="1"/>
              <a:t>органічно</a:t>
            </a:r>
            <a:r>
              <a:rPr lang="ru-RU" sz="4000" dirty="0"/>
              <a:t> </a:t>
            </a:r>
            <a:r>
              <a:rPr lang="ru-RU" sz="4000" dirty="0" err="1"/>
              <a:t>доповнюють</a:t>
            </a:r>
            <a:r>
              <a:rPr lang="ru-RU" sz="4000" dirty="0"/>
              <a:t> один одного і </a:t>
            </a:r>
            <a:r>
              <a:rPr lang="ru-RU" sz="4000" dirty="0" err="1"/>
              <a:t>складають</a:t>
            </a:r>
            <a:r>
              <a:rPr lang="ru-RU" sz="4000" dirty="0"/>
              <a:t> </a:t>
            </a:r>
            <a:r>
              <a:rPr lang="ru-RU" sz="4000" dirty="0" err="1"/>
              <a:t>процес</a:t>
            </a:r>
            <a:r>
              <a:rPr lang="ru-RU" sz="4000" dirty="0"/>
              <a:t> </a:t>
            </a:r>
            <a:r>
              <a:rPr lang="ru-RU" sz="4000" dirty="0" err="1"/>
              <a:t>спілкування</a:t>
            </a:r>
            <a:r>
              <a:rPr lang="ru-RU" sz="4000" dirty="0"/>
              <a:t> </a:t>
            </a:r>
            <a:r>
              <a:rPr lang="ru-RU" sz="4000" dirty="0" err="1"/>
              <a:t>вцілому</a:t>
            </a:r>
            <a:r>
              <a:rPr lang="ru-RU" sz="4000" dirty="0"/>
              <a:t>. </a:t>
            </a:r>
            <a:endParaRPr lang="ru-UA" sz="4000" dirty="0"/>
          </a:p>
        </p:txBody>
      </p:sp>
      <p:pic>
        <p:nvPicPr>
          <p:cNvPr id="4098" name="Picture 2" descr="В Национальном исследовательском институте развития коммуникаций состоялся  международный круглый стол «Гуманитарные коммуникации в странах  добрососедства»">
            <a:extLst>
              <a:ext uri="{FF2B5EF4-FFF2-40B4-BE49-F238E27FC236}">
                <a16:creationId xmlns:a16="http://schemas.microsoft.com/office/drawing/2014/main" id="{F219219D-D449-8ACC-2BCC-03465544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2" y="1318728"/>
            <a:ext cx="4095667" cy="2576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уникация png | PNGWing">
            <a:extLst>
              <a:ext uri="{FF2B5EF4-FFF2-40B4-BE49-F238E27FC236}">
                <a16:creationId xmlns:a16="http://schemas.microsoft.com/office/drawing/2014/main" id="{F5666037-5D96-3111-05FB-11D262AD9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5E8E8"/>
              </a:clrFrom>
              <a:clrTo>
                <a:srgbClr val="E5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" r="2451"/>
          <a:stretch/>
        </p:blipFill>
        <p:spPr bwMode="auto">
          <a:xfrm>
            <a:off x="1739348" y="4082360"/>
            <a:ext cx="2571751" cy="2576857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0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ADF50-F539-270D-06B9-7E7612C3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ru-UA" sz="7200" dirty="0"/>
              <a:t>ДЯКУЮ ЗА УВАГУ!!!</a:t>
            </a:r>
          </a:p>
        </p:txBody>
      </p:sp>
    </p:spTree>
    <p:extLst>
      <p:ext uri="{BB962C8B-B14F-4D97-AF65-F5344CB8AC3E}">
        <p14:creationId xmlns:p14="http://schemas.microsoft.com/office/powerpoint/2010/main" val="2806063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222</Words>
  <Application>Microsoft Macintosh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Структура спілкування</vt:lpstr>
      <vt:lpstr>Структура спілкування</vt:lpstr>
      <vt:lpstr>Комунікативна сторона</vt:lpstr>
      <vt:lpstr>Інтерактивна сторона</vt:lpstr>
      <vt:lpstr>Перцептивна сторона</vt:lpstr>
      <vt:lpstr>Висновок</vt:lpstr>
      <vt:lpstr>ДЯКУЮ ЗА УВАГУ!!!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Андрей Мешков</cp:lastModifiedBy>
  <cp:revision>56</cp:revision>
  <dcterms:created xsi:type="dcterms:W3CDTF">2014-11-21T11:00:06Z</dcterms:created>
  <dcterms:modified xsi:type="dcterms:W3CDTF">2022-09-26T13:03:26Z</dcterms:modified>
</cp:coreProperties>
</file>