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механізми</a:t>
            </a:r>
            <a:br>
              <a:rPr lang="uk-UA" dirty="0"/>
            </a:br>
            <a:r>
              <a:rPr lang="uk-UA" dirty="0"/>
              <a:t>психологічного захисту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ІП-15 Мєшков Андрій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Компенсація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69" y="1539438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Являє</a:t>
            </a:r>
            <a:r>
              <a:rPr lang="ru-RU" sz="1600" dirty="0"/>
              <a:t> собою </a:t>
            </a:r>
            <a:r>
              <a:rPr lang="ru-RU" sz="1600" dirty="0" err="1"/>
              <a:t>несвідому</a:t>
            </a:r>
            <a:r>
              <a:rPr lang="ru-RU" sz="1600" dirty="0"/>
              <a:t> </a:t>
            </a:r>
            <a:r>
              <a:rPr lang="ru-RU" sz="1600" dirty="0" err="1"/>
              <a:t>спробу</a:t>
            </a:r>
            <a:r>
              <a:rPr lang="ru-RU" sz="1600" dirty="0"/>
              <a:t> </a:t>
            </a:r>
            <a:r>
              <a:rPr lang="ru-RU" sz="1600" dirty="0" err="1"/>
              <a:t>подолати</a:t>
            </a:r>
            <a:r>
              <a:rPr lang="ru-RU" sz="1600" dirty="0"/>
              <a:t> </a:t>
            </a:r>
            <a:r>
              <a:rPr lang="ru-RU" sz="1600" dirty="0" err="1"/>
              <a:t>свої</a:t>
            </a:r>
            <a:r>
              <a:rPr lang="ru-RU" sz="1600" dirty="0"/>
              <a:t> </a:t>
            </a:r>
            <a:r>
              <a:rPr lang="ru-RU" sz="1600" dirty="0" err="1"/>
              <a:t>реальні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уявні</a:t>
            </a:r>
            <a:r>
              <a:rPr lang="ru-RU" sz="1600" dirty="0"/>
              <a:t> </a:t>
            </a:r>
            <a:r>
              <a:rPr lang="ru-RU" sz="1600" dirty="0" err="1"/>
              <a:t>недоліки</a:t>
            </a:r>
            <a:r>
              <a:rPr lang="ru-RU" sz="1600" dirty="0"/>
              <a:t>, </a:t>
            </a:r>
            <a:r>
              <a:rPr lang="ru-RU" sz="1600" dirty="0" err="1"/>
              <a:t>компенсувати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успішністю</a:t>
            </a:r>
            <a:r>
              <a:rPr lang="ru-RU" sz="1600" dirty="0"/>
              <a:t> в </a:t>
            </a:r>
            <a:r>
              <a:rPr lang="ru-RU" sz="1600" dirty="0" err="1"/>
              <a:t>чомусь</a:t>
            </a:r>
            <a:r>
              <a:rPr lang="ru-RU" sz="1600" dirty="0"/>
              <a:t> </a:t>
            </a:r>
            <a:r>
              <a:rPr lang="ru-RU" sz="1600" dirty="0" err="1"/>
              <a:t>іншому</a:t>
            </a:r>
            <a:r>
              <a:rPr lang="ru-RU" sz="1600" dirty="0"/>
              <a:t>. </a:t>
            </a:r>
            <a:r>
              <a:rPr lang="ru-RU" sz="1600" dirty="0" err="1"/>
              <a:t>Ця</a:t>
            </a:r>
            <a:r>
              <a:rPr lang="ru-RU" sz="1600" dirty="0"/>
              <a:t> </a:t>
            </a:r>
            <a:r>
              <a:rPr lang="ru-RU" sz="1600" dirty="0" err="1"/>
              <a:t>компенсація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бути </a:t>
            </a:r>
            <a:r>
              <a:rPr lang="ru-RU" sz="1600" dirty="0" err="1"/>
              <a:t>соціально</a:t>
            </a:r>
            <a:r>
              <a:rPr lang="ru-RU" sz="1600" dirty="0"/>
              <a:t> </a:t>
            </a:r>
            <a:r>
              <a:rPr lang="ru-RU" sz="1600" dirty="0" err="1"/>
              <a:t>прийнятною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неприйнятною</a:t>
            </a:r>
            <a:r>
              <a:rPr lang="ru-RU" sz="1600" dirty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людина</a:t>
            </a:r>
            <a:r>
              <a:rPr lang="ru-RU" sz="1600" dirty="0"/>
              <a:t> </a:t>
            </a:r>
            <a:r>
              <a:rPr lang="ru-RU" sz="1600" dirty="0" err="1"/>
              <a:t>низького</a:t>
            </a:r>
            <a:r>
              <a:rPr lang="ru-RU" sz="1600" dirty="0"/>
              <a:t> </a:t>
            </a:r>
            <a:r>
              <a:rPr lang="ru-RU" sz="1600" dirty="0" err="1"/>
              <a:t>зросту</a:t>
            </a:r>
            <a:r>
              <a:rPr lang="ru-RU" sz="1600" dirty="0"/>
              <a:t> </a:t>
            </a:r>
            <a:r>
              <a:rPr lang="ru-RU" sz="1600" dirty="0" err="1"/>
              <a:t>прагне</a:t>
            </a:r>
            <a:r>
              <a:rPr lang="ru-RU" sz="1600" dirty="0"/>
              <a:t> до </a:t>
            </a:r>
            <a:r>
              <a:rPr lang="ru-RU" sz="1600" dirty="0" err="1"/>
              <a:t>неподільної</a:t>
            </a:r>
            <a:r>
              <a:rPr lang="ru-RU" sz="1600" dirty="0"/>
              <a:t> </a:t>
            </a:r>
            <a:r>
              <a:rPr lang="ru-RU" sz="1600" dirty="0" err="1"/>
              <a:t>влади</a:t>
            </a:r>
            <a:r>
              <a:rPr lang="ru-RU" sz="1600" dirty="0"/>
              <a:t>). </a:t>
            </a:r>
            <a:r>
              <a:rPr lang="ru-RU" sz="1600" dirty="0" err="1"/>
              <a:t>Також</a:t>
            </a:r>
            <a:r>
              <a:rPr lang="ru-RU" sz="1600" dirty="0"/>
              <a:t> </a:t>
            </a:r>
            <a:r>
              <a:rPr lang="ru-RU" sz="1600" dirty="0" err="1"/>
              <a:t>компенсація</a:t>
            </a:r>
            <a:r>
              <a:rPr lang="ru-RU" sz="1600" dirty="0"/>
              <a:t> </a:t>
            </a:r>
            <a:r>
              <a:rPr lang="ru-RU" sz="1600" dirty="0" err="1"/>
              <a:t>буває</a:t>
            </a:r>
            <a:r>
              <a:rPr lang="ru-RU" sz="1600" dirty="0"/>
              <a:t> прямою </a:t>
            </a:r>
            <a:r>
              <a:rPr lang="ru-RU" sz="1600" dirty="0" err="1"/>
              <a:t>або</a:t>
            </a:r>
            <a:r>
              <a:rPr lang="ru-RU" sz="1600" dirty="0"/>
              <a:t> непрямою.</a:t>
            </a:r>
          </a:p>
        </p:txBody>
      </p:sp>
      <p:pic>
        <p:nvPicPr>
          <p:cNvPr id="8194" name="Picture 2" descr="Закон компенсации и другие приемы эффективного управления">
            <a:extLst>
              <a:ext uri="{FF2B5EF4-FFF2-40B4-BE49-F238E27FC236}">
                <a16:creationId xmlns:a16="http://schemas.microsoft.com/office/drawing/2014/main" id="{E97871D8-F028-85EC-EEEA-00260DFA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08" y="1655520"/>
            <a:ext cx="4075723" cy="2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2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Реактивне формування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419045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підміни</a:t>
            </a:r>
            <a:r>
              <a:rPr lang="ru-RU" sz="1600" dirty="0"/>
              <a:t> </a:t>
            </a:r>
            <a:r>
              <a:rPr lang="ru-RU" sz="1600" dirty="0" err="1"/>
              <a:t>неприйнятних</a:t>
            </a:r>
            <a:r>
              <a:rPr lang="ru-RU" sz="1600" dirty="0"/>
              <a:t> для </a:t>
            </a:r>
            <a:r>
              <a:rPr lang="ru-RU" sz="1600" dirty="0" err="1"/>
              <a:t>усвідомлення</a:t>
            </a:r>
            <a:r>
              <a:rPr lang="ru-RU" sz="1600" dirty="0"/>
              <a:t> </a:t>
            </a:r>
            <a:r>
              <a:rPr lang="ru-RU" sz="1600" dirty="0" err="1"/>
              <a:t>почуттів</a:t>
            </a:r>
            <a:r>
              <a:rPr lang="ru-RU" sz="1600" dirty="0"/>
              <a:t> і думок </a:t>
            </a:r>
            <a:r>
              <a:rPr lang="ru-RU" sz="1600" dirty="0" err="1"/>
              <a:t>гіпертрофованими</a:t>
            </a:r>
            <a:r>
              <a:rPr lang="ru-RU" sz="1600" dirty="0"/>
              <a:t> </a:t>
            </a:r>
            <a:r>
              <a:rPr lang="ru-RU" sz="1600" dirty="0" err="1"/>
              <a:t>протилежними</a:t>
            </a:r>
            <a:r>
              <a:rPr lang="ru-RU" sz="1600" dirty="0"/>
              <a:t>. </a:t>
            </a:r>
            <a:r>
              <a:rPr lang="ru-RU" sz="1600" dirty="0" err="1"/>
              <a:t>Наприклад</a:t>
            </a:r>
            <a:r>
              <a:rPr lang="ru-RU" sz="1600" dirty="0"/>
              <a:t>, за </a:t>
            </a:r>
            <a:r>
              <a:rPr lang="ru-RU" sz="1600" dirty="0" err="1"/>
              <a:t>перебільшеним</a:t>
            </a:r>
            <a:r>
              <a:rPr lang="ru-RU" sz="1600" dirty="0"/>
              <a:t> </a:t>
            </a:r>
            <a:r>
              <a:rPr lang="ru-RU" sz="1600" dirty="0" err="1"/>
              <a:t>солодкавим</a:t>
            </a:r>
            <a:r>
              <a:rPr lang="ru-RU" sz="1600" dirty="0"/>
              <a:t> і </a:t>
            </a:r>
            <a:r>
              <a:rPr lang="ru-RU" sz="1600" dirty="0" err="1"/>
              <a:t>ввічливим</a:t>
            </a:r>
            <a:r>
              <a:rPr lang="ru-RU" sz="1600" dirty="0"/>
              <a:t> </a:t>
            </a:r>
            <a:r>
              <a:rPr lang="ru-RU" sz="1600" dirty="0" err="1"/>
              <a:t>поводженням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ховатися</a:t>
            </a:r>
            <a:r>
              <a:rPr lang="ru-RU" sz="1600" dirty="0"/>
              <a:t> </a:t>
            </a:r>
            <a:r>
              <a:rPr lang="ru-RU" sz="1600" dirty="0" err="1"/>
              <a:t>ворожість</a:t>
            </a:r>
            <a:r>
              <a:rPr lang="ru-RU" sz="1600" dirty="0"/>
              <a:t>.</a:t>
            </a:r>
          </a:p>
        </p:txBody>
      </p:sp>
      <p:pic>
        <p:nvPicPr>
          <p:cNvPr id="9218" name="Picture 2" descr="Реактивное образование как психологическая защита">
            <a:extLst>
              <a:ext uri="{FF2B5EF4-FFF2-40B4-BE49-F238E27FC236}">
                <a16:creationId xmlns:a16="http://schemas.microsoft.com/office/drawing/2014/main" id="{6087F2FC-931E-77AE-C663-C13E22B6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0" y="1808225"/>
            <a:ext cx="3910789" cy="24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0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Заперечення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113635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відкидання</a:t>
            </a:r>
            <a:r>
              <a:rPr lang="ru-RU" sz="1600" dirty="0"/>
              <a:t> думок, </a:t>
            </a:r>
            <a:r>
              <a:rPr lang="ru-RU" sz="1600" dirty="0" err="1"/>
              <a:t>почуттів</a:t>
            </a:r>
            <a:r>
              <a:rPr lang="ru-RU" sz="1600" dirty="0"/>
              <a:t> і </a:t>
            </a:r>
            <a:r>
              <a:rPr lang="ru-RU" sz="1600" dirty="0" err="1"/>
              <a:t>спонукань</a:t>
            </a:r>
            <a:r>
              <a:rPr lang="ru-RU" sz="1600" dirty="0"/>
              <a:t>, </a:t>
            </a:r>
            <a:r>
              <a:rPr lang="ru-RU" sz="1600" dirty="0" err="1"/>
              <a:t>неприйнятних</a:t>
            </a:r>
            <a:r>
              <a:rPr lang="ru-RU" sz="1600" dirty="0"/>
              <a:t> на </a:t>
            </a:r>
            <a:r>
              <a:rPr lang="ru-RU" sz="1600" dirty="0" err="1"/>
              <a:t>свідомому</a:t>
            </a:r>
            <a:r>
              <a:rPr lang="ru-RU" sz="1600" dirty="0"/>
              <a:t> </a:t>
            </a:r>
            <a:r>
              <a:rPr lang="ru-RU" sz="1600" dirty="0" err="1"/>
              <a:t>рівні</a:t>
            </a:r>
            <a:r>
              <a:rPr lang="ru-RU" sz="1600" dirty="0"/>
              <a:t>. Людина поводиться так, </a:t>
            </a:r>
            <a:r>
              <a:rPr lang="ru-RU" sz="1600" dirty="0" err="1"/>
              <a:t>ніби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 не </a:t>
            </a:r>
            <a:r>
              <a:rPr lang="ru-RU" sz="1600" dirty="0" err="1"/>
              <a:t>існує</a:t>
            </a:r>
            <a:r>
              <a:rPr lang="ru-RU" sz="1600" dirty="0"/>
              <a:t>. Приклад </a:t>
            </a:r>
            <a:r>
              <a:rPr lang="ru-RU" sz="1600" dirty="0" err="1"/>
              <a:t>прояву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механізму</a:t>
            </a:r>
            <a:r>
              <a:rPr lang="ru-RU" sz="1600" dirty="0"/>
              <a:t> у </a:t>
            </a:r>
            <a:r>
              <a:rPr lang="ru-RU" sz="1600" dirty="0" err="1"/>
              <a:t>дітей</a:t>
            </a:r>
            <a:r>
              <a:rPr lang="ru-RU" sz="1600" dirty="0"/>
              <a:t> – </a:t>
            </a:r>
            <a:r>
              <a:rPr lang="ru-RU" sz="1600" dirty="0" err="1"/>
              <a:t>сховатися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реальності</a:t>
            </a:r>
            <a:r>
              <a:rPr lang="ru-RU" sz="1600" dirty="0"/>
              <a:t>, </a:t>
            </a:r>
            <a:r>
              <a:rPr lang="ru-RU" sz="1600" dirty="0" err="1"/>
              <a:t>накрившись</a:t>
            </a:r>
            <a:r>
              <a:rPr lang="ru-RU" sz="1600" dirty="0"/>
              <a:t> </a:t>
            </a:r>
            <a:r>
              <a:rPr lang="ru-RU" sz="1600" dirty="0" err="1"/>
              <a:t>ковдрою</a:t>
            </a:r>
            <a:r>
              <a:rPr lang="ru-RU" sz="1600" dirty="0"/>
              <a:t> з головою. У </a:t>
            </a:r>
            <a:r>
              <a:rPr lang="ru-RU" sz="1600" dirty="0" err="1"/>
              <a:t>дорослих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заперечення</a:t>
            </a:r>
            <a:r>
              <a:rPr lang="ru-RU" sz="1600" dirty="0"/>
              <a:t> </a:t>
            </a:r>
            <a:r>
              <a:rPr lang="ru-RU" sz="1600" dirty="0" err="1"/>
              <a:t>активізується</a:t>
            </a:r>
            <a:r>
              <a:rPr lang="ru-RU" sz="1600" dirty="0"/>
              <a:t> в </a:t>
            </a:r>
            <a:r>
              <a:rPr lang="ru-RU" sz="1600" dirty="0" err="1"/>
              <a:t>критичних</a:t>
            </a:r>
            <a:r>
              <a:rPr lang="ru-RU" sz="1600" dirty="0"/>
              <a:t> </a:t>
            </a:r>
            <a:r>
              <a:rPr lang="ru-RU" sz="1600" dirty="0" err="1"/>
              <a:t>ситуаціях</a:t>
            </a:r>
            <a:r>
              <a:rPr lang="ru-RU" sz="1600" dirty="0"/>
              <a:t>,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під</a:t>
            </a:r>
            <a:r>
              <a:rPr lang="ru-RU" sz="1600" dirty="0"/>
              <a:t> час </a:t>
            </a:r>
            <a:r>
              <a:rPr lang="ru-RU" sz="1600" dirty="0" err="1"/>
              <a:t>невиліковної</a:t>
            </a:r>
            <a:r>
              <a:rPr lang="ru-RU" sz="1600" dirty="0"/>
              <a:t> </a:t>
            </a:r>
            <a:r>
              <a:rPr lang="ru-RU" sz="1600" dirty="0" err="1"/>
              <a:t>хвороби</a:t>
            </a:r>
            <a:r>
              <a:rPr lang="ru-RU" sz="1600" dirty="0"/>
              <a:t>.</a:t>
            </a:r>
          </a:p>
        </p:txBody>
      </p:sp>
      <p:pic>
        <p:nvPicPr>
          <p:cNvPr id="10242" name="Picture 2" descr="Отрицание - Психологос">
            <a:extLst>
              <a:ext uri="{FF2B5EF4-FFF2-40B4-BE49-F238E27FC236}">
                <a16:creationId xmlns:a16="http://schemas.microsoft.com/office/drawing/2014/main" id="{12805EE4-8352-FE7F-F62E-3FBAB2B9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1655520"/>
            <a:ext cx="4084858" cy="29013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9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8D7CC-BF0B-C1E3-6303-1271497A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Зміщення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B8EDB-C74D-49E7-AA6C-C1807202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180" y="2313871"/>
            <a:ext cx="5039265" cy="3264446"/>
          </a:xfrm>
        </p:spPr>
        <p:txBody>
          <a:bodyPr>
            <a:normAutofit/>
          </a:bodyPr>
          <a:lstStyle/>
          <a:p>
            <a:pPr algn="just"/>
            <a:r>
              <a:rPr lang="ru-RU" sz="1800" dirty="0" err="1"/>
              <a:t>Цей</a:t>
            </a:r>
            <a:r>
              <a:rPr lang="ru-RU" sz="1800" dirty="0"/>
              <a:t> </a:t>
            </a:r>
            <a:r>
              <a:rPr lang="ru-RU" sz="1800" dirty="0" err="1"/>
              <a:t>механізм</a:t>
            </a:r>
            <a:r>
              <a:rPr lang="ru-RU" sz="1800" dirty="0"/>
              <a:t> </a:t>
            </a:r>
            <a:r>
              <a:rPr lang="ru-RU" sz="1800" dirty="0" err="1"/>
              <a:t>спрямовує</a:t>
            </a:r>
            <a:r>
              <a:rPr lang="ru-RU" sz="1800" dirty="0"/>
              <a:t> </a:t>
            </a:r>
            <a:r>
              <a:rPr lang="ru-RU" sz="1800" dirty="0" err="1"/>
              <a:t>емоції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одного </a:t>
            </a:r>
            <a:r>
              <a:rPr lang="ru-RU" sz="1800" dirty="0" err="1"/>
              <a:t>об’єкта</a:t>
            </a:r>
            <a:r>
              <a:rPr lang="ru-RU" sz="1800" dirty="0"/>
              <a:t> до </a:t>
            </a:r>
            <a:r>
              <a:rPr lang="ru-RU" sz="1800" dirty="0" err="1"/>
              <a:t>іншого</a:t>
            </a:r>
            <a:r>
              <a:rPr lang="ru-RU" sz="1800" dirty="0"/>
              <a:t>, </a:t>
            </a:r>
            <a:r>
              <a:rPr lang="ru-RU" sz="1800" dirty="0" err="1"/>
              <a:t>більш</a:t>
            </a:r>
            <a:r>
              <a:rPr lang="ru-RU" sz="1800" dirty="0"/>
              <a:t> </a:t>
            </a:r>
            <a:r>
              <a:rPr lang="ru-RU" sz="1800" dirty="0" err="1"/>
              <a:t>прийнятного</a:t>
            </a:r>
            <a:r>
              <a:rPr lang="ru-RU" sz="1800" dirty="0"/>
              <a:t>, доступного. </a:t>
            </a:r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свої</a:t>
            </a:r>
            <a:r>
              <a:rPr lang="ru-RU" sz="1800" dirty="0"/>
              <a:t> </a:t>
            </a:r>
            <a:r>
              <a:rPr lang="ru-RU" sz="1800" dirty="0" err="1"/>
              <a:t>негативні</a:t>
            </a:r>
            <a:r>
              <a:rPr lang="ru-RU" sz="1800" dirty="0"/>
              <a:t> </a:t>
            </a:r>
            <a:r>
              <a:rPr lang="ru-RU" sz="1800" dirty="0" err="1"/>
              <a:t>почуття</a:t>
            </a:r>
            <a:r>
              <a:rPr lang="ru-RU" sz="1800" dirty="0"/>
              <a:t> до </a:t>
            </a:r>
            <a:r>
              <a:rPr lang="ru-RU" sz="1800" dirty="0" err="1"/>
              <a:t>роботодавця</a:t>
            </a:r>
            <a:r>
              <a:rPr lang="ru-RU" sz="1800" dirty="0"/>
              <a:t> </a:t>
            </a:r>
            <a:r>
              <a:rPr lang="ru-RU" sz="1800" dirty="0" err="1"/>
              <a:t>людина</a:t>
            </a:r>
            <a:r>
              <a:rPr lang="ru-RU" sz="1800" dirty="0"/>
              <a:t> переносить на </a:t>
            </a:r>
            <a:r>
              <a:rPr lang="ru-RU" sz="1800" dirty="0" err="1"/>
              <a:t>членів</a:t>
            </a:r>
            <a:r>
              <a:rPr lang="ru-RU" sz="1800" dirty="0"/>
              <a:t> </a:t>
            </a:r>
            <a:r>
              <a:rPr lang="ru-RU" sz="1800" dirty="0" err="1"/>
              <a:t>родини</a:t>
            </a:r>
            <a:r>
              <a:rPr lang="ru-RU" sz="1800" dirty="0"/>
              <a:t>.</a:t>
            </a:r>
            <a:endParaRPr lang="ru-UA" sz="1800" dirty="0"/>
          </a:p>
        </p:txBody>
      </p:sp>
      <p:pic>
        <p:nvPicPr>
          <p:cNvPr id="11266" name="Picture 2" descr="Что такое смещение в психологии? - Психологический центр &quot;Преображение&quot;">
            <a:extLst>
              <a:ext uri="{FF2B5EF4-FFF2-40B4-BE49-F238E27FC236}">
                <a16:creationId xmlns:a16="http://schemas.microsoft.com/office/drawing/2014/main" id="{6D56C7EC-0A52-05E6-26EA-367CD967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075651"/>
            <a:ext cx="3446498" cy="187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7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8D7CC-BF0B-C1E3-6303-1271497A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B8EDB-C74D-49E7-AA6C-C1807202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30" y="1478800"/>
            <a:ext cx="8101600" cy="3264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err="1"/>
              <a:t>Захисні</a:t>
            </a:r>
            <a:r>
              <a:rPr lang="ru-RU" sz="3200" dirty="0"/>
              <a:t> </a:t>
            </a:r>
            <a:r>
              <a:rPr lang="ru-RU" sz="3200" dirty="0" err="1"/>
              <a:t>механізми</a:t>
            </a:r>
            <a:r>
              <a:rPr lang="ru-RU" sz="3200" dirty="0"/>
              <a:t> </a:t>
            </a:r>
            <a:r>
              <a:rPr lang="ru-RU" sz="3200" dirty="0" err="1"/>
              <a:t>можуть</a:t>
            </a:r>
            <a:r>
              <a:rPr lang="ru-RU" sz="3200" dirty="0"/>
              <a:t> </a:t>
            </a:r>
            <a:r>
              <a:rPr lang="ru-RU" sz="3200" dirty="0" err="1"/>
              <a:t>комбінуватися</a:t>
            </a:r>
            <a:r>
              <a:rPr lang="ru-RU" sz="3200" dirty="0"/>
              <a:t> </a:t>
            </a:r>
            <a:r>
              <a:rPr lang="ru-RU" sz="3200" dirty="0" err="1"/>
              <a:t>між</a:t>
            </a:r>
            <a:r>
              <a:rPr lang="ru-RU" sz="3200" dirty="0"/>
              <a:t> собою. Як видно, </a:t>
            </a:r>
            <a:r>
              <a:rPr lang="ru-RU" sz="3200" dirty="0" err="1"/>
              <a:t>ці</a:t>
            </a:r>
            <a:r>
              <a:rPr lang="ru-RU" sz="3200" dirty="0"/>
              <a:t> </a:t>
            </a:r>
            <a:r>
              <a:rPr lang="ru-RU" sz="3200" dirty="0" err="1"/>
              <a:t>механізми</a:t>
            </a:r>
            <a:r>
              <a:rPr lang="ru-RU" sz="3200" dirty="0"/>
              <a:t> </a:t>
            </a:r>
            <a:r>
              <a:rPr lang="ru-RU" sz="3200" dirty="0" err="1"/>
              <a:t>можуть</a:t>
            </a:r>
            <a:r>
              <a:rPr lang="ru-RU" sz="3200" dirty="0"/>
              <a:t> </a:t>
            </a:r>
            <a:r>
              <a:rPr lang="ru-RU" sz="3200" dirty="0" err="1"/>
              <a:t>діяти</a:t>
            </a:r>
            <a:r>
              <a:rPr lang="ru-RU" sz="3200" dirty="0"/>
              <a:t> не </a:t>
            </a:r>
            <a:r>
              <a:rPr lang="ru-RU" sz="3200" dirty="0" err="1"/>
              <a:t>тільки</a:t>
            </a:r>
            <a:r>
              <a:rPr lang="ru-RU" sz="3200" dirty="0"/>
              <a:t> як </a:t>
            </a:r>
            <a:r>
              <a:rPr lang="ru-RU" sz="3200" dirty="0" err="1"/>
              <a:t>захист</a:t>
            </a:r>
            <a:r>
              <a:rPr lang="ru-RU" sz="3200" dirty="0"/>
              <a:t>, але і як </a:t>
            </a:r>
            <a:r>
              <a:rPr lang="ru-RU" sz="3200" dirty="0" err="1"/>
              <a:t>руйнівник</a:t>
            </a:r>
            <a:r>
              <a:rPr lang="ru-RU" sz="3200" dirty="0"/>
              <a:t>, </a:t>
            </a:r>
            <a:r>
              <a:rPr lang="ru-RU" sz="3200" dirty="0" err="1"/>
              <a:t>заважаючи</a:t>
            </a:r>
            <a:r>
              <a:rPr lang="ru-RU" sz="3200" dirty="0"/>
              <a:t> </a:t>
            </a:r>
            <a:r>
              <a:rPr lang="ru-RU" sz="3200" dirty="0" err="1"/>
              <a:t>особистісному</a:t>
            </a:r>
            <a:r>
              <a:rPr lang="ru-RU" sz="3200" dirty="0"/>
              <a:t> </a:t>
            </a:r>
            <a:r>
              <a:rPr lang="ru-RU" sz="3200" dirty="0" err="1"/>
              <a:t>зростанню</a:t>
            </a:r>
            <a:r>
              <a:rPr lang="ru-RU" sz="3200" dirty="0"/>
              <a:t> і </a:t>
            </a:r>
            <a:r>
              <a:rPr lang="ru-RU" sz="3200" dirty="0" err="1"/>
              <a:t>розвитку</a:t>
            </a:r>
            <a:r>
              <a:rPr lang="ru-RU" sz="3200" dirty="0"/>
              <a:t>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400210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03CE6-C44B-7567-9E65-59D7C4E4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53150" cy="51435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UA" dirty="0"/>
              <a:t>ДЯКУЮ ЗА УВАГУ!!!</a:t>
            </a:r>
          </a:p>
        </p:txBody>
      </p:sp>
    </p:spTree>
    <p:extLst>
      <p:ext uri="{BB962C8B-B14F-4D97-AF65-F5344CB8AC3E}">
        <p14:creationId xmlns:p14="http://schemas.microsoft.com/office/powerpoint/2010/main" val="269732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Вступ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 </a:t>
            </a:r>
            <a:r>
              <a:rPr lang="ru-RU" dirty="0" err="1"/>
              <a:t>стикається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ситуаціями</a:t>
            </a:r>
            <a:r>
              <a:rPr lang="ru-RU" dirty="0"/>
              <a:t> і </a:t>
            </a:r>
            <a:r>
              <a:rPr lang="ru-RU" dirty="0" err="1"/>
              <a:t>подіями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погано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психологічний</a:t>
            </a:r>
            <a:r>
              <a:rPr lang="ru-RU" dirty="0"/>
              <a:t> стан.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стреси</a:t>
            </a:r>
            <a:r>
              <a:rPr lang="ru-RU" dirty="0"/>
              <a:t>, </a:t>
            </a:r>
            <a:r>
              <a:rPr lang="ru-RU" dirty="0" err="1"/>
              <a:t>невдачі</a:t>
            </a:r>
            <a:r>
              <a:rPr lang="ru-RU" dirty="0"/>
              <a:t>, </a:t>
            </a:r>
            <a:r>
              <a:rPr lang="ru-RU" dirty="0" err="1"/>
              <a:t>внутрішні</a:t>
            </a:r>
            <a:r>
              <a:rPr lang="ru-RU" dirty="0"/>
              <a:t> та </a:t>
            </a:r>
            <a:r>
              <a:rPr lang="ru-RU" dirty="0" err="1"/>
              <a:t>зовнішні</a:t>
            </a:r>
            <a:r>
              <a:rPr lang="ru-RU" dirty="0"/>
              <a:t> </a:t>
            </a:r>
            <a:r>
              <a:rPr lang="ru-RU" dirty="0" err="1"/>
              <a:t>суперечності</a:t>
            </a:r>
            <a:r>
              <a:rPr lang="ru-RU" dirty="0"/>
              <a:t>, </a:t>
            </a:r>
            <a:r>
              <a:rPr lang="ru-RU" dirty="0" err="1"/>
              <a:t>неприємні</a:t>
            </a:r>
            <a:r>
              <a:rPr lang="ru-RU" dirty="0"/>
              <a:t> думки. Але </a:t>
            </a:r>
            <a:r>
              <a:rPr lang="ru-RU" dirty="0" err="1"/>
              <a:t>нашій</a:t>
            </a:r>
            <a:r>
              <a:rPr lang="ru-RU" dirty="0"/>
              <a:t> </a:t>
            </a:r>
            <a:r>
              <a:rPr lang="ru-RU" dirty="0" err="1"/>
              <a:t>психіці</a:t>
            </a:r>
            <a:r>
              <a:rPr lang="ru-RU" dirty="0"/>
              <a:t> </a:t>
            </a:r>
            <a:r>
              <a:rPr lang="ru-RU" dirty="0" err="1"/>
              <a:t>властиво</a:t>
            </a:r>
            <a:r>
              <a:rPr lang="ru-RU" dirty="0"/>
              <a:t> </a:t>
            </a:r>
            <a:r>
              <a:rPr lang="ru-RU" dirty="0" err="1"/>
              <a:t>захищатися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несприятливих</a:t>
            </a:r>
            <a:r>
              <a:rPr lang="ru-RU" dirty="0"/>
              <a:t> </a:t>
            </a:r>
            <a:r>
              <a:rPr lang="ru-RU" dirty="0" err="1"/>
              <a:t>впливів</a:t>
            </a:r>
            <a:r>
              <a:rPr lang="ru-RU" dirty="0"/>
              <a:t>. Тому </a:t>
            </a:r>
            <a:r>
              <a:rPr lang="ru-RU" dirty="0" err="1"/>
              <a:t>включаються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психологічного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 працює?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5" y="1502816"/>
            <a:ext cx="84498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Психологічний</a:t>
            </a:r>
            <a:r>
              <a:rPr lang="ru-RU" sz="1600" dirty="0"/>
              <a:t> </a:t>
            </a:r>
            <a:r>
              <a:rPr lang="ru-RU" sz="1600" dirty="0" err="1"/>
              <a:t>захист</a:t>
            </a:r>
            <a:r>
              <a:rPr lang="ru-RU" sz="1600" dirty="0"/>
              <a:t> </a:t>
            </a:r>
            <a:r>
              <a:rPr lang="ru-RU" sz="1600" dirty="0" err="1"/>
              <a:t>послаблює</a:t>
            </a:r>
            <a:r>
              <a:rPr lang="ru-RU" sz="1600" dirty="0"/>
              <a:t> </a:t>
            </a:r>
            <a:r>
              <a:rPr lang="ru-RU" sz="1600" dirty="0" err="1"/>
              <a:t>конфлікт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</a:t>
            </a:r>
            <a:r>
              <a:rPr lang="ru-RU" sz="1600" dirty="0" err="1"/>
              <a:t>особистості</a:t>
            </a:r>
            <a:r>
              <a:rPr lang="ru-RU" sz="1600" dirty="0"/>
              <a:t> і </a:t>
            </a:r>
            <a:r>
              <a:rPr lang="ru-RU" sz="1600" dirty="0" err="1"/>
              <a:t>регулює</a:t>
            </a:r>
            <a:r>
              <a:rPr lang="ru-RU" sz="1600" dirty="0"/>
              <a:t> </a:t>
            </a:r>
            <a:r>
              <a:rPr lang="ru-RU" sz="1600" dirty="0" err="1"/>
              <a:t>поведінку</a:t>
            </a:r>
            <a:r>
              <a:rPr lang="ru-RU" sz="1600" dirty="0"/>
              <a:t> </a:t>
            </a:r>
            <a:r>
              <a:rPr lang="ru-RU" sz="1600" dirty="0" err="1"/>
              <a:t>людини</a:t>
            </a:r>
            <a:r>
              <a:rPr lang="ru-RU" sz="1600" dirty="0"/>
              <a:t>. Так вона </a:t>
            </a:r>
            <a:r>
              <a:rPr lang="ru-RU" sz="1600" dirty="0" err="1"/>
              <a:t>легше</a:t>
            </a:r>
            <a:r>
              <a:rPr lang="ru-RU" sz="1600" dirty="0"/>
              <a:t> </a:t>
            </a:r>
            <a:r>
              <a:rPr lang="ru-RU" sz="1600" dirty="0" err="1"/>
              <a:t>пристосовується</a:t>
            </a:r>
            <a:r>
              <a:rPr lang="ru-RU" sz="1600" dirty="0"/>
              <a:t> до </a:t>
            </a:r>
            <a:r>
              <a:rPr lang="ru-RU" sz="1600" dirty="0" err="1"/>
              <a:t>вимог</a:t>
            </a:r>
            <a:r>
              <a:rPr lang="ru-RU" sz="1600" dirty="0"/>
              <a:t> </a:t>
            </a:r>
            <a:r>
              <a:rPr lang="ru-RU" sz="1600" dirty="0" err="1"/>
              <a:t>навколишнього</a:t>
            </a:r>
            <a:r>
              <a:rPr lang="ru-RU" sz="1600" dirty="0"/>
              <a:t> </a:t>
            </a:r>
            <a:r>
              <a:rPr lang="ru-RU" sz="1600" dirty="0" err="1"/>
              <a:t>світу</a:t>
            </a:r>
            <a:r>
              <a:rPr lang="ru-RU" sz="1600" dirty="0"/>
              <a:t>,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психіка</a:t>
            </a:r>
            <a:r>
              <a:rPr lang="ru-RU" sz="1600" dirty="0"/>
              <a:t> </a:t>
            </a:r>
            <a:r>
              <a:rPr lang="ru-RU" sz="1600" dirty="0" err="1"/>
              <a:t>врівноважується</a:t>
            </a:r>
            <a:r>
              <a:rPr lang="ru-RU" sz="1600" dirty="0"/>
              <a:t>.</a:t>
            </a:r>
          </a:p>
        </p:txBody>
      </p:sp>
      <p:pic>
        <p:nvPicPr>
          <p:cNvPr id="1028" name="Picture 4" descr="Психологічний захист і її види">
            <a:extLst>
              <a:ext uri="{FF2B5EF4-FFF2-40B4-BE49-F238E27FC236}">
                <a16:creationId xmlns:a16="http://schemas.microsoft.com/office/drawing/2014/main" id="{77F285D1-DCDB-5770-EC2E-C7E9C3AE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4" y="2609355"/>
            <a:ext cx="3522723" cy="21136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1DB11-0F1D-A458-5FE9-AD6050E10574}"/>
              </a:ext>
            </a:extLst>
          </p:cNvPr>
          <p:cNvSpPr txBox="1"/>
          <p:nvPr/>
        </p:nvSpPr>
        <p:spPr>
          <a:xfrm>
            <a:off x="4163154" y="2419045"/>
            <a:ext cx="4587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err="1"/>
              <a:t>Захист</a:t>
            </a:r>
            <a:r>
              <a:rPr lang="ru-RU" sz="1600" dirty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на </a:t>
            </a:r>
            <a:r>
              <a:rPr lang="ru-RU" sz="1600" dirty="0" err="1"/>
              <a:t>несвідомому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підсвідомому</a:t>
            </a:r>
            <a:r>
              <a:rPr lang="ru-RU" sz="1600" dirty="0"/>
              <a:t> </a:t>
            </a:r>
            <a:r>
              <a:rPr lang="ru-RU" sz="1600" dirty="0" err="1"/>
              <a:t>рівні</a:t>
            </a:r>
            <a:r>
              <a:rPr lang="ru-RU" sz="1600" dirty="0"/>
              <a:t>. </a:t>
            </a:r>
            <a:r>
              <a:rPr lang="ru-RU" sz="1600" dirty="0" err="1"/>
              <a:t>Механізми</a:t>
            </a:r>
            <a:r>
              <a:rPr lang="ru-RU" sz="1600" dirty="0"/>
              <a:t> </a:t>
            </a:r>
            <a:r>
              <a:rPr lang="ru-RU" sz="1600" dirty="0" err="1"/>
              <a:t>психологічного</a:t>
            </a:r>
            <a:r>
              <a:rPr lang="ru-RU" sz="1600" dirty="0"/>
              <a:t> </a:t>
            </a:r>
            <a:r>
              <a:rPr lang="ru-RU" sz="1600" dirty="0" err="1"/>
              <a:t>захисту</a:t>
            </a:r>
            <a:r>
              <a:rPr lang="ru-RU" sz="1600" dirty="0"/>
              <a:t> не </a:t>
            </a:r>
            <a:r>
              <a:rPr lang="ru-RU" sz="1600" dirty="0" err="1"/>
              <a:t>є</a:t>
            </a:r>
            <a:r>
              <a:rPr lang="ru-RU" sz="1600" dirty="0"/>
              <a:t> </a:t>
            </a:r>
            <a:r>
              <a:rPr lang="ru-RU" sz="1600" dirty="0" err="1"/>
              <a:t>вродженими</a:t>
            </a:r>
            <a:r>
              <a:rPr lang="ru-RU" sz="1600" dirty="0"/>
              <a:t> – вони </a:t>
            </a:r>
            <a:r>
              <a:rPr lang="ru-RU" sz="1600" dirty="0" err="1"/>
              <a:t>заробляються</a:t>
            </a:r>
            <a:r>
              <a:rPr lang="ru-RU" sz="1600" dirty="0"/>
              <a:t> при </a:t>
            </a:r>
            <a:r>
              <a:rPr lang="ru-RU" sz="1600" dirty="0" err="1"/>
              <a:t>соціалізації</a:t>
            </a:r>
            <a:r>
              <a:rPr lang="ru-RU" sz="1600" dirty="0"/>
              <a:t> </a:t>
            </a:r>
            <a:r>
              <a:rPr lang="ru-RU" sz="1600" dirty="0" err="1"/>
              <a:t>людини</a:t>
            </a:r>
            <a:r>
              <a:rPr lang="ru-RU" sz="1600" dirty="0"/>
              <a:t> з </a:t>
            </a:r>
            <a:r>
              <a:rPr lang="ru-RU" sz="1600" dirty="0" err="1"/>
              <a:t>дорослішанням</a:t>
            </a:r>
            <a:r>
              <a:rPr lang="ru-RU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Першим </a:t>
            </a:r>
            <a:r>
              <a:rPr lang="ru-RU" sz="1600" dirty="0" err="1"/>
              <a:t>термін</a:t>
            </a:r>
            <a:r>
              <a:rPr lang="ru-RU" sz="1600" dirty="0"/>
              <a:t> «</a:t>
            </a:r>
            <a:r>
              <a:rPr lang="ru-RU" sz="1600" dirty="0" err="1"/>
              <a:t>психологічний</a:t>
            </a:r>
            <a:r>
              <a:rPr lang="ru-RU" sz="1600" dirty="0"/>
              <a:t> </a:t>
            </a:r>
            <a:r>
              <a:rPr lang="ru-RU" sz="1600" dirty="0" err="1"/>
              <a:t>захист</a:t>
            </a:r>
            <a:r>
              <a:rPr lang="ru-RU" sz="1600" dirty="0"/>
              <a:t>» </a:t>
            </a:r>
            <a:r>
              <a:rPr lang="ru-RU" sz="1600" dirty="0" err="1"/>
              <a:t>ввів</a:t>
            </a:r>
            <a:r>
              <a:rPr lang="ru-RU" sz="1600" dirty="0"/>
              <a:t> Зигмунд Фрейд. </a:t>
            </a:r>
            <a:r>
              <a:rPr lang="ru-RU" sz="1600" dirty="0" err="1"/>
              <a:t>Спочатку</a:t>
            </a:r>
            <a:r>
              <a:rPr lang="ru-RU" sz="1600" dirty="0"/>
              <a:t> </a:t>
            </a:r>
            <a:r>
              <a:rPr lang="ru-RU" sz="1600" dirty="0" err="1"/>
              <a:t>малося</a:t>
            </a:r>
            <a:r>
              <a:rPr lang="ru-RU" sz="1600" dirty="0"/>
              <a:t> на </a:t>
            </a:r>
            <a:r>
              <a:rPr lang="ru-RU" sz="1600" dirty="0" err="1"/>
              <a:t>увазі</a:t>
            </a:r>
            <a:r>
              <a:rPr lang="ru-RU" sz="1600" dirty="0"/>
              <a:t> </a:t>
            </a:r>
            <a:r>
              <a:rPr lang="ru-RU" sz="1600" dirty="0" err="1"/>
              <a:t>наявність</a:t>
            </a:r>
            <a:r>
              <a:rPr lang="ru-RU" sz="1600" dirty="0"/>
              <a:t> </a:t>
            </a:r>
            <a:r>
              <a:rPr lang="ru-RU" sz="1600" dirty="0" err="1"/>
              <a:t>двох</a:t>
            </a:r>
            <a:r>
              <a:rPr lang="ru-RU" sz="1600" dirty="0"/>
              <a:t> </a:t>
            </a:r>
            <a:r>
              <a:rPr lang="ru-RU" sz="1600" dirty="0" err="1"/>
              <a:t>механізмів</a:t>
            </a:r>
            <a:r>
              <a:rPr lang="ru-RU" sz="1600" dirty="0"/>
              <a:t> – </a:t>
            </a:r>
            <a:r>
              <a:rPr lang="ru-RU" sz="1600" dirty="0" err="1"/>
              <a:t>витіснення</a:t>
            </a:r>
            <a:r>
              <a:rPr lang="ru-RU" sz="1600" dirty="0"/>
              <a:t> і </a:t>
            </a:r>
            <a:r>
              <a:rPr lang="ru-RU" sz="1600" dirty="0" err="1"/>
              <a:t>сублімації</a:t>
            </a:r>
            <a:r>
              <a:rPr lang="ru-RU" sz="1600" dirty="0"/>
              <a:t>. </a:t>
            </a:r>
            <a:r>
              <a:rPr lang="ru-RU" sz="1600" dirty="0" err="1"/>
              <a:t>Пізніше</a:t>
            </a:r>
            <a:r>
              <a:rPr lang="ru-RU" sz="1600" dirty="0"/>
              <a:t>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автори</a:t>
            </a:r>
            <a:r>
              <a:rPr lang="ru-RU" sz="1600" dirty="0"/>
              <a:t> описали </a:t>
            </a:r>
            <a:r>
              <a:rPr lang="ru-RU" sz="1600" dirty="0" err="1"/>
              <a:t>більш</a:t>
            </a:r>
            <a:r>
              <a:rPr lang="ru-RU" sz="1600" dirty="0"/>
              <a:t> 20 </a:t>
            </a:r>
            <a:r>
              <a:rPr lang="ru-RU" sz="1600" dirty="0" err="1"/>
              <a:t>механізмів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27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Витіснення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04" y="1502816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полягає</a:t>
            </a:r>
            <a:r>
              <a:rPr lang="ru-RU" sz="1600" dirty="0"/>
              <a:t> в </a:t>
            </a:r>
            <a:r>
              <a:rPr lang="ru-RU" sz="1600" dirty="0" err="1"/>
              <a:t>мотивованому</a:t>
            </a:r>
            <a:r>
              <a:rPr lang="ru-RU" sz="1600" dirty="0"/>
              <a:t> </a:t>
            </a:r>
            <a:r>
              <a:rPr lang="ru-RU" sz="1600" dirty="0" err="1"/>
              <a:t>усуненні</a:t>
            </a:r>
            <a:r>
              <a:rPr lang="ru-RU" sz="1600" dirty="0"/>
              <a:t> </a:t>
            </a:r>
            <a:r>
              <a:rPr lang="ru-RU" sz="1600" dirty="0" err="1"/>
              <a:t>зі</a:t>
            </a:r>
            <a:r>
              <a:rPr lang="ru-RU" sz="1600" dirty="0"/>
              <a:t> </a:t>
            </a:r>
            <a:r>
              <a:rPr lang="ru-RU" sz="1600" dirty="0" err="1"/>
              <a:t>свідомості</a:t>
            </a:r>
            <a:r>
              <a:rPr lang="ru-RU" sz="1600" dirty="0"/>
              <a:t> </a:t>
            </a:r>
            <a:r>
              <a:rPr lang="ru-RU" sz="1600" dirty="0" err="1"/>
              <a:t>неприємних</a:t>
            </a:r>
            <a:r>
              <a:rPr lang="ru-RU" sz="1600" dirty="0"/>
              <a:t> думок, </a:t>
            </a:r>
            <a:r>
              <a:rPr lang="ru-RU" sz="1600" dirty="0" err="1"/>
              <a:t>почуттів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спонукань</a:t>
            </a:r>
            <a:r>
              <a:rPr lang="ru-RU" sz="1600" dirty="0"/>
              <a:t>. Прикладом </a:t>
            </a:r>
            <a:r>
              <a:rPr lang="ru-RU" sz="1600" dirty="0" err="1"/>
              <a:t>дії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механізму</a:t>
            </a:r>
            <a:r>
              <a:rPr lang="ru-RU" sz="1600" dirty="0"/>
              <a:t> на </a:t>
            </a:r>
            <a:r>
              <a:rPr lang="ru-RU" sz="1600" dirty="0" err="1"/>
              <a:t>побутовому</a:t>
            </a:r>
            <a:r>
              <a:rPr lang="ru-RU" sz="1600" dirty="0"/>
              <a:t> </a:t>
            </a:r>
            <a:r>
              <a:rPr lang="ru-RU" sz="1600" dirty="0" err="1"/>
              <a:t>рівні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бути </a:t>
            </a:r>
            <a:r>
              <a:rPr lang="ru-RU" sz="1600" dirty="0" err="1"/>
              <a:t>фрази</a:t>
            </a:r>
            <a:r>
              <a:rPr lang="ru-RU" sz="1600" dirty="0"/>
              <a:t> типу: «я </a:t>
            </a:r>
            <a:r>
              <a:rPr lang="ru-RU" sz="1600" dirty="0" err="1"/>
              <a:t>подивлюся</a:t>
            </a:r>
            <a:r>
              <a:rPr lang="ru-RU" sz="1600" dirty="0"/>
              <a:t> </a:t>
            </a:r>
            <a:r>
              <a:rPr lang="ru-RU" sz="1600" dirty="0" err="1"/>
              <a:t>фільм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відволіктися</a:t>
            </a:r>
            <a:r>
              <a:rPr lang="ru-RU" sz="1600" dirty="0"/>
              <a:t> і не </a:t>
            </a:r>
            <a:r>
              <a:rPr lang="ru-RU" sz="1600" dirty="0" err="1"/>
              <a:t>думати</a:t>
            </a:r>
            <a:r>
              <a:rPr lang="ru-RU" sz="1600" dirty="0"/>
              <a:t> про </a:t>
            </a:r>
            <a:r>
              <a:rPr lang="ru-RU" sz="1600" dirty="0" err="1"/>
              <a:t>погане</a:t>
            </a:r>
            <a:r>
              <a:rPr lang="ru-RU" sz="1600" dirty="0"/>
              <a:t>», «</a:t>
            </a:r>
            <a:r>
              <a:rPr lang="ru-RU" sz="1600" dirty="0" err="1"/>
              <a:t>мені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змінити</a:t>
            </a:r>
            <a:r>
              <a:rPr lang="ru-RU" sz="1600" dirty="0"/>
              <a:t> обстановку,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відволіктися</a:t>
            </a:r>
            <a:r>
              <a:rPr lang="ru-RU" sz="1600" dirty="0"/>
              <a:t>». </a:t>
            </a:r>
          </a:p>
          <a:p>
            <a:pPr algn="just"/>
            <a:r>
              <a:rPr lang="ru-RU" sz="1600" dirty="0"/>
              <a:t>Думки і </a:t>
            </a:r>
            <a:r>
              <a:rPr lang="ru-RU" sz="1600" dirty="0" err="1"/>
              <a:t>емоції</a:t>
            </a:r>
            <a:r>
              <a:rPr lang="ru-RU" sz="1600" dirty="0"/>
              <a:t>, </a:t>
            </a:r>
            <a:r>
              <a:rPr lang="ru-RU" sz="1600" dirty="0" err="1"/>
              <a:t>відправлені</a:t>
            </a:r>
            <a:r>
              <a:rPr lang="ru-RU" sz="1600" dirty="0"/>
              <a:t> в </a:t>
            </a:r>
            <a:r>
              <a:rPr lang="ru-RU" sz="1600" dirty="0" err="1"/>
              <a:t>несвідоме</a:t>
            </a:r>
            <a:r>
              <a:rPr lang="ru-RU" sz="1600" dirty="0"/>
              <a:t>, не </a:t>
            </a:r>
            <a:r>
              <a:rPr lang="ru-RU" sz="1600" dirty="0" err="1"/>
              <a:t>йдуть</a:t>
            </a:r>
            <a:r>
              <a:rPr lang="ru-RU" sz="1600" dirty="0"/>
              <a:t> з </a:t>
            </a:r>
            <a:r>
              <a:rPr lang="ru-RU" sz="1600" dirty="0" err="1"/>
              <a:t>пам’яті</a:t>
            </a:r>
            <a:r>
              <a:rPr lang="ru-RU" sz="1600" dirty="0"/>
              <a:t>, а </a:t>
            </a:r>
            <a:r>
              <a:rPr lang="ru-RU" sz="1600" dirty="0" err="1"/>
              <a:t>продовжують</a:t>
            </a:r>
            <a:r>
              <a:rPr lang="ru-RU" sz="1600" dirty="0"/>
              <a:t> </a:t>
            </a:r>
            <a:r>
              <a:rPr lang="ru-RU" sz="1600" dirty="0" err="1"/>
              <a:t>впливати</a:t>
            </a:r>
            <a:r>
              <a:rPr lang="ru-RU" sz="1600" dirty="0"/>
              <a:t> на </a:t>
            </a:r>
            <a:r>
              <a:rPr lang="ru-RU" sz="1600" dirty="0" err="1"/>
              <a:t>поведінку</a:t>
            </a:r>
            <a:r>
              <a:rPr lang="ru-RU" sz="1600" dirty="0"/>
              <a:t> і </a:t>
            </a:r>
            <a:r>
              <a:rPr lang="ru-RU" sz="1600" dirty="0" err="1"/>
              <a:t>сни</a:t>
            </a:r>
            <a:r>
              <a:rPr lang="ru-RU" sz="1600" dirty="0"/>
              <a:t> </a:t>
            </a:r>
            <a:r>
              <a:rPr lang="ru-RU" sz="1600" dirty="0" err="1"/>
              <a:t>людини</a:t>
            </a:r>
            <a:r>
              <a:rPr lang="ru-RU" sz="1600" dirty="0"/>
              <a:t>.</a:t>
            </a:r>
          </a:p>
        </p:txBody>
      </p:sp>
      <p:pic>
        <p:nvPicPr>
          <p:cNvPr id="2050" name="Picture 2" descr="8 шагов на пути к изгнанию плохих мыслей">
            <a:extLst>
              <a:ext uri="{FF2B5EF4-FFF2-40B4-BE49-F238E27FC236}">
                <a16:creationId xmlns:a16="http://schemas.microsoft.com/office/drawing/2014/main" id="{0A33FBE1-D8B9-FBAA-B826-732CA8CE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2" y="1808225"/>
            <a:ext cx="3643008" cy="2467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0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Регресія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540" y="1502816"/>
            <a:ext cx="4335096" cy="324043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неусвідомлено</a:t>
            </a:r>
            <a:r>
              <a:rPr lang="ru-RU" sz="1600" dirty="0"/>
              <a:t> переносить </a:t>
            </a:r>
            <a:r>
              <a:rPr lang="ru-RU" sz="1600" dirty="0" err="1"/>
              <a:t>людину</a:t>
            </a:r>
            <a:r>
              <a:rPr lang="ru-RU" sz="1600" dirty="0"/>
              <a:t> на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ранній</a:t>
            </a:r>
            <a:r>
              <a:rPr lang="ru-RU" sz="1600" dirty="0"/>
              <a:t> </a:t>
            </a:r>
            <a:r>
              <a:rPr lang="ru-RU" sz="1600" dirty="0" err="1"/>
              <a:t>рівень</a:t>
            </a:r>
            <a:r>
              <a:rPr lang="ru-RU" sz="1600" dirty="0"/>
              <a:t> </a:t>
            </a:r>
            <a:r>
              <a:rPr lang="ru-RU" sz="1600" dirty="0" err="1"/>
              <a:t>пристосування</a:t>
            </a:r>
            <a:r>
              <a:rPr lang="ru-RU" sz="1600" dirty="0"/>
              <a:t>. </a:t>
            </a:r>
            <a:r>
              <a:rPr lang="ru-RU" sz="1600" dirty="0" err="1"/>
              <a:t>Регресивні</a:t>
            </a:r>
            <a:r>
              <a:rPr lang="ru-RU" sz="1600" dirty="0"/>
              <a:t> </a:t>
            </a:r>
            <a:r>
              <a:rPr lang="ru-RU" sz="1600" dirty="0" err="1"/>
              <a:t>риси</a:t>
            </a:r>
            <a:r>
              <a:rPr lang="ru-RU" sz="1600" dirty="0"/>
              <a:t> </a:t>
            </a:r>
            <a:r>
              <a:rPr lang="ru-RU" sz="1600" dirty="0" err="1"/>
              <a:t>проявляються</a:t>
            </a:r>
            <a:r>
              <a:rPr lang="ru-RU" sz="1600" dirty="0"/>
              <a:t> в </a:t>
            </a:r>
            <a:r>
              <a:rPr lang="ru-RU" sz="1600" dirty="0" err="1"/>
              <a:t>більшості</a:t>
            </a:r>
            <a:r>
              <a:rPr lang="ru-RU" sz="1600" dirty="0"/>
              <a:t> </a:t>
            </a:r>
            <a:r>
              <a:rPr lang="ru-RU" sz="1600" dirty="0" err="1"/>
              <a:t>емоційних</a:t>
            </a:r>
            <a:r>
              <a:rPr lang="ru-RU" sz="1600" dirty="0"/>
              <a:t> проблем.</a:t>
            </a:r>
          </a:p>
          <a:p>
            <a:pPr algn="just"/>
            <a:r>
              <a:rPr lang="ru-RU" sz="1600" dirty="0"/>
              <a:t>«Здорова» </a:t>
            </a:r>
            <a:r>
              <a:rPr lang="ru-RU" sz="1600" dirty="0" err="1"/>
              <a:t>регресія</a:t>
            </a:r>
            <a:r>
              <a:rPr lang="ru-RU" sz="1600" dirty="0"/>
              <a:t> </a:t>
            </a:r>
            <a:r>
              <a:rPr lang="ru-RU" sz="1600" dirty="0" err="1"/>
              <a:t>проявляється</a:t>
            </a:r>
            <a:r>
              <a:rPr lang="ru-RU" sz="1600" dirty="0"/>
              <a:t> як </a:t>
            </a:r>
            <a:r>
              <a:rPr lang="ru-RU" sz="1600" dirty="0" err="1"/>
              <a:t>реакція</a:t>
            </a:r>
            <a:r>
              <a:rPr lang="ru-RU" sz="1600" dirty="0"/>
              <a:t> на </a:t>
            </a:r>
            <a:r>
              <a:rPr lang="ru-RU" sz="1600" dirty="0" err="1"/>
              <a:t>неприємні</a:t>
            </a:r>
            <a:r>
              <a:rPr lang="ru-RU" sz="1600" dirty="0"/>
              <a:t> </a:t>
            </a:r>
            <a:r>
              <a:rPr lang="ru-RU" sz="1600" dirty="0" err="1"/>
              <a:t>події</a:t>
            </a:r>
            <a:r>
              <a:rPr lang="ru-RU" sz="1600" dirty="0"/>
              <a:t>, </a:t>
            </a:r>
            <a:r>
              <a:rPr lang="ru-RU" sz="1600" dirty="0" err="1"/>
              <a:t>ситуації</a:t>
            </a:r>
            <a:r>
              <a:rPr lang="ru-RU" sz="1600" dirty="0"/>
              <a:t> </a:t>
            </a:r>
            <a:r>
              <a:rPr lang="ru-RU" sz="1600" dirty="0" err="1"/>
              <a:t>підвищеної</a:t>
            </a:r>
            <a:r>
              <a:rPr lang="ru-RU" sz="1600" dirty="0"/>
              <a:t> </a:t>
            </a:r>
            <a:r>
              <a:rPr lang="ru-RU" sz="1600" dirty="0" err="1"/>
              <a:t>відповідальності</a:t>
            </a:r>
            <a:r>
              <a:rPr lang="ru-RU" sz="1600" dirty="0"/>
              <a:t>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трапляється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при </a:t>
            </a:r>
            <a:r>
              <a:rPr lang="ru-RU" sz="1600" dirty="0" err="1"/>
              <a:t>появі</a:t>
            </a:r>
            <a:r>
              <a:rPr lang="ru-RU" sz="1600" dirty="0"/>
              <a:t> в </a:t>
            </a:r>
            <a:r>
              <a:rPr lang="ru-RU" sz="1600" dirty="0" err="1"/>
              <a:t>родині</a:t>
            </a:r>
            <a:r>
              <a:rPr lang="ru-RU" sz="1600" dirty="0"/>
              <a:t> </a:t>
            </a:r>
            <a:r>
              <a:rPr lang="ru-RU" sz="1600" dirty="0" err="1"/>
              <a:t>другої</a:t>
            </a:r>
            <a:r>
              <a:rPr lang="ru-RU" sz="1600" dirty="0"/>
              <a:t> </a:t>
            </a:r>
            <a:r>
              <a:rPr lang="ru-RU" sz="1600" dirty="0" err="1"/>
              <a:t>дитини</a:t>
            </a:r>
            <a:r>
              <a:rPr lang="ru-RU" sz="1600" dirty="0"/>
              <a:t> </a:t>
            </a:r>
            <a:r>
              <a:rPr lang="ru-RU" sz="1600" dirty="0" err="1"/>
              <a:t>малюк-первісток</a:t>
            </a:r>
            <a:r>
              <a:rPr lang="ru-RU" sz="1600" dirty="0"/>
              <a:t> </a:t>
            </a:r>
            <a:r>
              <a:rPr lang="ru-RU" sz="1600" dirty="0" err="1"/>
              <a:t>перестає</a:t>
            </a:r>
            <a:r>
              <a:rPr lang="ru-RU" sz="1600" dirty="0"/>
              <a:t> </a:t>
            </a:r>
            <a:r>
              <a:rPr lang="ru-RU" sz="1600" dirty="0" err="1"/>
              <a:t>ходити</a:t>
            </a:r>
            <a:r>
              <a:rPr lang="ru-RU" sz="1600" dirty="0"/>
              <a:t> на </a:t>
            </a:r>
            <a:r>
              <a:rPr lang="ru-RU" sz="1600" dirty="0" err="1"/>
              <a:t>горщик</a:t>
            </a:r>
            <a:r>
              <a:rPr lang="ru-RU" sz="1600" dirty="0"/>
              <a:t>, просить соску. </a:t>
            </a:r>
          </a:p>
          <a:p>
            <a:pPr algn="just"/>
            <a:r>
              <a:rPr lang="ru-RU" sz="1600" dirty="0" err="1"/>
              <a:t>Патологічна</a:t>
            </a:r>
            <a:r>
              <a:rPr lang="ru-RU" sz="1600" dirty="0"/>
              <a:t> </a:t>
            </a:r>
            <a:r>
              <a:rPr lang="ru-RU" sz="1600" dirty="0" err="1"/>
              <a:t>регресія</a:t>
            </a:r>
            <a:r>
              <a:rPr lang="ru-RU" sz="1600" dirty="0"/>
              <a:t> </a:t>
            </a:r>
            <a:r>
              <a:rPr lang="ru-RU" sz="1600" dirty="0" err="1"/>
              <a:t>проявляється</a:t>
            </a:r>
            <a:r>
              <a:rPr lang="ru-RU" sz="1600" dirty="0"/>
              <a:t> при </a:t>
            </a:r>
            <a:r>
              <a:rPr lang="ru-RU" sz="1600" dirty="0" err="1"/>
              <a:t>психічних</a:t>
            </a:r>
            <a:r>
              <a:rPr lang="ru-RU" sz="1600" dirty="0"/>
              <a:t> </a:t>
            </a:r>
            <a:r>
              <a:rPr lang="ru-RU" sz="1600" dirty="0" err="1"/>
              <a:t>захворюваннях</a:t>
            </a:r>
            <a:r>
              <a:rPr lang="ru-RU" sz="1600" dirty="0"/>
              <a:t> (</a:t>
            </a:r>
            <a:r>
              <a:rPr lang="ru-RU" sz="1600" dirty="0" err="1"/>
              <a:t>шизофренія</a:t>
            </a:r>
            <a:r>
              <a:rPr lang="ru-RU" sz="1600" dirty="0"/>
              <a:t>).</a:t>
            </a:r>
          </a:p>
        </p:txBody>
      </p:sp>
      <p:pic>
        <p:nvPicPr>
          <p:cNvPr id="3074" name="Picture 2" descr="Психологические защиты: регрессия и интеллектуализация. | ВКонтакте">
            <a:extLst>
              <a:ext uri="{FF2B5EF4-FFF2-40B4-BE49-F238E27FC236}">
                <a16:creationId xmlns:a16="http://schemas.microsoft.com/office/drawing/2014/main" id="{7855BDBA-792A-A4DC-EE7C-F7028B66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4" y="1786084"/>
            <a:ext cx="4018267" cy="26738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Проекція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69" y="1502816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Під</a:t>
            </a:r>
            <a:r>
              <a:rPr lang="ru-RU" sz="1600" dirty="0"/>
              <a:t> </a:t>
            </a:r>
            <a:r>
              <a:rPr lang="ru-RU" sz="1600" dirty="0" err="1"/>
              <a:t>впливом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механізму</a:t>
            </a:r>
            <a:r>
              <a:rPr lang="ru-RU" sz="1600" dirty="0"/>
              <a:t> </a:t>
            </a:r>
            <a:r>
              <a:rPr lang="ru-RU" sz="1600" dirty="0" err="1"/>
              <a:t>людина</a:t>
            </a:r>
            <a:r>
              <a:rPr lang="ru-RU" sz="1600" dirty="0"/>
              <a:t> переносить на </a:t>
            </a:r>
            <a:r>
              <a:rPr lang="ru-RU" sz="1600" dirty="0" err="1"/>
              <a:t>інших</a:t>
            </a:r>
            <a:r>
              <a:rPr lang="ru-RU" sz="1600" dirty="0"/>
              <a:t> людей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об’єкти</a:t>
            </a:r>
            <a:r>
              <a:rPr lang="ru-RU" sz="1600" dirty="0"/>
              <a:t> </a:t>
            </a:r>
            <a:r>
              <a:rPr lang="ru-RU" sz="1600" dirty="0" err="1"/>
              <a:t>почуття</a:t>
            </a:r>
            <a:r>
              <a:rPr lang="ru-RU" sz="1600" dirty="0"/>
              <a:t>, </a:t>
            </a:r>
            <a:r>
              <a:rPr lang="ru-RU" sz="1600" dirty="0" err="1"/>
              <a:t>бажання</a:t>
            </a:r>
            <a:r>
              <a:rPr lang="ru-RU" sz="1600" dirty="0"/>
              <a:t> і </a:t>
            </a:r>
            <a:r>
              <a:rPr lang="ru-RU" sz="1600" dirty="0" err="1"/>
              <a:t>мотиви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на </a:t>
            </a:r>
            <a:r>
              <a:rPr lang="ru-RU" sz="1600" dirty="0" err="1"/>
              <a:t>свідомому</a:t>
            </a:r>
            <a:r>
              <a:rPr lang="ru-RU" sz="1600" dirty="0"/>
              <a:t> </a:t>
            </a:r>
            <a:r>
              <a:rPr lang="ru-RU" sz="1600" dirty="0" err="1"/>
              <a:t>рівні</a:t>
            </a:r>
            <a:r>
              <a:rPr lang="ru-RU" sz="1600" dirty="0"/>
              <a:t> у себе </a:t>
            </a:r>
            <a:r>
              <a:rPr lang="ru-RU" sz="1600" dirty="0" err="1"/>
              <a:t>відкидає</a:t>
            </a:r>
            <a:r>
              <a:rPr lang="ru-RU" sz="1600" dirty="0"/>
              <a:t>. </a:t>
            </a:r>
            <a:r>
              <a:rPr lang="ru-RU" sz="1600" dirty="0" err="1"/>
              <a:t>Наприклад</a:t>
            </a:r>
            <a:r>
              <a:rPr lang="ru-RU" sz="1600" dirty="0"/>
              <a:t>, так </a:t>
            </a:r>
            <a:r>
              <a:rPr lang="ru-RU" sz="1600" dirty="0" err="1"/>
              <a:t>проявляється</a:t>
            </a:r>
            <a:r>
              <a:rPr lang="ru-RU" sz="1600" dirty="0"/>
              <a:t> </a:t>
            </a:r>
            <a:r>
              <a:rPr lang="ru-RU" sz="1600" dirty="0" err="1"/>
              <a:t>схильність</a:t>
            </a:r>
            <a:r>
              <a:rPr lang="ru-RU" sz="1600" dirty="0"/>
              <a:t> </a:t>
            </a:r>
            <a:r>
              <a:rPr lang="ru-RU" sz="1600" dirty="0" err="1"/>
              <a:t>звинувачувати</a:t>
            </a:r>
            <a:r>
              <a:rPr lang="ru-RU" sz="1600" dirty="0"/>
              <a:t> </a:t>
            </a:r>
            <a:r>
              <a:rPr lang="ru-RU" sz="1600" dirty="0" err="1"/>
              <a:t>когось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щось</a:t>
            </a:r>
            <a:r>
              <a:rPr lang="ru-RU" sz="1600" dirty="0"/>
              <a:t> у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невдачах</a:t>
            </a:r>
            <a:r>
              <a:rPr lang="ru-RU" sz="1600" dirty="0"/>
              <a:t>.</a:t>
            </a:r>
          </a:p>
          <a:p>
            <a:pPr algn="just"/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часто </a:t>
            </a:r>
            <a:r>
              <a:rPr lang="ru-RU" sz="1600" dirty="0" err="1"/>
              <a:t>включається</a:t>
            </a:r>
            <a:r>
              <a:rPr lang="ru-RU" sz="1600" dirty="0"/>
              <a:t> у </a:t>
            </a:r>
            <a:r>
              <a:rPr lang="ru-RU" sz="1600" dirty="0" err="1"/>
              <a:t>ранимих</a:t>
            </a:r>
            <a:r>
              <a:rPr lang="ru-RU" sz="1600" dirty="0"/>
              <a:t> і </a:t>
            </a:r>
            <a:r>
              <a:rPr lang="ru-RU" sz="1600" dirty="0" err="1"/>
              <a:t>незрілих</a:t>
            </a:r>
            <a:r>
              <a:rPr lang="ru-RU" sz="1600" dirty="0"/>
              <a:t> </a:t>
            </a:r>
            <a:r>
              <a:rPr lang="ru-RU" sz="1600" dirty="0" err="1"/>
              <a:t>особистостей</a:t>
            </a:r>
            <a:r>
              <a:rPr lang="ru-RU" sz="1600" dirty="0"/>
              <a:t>, а в </a:t>
            </a:r>
            <a:r>
              <a:rPr lang="ru-RU" sz="1600" dirty="0" err="1"/>
              <a:t>разі</a:t>
            </a:r>
            <a:r>
              <a:rPr lang="ru-RU" sz="1600" dirty="0"/>
              <a:t> </a:t>
            </a:r>
            <a:r>
              <a:rPr lang="ru-RU" sz="1600" dirty="0" err="1"/>
              <a:t>патології</a:t>
            </a:r>
            <a:r>
              <a:rPr lang="ru-RU" sz="1600" dirty="0"/>
              <a:t> </a:t>
            </a:r>
            <a:r>
              <a:rPr lang="ru-RU" sz="1600" dirty="0" err="1"/>
              <a:t>втрачається</a:t>
            </a:r>
            <a:r>
              <a:rPr lang="ru-RU" sz="1600" dirty="0"/>
              <a:t> </a:t>
            </a:r>
            <a:r>
              <a:rPr lang="ru-RU" sz="1600" dirty="0" err="1"/>
              <a:t>здатність</a:t>
            </a:r>
            <a:r>
              <a:rPr lang="ru-RU" sz="1600" dirty="0"/>
              <a:t> </a:t>
            </a:r>
            <a:r>
              <a:rPr lang="ru-RU" sz="1600" dirty="0" err="1"/>
              <a:t>відрізняти</a:t>
            </a:r>
            <a:r>
              <a:rPr lang="ru-RU" sz="1600" dirty="0"/>
              <a:t> </a:t>
            </a:r>
            <a:r>
              <a:rPr lang="ru-RU" sz="1600" dirty="0" err="1"/>
              <a:t>фантазії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реальності</a:t>
            </a:r>
            <a:r>
              <a:rPr lang="ru-RU" sz="1600" dirty="0"/>
              <a:t>.</a:t>
            </a:r>
          </a:p>
        </p:txBody>
      </p:sp>
      <p:pic>
        <p:nvPicPr>
          <p:cNvPr id="4098" name="Picture 2" descr="Психологическая проекция: как заметить и что делать, Психология – Гештальт  Клуб">
            <a:extLst>
              <a:ext uri="{FF2B5EF4-FFF2-40B4-BE49-F238E27FC236}">
                <a16:creationId xmlns:a16="http://schemas.microsoft.com/office/drawing/2014/main" id="{86A5F44E-5A9F-B6E6-BC25-4E353B17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502815"/>
            <a:ext cx="3513693" cy="31028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0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Інтроекція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765" y="1960930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протилежний</a:t>
            </a:r>
            <a:r>
              <a:rPr lang="ru-RU" sz="1600" dirty="0"/>
              <a:t> </a:t>
            </a:r>
            <a:r>
              <a:rPr lang="ru-RU" sz="1600" dirty="0" err="1"/>
              <a:t>проекції</a:t>
            </a:r>
            <a:r>
              <a:rPr lang="ru-RU" sz="1600" dirty="0"/>
              <a:t> – </a:t>
            </a:r>
            <a:r>
              <a:rPr lang="ru-RU" sz="1600" dirty="0" err="1"/>
              <a:t>людина</a:t>
            </a:r>
            <a:r>
              <a:rPr lang="ru-RU" sz="1600" dirty="0"/>
              <a:t> </a:t>
            </a:r>
            <a:r>
              <a:rPr lang="ru-RU" sz="1600" dirty="0" err="1"/>
              <a:t>символічно</a:t>
            </a:r>
            <a:r>
              <a:rPr lang="ru-RU" sz="1600" dirty="0"/>
              <a:t> </a:t>
            </a:r>
            <a:r>
              <a:rPr lang="ru-RU" sz="1600" dirty="0" err="1"/>
              <a:t>включає</a:t>
            </a:r>
            <a:r>
              <a:rPr lang="ru-RU" sz="1600" dirty="0"/>
              <a:t> в </a:t>
            </a:r>
            <a:r>
              <a:rPr lang="ru-RU" sz="1600" dirty="0" err="1"/>
              <a:t>своє</a:t>
            </a:r>
            <a:r>
              <a:rPr lang="ru-RU" sz="1600" dirty="0"/>
              <a:t> «Я» </a:t>
            </a:r>
            <a:r>
              <a:rPr lang="ru-RU" sz="1600" dirty="0" err="1"/>
              <a:t>іншу</a:t>
            </a:r>
            <a:r>
              <a:rPr lang="ru-RU" sz="1600" dirty="0"/>
              <a:t> </a:t>
            </a:r>
            <a:r>
              <a:rPr lang="ru-RU" sz="1600" dirty="0" err="1"/>
              <a:t>людину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об’єкт</a:t>
            </a:r>
            <a:r>
              <a:rPr lang="ru-RU" sz="1600" dirty="0"/>
              <a:t>. У </a:t>
            </a:r>
            <a:r>
              <a:rPr lang="ru-RU" sz="1600" dirty="0" err="1"/>
              <a:t>нормальній</a:t>
            </a:r>
            <a:r>
              <a:rPr lang="ru-RU" sz="1600" dirty="0"/>
              <a:t> </a:t>
            </a:r>
            <a:r>
              <a:rPr lang="ru-RU" sz="1600" dirty="0" err="1"/>
              <a:t>прояві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механізму</a:t>
            </a:r>
            <a:r>
              <a:rPr lang="ru-RU" sz="1600" dirty="0"/>
              <a:t> </a:t>
            </a:r>
            <a:r>
              <a:rPr lang="ru-RU" sz="1600" dirty="0" err="1"/>
              <a:t>дитина</a:t>
            </a:r>
            <a:r>
              <a:rPr lang="ru-RU" sz="1600" dirty="0"/>
              <a:t> </a:t>
            </a:r>
            <a:r>
              <a:rPr lang="ru-RU" sz="1600" dirty="0" err="1"/>
              <a:t>засвоює</a:t>
            </a:r>
            <a:r>
              <a:rPr lang="ru-RU" sz="1600" dirty="0"/>
              <a:t> </a:t>
            </a:r>
            <a:r>
              <a:rPr lang="ru-RU" sz="1600" dirty="0" err="1"/>
              <a:t>батьківські</a:t>
            </a:r>
            <a:r>
              <a:rPr lang="ru-RU" sz="1600" dirty="0"/>
              <a:t> </a:t>
            </a:r>
            <a:r>
              <a:rPr lang="ru-RU" sz="1600" dirty="0" err="1"/>
              <a:t>цінності</a:t>
            </a:r>
            <a:r>
              <a:rPr lang="ru-RU" sz="1600" dirty="0"/>
              <a:t>. В </a:t>
            </a:r>
            <a:r>
              <a:rPr lang="ru-RU" sz="1600" dirty="0" err="1"/>
              <a:t>хворобливих</a:t>
            </a:r>
            <a:r>
              <a:rPr lang="ru-RU" sz="1600" dirty="0"/>
              <a:t> формах,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агресивні</a:t>
            </a:r>
            <a:r>
              <a:rPr lang="ru-RU" sz="1600" dirty="0"/>
              <a:t> </a:t>
            </a:r>
            <a:r>
              <a:rPr lang="ru-RU" sz="1600" dirty="0" err="1"/>
              <a:t>спонукання</a:t>
            </a:r>
            <a:r>
              <a:rPr lang="ru-RU" sz="1600" dirty="0"/>
              <a:t> до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проявляються</a:t>
            </a:r>
            <a:r>
              <a:rPr lang="ru-RU" sz="1600" dirty="0"/>
              <a:t> самокритикою і </a:t>
            </a:r>
            <a:r>
              <a:rPr lang="ru-RU" sz="1600" dirty="0" err="1"/>
              <a:t>знецінюванням</a:t>
            </a:r>
            <a:r>
              <a:rPr lang="ru-RU" sz="1600" dirty="0"/>
              <a:t> себе самого.</a:t>
            </a:r>
          </a:p>
        </p:txBody>
      </p:sp>
      <p:pic>
        <p:nvPicPr>
          <p:cNvPr id="5122" name="Picture 2" descr="Интроекция. Механизм прерывания контакта. - Сайт Марии Загорской">
            <a:extLst>
              <a:ext uri="{FF2B5EF4-FFF2-40B4-BE49-F238E27FC236}">
                <a16:creationId xmlns:a16="http://schemas.microsoft.com/office/drawing/2014/main" id="{A0576700-B490-1E3E-3361-CAD4C73A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502815"/>
            <a:ext cx="3029865" cy="30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0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Раціоналізація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69" y="2266340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виправдання</a:t>
            </a:r>
            <a:r>
              <a:rPr lang="ru-RU" sz="1600" dirty="0"/>
              <a:t> думок, </a:t>
            </a:r>
            <a:r>
              <a:rPr lang="ru-RU" sz="1600" dirty="0" err="1"/>
              <a:t>почуттів</a:t>
            </a:r>
            <a:r>
              <a:rPr lang="ru-RU" sz="1600" dirty="0"/>
              <a:t> і </a:t>
            </a:r>
            <a:r>
              <a:rPr lang="ru-RU" sz="1600" dirty="0" err="1"/>
              <a:t>поводжень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, </a:t>
            </a:r>
            <a:r>
              <a:rPr lang="ru-RU" sz="1600" dirty="0" err="1"/>
              <a:t>насправді</a:t>
            </a:r>
            <a:r>
              <a:rPr lang="ru-RU" sz="1600" dirty="0"/>
              <a:t>, </a:t>
            </a:r>
            <a:r>
              <a:rPr lang="ru-RU" sz="1600" dirty="0" err="1"/>
              <a:t>неприйнятні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найпоширеніший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психологічного</a:t>
            </a:r>
            <a:r>
              <a:rPr lang="ru-RU" sz="1600" dirty="0"/>
              <a:t> </a:t>
            </a:r>
            <a:r>
              <a:rPr lang="ru-RU" sz="1600" dirty="0" err="1"/>
              <a:t>захисту</a:t>
            </a:r>
            <a:r>
              <a:rPr lang="ru-RU" sz="1600" dirty="0"/>
              <a:t>. </a:t>
            </a:r>
            <a:r>
              <a:rPr lang="ru-RU" sz="1600" dirty="0" err="1"/>
              <a:t>Раціоналізацію</a:t>
            </a:r>
            <a:r>
              <a:rPr lang="ru-RU" sz="1600" dirty="0"/>
              <a:t> </a:t>
            </a:r>
            <a:r>
              <a:rPr lang="ru-RU" sz="1600" dirty="0" err="1"/>
              <a:t>слід</a:t>
            </a:r>
            <a:r>
              <a:rPr lang="ru-RU" sz="1600" dirty="0"/>
              <a:t> </a:t>
            </a:r>
            <a:r>
              <a:rPr lang="ru-RU" sz="1600" dirty="0" err="1"/>
              <a:t>відрізняти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навмисної</a:t>
            </a:r>
            <a:r>
              <a:rPr lang="ru-RU" sz="1600" dirty="0"/>
              <a:t> </a:t>
            </a:r>
            <a:r>
              <a:rPr lang="ru-RU" sz="1600" dirty="0" err="1"/>
              <a:t>брехні</a:t>
            </a:r>
            <a:r>
              <a:rPr lang="ru-RU" sz="1600" dirty="0"/>
              <a:t>. У </a:t>
            </a:r>
            <a:r>
              <a:rPr lang="ru-RU" sz="1600" dirty="0" err="1"/>
              <a:t>ній</a:t>
            </a:r>
            <a:r>
              <a:rPr lang="ru-RU" sz="1600" dirty="0"/>
              <a:t> </a:t>
            </a:r>
            <a:r>
              <a:rPr lang="ru-RU" sz="1600" dirty="0" err="1"/>
              <a:t>є</a:t>
            </a:r>
            <a:r>
              <a:rPr lang="ru-RU" sz="1600" dirty="0"/>
              <a:t> </a:t>
            </a:r>
            <a:r>
              <a:rPr lang="ru-RU" sz="1600" dirty="0" err="1"/>
              <a:t>хоча</a:t>
            </a:r>
            <a:r>
              <a:rPr lang="ru-RU" sz="1600" dirty="0"/>
              <a:t> б </a:t>
            </a:r>
            <a:r>
              <a:rPr lang="ru-RU" sz="1600" dirty="0" err="1"/>
              <a:t>частина</a:t>
            </a:r>
            <a:r>
              <a:rPr lang="ru-RU" sz="1600" dirty="0"/>
              <a:t> </a:t>
            </a:r>
            <a:r>
              <a:rPr lang="ru-RU" sz="1600" dirty="0" err="1"/>
              <a:t>правди</a:t>
            </a:r>
            <a:r>
              <a:rPr lang="ru-RU" sz="1600" dirty="0"/>
              <a:t>, але </a:t>
            </a:r>
            <a:r>
              <a:rPr lang="ru-RU" sz="1600" dirty="0" err="1"/>
              <a:t>більше</a:t>
            </a:r>
            <a:r>
              <a:rPr lang="ru-RU" sz="1600" dirty="0"/>
              <a:t> самообману.</a:t>
            </a:r>
          </a:p>
        </p:txBody>
      </p:sp>
      <p:pic>
        <p:nvPicPr>
          <p:cNvPr id="6146" name="Picture 2" descr="Рационализация: понятие в психологии, основные плюсы и минусы">
            <a:extLst>
              <a:ext uri="{FF2B5EF4-FFF2-40B4-BE49-F238E27FC236}">
                <a16:creationId xmlns:a16="http://schemas.microsoft.com/office/drawing/2014/main" id="{71A1019A-D64A-6728-33AD-BFB560FA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573354"/>
            <a:ext cx="3139982" cy="312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2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Інтелектуалізація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13635"/>
            <a:ext cx="4335096" cy="3240430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неусвідомлене</a:t>
            </a:r>
            <a:r>
              <a:rPr lang="ru-RU" sz="1600" dirty="0"/>
              <a:t> </a:t>
            </a:r>
            <a:r>
              <a:rPr lang="ru-RU" sz="1600" dirty="0" err="1"/>
              <a:t>прагнення</a:t>
            </a:r>
            <a:r>
              <a:rPr lang="ru-RU" sz="1600" dirty="0"/>
              <a:t> </a:t>
            </a:r>
            <a:r>
              <a:rPr lang="ru-RU" sz="1600" dirty="0" err="1"/>
              <a:t>контролювати</a:t>
            </a:r>
            <a:r>
              <a:rPr lang="ru-RU" sz="1600" dirty="0"/>
              <a:t> </a:t>
            </a:r>
            <a:r>
              <a:rPr lang="ru-RU" sz="1600" dirty="0" err="1"/>
              <a:t>емоції</a:t>
            </a:r>
            <a:r>
              <a:rPr lang="ru-RU" sz="1600" dirty="0"/>
              <a:t> і </a:t>
            </a:r>
            <a:r>
              <a:rPr lang="ru-RU" sz="1600" dirty="0" err="1"/>
              <a:t>почуття</a:t>
            </a:r>
            <a:r>
              <a:rPr lang="ru-RU" sz="1600" dirty="0"/>
              <a:t>, </a:t>
            </a:r>
            <a:r>
              <a:rPr lang="ru-RU" sz="1600" dirty="0" err="1"/>
              <a:t>грунтуючись</a:t>
            </a:r>
            <a:r>
              <a:rPr lang="ru-RU" sz="1600" dirty="0"/>
              <a:t> на </a:t>
            </a:r>
            <a:r>
              <a:rPr lang="ru-RU" sz="1600" dirty="0" err="1"/>
              <a:t>раціональній</a:t>
            </a:r>
            <a:r>
              <a:rPr lang="ru-RU" sz="1600" dirty="0"/>
              <a:t> </a:t>
            </a:r>
            <a:r>
              <a:rPr lang="ru-RU" sz="1600" dirty="0" err="1"/>
              <a:t>інтерпретації</a:t>
            </a:r>
            <a:r>
              <a:rPr lang="ru-RU" sz="1600" dirty="0"/>
              <a:t> </a:t>
            </a:r>
            <a:r>
              <a:rPr lang="ru-RU" sz="1600" dirty="0" err="1"/>
              <a:t>ситуації</a:t>
            </a:r>
            <a:r>
              <a:rPr lang="ru-RU" sz="1600" dirty="0"/>
              <a:t>. </a:t>
            </a:r>
            <a:r>
              <a:rPr lang="ru-RU" sz="1600" dirty="0" err="1"/>
              <a:t>Інтелектуалізація</a:t>
            </a:r>
            <a:r>
              <a:rPr lang="ru-RU" sz="1600" dirty="0"/>
              <a:t> </a:t>
            </a:r>
            <a:r>
              <a:rPr lang="ru-RU" sz="1600" dirty="0" err="1"/>
              <a:t>підміняє</a:t>
            </a:r>
            <a:r>
              <a:rPr lang="ru-RU" sz="1600" dirty="0"/>
              <a:t> </a:t>
            </a:r>
            <a:r>
              <a:rPr lang="ru-RU" sz="1600" dirty="0" err="1"/>
              <a:t>переживання</a:t>
            </a:r>
            <a:r>
              <a:rPr lang="ru-RU" sz="1600" dirty="0"/>
              <a:t>, як </a:t>
            </a:r>
            <a:r>
              <a:rPr lang="ru-RU" sz="1600" dirty="0" err="1"/>
              <a:t>почуття</a:t>
            </a:r>
            <a:r>
              <a:rPr lang="ru-RU" sz="1600" dirty="0"/>
              <a:t> </a:t>
            </a:r>
            <a:r>
              <a:rPr lang="ru-RU" sz="1600" dirty="0" err="1"/>
              <a:t>роздумами</a:t>
            </a:r>
            <a:r>
              <a:rPr lang="ru-RU" sz="1600" dirty="0"/>
              <a:t> про них.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розмови</a:t>
            </a:r>
            <a:r>
              <a:rPr lang="ru-RU" sz="1600" dirty="0"/>
              <a:t> про </a:t>
            </a:r>
            <a:r>
              <a:rPr lang="ru-RU" sz="1600" dirty="0" err="1"/>
              <a:t>любов</a:t>
            </a:r>
            <a:r>
              <a:rPr lang="ru-RU" sz="1600" dirty="0"/>
              <a:t> </a:t>
            </a:r>
            <a:r>
              <a:rPr lang="ru-RU" sz="1600" dirty="0" err="1"/>
              <a:t>заміняють</a:t>
            </a:r>
            <a:r>
              <a:rPr lang="ru-RU" sz="1600" dirty="0"/>
              <a:t> </a:t>
            </a:r>
            <a:r>
              <a:rPr lang="ru-RU" sz="1600" dirty="0" err="1"/>
              <a:t>реальні</a:t>
            </a:r>
            <a:r>
              <a:rPr lang="ru-RU" sz="1600" dirty="0"/>
              <a:t> </a:t>
            </a:r>
            <a:r>
              <a:rPr lang="ru-RU" sz="1600" dirty="0" err="1"/>
              <a:t>почуття</a:t>
            </a:r>
            <a:r>
              <a:rPr lang="ru-RU" sz="1600" dirty="0"/>
              <a:t>.</a:t>
            </a:r>
          </a:p>
        </p:txBody>
      </p:sp>
      <p:pic>
        <p:nvPicPr>
          <p:cNvPr id="7170" name="Picture 2" descr="Интеллектуализация, Психология – Гештальт Клуб">
            <a:extLst>
              <a:ext uri="{FF2B5EF4-FFF2-40B4-BE49-F238E27FC236}">
                <a16:creationId xmlns:a16="http://schemas.microsoft.com/office/drawing/2014/main" id="{2AACC8AC-D2DF-93DA-3E7B-685DA648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1677461"/>
            <a:ext cx="3817625" cy="25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Macintosh PowerPoint</Application>
  <PresentationFormat>Экран (16:9)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Основні механізми психологічного захисту</vt:lpstr>
      <vt:lpstr>Вступ</vt:lpstr>
      <vt:lpstr>Як працює?</vt:lpstr>
      <vt:lpstr>Витіснення</vt:lpstr>
      <vt:lpstr>Регресія</vt:lpstr>
      <vt:lpstr>Проекція</vt:lpstr>
      <vt:lpstr>Інтроекція</vt:lpstr>
      <vt:lpstr>Раціоналізація</vt:lpstr>
      <vt:lpstr>Інтелектуалізація</vt:lpstr>
      <vt:lpstr>Компенсація</vt:lpstr>
      <vt:lpstr>Реактивне формування</vt:lpstr>
      <vt:lpstr>Заперечення</vt:lpstr>
      <vt:lpstr>Зміщення</vt:lpstr>
      <vt:lpstr>Висновок</vt:lpstr>
      <vt:lpstr>ДЯКУЮ ЗА УВАГУ!!!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2022-11-22T08:55:29Z</dcterms:modified>
</cp:coreProperties>
</file>