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3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21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6D61A-83D1-22D7-345B-1A349094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CC69B3-FD34-6680-F9E9-86FDDCE0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60917-712B-ACC1-F85A-D0760812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554B7-4589-49AB-F2A0-698BB9BE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597869-B648-94EA-3AA4-E1BE6578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FB5E0-A6EE-E044-8255-4C737BBE998F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81787710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FCAAE-19FB-2CE7-6EFA-F46AA1A2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D6F6B-6AEF-AEE1-C006-84AB56174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FE19C-51BA-6A94-C6F0-5D9A6CBF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F424F-371D-BBA7-2E57-FE2CB75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C816A-B6DA-1541-BE7E-23FC448A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C760-3EFC-3D4B-ACD9-17EB8611A416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192303240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1C2968-B365-3F23-7CBF-F8F7DE9B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D28E56-B475-FA2C-DE6F-A16BB98C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1E2F2-1CE4-2B6C-B115-834DAD34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D3E19-AB1F-F5DB-5572-819BF78F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344FD-61A3-5210-B038-A63ACC5B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F8FAE-5A5D-1E44-B224-F27976803E2D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14779705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32F3-454A-EBA0-28BB-C7DB48B8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C0FB8-C796-2CA2-AB94-A1A6B980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759A9-7BB3-8D12-F429-1C01C750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34413-E806-B4E7-A2A7-DD8021EC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B2915-2CD6-F407-FB71-424239E2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1B202-6C17-B14E-A0C6-B84384D66A28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0976533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8091B-4ADA-A94D-57BB-6831C616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AA2584-7BEF-1954-4A1B-309D1146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AE1FA-3F34-E9CD-058E-8B77E5CF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0A0E4-42D3-B750-F421-B519FB51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C7356-07A4-F1AA-EEA5-3596FCB2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E8823-9B96-0A4C-A97E-61B0452564E7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76902151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79FF-19DA-969D-CEDB-9EC1024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64BA0-CD73-B65F-A610-9F97691F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817A9-ACFB-2B9F-7D59-08B0ED875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BC3E2F-E51D-40F1-F9D8-ABC27C89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CE4089-4851-AA6D-868E-044FAA95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28BEC6-C647-18BE-828F-5E383B20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6440E-F6E4-2241-8BA5-E685410F6A27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161670357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48D8B-FAF3-F5E4-9964-9A2DCCF7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821415-BD21-C0AB-72D7-E77E8A74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574BD3-67FA-4526-A99D-74605EC8C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85C70B-5BA6-5C48-9531-7341ABF0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C56C37-05DD-C058-2BDE-FB902B047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5B35C3-FA23-AFB8-BC98-489F64B8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47296C-25B1-34D3-1158-155E8FE1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1DD583-EB2B-E505-CE6A-E481A17C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B6B45-0597-E64D-AC91-1FBC7C4718CB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19069103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5DB2-E5B6-D292-54D4-995054E9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E136EC-82F1-5E3E-9D48-58FFB516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E3B82F-F359-D75D-1AA8-165A3BC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67F9AD-2777-CC5A-1465-2CAD42D2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609BA-27F5-D147-B87E-0038F528F276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35901384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980409-DEAD-1C08-0F0C-D4D418A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D2D35E-DD45-D9F4-22F1-6E640581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F0E5A1-2AC6-B34A-47C9-FEBAAAD2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AD197-1B4B-D145-BD9C-B8AEE6E728D9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97245966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8F0DC-869C-981D-DA5E-9CA6FA79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36BD5-C9C1-699A-9FF7-D2F47A70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A6327-E043-F49F-0CA2-AAC53ED5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66C69-1061-E77D-35C7-1F5C44DE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D0233-7654-D32C-1CC6-7DE80045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93FD-25C8-5348-AA8F-FE2E5EE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9511D-7703-3447-B401-8E6F10572642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5911287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7A0B0-8BB6-44F7-6BCB-8BA52495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38D01A-0347-D265-D6DF-A048988A9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E95AE8-0A9E-E874-6423-D57D24F63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687008-5891-C06C-80E4-3CE6A4F5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FB3720-4964-BE34-E761-735F7CB8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76EEF9-CE14-2703-7480-D4350B9E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D3E55-6404-7244-8DAC-2CCAAEAFC8E2}" type="slidenum">
              <a:rPr lang="es-ES" altLang="ru-UA"/>
              <a:pPr/>
              <a:t>‹#›</a:t>
            </a:fld>
            <a:endParaRPr lang="es-ES" altLang="ru-UA"/>
          </a:p>
        </p:txBody>
      </p:sp>
    </p:spTree>
    <p:extLst>
      <p:ext uri="{BB962C8B-B14F-4D97-AF65-F5344CB8AC3E}">
        <p14:creationId xmlns:p14="http://schemas.microsoft.com/office/powerpoint/2010/main" val="16145252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4B1D46-45C0-0DD5-8516-84EBCC8BF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UA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24A11F-F43B-D8E7-84B2-E8709A91E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UA"/>
              <a:t>Haga clic para modificar el estilo de texto del patrón</a:t>
            </a:r>
          </a:p>
          <a:p>
            <a:pPr lvl="1"/>
            <a:r>
              <a:rPr lang="es-ES" altLang="ru-UA"/>
              <a:t>Segundo nivel</a:t>
            </a:r>
          </a:p>
          <a:p>
            <a:pPr lvl="2"/>
            <a:r>
              <a:rPr lang="es-ES" altLang="ru-UA"/>
              <a:t>Tercer nivel</a:t>
            </a:r>
          </a:p>
          <a:p>
            <a:pPr lvl="3"/>
            <a:r>
              <a:rPr lang="es-ES" altLang="ru-UA"/>
              <a:t>Cuarto nivel</a:t>
            </a:r>
          </a:p>
          <a:p>
            <a:pPr lvl="4"/>
            <a:r>
              <a:rPr lang="es-ES" altLang="ru-UA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842082-9D0F-8403-69E4-752A3F8BCE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ru-U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5393FA-41E8-B293-8BCD-EE071D7D8F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ru-U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3ABB6E-7195-0F03-E7E8-6FBB9F2A54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A2F644-E24D-6D4A-B88B-251E936FAFE2}" type="slidenum">
              <a:rPr lang="es-ES" altLang="ru-UA"/>
              <a:pPr/>
              <a:t>‹#›</a:t>
            </a:fld>
            <a:endParaRPr lang="es-ES" altLang="ru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D2DDD400-B4C1-554F-7491-7D2462DE3F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95936" y="1700808"/>
            <a:ext cx="4897239" cy="3528417"/>
          </a:xfrm>
          <a:noFill/>
          <a:ln/>
        </p:spPr>
        <p:txBody>
          <a:bodyPr anchor="ctr"/>
          <a:lstStyle/>
          <a:p>
            <a:r>
              <a:rPr lang="ru-RU" altLang="ru-UA" sz="3200" b="1" dirty="0">
                <a:solidFill>
                  <a:schemeClr val="bg1"/>
                </a:solidFill>
              </a:rPr>
              <a:t>Системна </a:t>
            </a:r>
            <a:r>
              <a:rPr lang="ru-RU" altLang="ru-UA" sz="3200" b="1" dirty="0" err="1">
                <a:solidFill>
                  <a:schemeClr val="bg1"/>
                </a:solidFill>
              </a:rPr>
              <a:t>детермінація</a:t>
            </a:r>
            <a:r>
              <a:rPr lang="ru-RU" altLang="ru-UA" sz="3200" b="1" dirty="0">
                <a:solidFill>
                  <a:schemeClr val="bg1"/>
                </a:solidFill>
              </a:rPr>
              <a:t> </a:t>
            </a:r>
            <a:r>
              <a:rPr lang="ru-RU" altLang="ru-UA" sz="3200" b="1" dirty="0" err="1">
                <a:solidFill>
                  <a:schemeClr val="bg1"/>
                </a:solidFill>
              </a:rPr>
              <a:t>розвитку</a:t>
            </a:r>
            <a:r>
              <a:rPr lang="ru-RU" altLang="ru-UA" sz="3200" b="1" dirty="0">
                <a:solidFill>
                  <a:schemeClr val="bg1"/>
                </a:solidFill>
              </a:rPr>
              <a:t> </a:t>
            </a:r>
            <a:r>
              <a:rPr lang="ru-RU" altLang="ru-UA" sz="3200" b="1" dirty="0" err="1">
                <a:solidFill>
                  <a:schemeClr val="bg1"/>
                </a:solidFill>
              </a:rPr>
              <a:t>особистості</a:t>
            </a:r>
            <a:r>
              <a:rPr lang="ru-RU" altLang="ru-UA" sz="3200" b="1" dirty="0">
                <a:solidFill>
                  <a:schemeClr val="bg1"/>
                </a:solidFill>
              </a:rPr>
              <a:t> (</a:t>
            </a:r>
            <a:r>
              <a:rPr lang="ru-RU" altLang="ru-UA" sz="3200" b="1" dirty="0" err="1">
                <a:solidFill>
                  <a:schemeClr val="bg1"/>
                </a:solidFill>
              </a:rPr>
              <a:t>соціалізація</a:t>
            </a:r>
            <a:r>
              <a:rPr lang="ru-RU" altLang="ru-UA" sz="3200" b="1" dirty="0">
                <a:solidFill>
                  <a:schemeClr val="bg1"/>
                </a:solidFill>
              </a:rPr>
              <a:t>, </a:t>
            </a:r>
            <a:r>
              <a:rPr lang="ru-RU" altLang="ru-UA" sz="3200" b="1" dirty="0" err="1">
                <a:solidFill>
                  <a:schemeClr val="bg1"/>
                </a:solidFill>
              </a:rPr>
              <a:t>індивідуалізація</a:t>
            </a:r>
            <a:r>
              <a:rPr lang="ru-RU" altLang="ru-UA" sz="3200" b="1" dirty="0">
                <a:solidFill>
                  <a:schemeClr val="bg1"/>
                </a:solidFill>
              </a:rPr>
              <a:t>)</a:t>
            </a:r>
            <a:endParaRPr lang="es-ES" altLang="ru-UA" sz="3200" b="1" dirty="0">
              <a:solidFill>
                <a:schemeClr val="bg1"/>
              </a:solidFill>
            </a:endParaRPr>
          </a:p>
        </p:txBody>
      </p:sp>
      <p:sp>
        <p:nvSpPr>
          <p:cNvPr id="2163" name="Rectangle 115">
            <a:extLst>
              <a:ext uri="{FF2B5EF4-FFF2-40B4-BE49-F238E27FC236}">
                <a16:creationId xmlns:a16="http://schemas.microsoft.com/office/drawing/2014/main" id="{0314AC71-23E9-EF61-8809-5AED19BBE6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99918" y="4882607"/>
            <a:ext cx="3888878" cy="479425"/>
          </a:xfrm>
        </p:spPr>
        <p:txBody>
          <a:bodyPr/>
          <a:lstStyle/>
          <a:p>
            <a:pPr algn="l"/>
            <a:r>
              <a:rPr lang="uk-UA" altLang="ru-UA" sz="1800" dirty="0">
                <a:solidFill>
                  <a:schemeClr val="bg1"/>
                </a:solidFill>
              </a:rPr>
              <a:t>Підготував: Мєшков Андрій ІП-15</a:t>
            </a:r>
            <a:endParaRPr lang="es-ES" altLang="ru-UA" sz="1800" dirty="0">
              <a:solidFill>
                <a:schemeClr val="bg1"/>
              </a:solidFill>
            </a:endParaRPr>
          </a:p>
        </p:txBody>
      </p:sp>
      <p:sp>
        <p:nvSpPr>
          <p:cNvPr id="4" name="Rectangle 115">
            <a:extLst>
              <a:ext uri="{FF2B5EF4-FFF2-40B4-BE49-F238E27FC236}">
                <a16:creationId xmlns:a16="http://schemas.microsoft.com/office/drawing/2014/main" id="{F92E38C7-7975-E359-B412-A4C965FAC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844824"/>
            <a:ext cx="4897239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altLang="ru-UA" sz="1200" dirty="0">
                <a:solidFill>
                  <a:schemeClr val="bg1"/>
                </a:solidFill>
              </a:rPr>
              <a:t>Семінарське заняття 1. Тема 1. Базові категорії психології: відображення, особистість.</a:t>
            </a:r>
            <a:endParaRPr lang="es-ES" altLang="ru-UA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6491B9B-AD68-61FE-219A-10CF57738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ru-UA" altLang="ru-UA" dirty="0">
                <a:solidFill>
                  <a:schemeClr val="bg1"/>
                </a:solidFill>
              </a:rPr>
              <a:t>Вступ. Людина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1EDC717-37D3-D4D9-6ACB-8D9F700DC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6912768" cy="1573212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ru-RU" altLang="ru-UA" sz="1600" dirty="0" err="1"/>
              <a:t>Специфічною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особливістю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людини</a:t>
            </a:r>
            <a:r>
              <a:rPr lang="ru-RU" altLang="ru-UA" sz="1600" dirty="0"/>
              <a:t> як </a:t>
            </a:r>
            <a:r>
              <a:rPr lang="ru-RU" altLang="ru-UA" sz="1600" dirty="0" err="1"/>
              <a:t>біологічної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істоти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що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належить</a:t>
            </a:r>
            <a:r>
              <a:rPr lang="ru-RU" altLang="ru-UA" sz="1600" dirty="0"/>
              <a:t> до </a:t>
            </a:r>
            <a:r>
              <a:rPr lang="ru-RU" altLang="ru-UA" sz="1600" dirty="0" err="1"/>
              <a:t>класу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ссавців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є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прямоходіння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пристосованість</a:t>
            </a:r>
            <a:r>
              <a:rPr lang="ru-RU" altLang="ru-UA" sz="1600" dirty="0"/>
              <a:t> рук до </a:t>
            </a:r>
            <a:r>
              <a:rPr lang="ru-RU" altLang="ru-UA" sz="1600" dirty="0" err="1"/>
              <a:t>трудової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діяльності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високорозвинений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мозок</a:t>
            </a:r>
            <a:r>
              <a:rPr lang="ru-RU" altLang="ru-UA" sz="1600" dirty="0"/>
              <a:t>. Як </a:t>
            </a:r>
            <a:r>
              <a:rPr lang="ru-RU" altLang="ru-UA" sz="1600" dirty="0" err="1"/>
              <a:t>суспільна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істота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людина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наділена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свідомістю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завдяки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якому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здатна</a:t>
            </a:r>
            <a:r>
              <a:rPr lang="ru-RU" altLang="ru-UA" sz="1600" dirty="0"/>
              <a:t> не </a:t>
            </a:r>
            <a:r>
              <a:rPr lang="ru-RU" altLang="ru-UA" sz="1600" dirty="0" err="1"/>
              <a:t>тільки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свідомо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відбивати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світ</a:t>
            </a:r>
            <a:r>
              <a:rPr lang="ru-RU" altLang="ru-UA" sz="1600" dirty="0"/>
              <a:t>, а й </a:t>
            </a:r>
            <a:r>
              <a:rPr lang="ru-RU" altLang="ru-UA" sz="1600" dirty="0" err="1"/>
              <a:t>перетворювати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його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відповідно</a:t>
            </a:r>
            <a:r>
              <a:rPr lang="ru-RU" altLang="ru-UA" sz="1600" dirty="0"/>
              <a:t> до </a:t>
            </a:r>
            <a:r>
              <a:rPr lang="ru-RU" altLang="ru-UA" sz="1600" dirty="0" err="1"/>
              <a:t>своїх</a:t>
            </a:r>
            <a:r>
              <a:rPr lang="ru-RU" altLang="ru-UA" sz="1600" dirty="0"/>
              <a:t> потреб і </a:t>
            </a:r>
            <a:r>
              <a:rPr lang="ru-RU" altLang="ru-UA" sz="1600" dirty="0" err="1"/>
              <a:t>інтересів</a:t>
            </a:r>
            <a:r>
              <a:rPr lang="ru-RU" altLang="ru-UA" sz="16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1A9ED-DCBA-EB19-0407-4955D2022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655988"/>
            <a:ext cx="6912768" cy="2581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UA" sz="1600" dirty="0"/>
              <a:t>У </a:t>
            </a:r>
            <a:r>
              <a:rPr lang="ru-RU" altLang="ru-UA" sz="1600" dirty="0" err="1"/>
              <a:t>людині</a:t>
            </a:r>
            <a:r>
              <a:rPr lang="ru-RU" altLang="ru-UA" sz="1600" dirty="0"/>
              <a:t> як про </a:t>
            </a:r>
            <a:r>
              <a:rPr lang="ru-RU" altLang="ru-UA" sz="1600" dirty="0" err="1"/>
              <a:t>особистість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можна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говорити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лише</a:t>
            </a:r>
            <a:r>
              <a:rPr lang="ru-RU" altLang="ru-UA" sz="1600" dirty="0"/>
              <a:t> з </a:t>
            </a:r>
            <a:r>
              <a:rPr lang="ru-RU" altLang="ru-UA" sz="1600" dirty="0" err="1"/>
              <a:t>деякого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етапу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її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життєдіяльності</a:t>
            </a:r>
            <a:r>
              <a:rPr lang="ru-RU" altLang="ru-UA" sz="1600" dirty="0"/>
              <a:t>. </a:t>
            </a:r>
            <a:r>
              <a:rPr lang="ru-RU" altLang="ru-UA" sz="1600" dirty="0" err="1"/>
              <a:t>Особистість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є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онтогенетичне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придбання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людини</a:t>
            </a:r>
            <a:r>
              <a:rPr lang="ru-RU" altLang="ru-UA" sz="1600" dirty="0"/>
              <a:t>, результат складного </a:t>
            </a:r>
            <a:r>
              <a:rPr lang="ru-RU" altLang="ru-UA" sz="1600" dirty="0" err="1"/>
              <a:t>процесу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його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соціального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розвитку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що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відбувається</a:t>
            </a:r>
            <a:r>
              <a:rPr lang="ru-RU" altLang="ru-UA" sz="1600" dirty="0"/>
              <a:t> в </a:t>
            </a:r>
            <a:r>
              <a:rPr lang="ru-RU" altLang="ru-UA" sz="1600" dirty="0" err="1"/>
              <a:t>тісному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взаємозв'язку</a:t>
            </a:r>
            <a:r>
              <a:rPr lang="ru-RU" altLang="ru-UA" sz="1600" dirty="0"/>
              <a:t> з </a:t>
            </a:r>
            <a:r>
              <a:rPr lang="ru-RU" altLang="ru-UA" sz="1600" dirty="0" err="1"/>
              <a:t>розвитком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суспільства</a:t>
            </a:r>
            <a:r>
              <a:rPr lang="ru-RU" altLang="ru-UA" sz="1600" dirty="0"/>
              <a:t>. </a:t>
            </a:r>
            <a:r>
              <a:rPr lang="ru-RU" altLang="ru-UA" sz="1600" dirty="0" err="1"/>
              <a:t>Процес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становлення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особистості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здійснюється</a:t>
            </a:r>
            <a:r>
              <a:rPr lang="ru-RU" altLang="ru-UA" sz="1600" dirty="0"/>
              <a:t> у </a:t>
            </a:r>
            <a:r>
              <a:rPr lang="ru-RU" altLang="ru-UA" sz="1600" dirty="0" err="1"/>
              <a:t>різноманітних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соціальних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відносинах</a:t>
            </a:r>
            <a:r>
              <a:rPr lang="ru-RU" altLang="ru-UA" sz="1600" dirty="0"/>
              <a:t>, до </a:t>
            </a:r>
            <a:r>
              <a:rPr lang="ru-RU" altLang="ru-UA" sz="1600" dirty="0" err="1"/>
              <a:t>яких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він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включається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своєю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духовністю</a:t>
            </a:r>
            <a:r>
              <a:rPr lang="ru-RU" altLang="ru-UA" sz="1600" dirty="0"/>
              <a:t>. У </a:t>
            </a:r>
            <a:r>
              <a:rPr lang="ru-RU" altLang="ru-UA" sz="1600" dirty="0" err="1"/>
              <a:t>результаті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накопичення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знань</a:t>
            </a:r>
            <a:r>
              <a:rPr lang="ru-RU" altLang="ru-UA" sz="1600" dirty="0"/>
              <a:t> і </a:t>
            </a:r>
            <a:r>
              <a:rPr lang="ru-RU" altLang="ru-UA" sz="1600" dirty="0" err="1"/>
              <a:t>досвіду</a:t>
            </a:r>
            <a:r>
              <a:rPr lang="ru-RU" altLang="ru-UA" sz="1600" dirty="0"/>
              <a:t> в </a:t>
            </a:r>
            <a:r>
              <a:rPr lang="ru-RU" altLang="ru-UA" sz="1600" dirty="0" err="1"/>
              <a:t>особистості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складається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певний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погляд</a:t>
            </a:r>
            <a:r>
              <a:rPr lang="ru-RU" altLang="ru-UA" sz="1600" dirty="0"/>
              <a:t> на </a:t>
            </a:r>
            <a:r>
              <a:rPr lang="ru-RU" altLang="ru-UA" sz="1600" dirty="0" err="1"/>
              <a:t>навколишнє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формується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здатність</a:t>
            </a:r>
            <a:r>
              <a:rPr lang="ru-RU" altLang="ru-UA" sz="1600" dirty="0"/>
              <a:t> до </a:t>
            </a:r>
            <a:r>
              <a:rPr lang="ru-RU" altLang="ru-UA" sz="1600" dirty="0" err="1"/>
              <a:t>самостійного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свідомо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відображення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дійсності</a:t>
            </a:r>
            <a:r>
              <a:rPr lang="ru-RU" altLang="ru-UA" sz="1600" dirty="0"/>
              <a:t>, </a:t>
            </a:r>
            <a:r>
              <a:rPr lang="ru-RU" altLang="ru-UA" sz="1600" dirty="0" err="1"/>
              <a:t>що</a:t>
            </a:r>
            <a:r>
              <a:rPr lang="ru-RU" altLang="ru-UA" sz="1600" dirty="0"/>
              <a:t> </a:t>
            </a:r>
            <a:r>
              <a:rPr lang="ru-RU" altLang="ru-UA" sz="1600" dirty="0" err="1"/>
              <a:t>має</a:t>
            </a:r>
            <a:r>
              <a:rPr lang="ru-RU" altLang="ru-UA" sz="1600" dirty="0"/>
              <a:t> </a:t>
            </a:r>
            <a:r>
              <a:rPr lang="ru-RU" altLang="ru-UA" sz="1600" dirty="0" err="1"/>
              <a:t>індивідуальний</a:t>
            </a:r>
            <a:r>
              <a:rPr lang="ru-RU" altLang="ru-UA" sz="1600" dirty="0"/>
              <a:t> характер.</a:t>
            </a:r>
            <a:endParaRPr lang="ru-UA" altLang="ru-UA" sz="1600" dirty="0"/>
          </a:p>
        </p:txBody>
      </p:sp>
      <p:pic>
        <p:nvPicPr>
          <p:cNvPr id="106501" name="Picture 5" descr="эволюция человека timeline | Timetoast timelines">
            <a:extLst>
              <a:ext uri="{FF2B5EF4-FFF2-40B4-BE49-F238E27FC236}">
                <a16:creationId xmlns:a16="http://schemas.microsoft.com/office/drawing/2014/main" id="{B8DE3F80-DFBF-5BF3-2A5B-DF500A4A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190"/>
            <a:ext cx="9144000" cy="590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482C0-2EB8-C6C7-3F6F-FB2CF0AB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Соціалізація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06465-24C3-0D79-5123-2F4C89E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1584175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ru-RU" sz="1800" dirty="0" err="1"/>
              <a:t>Соціалізація</a:t>
            </a:r>
            <a:r>
              <a:rPr lang="ru-RU" sz="1800" dirty="0"/>
              <a:t> </a:t>
            </a:r>
            <a:r>
              <a:rPr lang="ru-RU" sz="1800" dirty="0" err="1"/>
              <a:t>особистості</a:t>
            </a:r>
            <a:r>
              <a:rPr lang="ru-RU" sz="1800" dirty="0"/>
              <a:t> </a:t>
            </a:r>
            <a:r>
              <a:rPr lang="ru-RU" sz="1800" dirty="0" err="1"/>
              <a:t>є</a:t>
            </a:r>
            <a:r>
              <a:rPr lang="ru-RU" sz="1800" dirty="0"/>
              <a:t> </a:t>
            </a:r>
            <a:r>
              <a:rPr lang="ru-RU" sz="1800" dirty="0" err="1"/>
              <a:t>процес</a:t>
            </a:r>
            <a:r>
              <a:rPr lang="ru-RU" sz="1800" dirty="0"/>
              <a:t> </a:t>
            </a:r>
            <a:r>
              <a:rPr lang="ru-RU" sz="1800" dirty="0" err="1"/>
              <a:t>формування</a:t>
            </a:r>
            <a:r>
              <a:rPr lang="ru-RU" sz="1800" dirty="0"/>
              <a:t> </a:t>
            </a:r>
            <a:r>
              <a:rPr lang="ru-RU" sz="1800" dirty="0" err="1"/>
              <a:t>особистості</a:t>
            </a:r>
            <a:r>
              <a:rPr lang="ru-RU" sz="1800" dirty="0"/>
              <a:t> в </a:t>
            </a:r>
            <a:r>
              <a:rPr lang="ru-RU" sz="1800" dirty="0" err="1"/>
              <a:t>певних</a:t>
            </a:r>
            <a:r>
              <a:rPr lang="ru-RU" sz="1800" dirty="0"/>
              <a:t> </a:t>
            </a:r>
            <a:r>
              <a:rPr lang="ru-RU" sz="1800" dirty="0" err="1"/>
              <a:t>соціальних</a:t>
            </a:r>
            <a:r>
              <a:rPr lang="ru-RU" sz="1800" dirty="0"/>
              <a:t> </a:t>
            </a:r>
            <a:r>
              <a:rPr lang="ru-RU" sz="1800" dirty="0" err="1"/>
              <a:t>умовах</a:t>
            </a:r>
            <a:r>
              <a:rPr lang="ru-RU" sz="1800" dirty="0"/>
              <a:t>, </a:t>
            </a:r>
            <a:r>
              <a:rPr lang="ru-RU" sz="1800" dirty="0" err="1"/>
              <a:t>процес</a:t>
            </a:r>
            <a:r>
              <a:rPr lang="ru-RU" sz="1800" dirty="0"/>
              <a:t> </a:t>
            </a:r>
            <a:r>
              <a:rPr lang="ru-RU" sz="1800" dirty="0" err="1"/>
              <a:t>засвоєння</a:t>
            </a:r>
            <a:r>
              <a:rPr lang="ru-RU" sz="1800" dirty="0"/>
              <a:t> </a:t>
            </a:r>
            <a:r>
              <a:rPr lang="ru-RU" sz="1800" dirty="0" err="1"/>
              <a:t>людиною</a:t>
            </a:r>
            <a:r>
              <a:rPr lang="ru-RU" sz="1800" dirty="0"/>
              <a:t> </a:t>
            </a:r>
            <a:r>
              <a:rPr lang="ru-RU" sz="1800" dirty="0" err="1"/>
              <a:t>соціального</a:t>
            </a:r>
            <a:r>
              <a:rPr lang="ru-RU" sz="1800" dirty="0"/>
              <a:t> </a:t>
            </a:r>
            <a:r>
              <a:rPr lang="ru-RU" sz="1800" dirty="0" err="1"/>
              <a:t>досвіду</a:t>
            </a:r>
            <a:r>
              <a:rPr lang="ru-RU" sz="1800" dirty="0"/>
              <a:t>, у </a:t>
            </a:r>
            <a:r>
              <a:rPr lang="ru-RU" sz="1800" dirty="0" err="1"/>
              <a:t>ході</a:t>
            </a:r>
            <a:r>
              <a:rPr lang="ru-RU" sz="1800" dirty="0"/>
              <a:t> </a:t>
            </a:r>
            <a:r>
              <a:rPr lang="ru-RU" sz="1800" dirty="0" err="1"/>
              <a:t>якого</a:t>
            </a:r>
            <a:r>
              <a:rPr lang="ru-RU" sz="1800" dirty="0"/>
              <a:t> </a:t>
            </a:r>
            <a:r>
              <a:rPr lang="ru-RU" sz="1800" dirty="0" err="1"/>
              <a:t>людина</a:t>
            </a:r>
            <a:r>
              <a:rPr lang="ru-RU" sz="1800" dirty="0"/>
              <a:t> </a:t>
            </a:r>
            <a:r>
              <a:rPr lang="ru-RU" sz="1800" dirty="0" err="1"/>
              <a:t>перетворює</a:t>
            </a:r>
            <a:r>
              <a:rPr lang="ru-RU" sz="1800" dirty="0"/>
              <a:t> </a:t>
            </a:r>
            <a:r>
              <a:rPr lang="ru-RU" sz="1800" dirty="0" err="1"/>
              <a:t>соціальний</a:t>
            </a:r>
            <a:r>
              <a:rPr lang="ru-RU" sz="1800" dirty="0"/>
              <a:t> </a:t>
            </a:r>
            <a:r>
              <a:rPr lang="ru-RU" sz="1800" dirty="0" err="1"/>
              <a:t>досвід</a:t>
            </a:r>
            <a:r>
              <a:rPr lang="ru-RU" sz="1800" dirty="0"/>
              <a:t> у </a:t>
            </a:r>
            <a:r>
              <a:rPr lang="ru-RU" sz="1800" dirty="0" err="1"/>
              <a:t>власні</a:t>
            </a:r>
            <a:r>
              <a:rPr lang="ru-RU" sz="1800" dirty="0"/>
              <a:t> </a:t>
            </a:r>
            <a:r>
              <a:rPr lang="ru-RU" sz="1800" dirty="0" err="1"/>
              <a:t>цінності</a:t>
            </a:r>
            <a:r>
              <a:rPr lang="ru-RU" sz="1800" dirty="0"/>
              <a:t> та </a:t>
            </a:r>
            <a:r>
              <a:rPr lang="ru-RU" sz="1800" dirty="0" err="1"/>
              <a:t>орієнтації</a:t>
            </a:r>
            <a:r>
              <a:rPr lang="ru-RU" sz="1800" dirty="0"/>
              <a:t>, </a:t>
            </a:r>
            <a:r>
              <a:rPr lang="ru-RU" sz="1800" dirty="0" err="1"/>
              <a:t>вибірково</a:t>
            </a:r>
            <a:r>
              <a:rPr lang="ru-RU" sz="1800" dirty="0"/>
              <a:t> вводить у свою систему </a:t>
            </a:r>
            <a:r>
              <a:rPr lang="ru-RU" sz="1800" dirty="0" err="1"/>
              <a:t>поведінки</a:t>
            </a:r>
            <a:r>
              <a:rPr lang="ru-RU" sz="1800" dirty="0"/>
              <a:t> </a:t>
            </a:r>
            <a:r>
              <a:rPr lang="ru-RU" sz="1800" dirty="0" err="1"/>
              <a:t>ті</a:t>
            </a:r>
            <a:r>
              <a:rPr lang="ru-RU" sz="1800" dirty="0"/>
              <a:t> </a:t>
            </a:r>
            <a:r>
              <a:rPr lang="ru-RU" sz="1800" dirty="0" err="1"/>
              <a:t>норми</a:t>
            </a:r>
            <a:r>
              <a:rPr lang="ru-RU" sz="1800" dirty="0"/>
              <a:t> та </a:t>
            </a:r>
            <a:r>
              <a:rPr lang="ru-RU" sz="1800" dirty="0" err="1"/>
              <a:t>шаблони</a:t>
            </a:r>
            <a:r>
              <a:rPr lang="ru-RU" sz="1800" dirty="0"/>
              <a:t> </a:t>
            </a:r>
            <a:r>
              <a:rPr lang="ru-RU" sz="1800" dirty="0" err="1"/>
              <a:t>поведінки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прийняті</a:t>
            </a:r>
            <a:r>
              <a:rPr lang="ru-RU" sz="1800" dirty="0"/>
              <a:t> у </a:t>
            </a:r>
            <a:r>
              <a:rPr lang="ru-RU" sz="1800" dirty="0" err="1"/>
              <a:t>суспільстві</a:t>
            </a:r>
            <a:r>
              <a:rPr lang="ru-RU" sz="1800" dirty="0"/>
              <a:t>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групі</a:t>
            </a:r>
            <a:r>
              <a:rPr lang="ru-RU" sz="1800" dirty="0"/>
              <a:t>.</a:t>
            </a:r>
            <a:endParaRPr lang="ru-U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AF559-7978-DCA1-062F-201316FD97E1}"/>
              </a:ext>
            </a:extLst>
          </p:cNvPr>
          <p:cNvSpPr txBox="1"/>
          <p:nvPr/>
        </p:nvSpPr>
        <p:spPr>
          <a:xfrm>
            <a:off x="2827602" y="3856187"/>
            <a:ext cx="57961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UA" dirty="0">
                <a:latin typeface="+mn-lt"/>
                <a:cs typeface="+mn-cs"/>
              </a:rPr>
              <a:t>У результаті соціалізації відбувається формування таких індивідуальних утворень, як особистість і самосвідомість. У рамках соціалізації відбувається засвоєння норм соціальних, умінь, стереотипів, установок соціальних, прийнятих у суспільстві форм поведінки та спілкування, варіантів життєвого стилю.</a:t>
            </a:r>
          </a:p>
        </p:txBody>
      </p:sp>
      <p:pic>
        <p:nvPicPr>
          <p:cNvPr id="146434" name="Picture 2" descr="Социализация личности в современном мире | Исследования в Гимназии №1505">
            <a:extLst>
              <a:ext uri="{FF2B5EF4-FFF2-40B4-BE49-F238E27FC236}">
                <a16:creationId xmlns:a16="http://schemas.microsoft.com/office/drawing/2014/main" id="{AF1DDE54-9684-56D8-ED1B-FA62EC643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28604"/>
          <a:stretch/>
        </p:blipFill>
        <p:spPr bwMode="auto">
          <a:xfrm>
            <a:off x="0" y="1273620"/>
            <a:ext cx="9144000" cy="58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522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787AE-230C-5DCB-F947-93BCCA16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Індивідуалізація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718CF-3C10-65DA-BBC8-813374BA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2088232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ru-RU" sz="1800" dirty="0" err="1"/>
              <a:t>Індивідуалізація</a:t>
            </a:r>
            <a:r>
              <a:rPr lang="ru-RU" sz="1800" dirty="0"/>
              <a:t> - 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означає</a:t>
            </a:r>
            <a:r>
              <a:rPr lang="ru-RU" sz="1800" dirty="0"/>
              <a:t> нашу потребу </a:t>
            </a:r>
            <a:r>
              <a:rPr lang="ru-RU" sz="1800" dirty="0" err="1"/>
              <a:t>відрізнятися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інших</a:t>
            </a:r>
            <a:r>
              <a:rPr lang="ru-RU" sz="1800" dirty="0"/>
              <a:t> людей у ​​</a:t>
            </a:r>
            <a:r>
              <a:rPr lang="ru-RU" sz="1800" dirty="0" err="1"/>
              <a:t>певному</a:t>
            </a:r>
            <a:r>
              <a:rPr lang="ru-RU" sz="1800" dirty="0"/>
              <a:t> </a:t>
            </a:r>
            <a:r>
              <a:rPr lang="ru-RU" sz="1800" dirty="0" err="1"/>
              <a:t>відношенні</a:t>
            </a:r>
            <a:r>
              <a:rPr lang="ru-RU" sz="1800" dirty="0"/>
              <a:t>, </a:t>
            </a:r>
            <a:r>
              <a:rPr lang="ru-RU" sz="1800" dirty="0" err="1"/>
              <a:t>щоб</a:t>
            </a:r>
            <a:r>
              <a:rPr lang="ru-RU" sz="1800" dirty="0"/>
              <a:t> не бути </a:t>
            </a:r>
            <a:r>
              <a:rPr lang="ru-RU" sz="1800" dirty="0" err="1"/>
              <a:t>або</a:t>
            </a:r>
            <a:r>
              <a:rPr lang="ru-RU" sz="1800" dirty="0"/>
              <a:t> не </a:t>
            </a:r>
            <a:r>
              <a:rPr lang="ru-RU" sz="1800" dirty="0" err="1"/>
              <a:t>почуватися</a:t>
            </a:r>
            <a:r>
              <a:rPr lang="ru-RU" sz="1800" dirty="0"/>
              <a:t> точно схожими на них. </a:t>
            </a:r>
            <a:r>
              <a:rPr lang="ru-RU" sz="1800" dirty="0" err="1"/>
              <a:t>Незважаючи</a:t>
            </a:r>
            <a:r>
              <a:rPr lang="ru-RU" sz="1800" dirty="0"/>
              <a:t> на </a:t>
            </a:r>
            <a:r>
              <a:rPr lang="ru-RU" sz="1800" dirty="0" err="1"/>
              <a:t>прагнення</a:t>
            </a:r>
            <a:r>
              <a:rPr lang="ru-RU" sz="1800" dirty="0"/>
              <a:t> в </a:t>
            </a:r>
            <a:r>
              <a:rPr lang="ru-RU" sz="1800" dirty="0" err="1"/>
              <a:t>чомусь</a:t>
            </a:r>
            <a:r>
              <a:rPr lang="ru-RU" sz="1800" dirty="0"/>
              <a:t> бути схожим на </a:t>
            </a:r>
            <a:r>
              <a:rPr lang="ru-RU" sz="1800" dirty="0" err="1"/>
              <a:t>інших</a:t>
            </a:r>
            <a:r>
              <a:rPr lang="ru-RU" sz="1800" dirty="0"/>
              <a:t>, </a:t>
            </a:r>
            <a:r>
              <a:rPr lang="ru-RU" sz="1800" dirty="0" err="1"/>
              <a:t>більшість</a:t>
            </a:r>
            <a:r>
              <a:rPr lang="ru-RU" sz="1800" dirty="0"/>
              <a:t> людей </a:t>
            </a:r>
            <a:r>
              <a:rPr lang="ru-RU" sz="1800" dirty="0" err="1"/>
              <a:t>плекає</a:t>
            </a:r>
            <a:r>
              <a:rPr lang="ru-RU" sz="1800" dirty="0"/>
              <a:t> </a:t>
            </a:r>
            <a:r>
              <a:rPr lang="ru-RU" sz="1800" dirty="0" err="1"/>
              <a:t>своє</a:t>
            </a:r>
            <a:r>
              <a:rPr lang="ru-RU" sz="1800" dirty="0"/>
              <a:t> </a:t>
            </a:r>
            <a:r>
              <a:rPr lang="ru-RU" sz="1800" dirty="0" err="1"/>
              <a:t>почуття</a:t>
            </a:r>
            <a:r>
              <a:rPr lang="ru-RU" sz="1800" dirty="0"/>
              <a:t> </a:t>
            </a:r>
            <a:r>
              <a:rPr lang="ru-RU" sz="1800" dirty="0" err="1"/>
              <a:t>індивідуальності</a:t>
            </a:r>
            <a:r>
              <a:rPr lang="ru-RU" sz="1800" dirty="0"/>
              <a:t>; </a:t>
            </a:r>
            <a:r>
              <a:rPr lang="ru-RU" sz="1800" dirty="0" err="1"/>
              <a:t>це</a:t>
            </a:r>
            <a:r>
              <a:rPr lang="ru-RU" sz="1800" dirty="0"/>
              <a:t> </a:t>
            </a:r>
            <a:r>
              <a:rPr lang="ru-RU" sz="1800" dirty="0" err="1"/>
              <a:t>частково</a:t>
            </a:r>
            <a:r>
              <a:rPr lang="ru-RU" sz="1800" dirty="0"/>
              <a:t> </a:t>
            </a:r>
            <a:r>
              <a:rPr lang="ru-RU" sz="1800" dirty="0" err="1"/>
              <a:t>пояснює</a:t>
            </a:r>
            <a:r>
              <a:rPr lang="ru-RU" sz="1800" dirty="0"/>
              <a:t> нашу </a:t>
            </a:r>
            <a:r>
              <a:rPr lang="ru-RU" sz="1800" dirty="0" err="1"/>
              <a:t>незвичну</a:t>
            </a:r>
            <a:r>
              <a:rPr lang="ru-RU" sz="1800" dirty="0"/>
              <a:t>, </a:t>
            </a:r>
            <a:r>
              <a:rPr lang="ru-RU" sz="1800" dirty="0" err="1"/>
              <a:t>інколи</a:t>
            </a:r>
            <a:r>
              <a:rPr lang="ru-RU" sz="1800" dirty="0"/>
              <a:t> ж і </a:t>
            </a:r>
            <a:r>
              <a:rPr lang="ru-RU" sz="1800" dirty="0" err="1"/>
              <a:t>безглузду</a:t>
            </a:r>
            <a:r>
              <a:rPr lang="ru-RU" sz="1800" dirty="0"/>
              <a:t> </a:t>
            </a:r>
            <a:r>
              <a:rPr lang="ru-RU" sz="1800" dirty="0" err="1"/>
              <a:t>поведінку</a:t>
            </a:r>
            <a:r>
              <a:rPr lang="ru-RU" sz="1800" dirty="0"/>
              <a:t>. </a:t>
            </a:r>
            <a:r>
              <a:rPr lang="ru-RU" sz="1800" dirty="0" err="1"/>
              <a:t>Ризикуючи</a:t>
            </a:r>
            <a:r>
              <a:rPr lang="ru-RU" sz="1800" dirty="0"/>
              <a:t> </a:t>
            </a:r>
            <a:r>
              <a:rPr lang="ru-RU" sz="1800" dirty="0" err="1"/>
              <a:t>викликати</a:t>
            </a:r>
            <a:r>
              <a:rPr lang="ru-RU" sz="1800" dirty="0"/>
              <a:t> </a:t>
            </a:r>
            <a:r>
              <a:rPr lang="ru-RU" sz="1800" dirty="0" err="1"/>
              <a:t>несхвалення</a:t>
            </a:r>
            <a:r>
              <a:rPr lang="ru-RU" sz="1800" dirty="0"/>
              <a:t> </a:t>
            </a:r>
            <a:r>
              <a:rPr lang="ru-RU" sz="1800" dirty="0" err="1"/>
              <a:t>оточуючих</a:t>
            </a:r>
            <a:r>
              <a:rPr lang="ru-RU" sz="1800" dirty="0"/>
              <a:t>, ми </a:t>
            </a:r>
            <a:r>
              <a:rPr lang="ru-RU" sz="1800" dirty="0" err="1"/>
              <a:t>підтверджуємо</a:t>
            </a:r>
            <a:r>
              <a:rPr lang="ru-RU" sz="1800" dirty="0"/>
              <a:t> (</a:t>
            </a:r>
            <a:r>
              <a:rPr lang="ru-RU" sz="1800" dirty="0" err="1"/>
              <a:t>принаймні</a:t>
            </a:r>
            <a:r>
              <a:rPr lang="ru-RU" sz="1800" dirty="0"/>
              <a:t>, для самих себе) наше </a:t>
            </a:r>
            <a:r>
              <a:rPr lang="ru-RU" sz="1800" dirty="0" err="1"/>
              <a:t>почуття</a:t>
            </a:r>
            <a:r>
              <a:rPr lang="ru-RU" sz="1800" dirty="0"/>
              <a:t> </a:t>
            </a:r>
            <a:r>
              <a:rPr lang="ru-RU" sz="1800" dirty="0" err="1"/>
              <a:t>індивідуальності</a:t>
            </a:r>
            <a:r>
              <a:rPr lang="ru-RU" sz="1800" dirty="0"/>
              <a:t>. </a:t>
            </a:r>
            <a:endParaRPr lang="ru-U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E88A6-BBBE-5F83-94F4-90B47CA5CFB8}"/>
              </a:ext>
            </a:extLst>
          </p:cNvPr>
          <p:cNvSpPr txBox="1"/>
          <p:nvPr/>
        </p:nvSpPr>
        <p:spPr>
          <a:xfrm>
            <a:off x="1979712" y="4221088"/>
            <a:ext cx="6707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  <a:cs typeface="+mn-cs"/>
              </a:rPr>
              <a:t>Люди </a:t>
            </a:r>
            <a:r>
              <a:rPr lang="ru-RU" dirty="0" err="1">
                <a:latin typeface="+mn-lt"/>
                <a:cs typeface="+mn-cs"/>
              </a:rPr>
              <a:t>також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можуть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прагнути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індивідуальності</a:t>
            </a:r>
            <a:r>
              <a:rPr lang="ru-RU" dirty="0">
                <a:latin typeface="+mn-lt"/>
                <a:cs typeface="+mn-cs"/>
              </a:rPr>
              <a:t> через </a:t>
            </a:r>
            <a:r>
              <a:rPr lang="ru-RU" dirty="0" err="1">
                <a:latin typeface="+mn-lt"/>
                <a:cs typeface="+mn-cs"/>
              </a:rPr>
              <a:t>бажання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повніше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розпоряджатися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своїм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життям</a:t>
            </a:r>
            <a:r>
              <a:rPr lang="ru-RU" dirty="0">
                <a:latin typeface="+mn-lt"/>
                <a:cs typeface="+mn-cs"/>
              </a:rPr>
              <a:t>. </a:t>
            </a:r>
            <a:r>
              <a:rPr lang="ru-RU" dirty="0" err="1">
                <a:latin typeface="+mn-lt"/>
                <a:cs typeface="+mn-cs"/>
              </a:rPr>
              <a:t>Жорсткий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конформізм</a:t>
            </a:r>
            <a:r>
              <a:rPr lang="ru-RU" dirty="0">
                <a:latin typeface="+mn-lt"/>
                <a:cs typeface="+mn-cs"/>
              </a:rPr>
              <a:t> по </a:t>
            </a:r>
            <a:r>
              <a:rPr lang="ru-RU" dirty="0" err="1">
                <a:latin typeface="+mn-lt"/>
                <a:cs typeface="+mn-cs"/>
              </a:rPr>
              <a:t>відношенню</a:t>
            </a:r>
            <a:r>
              <a:rPr lang="ru-RU" dirty="0">
                <a:latin typeface="+mn-lt"/>
                <a:cs typeface="+mn-cs"/>
              </a:rPr>
              <a:t> до </a:t>
            </a:r>
            <a:r>
              <a:rPr lang="ru-RU" dirty="0" err="1">
                <a:latin typeface="+mn-lt"/>
                <a:cs typeface="+mn-cs"/>
              </a:rPr>
              <a:t>суспільних</a:t>
            </a:r>
            <a:r>
              <a:rPr lang="ru-RU" dirty="0">
                <a:latin typeface="+mn-lt"/>
                <a:cs typeface="+mn-cs"/>
              </a:rPr>
              <a:t> норм </a:t>
            </a:r>
            <a:r>
              <a:rPr lang="ru-RU" dirty="0" err="1">
                <a:latin typeface="+mn-lt"/>
                <a:cs typeface="+mn-cs"/>
              </a:rPr>
              <a:t>означає</a:t>
            </a:r>
            <a:r>
              <a:rPr lang="ru-RU" dirty="0">
                <a:latin typeface="+mn-lt"/>
                <a:cs typeface="+mn-cs"/>
              </a:rPr>
              <a:t>, </a:t>
            </a:r>
            <a:r>
              <a:rPr lang="ru-RU" dirty="0" err="1">
                <a:latin typeface="+mn-lt"/>
                <a:cs typeface="+mn-cs"/>
              </a:rPr>
              <a:t>що</a:t>
            </a:r>
            <a:r>
              <a:rPr lang="ru-RU" dirty="0">
                <a:latin typeface="+mn-lt"/>
                <a:cs typeface="+mn-cs"/>
              </a:rPr>
              <a:t> ми </a:t>
            </a:r>
            <a:r>
              <a:rPr lang="ru-RU" dirty="0" err="1">
                <a:latin typeface="+mn-lt"/>
                <a:cs typeface="+mn-cs"/>
              </a:rPr>
              <a:t>втрачаємо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почуття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особистої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свободи</a:t>
            </a:r>
            <a:r>
              <a:rPr lang="ru-RU" dirty="0">
                <a:latin typeface="+mn-lt"/>
                <a:cs typeface="+mn-cs"/>
              </a:rPr>
              <a:t>, а </a:t>
            </a:r>
            <a:r>
              <a:rPr lang="ru-RU" dirty="0" err="1">
                <a:latin typeface="+mn-lt"/>
                <a:cs typeface="+mn-cs"/>
              </a:rPr>
              <a:t>індивідуальні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способи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поведінки</a:t>
            </a:r>
            <a:r>
              <a:rPr lang="ru-RU" dirty="0">
                <a:latin typeface="+mn-lt"/>
                <a:cs typeface="+mn-cs"/>
              </a:rPr>
              <a:t> та </a:t>
            </a:r>
            <a:r>
              <a:rPr lang="ru-RU" dirty="0" err="1">
                <a:latin typeface="+mn-lt"/>
                <a:cs typeface="+mn-cs"/>
              </a:rPr>
              <a:t>самовираження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підтримують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відчуття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власної</a:t>
            </a:r>
            <a:r>
              <a:rPr lang="ru-RU" dirty="0">
                <a:latin typeface="+mn-lt"/>
                <a:cs typeface="+mn-cs"/>
              </a:rPr>
              <a:t> </a:t>
            </a:r>
            <a:r>
              <a:rPr lang="ru-RU" dirty="0" err="1">
                <a:latin typeface="+mn-lt"/>
                <a:cs typeface="+mn-cs"/>
              </a:rPr>
              <a:t>значущості</a:t>
            </a:r>
            <a:r>
              <a:rPr lang="ru-RU" dirty="0">
                <a:latin typeface="+mn-lt"/>
                <a:cs typeface="+mn-cs"/>
              </a:rPr>
              <a:t>.</a:t>
            </a:r>
            <a:endParaRPr lang="ru-UA" dirty="0">
              <a:latin typeface="+mn-lt"/>
              <a:cs typeface="+mn-cs"/>
            </a:endParaRPr>
          </a:p>
        </p:txBody>
      </p:sp>
      <p:pic>
        <p:nvPicPr>
          <p:cNvPr id="147458" name="Picture 2" descr="Covenant &amp; Conversation | Lech Lecha | The Courage not to Conform | Rabbi  Sacks">
            <a:extLst>
              <a:ext uri="{FF2B5EF4-FFF2-40B4-BE49-F238E27FC236}">
                <a16:creationId xmlns:a16="http://schemas.microsoft.com/office/drawing/2014/main" id="{EF5401A6-3B0A-164E-323F-7DE3341F3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4"/>
          <a:stretch/>
        </p:blipFill>
        <p:spPr bwMode="auto">
          <a:xfrm>
            <a:off x="0" y="1295064"/>
            <a:ext cx="9144000" cy="55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7197-7680-26A2-A8DB-9E07C69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3198F-D642-1890-E6F8-133E0CC3F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025" y="3789040"/>
            <a:ext cx="7065658" cy="2520280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ru-RU" sz="2000" dirty="0" err="1"/>
              <a:t>Вивчення</a:t>
            </a:r>
            <a:r>
              <a:rPr lang="ru-RU" sz="2000" dirty="0"/>
              <a:t> </a:t>
            </a:r>
            <a:r>
              <a:rPr lang="ru-RU" sz="2000" dirty="0" err="1"/>
              <a:t>особистості</a:t>
            </a:r>
            <a:r>
              <a:rPr lang="ru-RU" sz="2000" dirty="0"/>
              <a:t> як </a:t>
            </a:r>
            <a:r>
              <a:rPr lang="ru-RU" sz="2000" dirty="0" err="1"/>
              <a:t>системи</a:t>
            </a:r>
            <a:r>
              <a:rPr lang="ru-RU" sz="2000" dirty="0"/>
              <a:t> самоконтролю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побачити</a:t>
            </a:r>
            <a:r>
              <a:rPr lang="ru-RU" sz="2000" dirty="0"/>
              <a:t> як </a:t>
            </a:r>
            <a:r>
              <a:rPr lang="ru-RU" sz="2000" dirty="0" err="1"/>
              <a:t>фізіологічне</a:t>
            </a:r>
            <a:r>
              <a:rPr lang="ru-RU" sz="2000" dirty="0"/>
              <a:t>, так і </a:t>
            </a:r>
            <a:r>
              <a:rPr lang="ru-RU" sz="2000" dirty="0" err="1"/>
              <a:t>соціальне</a:t>
            </a:r>
            <a:r>
              <a:rPr lang="ru-RU" sz="2000" dirty="0"/>
              <a:t> </a:t>
            </a:r>
            <a:r>
              <a:rPr lang="ru-RU" sz="2000" dirty="0" err="1"/>
              <a:t>підґрунтя</a:t>
            </a:r>
            <a:r>
              <a:rPr lang="ru-RU" sz="2000" dirty="0"/>
              <a:t> ряду </a:t>
            </a:r>
            <a:r>
              <a:rPr lang="ru-RU" sz="2000" dirty="0" err="1"/>
              <a:t>психологічних</a:t>
            </a:r>
            <a:r>
              <a:rPr lang="ru-RU" sz="2000" dirty="0"/>
              <a:t> </a:t>
            </a:r>
            <a:r>
              <a:rPr lang="ru-RU" sz="2000" dirty="0" err="1"/>
              <a:t>явищ</a:t>
            </a:r>
            <a:r>
              <a:rPr lang="ru-RU" sz="2000" dirty="0"/>
              <a:t>, і </a:t>
            </a:r>
            <a:r>
              <a:rPr lang="ru-RU" sz="2000" dirty="0" err="1"/>
              <a:t>є</a:t>
            </a:r>
            <a:r>
              <a:rPr lang="ru-RU" sz="2000" dirty="0"/>
              <a:t> </a:t>
            </a:r>
            <a:r>
              <a:rPr lang="ru-RU" sz="2000" dirty="0" err="1"/>
              <a:t>перспективним</a:t>
            </a:r>
            <a:r>
              <a:rPr lang="ru-RU" sz="2000" dirty="0"/>
              <a:t> </a:t>
            </a:r>
            <a:r>
              <a:rPr lang="ru-RU" sz="2000" dirty="0" err="1"/>
              <a:t>напрямом</a:t>
            </a:r>
            <a:r>
              <a:rPr lang="ru-RU" sz="2000" dirty="0"/>
              <a:t> для </a:t>
            </a:r>
            <a:r>
              <a:rPr lang="ru-RU" sz="2000" dirty="0" err="1"/>
              <a:t>об'єднання</a:t>
            </a:r>
            <a:r>
              <a:rPr lang="ru-RU" sz="2000" dirty="0"/>
              <a:t> </a:t>
            </a:r>
            <a:r>
              <a:rPr lang="ru-RU" sz="2000" dirty="0" err="1"/>
              <a:t>зусиль</a:t>
            </a:r>
            <a:r>
              <a:rPr lang="ru-RU" sz="2000" dirty="0"/>
              <a:t> </a:t>
            </a:r>
            <a:r>
              <a:rPr lang="ru-RU" sz="2000" dirty="0" err="1"/>
              <a:t>представників</a:t>
            </a:r>
            <a:r>
              <a:rPr lang="ru-RU" sz="2000" dirty="0"/>
              <a:t> </a:t>
            </a:r>
            <a:r>
              <a:rPr lang="ru-RU" sz="2000" dirty="0" err="1"/>
              <a:t>природничо-гуманітарної</a:t>
            </a:r>
            <a:r>
              <a:rPr lang="ru-RU" sz="2000" dirty="0"/>
              <a:t> парадигм у </a:t>
            </a:r>
            <a:r>
              <a:rPr lang="ru-RU" sz="2000" dirty="0" err="1"/>
              <a:t>створенні</a:t>
            </a:r>
            <a:r>
              <a:rPr lang="ru-RU" sz="2000" dirty="0"/>
              <a:t> </a:t>
            </a:r>
            <a:r>
              <a:rPr lang="ru-RU" sz="2000" dirty="0" err="1"/>
              <a:t>діагностичних</a:t>
            </a:r>
            <a:r>
              <a:rPr lang="ru-RU" sz="2000" dirty="0"/>
              <a:t> і </a:t>
            </a:r>
            <a:r>
              <a:rPr lang="ru-RU" sz="2000" dirty="0" err="1"/>
              <a:t>корекційних</a:t>
            </a:r>
            <a:r>
              <a:rPr lang="ru-RU" sz="2000" dirty="0"/>
              <a:t> методик для </a:t>
            </a:r>
            <a:r>
              <a:rPr lang="ru-RU" sz="2000" dirty="0" err="1"/>
              <a:t>роботи</a:t>
            </a:r>
            <a:r>
              <a:rPr lang="ru-RU" sz="2000" dirty="0"/>
              <a:t> з </a:t>
            </a:r>
            <a:r>
              <a:rPr lang="ru-RU" sz="2000" dirty="0" err="1"/>
              <a:t>проявами</a:t>
            </a:r>
            <a:r>
              <a:rPr lang="ru-RU" sz="2000" dirty="0"/>
              <a:t> </a:t>
            </a:r>
            <a:r>
              <a:rPr lang="ru-RU" sz="2000" dirty="0" err="1"/>
              <a:t>тривожності</a:t>
            </a:r>
            <a:r>
              <a:rPr lang="ru-RU" sz="2000" dirty="0"/>
              <a:t> та </a:t>
            </a:r>
            <a:r>
              <a:rPr lang="ru-RU" sz="2000" dirty="0" err="1"/>
              <a:t>агресивності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все </a:t>
            </a:r>
            <a:r>
              <a:rPr lang="ru-RU" sz="2000" dirty="0" err="1"/>
              <a:t>частіше</a:t>
            </a:r>
            <a:r>
              <a:rPr lang="ru-RU" sz="2000" dirty="0"/>
              <a:t> </a:t>
            </a:r>
            <a:r>
              <a:rPr lang="ru-RU" sz="2000" dirty="0" err="1"/>
              <a:t>зустрічають</a:t>
            </a:r>
            <a:r>
              <a:rPr lang="ru-RU" sz="2000" dirty="0"/>
              <a:t>.</a:t>
            </a:r>
            <a:endParaRPr lang="ru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1A107-8E60-66AB-4DB5-929A62CF3784}"/>
              </a:ext>
            </a:extLst>
          </p:cNvPr>
          <p:cNvSpPr txBox="1"/>
          <p:nvPr/>
        </p:nvSpPr>
        <p:spPr>
          <a:xfrm>
            <a:off x="442635" y="1859739"/>
            <a:ext cx="846759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UA" sz="2000" dirty="0">
                <a:latin typeface="+mn-lt"/>
                <a:cs typeface="+mn-cs"/>
              </a:rPr>
              <a:t>Спосіб життя, індивідуальні властивості людини, спільна діяльність є передумовами та основою розвитку особистості. Необхідне полісистемне бачення особистості, яке у різних теоріях полягає у розведенні понять «індивід», «особистість», «суб'єкт діяльності», «індивідуальність».</a:t>
            </a:r>
          </a:p>
        </p:txBody>
      </p:sp>
      <p:pic>
        <p:nvPicPr>
          <p:cNvPr id="148482" name="Picture 2" descr="детерминация что это в психологии простыми словами">
            <a:extLst>
              <a:ext uri="{FF2B5EF4-FFF2-40B4-BE49-F238E27FC236}">
                <a16:creationId xmlns:a16="http://schemas.microsoft.com/office/drawing/2014/main" id="{F18AB53F-8BD1-69AE-0461-FBB8286A2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 r="3457" b="169"/>
          <a:stretch/>
        </p:blipFill>
        <p:spPr bwMode="auto">
          <a:xfrm>
            <a:off x="1" y="1280079"/>
            <a:ext cx="9144000" cy="55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03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458</Words>
  <Application>Microsoft Macintosh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Diseño predeterminado</vt:lpstr>
      <vt:lpstr>Системна детермінація розвитку особистості (соціалізація, індивідуалізація)</vt:lpstr>
      <vt:lpstr>Вступ. Людина</vt:lpstr>
      <vt:lpstr>Соціалізація</vt:lpstr>
      <vt:lpstr>Індивідуалізація</vt:lpstr>
      <vt:lpstr>Висновок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Андрей Мешков</cp:lastModifiedBy>
  <cp:revision>585</cp:revision>
  <dcterms:created xsi:type="dcterms:W3CDTF">2010-05-23T14:28:12Z</dcterms:created>
  <dcterms:modified xsi:type="dcterms:W3CDTF">2022-09-12T14:34:48Z</dcterms:modified>
</cp:coreProperties>
</file>