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306" r:id="rId4"/>
    <p:sldId id="258" r:id="rId5"/>
    <p:sldId id="307" r:id="rId6"/>
    <p:sldId id="308" r:id="rId7"/>
    <p:sldId id="309" r:id="rId8"/>
  </p:sldIdLst>
  <p:sldSz cx="9144000" cy="5143500" type="screen16x9"/>
  <p:notesSz cx="6858000" cy="9144000"/>
  <p:embeddedFontLst>
    <p:embeddedFont>
      <p:font typeface="Albert Sans" pitchFamily="2" charset="0"/>
      <p:regular r:id="rId10"/>
      <p:bold r:id="rId11"/>
      <p:italic r:id="rId12"/>
      <p:boldItalic r:id="rId13"/>
    </p:embeddedFont>
    <p:embeddedFont>
      <p:font typeface="Bebas Neue" panose="020B0606020202050201" pitchFamily="3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7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BF42F3-60ED-4DDF-BFD8-8752535E17B2}">
  <a:tblStyle styleId="{92BF42F3-60ED-4DDF-BFD8-8752535E1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E2FF15-B7DA-4A0D-BD63-D35670C30A2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85F1F-26A8-41D3-AE85-3B1A721D3DD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F2FA34-F124-465C-86BC-7F24BA922C0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202131-F6D1-4B39-8215-9121001A9893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051DBF-81E7-43D4-9ADF-A065267CD08F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DB7D66-A787-4860-8DF1-01A0AB5B5EDB}" styleName="Table_6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8" y="192"/>
      </p:cViewPr>
      <p:guideLst>
        <p:guide orient="horz" pos="5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aa6b1ca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caa6b1ca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aa6b1ca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caa6b1ca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62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7fcb28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7fcb28e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aa6b1ca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caa6b1ca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27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7fcb28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7fcb28e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16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9688013">
            <a:off x="-940760" y="-3792612"/>
            <a:ext cx="5711704" cy="621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42596" flipH="1">
            <a:off x="7080832" y="646713"/>
            <a:ext cx="5497506" cy="554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9757401">
            <a:off x="5323677" y="2139918"/>
            <a:ext cx="4570008" cy="4385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-435365">
            <a:off x="-4115424" y="-1152300"/>
            <a:ext cx="6240372" cy="660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174885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6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51675" y="3547050"/>
            <a:ext cx="3840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5663992" y="-1123675"/>
            <a:ext cx="696621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flipH="1">
            <a:off x="5739837" y="1745100"/>
            <a:ext cx="50975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720000" y="1818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78200"/>
            <a:ext cx="731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720000" y="2253100"/>
            <a:ext cx="2336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3"/>
          </p:nvPr>
        </p:nvSpPr>
        <p:spPr>
          <a:xfrm>
            <a:off x="3403800" y="1818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378200"/>
            <a:ext cx="731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5"/>
          </p:nvPr>
        </p:nvSpPr>
        <p:spPr>
          <a:xfrm>
            <a:off x="3403800" y="2253100"/>
            <a:ext cx="2336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6"/>
          </p:nvPr>
        </p:nvSpPr>
        <p:spPr>
          <a:xfrm>
            <a:off x="7200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167600"/>
            <a:ext cx="731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8"/>
          </p:nvPr>
        </p:nvSpPr>
        <p:spPr>
          <a:xfrm>
            <a:off x="720000" y="4042500"/>
            <a:ext cx="2336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9"/>
          </p:nvPr>
        </p:nvSpPr>
        <p:spPr>
          <a:xfrm>
            <a:off x="34038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13" hasCustomPrompt="1"/>
          </p:nvPr>
        </p:nvSpPr>
        <p:spPr>
          <a:xfrm>
            <a:off x="3403800" y="3167600"/>
            <a:ext cx="731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4"/>
          </p:nvPr>
        </p:nvSpPr>
        <p:spPr>
          <a:xfrm>
            <a:off x="3403800" y="4042500"/>
            <a:ext cx="2336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9688013">
            <a:off x="-940760" y="-3792612"/>
            <a:ext cx="5711704" cy="621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42596" flipH="1">
            <a:off x="7080832" y="646713"/>
            <a:ext cx="5497506" cy="554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9757401">
            <a:off x="5323677" y="2139918"/>
            <a:ext cx="4570008" cy="4385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-435365">
            <a:off x="-4115424" y="-1152300"/>
            <a:ext cx="6240372" cy="660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-802702" y="3148078"/>
            <a:ext cx="2616176" cy="25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262650" y="-1378100"/>
            <a:ext cx="4452548" cy="433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123378">
            <a:off x="-1553327" y="-2651601"/>
            <a:ext cx="4449246" cy="483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6311995" y="2575425"/>
            <a:ext cx="4237556" cy="4066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-802702" y="3148078"/>
            <a:ext cx="2616176" cy="25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262650" y="-1378100"/>
            <a:ext cx="4452548" cy="433242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-5400004">
            <a:off x="-697194" y="2867154"/>
            <a:ext cx="3227939" cy="309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4499999" flipH="1">
            <a:off x="1842785" y="-3504262"/>
            <a:ext cx="50975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 rot="-6300001">
            <a:off x="5090703" y="-2455510"/>
            <a:ext cx="696621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20000" y="1827200"/>
            <a:ext cx="29076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311633" flipH="1">
            <a:off x="2500161" y="3329347"/>
            <a:ext cx="4861065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311633">
            <a:off x="5728411" y="2285044"/>
            <a:ext cx="50975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-488367" flipH="1">
            <a:off x="1677481" y="-3484011"/>
            <a:ext cx="4861065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488367">
            <a:off x="-1787280" y="-2439707"/>
            <a:ext cx="50975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070550" y="173877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4070575" y="269132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-2199638" y="-1628500"/>
            <a:ext cx="50975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flipH="1">
            <a:off x="-2275483" y="1240276"/>
            <a:ext cx="69662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-802702" y="3148078"/>
            <a:ext cx="2616176" cy="25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262650" y="-1378100"/>
            <a:ext cx="4452548" cy="433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843150" y="1558475"/>
            <a:ext cx="54576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843150" y="3069625"/>
            <a:ext cx="545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-2395356" y="-2606825"/>
            <a:ext cx="50975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flipH="1">
            <a:off x="5976350" y="2536675"/>
            <a:ext cx="486106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7" r:id="rId10"/>
    <p:sldLayoutId id="2147483669" r:id="rId11"/>
    <p:sldLayoutId id="214748367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713225" y="174885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Типи зниження стійкості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2651675" y="3547050"/>
            <a:ext cx="3840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ІП-15 Мєшков Андрій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Психологічна</a:t>
            </a:r>
            <a:r>
              <a:rPr lang="ru-RU" dirty="0"/>
              <a:t> </a:t>
            </a:r>
            <a:r>
              <a:rPr lang="ru-RU" dirty="0" err="1"/>
              <a:t>стійкість</a:t>
            </a:r>
            <a:endParaRPr dirty="0"/>
          </a:p>
        </p:txBody>
      </p:sp>
      <p:sp>
        <p:nvSpPr>
          <p:cNvPr id="153" name="Google Shape;153;p29"/>
          <p:cNvSpPr txBox="1"/>
          <p:nvPr/>
        </p:nvSpPr>
        <p:spPr>
          <a:xfrm>
            <a:off x="662151" y="1416172"/>
            <a:ext cx="5383925" cy="323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Психологічна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стійкість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-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це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соціально-психологічна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характеристика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особистості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що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полягає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у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здатності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переносити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екстраординарність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ситуації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без будь-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якої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шкоди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для себе та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долати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її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наслідки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за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допомогою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способів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що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вдосконалюють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особистість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що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підвищують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рівень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її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адаптації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та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соціальну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зрілість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Фактично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ця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характеристика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означає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наявність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адаптивного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потенціалу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особистості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що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зумовлює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її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можливості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у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подоланні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важких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ситуацій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8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026" name="Picture 2" descr="Як відрізнити правдиву релігію від культу">
            <a:extLst>
              <a:ext uri="{FF2B5EF4-FFF2-40B4-BE49-F238E27FC236}">
                <a16:creationId xmlns:a16="http://schemas.microsoft.com/office/drawing/2014/main" id="{33A2F04A-6C31-97E4-2C4A-9CCFEEC55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38" y="2481048"/>
            <a:ext cx="2613353" cy="16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стійкості</a:t>
            </a:r>
            <a:endParaRPr dirty="0"/>
          </a:p>
        </p:txBody>
      </p:sp>
      <p:sp>
        <p:nvSpPr>
          <p:cNvPr id="153" name="Google Shape;153;p29"/>
          <p:cNvSpPr txBox="1"/>
          <p:nvPr/>
        </p:nvSpPr>
        <p:spPr>
          <a:xfrm>
            <a:off x="3318640" y="1479234"/>
            <a:ext cx="5383925" cy="323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Під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зниженням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стійкості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розуміється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психічний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стан,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що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відбиває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підвищений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рівень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тривожності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відсутність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психологічного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комфорту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певних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умов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праці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та, з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іншого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боку,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готовність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діяти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Чинниками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можуть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виступати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перехід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у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новий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колектив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трудові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конфлікти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особистісні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проблеми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індивіда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Має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сильний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вплив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на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ефективність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діяльності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якість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праці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та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працездатність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загалом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8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050" name="Picture 2" descr="Классификация условий труда по тяжести и напряженности трудовых процессов">
            <a:extLst>
              <a:ext uri="{FF2B5EF4-FFF2-40B4-BE49-F238E27FC236}">
                <a16:creationId xmlns:a16="http://schemas.microsoft.com/office/drawing/2014/main" id="{35B24A36-0068-9959-7533-48B5FBF4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5" y="1757855"/>
            <a:ext cx="2607758" cy="17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9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9058" y="3132452"/>
            <a:ext cx="1693469" cy="88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117038" y="3132452"/>
            <a:ext cx="1201173" cy="88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903" y="1261041"/>
            <a:ext cx="1201173" cy="88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23864" y="1231452"/>
            <a:ext cx="1201173" cy="886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19999" y="1818975"/>
            <a:ext cx="336477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Внутрішньоособистісний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2"/>
          </p:nvPr>
        </p:nvSpPr>
        <p:spPr>
          <a:xfrm>
            <a:off x="720000" y="1378200"/>
            <a:ext cx="1031162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>
            <a:off x="719999" y="2253100"/>
            <a:ext cx="3293965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невідповідність</a:t>
            </a:r>
            <a:r>
              <a:rPr lang="ru-RU" dirty="0"/>
              <a:t> </a:t>
            </a:r>
            <a:r>
              <a:rPr lang="ru-RU" dirty="0" err="1"/>
              <a:t>внутрішніх</a:t>
            </a:r>
            <a:r>
              <a:rPr lang="ru-RU" dirty="0"/>
              <a:t> </a:t>
            </a:r>
            <a:r>
              <a:rPr lang="ru-RU" dirty="0" err="1"/>
              <a:t>очікувань</a:t>
            </a:r>
            <a:r>
              <a:rPr lang="ru-RU" dirty="0"/>
              <a:t> та </a:t>
            </a:r>
            <a:r>
              <a:rPr lang="ru-RU" dirty="0" err="1"/>
              <a:t>домагань</a:t>
            </a:r>
            <a:r>
              <a:rPr lang="ru-RU" dirty="0"/>
              <a:t> </a:t>
            </a:r>
            <a:r>
              <a:rPr lang="ru-RU" dirty="0" err="1"/>
              <a:t>посадових</a:t>
            </a:r>
            <a:r>
              <a:rPr lang="ru-RU" dirty="0"/>
              <a:t> </a:t>
            </a:r>
            <a:r>
              <a:rPr lang="ru-RU" dirty="0" err="1"/>
              <a:t>обов'язків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статусу </a:t>
            </a:r>
            <a:r>
              <a:rPr lang="ru-RU" dirty="0" err="1"/>
              <a:t>працівника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 idx="3"/>
          </p:nvPr>
        </p:nvSpPr>
        <p:spPr>
          <a:xfrm>
            <a:off x="4483738" y="179173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Міжособистісний</a:t>
            </a:r>
            <a:endParaRPr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 idx="4"/>
          </p:nvPr>
        </p:nvSpPr>
        <p:spPr>
          <a:xfrm>
            <a:off x="4483738" y="1350962"/>
            <a:ext cx="731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5"/>
          </p:nvPr>
        </p:nvSpPr>
        <p:spPr>
          <a:xfrm>
            <a:off x="4483738" y="2225862"/>
            <a:ext cx="347784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невідповідність</a:t>
            </a:r>
            <a:r>
              <a:rPr lang="ru-RU" dirty="0"/>
              <a:t> норм, правил і </a:t>
            </a:r>
            <a:r>
              <a:rPr lang="ru-RU" dirty="0" err="1"/>
              <a:t>цінностей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працівників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конкуренція</a:t>
            </a:r>
            <a:r>
              <a:rPr lang="ru-RU" dirty="0"/>
              <a:t> </a:t>
            </a:r>
            <a:r>
              <a:rPr lang="ru-RU" dirty="0" err="1"/>
              <a:t>працівників</a:t>
            </a:r>
            <a:r>
              <a:rPr lang="ru-RU" dirty="0"/>
              <a:t> з </a:t>
            </a:r>
            <a:r>
              <a:rPr lang="ru-RU" dirty="0" err="1"/>
              <a:t>однаковими</a:t>
            </a:r>
            <a:r>
              <a:rPr lang="ru-RU" dirty="0"/>
              <a:t> </a:t>
            </a:r>
            <a:r>
              <a:rPr lang="ru-RU" dirty="0" err="1"/>
              <a:t>показниками</a:t>
            </a:r>
            <a:r>
              <a:rPr lang="ru-RU" dirty="0"/>
              <a:t> з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title" idx="6"/>
          </p:nvPr>
        </p:nvSpPr>
        <p:spPr>
          <a:xfrm>
            <a:off x="726134" y="3691561"/>
            <a:ext cx="329396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Міжгруповий</a:t>
            </a:r>
            <a:endParaRPr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 idx="7"/>
          </p:nvPr>
        </p:nvSpPr>
        <p:spPr>
          <a:xfrm>
            <a:off x="726135" y="3250786"/>
            <a:ext cx="1031162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8"/>
          </p:nvPr>
        </p:nvSpPr>
        <p:spPr>
          <a:xfrm>
            <a:off x="726134" y="4125686"/>
            <a:ext cx="3757604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конфлікт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і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групами</a:t>
            </a:r>
            <a:r>
              <a:rPr lang="ru-RU" dirty="0"/>
              <a:t> через </a:t>
            </a:r>
            <a:r>
              <a:rPr lang="ru-RU" dirty="0" err="1"/>
              <a:t>конкуренцію</a:t>
            </a:r>
            <a:r>
              <a:rPr lang="ru-RU" dirty="0"/>
              <a:t>,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норми</a:t>
            </a:r>
            <a:r>
              <a:rPr lang="ru-RU" dirty="0"/>
              <a:t>, </a:t>
            </a:r>
            <a:r>
              <a:rPr lang="ru-RU" dirty="0" err="1"/>
              <a:t>цінності</a:t>
            </a:r>
            <a:r>
              <a:rPr lang="ru-RU" dirty="0"/>
              <a:t>, правила </a:t>
            </a:r>
            <a:r>
              <a:rPr lang="ru-RU" dirty="0" err="1"/>
              <a:t>поведінки</a:t>
            </a:r>
            <a:r>
              <a:rPr lang="ru-RU" dirty="0"/>
              <a:t> та </a:t>
            </a:r>
            <a:r>
              <a:rPr lang="ru-RU" dirty="0" err="1"/>
              <a:t>особистісні</a:t>
            </a:r>
            <a:r>
              <a:rPr lang="ru-RU" dirty="0"/>
              <a:t> характеристики </a:t>
            </a:r>
            <a:r>
              <a:rPr lang="ru-RU" dirty="0" err="1"/>
              <a:t>членів</a:t>
            </a:r>
            <a:r>
              <a:rPr lang="ru-RU" dirty="0"/>
              <a:t> </a:t>
            </a:r>
            <a:r>
              <a:rPr lang="ru-RU" dirty="0" err="1"/>
              <a:t>групи</a:t>
            </a:r>
            <a:endParaRPr dirty="0"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 idx="9"/>
          </p:nvPr>
        </p:nvSpPr>
        <p:spPr>
          <a:xfrm>
            <a:off x="4483738" y="3677031"/>
            <a:ext cx="439224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організацією</a:t>
            </a:r>
            <a:r>
              <a:rPr lang="ru-RU" dirty="0"/>
              <a:t> та </a:t>
            </a:r>
            <a:r>
              <a:rPr lang="ru-RU" dirty="0" err="1"/>
              <a:t>колективом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 idx="13"/>
          </p:nvPr>
        </p:nvSpPr>
        <p:spPr>
          <a:xfrm>
            <a:off x="4483738" y="3236256"/>
            <a:ext cx="731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4"/>
          </p:nvPr>
        </p:nvSpPr>
        <p:spPr>
          <a:xfrm>
            <a:off x="4483737" y="4111156"/>
            <a:ext cx="4486841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через </a:t>
            </a:r>
            <a:r>
              <a:rPr lang="ru-RU" dirty="0" err="1"/>
              <a:t>невідповідність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до </a:t>
            </a:r>
            <a:r>
              <a:rPr lang="ru-RU" dirty="0" err="1"/>
              <a:t>працівників</a:t>
            </a:r>
            <a:r>
              <a:rPr lang="ru-RU" dirty="0"/>
              <a:t> та оплати </a:t>
            </a:r>
            <a:r>
              <a:rPr lang="ru-RU" dirty="0" err="1"/>
              <a:t>праці</a:t>
            </a:r>
            <a:r>
              <a:rPr lang="ru-RU" dirty="0"/>
              <a:t> за </a:t>
            </a:r>
            <a:r>
              <a:rPr lang="ru-RU" dirty="0" err="1"/>
              <a:t>виконувані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неприйняття</a:t>
            </a:r>
            <a:r>
              <a:rPr lang="ru-RU" dirty="0"/>
              <a:t> </a:t>
            </a:r>
            <a:r>
              <a:rPr lang="ru-RU" dirty="0" err="1"/>
              <a:t>політики</a:t>
            </a:r>
            <a:r>
              <a:rPr lang="ru-RU" dirty="0"/>
              <a:t> </a:t>
            </a:r>
            <a:r>
              <a:rPr lang="ru-RU" dirty="0" err="1"/>
              <a:t>керівництва</a:t>
            </a:r>
            <a:r>
              <a:rPr lang="ru-RU" dirty="0"/>
              <a:t> з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endParaRPr dirty="0"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Типи конфлікту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Невпевненість</a:t>
            </a:r>
            <a:endParaRPr dirty="0"/>
          </a:p>
        </p:txBody>
      </p:sp>
      <p:sp>
        <p:nvSpPr>
          <p:cNvPr id="153" name="Google Shape;153;p29"/>
          <p:cNvSpPr txBox="1"/>
          <p:nvPr/>
        </p:nvSpPr>
        <p:spPr>
          <a:xfrm>
            <a:off x="720000" y="1400407"/>
            <a:ext cx="4301317" cy="323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Невпевненість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створює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проблеми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у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спілкуванні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заважає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кар'єрному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зростанню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створенню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сім'ї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дає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відчуття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«я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гірша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за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всіх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». Негатив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накопичується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і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згодом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є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ймовірність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виникнення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стресів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депресії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та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інших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психологічних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проблем. Але люди не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народжуються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невпевненими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через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певні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причини вони </a:t>
            </a:r>
            <a:r>
              <a:rPr lang="ru-RU" sz="18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стають</a:t>
            </a:r>
            <a:r>
              <a:rPr lang="ru-RU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такими.</a:t>
            </a:r>
            <a:endParaRPr sz="18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74" name="Picture 2" descr="Неуверенность в себе – удел хронического неудачника или подарок природы? |  New-Retail.ru">
            <a:extLst>
              <a:ext uri="{FF2B5EF4-FFF2-40B4-BE49-F238E27FC236}">
                <a16:creationId xmlns:a16="http://schemas.microsoft.com/office/drawing/2014/main" id="{C42E3E2B-8E4A-597E-14CE-69DCC584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04" y="1532663"/>
            <a:ext cx="3625904" cy="24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6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9262" y="2908135"/>
            <a:ext cx="1693469" cy="88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186971" y="2907542"/>
            <a:ext cx="1201173" cy="88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903" y="1261041"/>
            <a:ext cx="1201173" cy="88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23864" y="1231452"/>
            <a:ext cx="1201173" cy="886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19999" y="1818975"/>
            <a:ext cx="336477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Неправильне</a:t>
            </a:r>
            <a:r>
              <a:rPr lang="ru-RU" dirty="0"/>
              <a:t> </a:t>
            </a:r>
            <a:r>
              <a:rPr lang="ru-RU" dirty="0" err="1"/>
              <a:t>виховання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2"/>
          </p:nvPr>
        </p:nvSpPr>
        <p:spPr>
          <a:xfrm>
            <a:off x="720000" y="1378200"/>
            <a:ext cx="1031162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>
            <a:off x="719999" y="2253100"/>
            <a:ext cx="3293965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батьки </a:t>
            </a:r>
            <a:r>
              <a:rPr lang="ru-RU" dirty="0" err="1"/>
              <a:t>постійно</a:t>
            </a:r>
            <a:r>
              <a:rPr lang="ru-RU" dirty="0"/>
              <a:t> </a:t>
            </a:r>
            <a:r>
              <a:rPr lang="ru-RU" dirty="0" err="1"/>
              <a:t>смикають</a:t>
            </a:r>
            <a:r>
              <a:rPr lang="ru-RU" dirty="0"/>
              <a:t> </a:t>
            </a:r>
            <a:r>
              <a:rPr lang="ru-RU" dirty="0" err="1"/>
              <a:t>дітей</a:t>
            </a:r>
            <a:r>
              <a:rPr lang="ru-RU" dirty="0"/>
              <a:t>, </a:t>
            </a:r>
            <a:r>
              <a:rPr lang="ru-RU" dirty="0" err="1"/>
              <a:t>позбавляють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«я»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 idx="3"/>
          </p:nvPr>
        </p:nvSpPr>
        <p:spPr>
          <a:xfrm>
            <a:off x="4483738" y="179173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Проекція</a:t>
            </a:r>
            <a:endParaRPr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 idx="4"/>
          </p:nvPr>
        </p:nvSpPr>
        <p:spPr>
          <a:xfrm>
            <a:off x="4483738" y="1350962"/>
            <a:ext cx="731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5"/>
          </p:nvPr>
        </p:nvSpPr>
        <p:spPr>
          <a:xfrm>
            <a:off x="4483738" y="2225862"/>
            <a:ext cx="347784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Копіювання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дорослих</a:t>
            </a:r>
            <a:r>
              <a:rPr lang="ru-RU" dirty="0"/>
              <a:t> у </a:t>
            </a:r>
            <a:r>
              <a:rPr lang="ru-RU" dirty="0" err="1"/>
              <a:t>дитячому</a:t>
            </a:r>
            <a:r>
              <a:rPr lang="ru-RU" dirty="0"/>
              <a:t> </a:t>
            </a:r>
            <a:r>
              <a:rPr lang="ru-RU" dirty="0" err="1"/>
              <a:t>віці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title" idx="6"/>
          </p:nvPr>
        </p:nvSpPr>
        <p:spPr>
          <a:xfrm>
            <a:off x="726134" y="3691561"/>
            <a:ext cx="329396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Негативний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соціального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endParaRPr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 idx="7"/>
          </p:nvPr>
        </p:nvSpPr>
        <p:spPr>
          <a:xfrm>
            <a:off x="726339" y="3026469"/>
            <a:ext cx="1031162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8"/>
          </p:nvPr>
        </p:nvSpPr>
        <p:spPr>
          <a:xfrm>
            <a:off x="726134" y="4125686"/>
            <a:ext cx="3757604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Люди </a:t>
            </a:r>
            <a:r>
              <a:rPr lang="ru-RU" dirty="0" err="1"/>
              <a:t>потрапляють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чужий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,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своєї</a:t>
            </a:r>
            <a:r>
              <a:rPr lang="ru-RU" dirty="0"/>
              <a:t> думки (</a:t>
            </a:r>
            <a:r>
              <a:rPr lang="ru-RU" dirty="0" err="1"/>
              <a:t>шаблонність</a:t>
            </a:r>
            <a:r>
              <a:rPr lang="ru-RU" dirty="0"/>
              <a:t> і </a:t>
            </a:r>
            <a:r>
              <a:rPr lang="ru-RU" dirty="0" err="1"/>
              <a:t>стереотипність</a:t>
            </a:r>
            <a:r>
              <a:rPr lang="ru-RU" dirty="0"/>
              <a:t>).</a:t>
            </a:r>
            <a:endParaRPr dirty="0"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 idx="9"/>
          </p:nvPr>
        </p:nvSpPr>
        <p:spPr>
          <a:xfrm>
            <a:off x="4553671" y="3452121"/>
            <a:ext cx="439224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Погані</a:t>
            </a:r>
            <a:r>
              <a:rPr lang="ru-RU" dirty="0"/>
              <a:t> </a:t>
            </a:r>
            <a:r>
              <a:rPr lang="ru-RU" dirty="0" err="1"/>
              <a:t>новини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 idx="13"/>
          </p:nvPr>
        </p:nvSpPr>
        <p:spPr>
          <a:xfrm>
            <a:off x="4553671" y="3011346"/>
            <a:ext cx="731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4"/>
          </p:nvPr>
        </p:nvSpPr>
        <p:spPr>
          <a:xfrm>
            <a:off x="4553670" y="3886246"/>
            <a:ext cx="4486841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масової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подають</a:t>
            </a:r>
            <a:r>
              <a:rPr lang="ru-RU" dirty="0"/>
              <a:t> нам </a:t>
            </a:r>
            <a:r>
              <a:rPr lang="ru-RU" dirty="0" err="1"/>
              <a:t>багато</a:t>
            </a:r>
            <a:r>
              <a:rPr lang="ru-RU" dirty="0"/>
              <a:t> негативу </a:t>
            </a:r>
            <a:r>
              <a:rPr lang="ru-RU" dirty="0" err="1"/>
              <a:t>щодня</a:t>
            </a:r>
            <a:r>
              <a:rPr lang="ru-RU" dirty="0"/>
              <a:t>. </a:t>
            </a:r>
            <a:r>
              <a:rPr lang="ru-RU" dirty="0" err="1"/>
              <a:t>Переглянувши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прослухавши</a:t>
            </a:r>
            <a:r>
              <a:rPr lang="ru-RU" dirty="0"/>
              <a:t> </a:t>
            </a:r>
            <a:r>
              <a:rPr lang="ru-RU" dirty="0" err="1"/>
              <a:t>ранкові</a:t>
            </a:r>
            <a:r>
              <a:rPr lang="ru-RU" dirty="0"/>
              <a:t> </a:t>
            </a:r>
            <a:r>
              <a:rPr lang="ru-RU" dirty="0" err="1"/>
              <a:t>новини</a:t>
            </a:r>
            <a:r>
              <a:rPr lang="ru-RU" dirty="0"/>
              <a:t> з </a:t>
            </a:r>
            <a:r>
              <a:rPr lang="ru-RU" dirty="0" err="1"/>
              <a:t>масою</a:t>
            </a:r>
            <a:r>
              <a:rPr lang="ru-RU" dirty="0"/>
              <a:t> </a:t>
            </a:r>
            <a:r>
              <a:rPr lang="ru-RU" dirty="0" err="1"/>
              <a:t>подій</a:t>
            </a:r>
            <a:r>
              <a:rPr lang="ru-RU" dirty="0"/>
              <a:t>, </a:t>
            </a:r>
            <a:r>
              <a:rPr lang="ru-RU" dirty="0" err="1"/>
              <a:t>погіршення</a:t>
            </a:r>
            <a:r>
              <a:rPr lang="ru-RU" dirty="0"/>
              <a:t> </a:t>
            </a:r>
            <a:r>
              <a:rPr lang="ru-RU" dirty="0" err="1"/>
              <a:t>економіки</a:t>
            </a:r>
            <a:r>
              <a:rPr lang="ru-RU" dirty="0"/>
              <a:t>, ми </a:t>
            </a:r>
            <a:r>
              <a:rPr lang="ru-RU" dirty="0" err="1"/>
              <a:t>закладаємо</a:t>
            </a:r>
            <a:r>
              <a:rPr lang="ru-RU" dirty="0"/>
              <a:t> </a:t>
            </a:r>
            <a:r>
              <a:rPr lang="ru-RU" dirty="0" err="1"/>
              <a:t>собі</a:t>
            </a:r>
            <a:r>
              <a:rPr lang="ru-RU" dirty="0"/>
              <a:t> </a:t>
            </a:r>
            <a:r>
              <a:rPr lang="ru-RU" dirty="0" err="1"/>
              <a:t>негативний</a:t>
            </a:r>
            <a:r>
              <a:rPr lang="ru-RU" dirty="0"/>
              <a:t> стан на весь день.</a:t>
            </a:r>
            <a:endParaRPr dirty="0"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Причини невпевненості: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64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A5BBD6DE-FAD8-131D-2E01-E8B9A2AFD86A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br>
              <a:rPr lang="ru-UA"/>
            </a:br>
            <a:br>
              <a:rPr lang="ru-UA"/>
            </a:br>
            <a:br>
              <a:rPr lang="ru-UA"/>
            </a:br>
            <a:br>
              <a:rPr lang="ru-UA"/>
            </a:br>
            <a:r>
              <a:rPr lang="ru-UA"/>
              <a:t>ДЯКУЮ </a:t>
            </a:r>
            <a:r>
              <a:rPr lang="ru-UA" dirty="0"/>
              <a:t>ЗА УВАГУ!!!</a:t>
            </a:r>
          </a:p>
        </p:txBody>
      </p:sp>
    </p:spTree>
    <p:extLst>
      <p:ext uri="{BB962C8B-B14F-4D97-AF65-F5344CB8AC3E}">
        <p14:creationId xmlns:p14="http://schemas.microsoft.com/office/powerpoint/2010/main" val="148000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atercolor Splashes Personal Organizer for College by Slidesgo">
  <a:themeElements>
    <a:clrScheme name="Simple Light">
      <a:dk1>
        <a:srgbClr val="4B2C0B"/>
      </a:dk1>
      <a:lt1>
        <a:srgbClr val="FFFFFF"/>
      </a:lt1>
      <a:dk2>
        <a:srgbClr val="FFAD56"/>
      </a:dk2>
      <a:lt2>
        <a:srgbClr val="F9CB9C"/>
      </a:lt2>
      <a:accent1>
        <a:srgbClr val="FFD658"/>
      </a:accent1>
      <a:accent2>
        <a:srgbClr val="FFEEB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B2C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Macintosh PowerPoint</Application>
  <PresentationFormat>Экран (16:9)</PresentationFormat>
  <Paragraphs>35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Albert Sans</vt:lpstr>
      <vt:lpstr>Arial</vt:lpstr>
      <vt:lpstr>Bebas Neue</vt:lpstr>
      <vt:lpstr>Watercolor Splashes Personal Organizer for College by Slidesgo</vt:lpstr>
      <vt:lpstr>Типи зниження стійкості</vt:lpstr>
      <vt:lpstr>Психологічна стійкість</vt:lpstr>
      <vt:lpstr>Зниження стійкості</vt:lpstr>
      <vt:lpstr>Внутрішньоособистісний</vt:lpstr>
      <vt:lpstr>Невпевненість</vt:lpstr>
      <vt:lpstr>Неправильне виховання</vt:lpstr>
      <vt:lpstr>    ДЯКУЮ ЗА УВАГУ!!!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зниження стійкості</dc:title>
  <cp:lastModifiedBy>Андрей Мешков</cp:lastModifiedBy>
  <cp:revision>2</cp:revision>
  <dcterms:modified xsi:type="dcterms:W3CDTF">2022-12-20T09:23:32Z</dcterms:modified>
</cp:coreProperties>
</file>