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6281" autoAdjust="0"/>
  </p:normalViewPr>
  <p:slideViewPr>
    <p:cSldViewPr>
      <p:cViewPr varScale="1">
        <p:scale>
          <a:sx n="129" d="100"/>
          <a:sy n="129" d="100"/>
        </p:scale>
        <p:origin x="11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20713"/>
            <a:ext cx="5364163" cy="1152525"/>
          </a:xfrm>
          <a:prstGeom prst="rect">
            <a:avLst/>
          </a:prstGeom>
          <a:solidFill>
            <a:srgbClr val="005A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431800"/>
            <a:ext cx="6048375" cy="1109663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92225"/>
            <a:ext cx="6048375" cy="696913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1120775"/>
            <a:ext cx="1800225" cy="5330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19250" y="1120775"/>
            <a:ext cx="5248275" cy="5330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19250" y="1844675"/>
            <a:ext cx="352425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95900" y="1844675"/>
            <a:ext cx="352425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120775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844675"/>
            <a:ext cx="7200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549275"/>
            <a:ext cx="5832475" cy="830263"/>
          </a:xfrm>
          <a:noFill/>
        </p:spPr>
        <p:txBody>
          <a:bodyPr/>
          <a:lstStyle/>
          <a:p>
            <a:pPr eaLnBrk="1" hangingPunct="1"/>
            <a:r>
              <a:rPr lang="ru-RU" sz="2400" dirty="0" err="1"/>
              <a:t>Архітектурний</a:t>
            </a:r>
            <a:r>
              <a:rPr lang="ru-RU" sz="2400" dirty="0"/>
              <a:t> ордер в </a:t>
            </a:r>
            <a:r>
              <a:rPr lang="ru-RU" sz="2400" dirty="0" err="1"/>
              <a:t>грецькій</a:t>
            </a:r>
            <a:r>
              <a:rPr lang="ru-RU" sz="2400" dirty="0"/>
              <a:t> </a:t>
            </a:r>
            <a:r>
              <a:rPr lang="ru-RU" sz="2400" dirty="0" err="1"/>
              <a:t>архітектуру</a:t>
            </a:r>
            <a:endParaRPr lang="uk-UA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319213"/>
            <a:ext cx="3240088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dirty="0"/>
              <a:t>ІП-15 Мєшков Андрій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125538"/>
            <a:ext cx="6480175" cy="649287"/>
          </a:xfrm>
        </p:spPr>
        <p:txBody>
          <a:bodyPr/>
          <a:lstStyle/>
          <a:p>
            <a:pPr eaLnBrk="1" hangingPunct="1"/>
            <a:r>
              <a:rPr lang="uk-UA" b="1" dirty="0"/>
              <a:t>Ордер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6481763" cy="1224136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altLang="ko-KR" sz="1600" dirty="0" err="1">
                <a:ea typeface="굴림" charset="-127"/>
              </a:rPr>
              <a:t>Послідовно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протягом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багатьох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століть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розвивалися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класичні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архітектурні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форми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Стародавньої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Греції</a:t>
            </a:r>
            <a:r>
              <a:rPr lang="ru-RU" altLang="ko-KR" sz="1600" dirty="0">
                <a:ea typeface="굴림" charset="-127"/>
              </a:rPr>
              <a:t>, </a:t>
            </a:r>
            <a:r>
              <a:rPr lang="ru-RU" altLang="ko-KR" sz="1600" dirty="0" err="1">
                <a:ea typeface="굴림" charset="-127"/>
              </a:rPr>
              <a:t>які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ще</a:t>
            </a:r>
            <a:r>
              <a:rPr lang="ru-RU" altLang="ko-KR" sz="1600" dirty="0">
                <a:ea typeface="굴림" charset="-127"/>
              </a:rPr>
              <a:t> в </a:t>
            </a:r>
            <a:r>
              <a:rPr lang="en-US" altLang="ko-KR" sz="1600" dirty="0">
                <a:ea typeface="굴림" charset="-127"/>
              </a:rPr>
              <a:t>VI </a:t>
            </a:r>
            <a:r>
              <a:rPr lang="ru-RU" altLang="ko-KR" sz="1600" dirty="0">
                <a:ea typeface="굴림" charset="-127"/>
              </a:rPr>
              <a:t>ст. до н. е. </a:t>
            </a:r>
            <a:r>
              <a:rPr lang="ru-RU" altLang="ko-KR" sz="1600" dirty="0" err="1">
                <a:ea typeface="굴림" charset="-127"/>
              </a:rPr>
              <a:t>знайшли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чітку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художню</a:t>
            </a:r>
            <a:r>
              <a:rPr lang="ru-RU" altLang="ko-KR" sz="1600" dirty="0">
                <a:ea typeface="굴림" charset="-127"/>
              </a:rPr>
              <a:t> систему </a:t>
            </a:r>
            <a:r>
              <a:rPr lang="ru-RU" altLang="ko-KR" sz="1600" dirty="0" err="1">
                <a:ea typeface="굴림" charset="-127"/>
              </a:rPr>
              <a:t>поєднання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архітектурно-конструктивних</a:t>
            </a:r>
            <a:r>
              <a:rPr lang="ru-RU" altLang="ko-KR" sz="1600" dirty="0">
                <a:ea typeface="굴림" charset="-127"/>
              </a:rPr>
              <a:t> деталей, </a:t>
            </a:r>
            <a:r>
              <a:rPr lang="ru-RU" altLang="ko-KR" sz="1600" dirty="0" err="1">
                <a:ea typeface="굴림" charset="-127"/>
              </a:rPr>
              <a:t>звану</a:t>
            </a:r>
            <a:r>
              <a:rPr lang="ru-RU" altLang="ko-KR" sz="1600" dirty="0">
                <a:ea typeface="굴림" charset="-127"/>
              </a:rPr>
              <a:t> ордером.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B9C68-32A6-330A-7536-07FCFC029ACD}"/>
              </a:ext>
            </a:extLst>
          </p:cNvPr>
          <p:cNvSpPr txBox="1"/>
          <p:nvPr/>
        </p:nvSpPr>
        <p:spPr>
          <a:xfrm>
            <a:off x="179512" y="2852936"/>
            <a:ext cx="6481763" cy="338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ru-RU" altLang="ko-KR" sz="1600" dirty="0">
                <a:ea typeface="굴림" charset="-127"/>
              </a:rPr>
              <a:t>Ордер (</a:t>
            </a:r>
            <a:r>
              <a:rPr lang="ru-RU" altLang="ko-KR" sz="1600" dirty="0" err="1">
                <a:ea typeface="굴림" charset="-127"/>
              </a:rPr>
              <a:t>від</a:t>
            </a:r>
            <a:r>
              <a:rPr lang="ru-RU" altLang="ko-KR" sz="1600" dirty="0">
                <a:ea typeface="굴림" charset="-127"/>
              </a:rPr>
              <a:t> лат. </a:t>
            </a:r>
            <a:r>
              <a:rPr lang="en-US" altLang="ko-KR" sz="1600" dirty="0">
                <a:ea typeface="굴림" charset="-127"/>
              </a:rPr>
              <a:t>Ordo - "</a:t>
            </a:r>
            <a:r>
              <a:rPr lang="ru-RU" altLang="ko-KR" sz="1600" dirty="0">
                <a:ea typeface="굴림" charset="-127"/>
              </a:rPr>
              <a:t>порядок", "</a:t>
            </a:r>
            <a:r>
              <a:rPr lang="ru-RU" altLang="ko-KR" sz="1600" dirty="0" err="1">
                <a:ea typeface="굴림" charset="-127"/>
              </a:rPr>
              <a:t>устрій</a:t>
            </a:r>
            <a:r>
              <a:rPr lang="ru-RU" altLang="ko-KR" sz="1600" dirty="0">
                <a:ea typeface="굴림" charset="-127"/>
              </a:rPr>
              <a:t>") припускав при </a:t>
            </a:r>
            <a:r>
              <a:rPr lang="ru-RU" altLang="ko-KR" sz="1600" dirty="0" err="1">
                <a:ea typeface="굴림" charset="-127"/>
              </a:rPr>
              <a:t>будівництві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будівель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використовувати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єдиний</a:t>
            </a:r>
            <a:r>
              <a:rPr lang="ru-RU" altLang="ko-KR" sz="1600" dirty="0">
                <a:ea typeface="굴림" charset="-127"/>
              </a:rPr>
              <a:t> модуль. </a:t>
            </a:r>
            <a:r>
              <a:rPr lang="ru-RU" altLang="ko-KR" sz="1600" dirty="0" err="1">
                <a:ea typeface="굴림" charset="-127"/>
              </a:rPr>
              <a:t>Це</a:t>
            </a:r>
            <a:r>
              <a:rPr lang="ru-RU" altLang="ko-KR" sz="1600" dirty="0">
                <a:ea typeface="굴림" charset="-127"/>
              </a:rPr>
              <a:t> надавало </a:t>
            </a:r>
            <a:r>
              <a:rPr lang="ru-RU" altLang="ko-KR" sz="1600" dirty="0" err="1">
                <a:ea typeface="굴림" charset="-127"/>
              </a:rPr>
              <a:t>спорудам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особливу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закінченість</a:t>
            </a:r>
            <a:r>
              <a:rPr lang="ru-RU" altLang="ko-KR" sz="1600" dirty="0">
                <a:ea typeface="굴림" charset="-127"/>
              </a:rPr>
              <a:t>. </a:t>
            </a:r>
            <a:r>
              <a:rPr lang="ru-RU" altLang="ko-KR" sz="1600" dirty="0" err="1">
                <a:ea typeface="굴림" charset="-127"/>
              </a:rPr>
              <a:t>Завдяки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ордерної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системі</a:t>
            </a:r>
            <a:r>
              <a:rPr lang="ru-RU" altLang="ko-KR" sz="1600" dirty="0">
                <a:ea typeface="굴림" charset="-127"/>
              </a:rPr>
              <a:t> в </a:t>
            </a:r>
            <a:r>
              <a:rPr lang="ru-RU" altLang="ko-KR" sz="1600" dirty="0" err="1">
                <a:ea typeface="굴림" charset="-127"/>
              </a:rPr>
              <a:t>архітектурній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споруді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врівноважувалися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протидіючі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сили</a:t>
            </a:r>
            <a:r>
              <a:rPr lang="ru-RU" altLang="ko-KR" sz="1600" dirty="0">
                <a:ea typeface="굴림" charset="-127"/>
              </a:rPr>
              <a:t> росту </a:t>
            </a:r>
            <a:r>
              <a:rPr lang="ru-RU" altLang="ko-KR" sz="1600" dirty="0" err="1">
                <a:ea typeface="굴림" charset="-127"/>
              </a:rPr>
              <a:t>вгору</a:t>
            </a:r>
            <a:r>
              <a:rPr lang="ru-RU" altLang="ko-KR" sz="1600" dirty="0">
                <a:ea typeface="굴림" charset="-127"/>
              </a:rPr>
              <a:t> і </a:t>
            </a:r>
            <a:r>
              <a:rPr lang="ru-RU" altLang="ko-KR" sz="1600" dirty="0" err="1">
                <a:ea typeface="굴림" charset="-127"/>
              </a:rPr>
              <a:t>тиску</a:t>
            </a:r>
            <a:r>
              <a:rPr lang="ru-RU" altLang="ko-KR" sz="1600" dirty="0">
                <a:ea typeface="굴림" charset="-127"/>
              </a:rPr>
              <a:t> вниз. </a:t>
            </a:r>
            <a:r>
              <a:rPr lang="ru-RU" altLang="ko-KR" sz="1600" dirty="0" err="1">
                <a:ea typeface="굴림" charset="-127"/>
              </a:rPr>
              <a:t>Несучими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частинами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були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підстави</a:t>
            </a:r>
            <a:r>
              <a:rPr lang="ru-RU" altLang="ko-KR" sz="1600" dirty="0">
                <a:ea typeface="굴림" charset="-127"/>
              </a:rPr>
              <a:t> (стереобат) і </a:t>
            </a:r>
            <a:r>
              <a:rPr lang="ru-RU" altLang="ko-KR" sz="1600" dirty="0" err="1">
                <a:ea typeface="굴림" charset="-127"/>
              </a:rPr>
              <a:t>його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верхня</a:t>
            </a:r>
            <a:r>
              <a:rPr lang="ru-RU" altLang="ko-KR" sz="1600" dirty="0">
                <a:ea typeface="굴림" charset="-127"/>
              </a:rPr>
              <a:t> платформа (стилобат), а </a:t>
            </a:r>
            <a:r>
              <a:rPr lang="ru-RU" altLang="ko-KR" sz="1600" dirty="0" err="1">
                <a:ea typeface="굴림" charset="-127"/>
              </a:rPr>
              <a:t>також</a:t>
            </a:r>
            <a:r>
              <a:rPr lang="ru-RU" altLang="ko-KR" sz="1600" dirty="0">
                <a:ea typeface="굴림" charset="-127"/>
              </a:rPr>
              <a:t> стоять на </a:t>
            </a:r>
            <a:r>
              <a:rPr lang="ru-RU" altLang="ko-KR" sz="1600" dirty="0" err="1">
                <a:ea typeface="굴림" charset="-127"/>
              </a:rPr>
              <a:t>ньому</a:t>
            </a:r>
            <a:r>
              <a:rPr lang="ru-RU" altLang="ko-KR" sz="1600" dirty="0">
                <a:ea typeface="굴림" charset="-127"/>
              </a:rPr>
              <a:t> опори (колони). </a:t>
            </a:r>
            <a:r>
              <a:rPr lang="ru-RU" altLang="ko-KR" sz="1600" dirty="0" err="1">
                <a:ea typeface="굴림" charset="-127"/>
              </a:rPr>
              <a:t>Несомих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частини</a:t>
            </a:r>
            <a:r>
              <a:rPr lang="ru-RU" altLang="ko-KR" sz="1600" dirty="0">
                <a:ea typeface="굴림" charset="-127"/>
              </a:rPr>
              <a:t> - вся </a:t>
            </a:r>
            <a:r>
              <a:rPr lang="ru-RU" altLang="ko-KR" sz="1600" dirty="0" err="1">
                <a:ea typeface="굴림" charset="-127"/>
              </a:rPr>
              <a:t>верхня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частина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будівлі</a:t>
            </a:r>
            <a:r>
              <a:rPr lang="ru-RU" altLang="ko-KR" sz="1600" dirty="0">
                <a:ea typeface="굴림" charset="-127"/>
              </a:rPr>
              <a:t>, </a:t>
            </a:r>
            <a:r>
              <a:rPr lang="ru-RU" altLang="ko-KR" sz="1600" dirty="0" err="1">
                <a:ea typeface="굴림" charset="-127"/>
              </a:rPr>
              <a:t>покрівля</a:t>
            </a:r>
            <a:r>
              <a:rPr lang="ru-RU" altLang="ko-KR" sz="1600" dirty="0">
                <a:ea typeface="굴림" charset="-127"/>
              </a:rPr>
              <a:t> з антаблементом - </a:t>
            </a:r>
            <a:r>
              <a:rPr lang="ru-RU" altLang="ko-KR" sz="1600" dirty="0" err="1">
                <a:ea typeface="굴림" charset="-127"/>
              </a:rPr>
              <a:t>перекриттям</a:t>
            </a:r>
            <a:r>
              <a:rPr lang="ru-RU" altLang="ko-KR" sz="1600" dirty="0">
                <a:ea typeface="굴림" charset="-127"/>
              </a:rPr>
              <a:t>, </a:t>
            </a:r>
            <a:r>
              <a:rPr lang="ru-RU" altLang="ko-KR" sz="1600" dirty="0" err="1">
                <a:ea typeface="굴림" charset="-127"/>
              </a:rPr>
              <a:t>що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лежить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безпосередньо</a:t>
            </a:r>
            <a:r>
              <a:rPr lang="ru-RU" altLang="ko-KR" sz="1600" dirty="0">
                <a:ea typeface="굴림" charset="-127"/>
              </a:rPr>
              <a:t> на колонах. Антаблемент </a:t>
            </a:r>
            <a:r>
              <a:rPr lang="ru-RU" altLang="ko-KR" sz="1600" dirty="0" err="1">
                <a:ea typeface="굴림" charset="-127"/>
              </a:rPr>
              <a:t>складався</a:t>
            </a:r>
            <a:r>
              <a:rPr lang="ru-RU" altLang="ko-KR" sz="1600" dirty="0">
                <a:ea typeface="굴림" charset="-127"/>
              </a:rPr>
              <a:t> з </a:t>
            </a:r>
            <a:r>
              <a:rPr lang="ru-RU" altLang="ko-KR" sz="1600" dirty="0" err="1">
                <a:ea typeface="굴림" charset="-127"/>
              </a:rPr>
              <a:t>трьох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супідрядних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частин</a:t>
            </a:r>
            <a:r>
              <a:rPr lang="ru-RU" altLang="ko-KR" sz="1600" dirty="0">
                <a:ea typeface="굴림" charset="-127"/>
              </a:rPr>
              <a:t>: </a:t>
            </a:r>
            <a:r>
              <a:rPr lang="ru-RU" altLang="ko-KR" sz="1600" dirty="0" err="1">
                <a:ea typeface="굴림" charset="-127"/>
              </a:rPr>
              <a:t>архітрава</a:t>
            </a:r>
            <a:r>
              <a:rPr lang="ru-RU" altLang="ko-KR" sz="1600" dirty="0">
                <a:ea typeface="굴림" charset="-127"/>
              </a:rPr>
              <a:t>, фриза і карниза. Колона в свою </a:t>
            </a:r>
            <a:r>
              <a:rPr lang="ru-RU" altLang="ko-KR" sz="1600" dirty="0" err="1">
                <a:ea typeface="굴림" charset="-127"/>
              </a:rPr>
              <a:t>чергу</a:t>
            </a:r>
            <a:r>
              <a:rPr lang="ru-RU" altLang="ko-KR" sz="1600" dirty="0">
                <a:ea typeface="굴림" charset="-127"/>
              </a:rPr>
              <a:t> мала </a:t>
            </a:r>
            <a:r>
              <a:rPr lang="ru-RU" altLang="ko-KR" sz="1600" dirty="0" err="1">
                <a:ea typeface="굴림" charset="-127"/>
              </a:rPr>
              <a:t>підставу</a:t>
            </a:r>
            <a:r>
              <a:rPr lang="ru-RU" altLang="ko-KR" sz="1600" dirty="0">
                <a:ea typeface="굴림" charset="-127"/>
              </a:rPr>
              <a:t> (базу), </a:t>
            </a:r>
            <a:r>
              <a:rPr lang="ru-RU" altLang="ko-KR" sz="1600" dirty="0" err="1">
                <a:ea typeface="굴림" charset="-127"/>
              </a:rPr>
              <a:t>яким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спиралася</a:t>
            </a:r>
            <a:r>
              <a:rPr lang="ru-RU" altLang="ko-KR" sz="1600" dirty="0">
                <a:ea typeface="굴림" charset="-127"/>
              </a:rPr>
              <a:t> на стереобат - </a:t>
            </a:r>
            <a:r>
              <a:rPr lang="ru-RU" altLang="ko-KR" sz="1600" dirty="0" err="1">
                <a:ea typeface="굴림" charset="-127"/>
              </a:rPr>
              <a:t>стовбур</a:t>
            </a:r>
            <a:r>
              <a:rPr lang="ru-RU" altLang="ko-KR" sz="1600" dirty="0">
                <a:ea typeface="굴림" charset="-127"/>
              </a:rPr>
              <a:t>, </a:t>
            </a:r>
            <a:r>
              <a:rPr lang="ru-RU" altLang="ko-KR" sz="1600" dirty="0" err="1">
                <a:ea typeface="굴림" charset="-127"/>
              </a:rPr>
              <a:t>що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складався</a:t>
            </a:r>
            <a:r>
              <a:rPr lang="ru-RU" altLang="ko-KR" sz="1600" dirty="0">
                <a:ea typeface="굴림" charset="-127"/>
              </a:rPr>
              <a:t> з </a:t>
            </a:r>
            <a:r>
              <a:rPr lang="ru-RU" altLang="ko-KR" sz="1600" dirty="0" err="1">
                <a:ea typeface="굴림" charset="-127"/>
              </a:rPr>
              <a:t>декількох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поставлених</a:t>
            </a:r>
            <a:r>
              <a:rPr lang="ru-RU" altLang="ko-KR" sz="1600" dirty="0">
                <a:ea typeface="굴림" charset="-127"/>
              </a:rPr>
              <a:t> один на одного </a:t>
            </a:r>
            <a:r>
              <a:rPr lang="ru-RU" altLang="ko-KR" sz="1600" dirty="0" err="1">
                <a:ea typeface="굴림" charset="-127"/>
              </a:rPr>
              <a:t>барабанів</a:t>
            </a:r>
            <a:r>
              <a:rPr lang="ru-RU" altLang="ko-KR" sz="1600" dirty="0">
                <a:ea typeface="굴림" charset="-127"/>
              </a:rPr>
              <a:t>, і </a:t>
            </a:r>
            <a:r>
              <a:rPr lang="ru-RU" altLang="ko-KR" sz="1600" dirty="0" err="1">
                <a:ea typeface="굴림" charset="-127"/>
              </a:rPr>
              <a:t>завершувалася</a:t>
            </a:r>
            <a:r>
              <a:rPr lang="ru-RU" altLang="ko-KR" sz="1600" dirty="0">
                <a:ea typeface="굴림" charset="-127"/>
              </a:rPr>
              <a:t> "главою" - </a:t>
            </a:r>
            <a:r>
              <a:rPr lang="ru-RU" altLang="ko-KR" sz="1600" dirty="0" err="1">
                <a:ea typeface="굴림" charset="-127"/>
              </a:rPr>
              <a:t>капітеллю</a:t>
            </a:r>
            <a:r>
              <a:rPr lang="ru-RU" altLang="ko-KR" sz="1600" dirty="0">
                <a:ea typeface="굴림" charset="-127"/>
              </a:rPr>
              <a:t>, в </a:t>
            </a:r>
            <a:r>
              <a:rPr lang="ru-RU" altLang="ko-KR" sz="1600" dirty="0" err="1">
                <a:ea typeface="굴림" charset="-127"/>
              </a:rPr>
              <a:t>якій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виділялися</a:t>
            </a:r>
            <a:r>
              <a:rPr lang="ru-RU" altLang="ko-KR" sz="1600" dirty="0">
                <a:ea typeface="굴림" charset="-127"/>
              </a:rPr>
              <a:t> "подушка" -</a:t>
            </a:r>
            <a:r>
              <a:rPr lang="ru-RU" altLang="ko-KR" sz="1600" dirty="0" err="1">
                <a:ea typeface="굴림" charset="-127"/>
              </a:rPr>
              <a:t>ехін</a:t>
            </a:r>
            <a:r>
              <a:rPr lang="ru-RU" altLang="ko-KR" sz="1600" dirty="0">
                <a:ea typeface="굴림" charset="-127"/>
              </a:rPr>
              <a:t> і </a:t>
            </a:r>
            <a:r>
              <a:rPr lang="ru-RU" altLang="ko-KR" sz="1600" dirty="0" err="1">
                <a:ea typeface="굴림" charset="-127"/>
              </a:rPr>
              <a:t>лежить</a:t>
            </a:r>
            <a:r>
              <a:rPr lang="ru-RU" altLang="ko-KR" sz="1600" dirty="0">
                <a:ea typeface="굴림" charset="-127"/>
              </a:rPr>
              <a:t> на </a:t>
            </a:r>
            <a:r>
              <a:rPr lang="ru-RU" altLang="ko-KR" sz="1600" dirty="0" err="1">
                <a:ea typeface="굴림" charset="-127"/>
              </a:rPr>
              <a:t>ньому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зверху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квадратна</a:t>
            </a:r>
            <a:r>
              <a:rPr lang="ru-RU" altLang="ko-KR" sz="1600" dirty="0">
                <a:ea typeface="굴림" charset="-127"/>
              </a:rPr>
              <a:t> плита - абак.</a:t>
            </a:r>
            <a:endParaRPr lang="uk-UA" sz="1600" dirty="0"/>
          </a:p>
        </p:txBody>
      </p:sp>
      <p:sp>
        <p:nvSpPr>
          <p:cNvPr id="4" name="AutoShape 2" descr="Greek Ionic Column Vector SVG Icon - SVG Repo">
            <a:extLst>
              <a:ext uri="{FF2B5EF4-FFF2-40B4-BE49-F238E27FC236}">
                <a16:creationId xmlns:a16="http://schemas.microsoft.com/office/drawing/2014/main" id="{9688BB5D-4996-CF6A-E64B-7EDEF726DB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" name="AutoShape 4" descr="Greek Ionic Column SVG Vector Icon">
            <a:extLst>
              <a:ext uri="{FF2B5EF4-FFF2-40B4-BE49-F238E27FC236}">
                <a16:creationId xmlns:a16="http://schemas.microsoft.com/office/drawing/2014/main" id="{0DE3BE39-5F87-B5E7-3A18-877C8A00B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DCDB79-6EF6-E728-3808-7B931404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176" y="2314884"/>
            <a:ext cx="3384375" cy="338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125538"/>
            <a:ext cx="6480175" cy="649287"/>
          </a:xfrm>
        </p:spPr>
        <p:txBody>
          <a:bodyPr/>
          <a:lstStyle/>
          <a:p>
            <a:pPr algn="l" eaLnBrk="1" hangingPunct="1"/>
            <a:r>
              <a:rPr lang="uk-UA" b="1" dirty="0"/>
              <a:t>Три ордери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2681" y="1997224"/>
            <a:ext cx="6696744" cy="1431776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ru-RU" altLang="ko-KR" sz="1600" dirty="0">
                <a:ea typeface="굴림" charset="-127"/>
              </a:rPr>
              <a:t>В </a:t>
            </a:r>
            <a:r>
              <a:rPr lang="ru-RU" altLang="ko-KR" sz="1600" dirty="0" err="1">
                <a:ea typeface="굴림" charset="-127"/>
              </a:rPr>
              <a:t>античний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період</a:t>
            </a:r>
            <a:r>
              <a:rPr lang="ru-RU" altLang="ko-KR" sz="1600" dirty="0">
                <a:ea typeface="굴림" charset="-127"/>
              </a:rPr>
              <a:t> в </a:t>
            </a:r>
            <a:r>
              <a:rPr lang="ru-RU" altLang="ko-KR" sz="1600" dirty="0" err="1">
                <a:ea typeface="굴림" charset="-127"/>
              </a:rPr>
              <a:t>Греції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склалися</a:t>
            </a:r>
            <a:r>
              <a:rPr lang="ru-RU" altLang="ko-KR" sz="1600" dirty="0">
                <a:ea typeface="굴림" charset="-127"/>
              </a:rPr>
              <a:t> три </a:t>
            </a:r>
            <a:r>
              <a:rPr lang="ru-RU" altLang="ko-KR" sz="1600" dirty="0" err="1">
                <a:ea typeface="굴림" charset="-127"/>
              </a:rPr>
              <a:t>ордери</a:t>
            </a:r>
            <a:r>
              <a:rPr lang="ru-RU" altLang="ko-KR" sz="1600" dirty="0">
                <a:ea typeface="굴림" charset="-127"/>
              </a:rPr>
              <a:t>, </a:t>
            </a:r>
            <a:r>
              <a:rPr lang="ru-RU" altLang="ko-KR" sz="1600" dirty="0" err="1">
                <a:ea typeface="굴림" charset="-127"/>
              </a:rPr>
              <a:t>які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визнані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класичними</a:t>
            </a:r>
            <a:r>
              <a:rPr lang="ru-RU" altLang="ko-KR" sz="1600" dirty="0">
                <a:ea typeface="굴림" charset="-127"/>
              </a:rPr>
              <a:t>: </a:t>
            </a:r>
            <a:r>
              <a:rPr lang="ru-RU" altLang="ko-KR" sz="1600" dirty="0" err="1">
                <a:ea typeface="굴림" charset="-127"/>
              </a:rPr>
              <a:t>доричний</a:t>
            </a:r>
            <a:r>
              <a:rPr lang="ru-RU" altLang="ko-KR" sz="1600" dirty="0">
                <a:ea typeface="굴림" charset="-127"/>
              </a:rPr>
              <a:t>, </a:t>
            </a:r>
            <a:r>
              <a:rPr lang="ru-RU" altLang="ko-KR" sz="1600" dirty="0" err="1">
                <a:ea typeface="굴림" charset="-127"/>
              </a:rPr>
              <a:t>іонічний</a:t>
            </a:r>
            <a:r>
              <a:rPr lang="ru-RU" altLang="ko-KR" sz="1600" dirty="0">
                <a:ea typeface="굴림" charset="-127"/>
              </a:rPr>
              <a:t> і </a:t>
            </a:r>
            <a:r>
              <a:rPr lang="ru-RU" altLang="ko-KR" sz="1600" dirty="0" err="1">
                <a:ea typeface="굴림" charset="-127"/>
              </a:rPr>
              <a:t>коринфський</a:t>
            </a:r>
            <a:r>
              <a:rPr lang="ru-RU" altLang="ko-KR" sz="1600" dirty="0">
                <a:ea typeface="굴림" charset="-127"/>
              </a:rPr>
              <a:t>, </a:t>
            </a:r>
            <a:r>
              <a:rPr lang="ru-RU" altLang="ko-KR" sz="1600" dirty="0" err="1">
                <a:ea typeface="굴림" charset="-127"/>
              </a:rPr>
              <a:t>названі</a:t>
            </a:r>
            <a:r>
              <a:rPr lang="ru-RU" altLang="ko-KR" sz="1600" dirty="0">
                <a:ea typeface="굴림" charset="-127"/>
              </a:rPr>
              <a:t> по </a:t>
            </a:r>
            <a:r>
              <a:rPr lang="ru-RU" altLang="ko-KR" sz="1600" dirty="0" err="1">
                <a:ea typeface="굴림" charset="-127"/>
              </a:rPr>
              <a:t>найменуванню</a:t>
            </a:r>
            <a:r>
              <a:rPr lang="ru-RU" altLang="ko-KR" sz="1600" dirty="0">
                <a:ea typeface="굴림" charset="-127"/>
              </a:rPr>
              <a:t> областей, де вони </a:t>
            </a:r>
            <a:r>
              <a:rPr lang="ru-RU" altLang="ko-KR" sz="1600" dirty="0" err="1">
                <a:ea typeface="굴림" charset="-127"/>
              </a:rPr>
              <a:t>створювалися</a:t>
            </a:r>
            <a:r>
              <a:rPr lang="ru-RU" altLang="ko-KR" sz="1600" dirty="0">
                <a:ea typeface="굴림" charset="-127"/>
              </a:rPr>
              <a:t>. </a:t>
            </a:r>
            <a:endParaRPr lang="en-US" altLang="ko-KR" sz="1600" dirty="0">
              <a:ea typeface="굴림" charset="-127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ru-RU" altLang="ko-KR" sz="1600" dirty="0" err="1">
                <a:ea typeface="굴림" charset="-127"/>
              </a:rPr>
              <a:t>Основна</a:t>
            </a:r>
            <a:r>
              <a:rPr lang="ru-RU" altLang="ko-KR" sz="1600" dirty="0">
                <a:ea typeface="굴림" charset="-127"/>
              </a:rPr>
              <a:t> конструктивна схема </a:t>
            </a:r>
            <a:r>
              <a:rPr lang="ru-RU" altLang="ko-KR" sz="1600" dirty="0" err="1">
                <a:ea typeface="굴림" charset="-127"/>
              </a:rPr>
              <a:t>всіх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ордерів</a:t>
            </a:r>
            <a:r>
              <a:rPr lang="ru-RU" altLang="ko-KR" sz="1600" dirty="0">
                <a:ea typeface="굴림" charset="-127"/>
              </a:rPr>
              <a:t> - </a:t>
            </a:r>
            <a:r>
              <a:rPr lang="ru-RU" altLang="ko-KR" sz="1600" dirty="0" err="1">
                <a:ea typeface="굴림" charset="-127"/>
              </a:rPr>
              <a:t>стійко-балочна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конструкція</a:t>
            </a:r>
            <a:r>
              <a:rPr lang="ru-RU" altLang="ko-KR" sz="1600" dirty="0">
                <a:ea typeface="굴림" charset="-127"/>
              </a:rPr>
              <a:t>, Яка </a:t>
            </a:r>
            <a:r>
              <a:rPr lang="ru-RU" altLang="ko-KR" sz="1600" dirty="0" err="1">
                <a:ea typeface="굴림" charset="-127"/>
              </a:rPr>
              <a:t>складається</a:t>
            </a:r>
            <a:r>
              <a:rPr lang="ru-RU" altLang="ko-KR" sz="1600" dirty="0">
                <a:ea typeface="굴림" charset="-127"/>
              </a:rPr>
              <a:t> не </a:t>
            </a:r>
            <a:r>
              <a:rPr lang="ru-RU" altLang="ko-KR" sz="1600" dirty="0" err="1">
                <a:ea typeface="굴림" charset="-127"/>
              </a:rPr>
              <a:t>менше</a:t>
            </a:r>
            <a:r>
              <a:rPr lang="ru-RU" altLang="ko-KR" sz="1600" dirty="0">
                <a:ea typeface="굴림" charset="-127"/>
              </a:rPr>
              <a:t> </a:t>
            </a:r>
            <a:r>
              <a:rPr lang="ru-RU" altLang="ko-KR" sz="1600" dirty="0" err="1">
                <a:ea typeface="굴림" charset="-127"/>
              </a:rPr>
              <a:t>ніж</a:t>
            </a:r>
            <a:r>
              <a:rPr lang="ru-RU" altLang="ko-KR" sz="1600" dirty="0">
                <a:ea typeface="굴림" charset="-127"/>
              </a:rPr>
              <a:t> з пари </a:t>
            </a:r>
            <a:r>
              <a:rPr lang="ru-RU" altLang="ko-KR" sz="1600" dirty="0" err="1">
                <a:ea typeface="굴림" charset="-127"/>
              </a:rPr>
              <a:t>стійок</a:t>
            </a:r>
            <a:r>
              <a:rPr lang="ru-RU" altLang="ko-KR" sz="1600" dirty="0">
                <a:ea typeface="굴림" charset="-127"/>
              </a:rPr>
              <a:t> (колон) і </a:t>
            </a:r>
            <a:r>
              <a:rPr lang="ru-RU" altLang="ko-KR" sz="1600" dirty="0" err="1">
                <a:ea typeface="굴림" charset="-127"/>
              </a:rPr>
              <a:t>спирається</a:t>
            </a:r>
            <a:r>
              <a:rPr lang="ru-RU" altLang="ko-KR" sz="1600" dirty="0">
                <a:ea typeface="굴림" charset="-127"/>
              </a:rPr>
              <a:t> на них балки (</a:t>
            </a:r>
            <a:r>
              <a:rPr lang="ru-RU" altLang="ko-KR" sz="1600" dirty="0" err="1">
                <a:ea typeface="굴림" charset="-127"/>
              </a:rPr>
              <a:t>архітрава</a:t>
            </a:r>
            <a:r>
              <a:rPr lang="ru-RU" altLang="ko-KR" sz="1600" dirty="0">
                <a:ea typeface="굴림" charset="-127"/>
              </a:rPr>
              <a:t>).</a:t>
            </a:r>
          </a:p>
        </p:txBody>
      </p:sp>
      <p:sp>
        <p:nvSpPr>
          <p:cNvPr id="4" name="AutoShape 2" descr="Greek Ionic Column Vector SVG Icon - SVG Repo">
            <a:extLst>
              <a:ext uri="{FF2B5EF4-FFF2-40B4-BE49-F238E27FC236}">
                <a16:creationId xmlns:a16="http://schemas.microsoft.com/office/drawing/2014/main" id="{9688BB5D-4996-CF6A-E64B-7EDEF726DB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" name="AutoShape 4" descr="Greek Ionic Column SVG Vector Icon">
            <a:extLst>
              <a:ext uri="{FF2B5EF4-FFF2-40B4-BE49-F238E27FC236}">
                <a16:creationId xmlns:a16="http://schemas.microsoft.com/office/drawing/2014/main" id="{0DE3BE39-5F87-B5E7-3A18-877C8A00B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2050" name="Picture 2" descr="The 3 Orders of Ancient Greek Architecture">
            <a:extLst>
              <a:ext uri="{FF2B5EF4-FFF2-40B4-BE49-F238E27FC236}">
                <a16:creationId xmlns:a16="http://schemas.microsoft.com/office/drawing/2014/main" id="{DD0AD01C-118E-735E-8FB2-851E2842F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89" y="3140968"/>
            <a:ext cx="6018096" cy="335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4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125538"/>
            <a:ext cx="6480175" cy="649287"/>
          </a:xfrm>
        </p:spPr>
        <p:txBody>
          <a:bodyPr/>
          <a:lstStyle/>
          <a:p>
            <a:pPr eaLnBrk="1" hangingPunct="1"/>
            <a:r>
              <a:rPr lang="uk-UA" b="1" dirty="0"/>
              <a:t>Доричний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128326"/>
            <a:ext cx="4400872" cy="461304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Доричний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 (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Виник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початку </a:t>
            </a:r>
            <a:r>
              <a:rPr lang="pl-PL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 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ст. До н. Е.) Мав три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основні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частини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Йому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властиві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колона,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розсічена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жолобками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-каннелюрами,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сходяться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під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гострим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кутом,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стоїть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без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бази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і завершена простою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капітеллю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архітрав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виді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рівної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балки і фриз з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чергуються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триглифов і метоп.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Простий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і строгий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доричний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художньо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відображав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суворий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спосіб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життя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греків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витривалість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фізичну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силу і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мужність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З деталей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цього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ордера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були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побудовані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pl-PL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 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ст. до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н.е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храми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Зевса в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Олімпії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Посейдона в Пестуме і Парфенон в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Афінах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У </a:t>
            </a:r>
            <a:r>
              <a:rPr lang="pl-PL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V-IV 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ст. до н. е. в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Греції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були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споруджені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найбільш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значні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пам'ятники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античного зодчества, в тому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числі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Головною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пам'яткою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Афінського</a:t>
            </a:r>
            <a:r>
              <a:rPr lang="ru-RU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акрополя - Парфенон.</a:t>
            </a:r>
            <a:endParaRPr lang="ru-RU" altLang="ko-KR" sz="2000" dirty="0">
              <a:ea typeface="굴림" charset="-127"/>
            </a:endParaRPr>
          </a:p>
        </p:txBody>
      </p:sp>
      <p:sp>
        <p:nvSpPr>
          <p:cNvPr id="4" name="AutoShape 2" descr="Greek Ionic Column Vector SVG Icon - SVG Repo">
            <a:extLst>
              <a:ext uri="{FF2B5EF4-FFF2-40B4-BE49-F238E27FC236}">
                <a16:creationId xmlns:a16="http://schemas.microsoft.com/office/drawing/2014/main" id="{9688BB5D-4996-CF6A-E64B-7EDEF726DB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3074" name="Picture 2" descr="Храм Зевса в Олимпии: история, архитектура и текущее состояние">
            <a:extLst>
              <a:ext uri="{FF2B5EF4-FFF2-40B4-BE49-F238E27FC236}">
                <a16:creationId xmlns:a16="http://schemas.microsoft.com/office/drawing/2014/main" id="{26688A56-C952-E8A1-16F7-5AC00437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16156"/>
            <a:ext cx="3184067" cy="20331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сторический портал Historic.Ru / &quot;Галерея Древней Греции&quot; / &quot;Древняя  Греция. Храм Посейдона в Пестуме.&quot;">
            <a:extLst>
              <a:ext uri="{FF2B5EF4-FFF2-40B4-BE49-F238E27FC236}">
                <a16:creationId xmlns:a16="http://schemas.microsoft.com/office/drawing/2014/main" id="{DEE844C1-5A63-9C56-AE79-AF8E582A9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74070"/>
            <a:ext cx="3184067" cy="20996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07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125538"/>
            <a:ext cx="6480175" cy="649287"/>
          </a:xfrm>
        </p:spPr>
        <p:txBody>
          <a:bodyPr/>
          <a:lstStyle/>
          <a:p>
            <a:pPr algn="l" eaLnBrk="1" hangingPunct="1"/>
            <a:r>
              <a:rPr lang="uk-UA" b="1" dirty="0"/>
              <a:t>Іонічний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132856"/>
            <a:ext cx="4400872" cy="461304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Іонічний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 (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склався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середині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 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ст. До н. Е.)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Різко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відрізняється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доричного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стрункої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колоною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коштує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завершеній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капітелі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двома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завитками-волютами,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трьохчастинним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архитравом і лентообразной фризом;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каннелюри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тут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розділені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плоскою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доріжкою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ru-RU" altLang="ko-KR" dirty="0">
              <a:ea typeface="굴림" charset="-127"/>
            </a:endParaRPr>
          </a:p>
        </p:txBody>
      </p:sp>
      <p:sp>
        <p:nvSpPr>
          <p:cNvPr id="4" name="AutoShape 2" descr="Greek Ionic Column Vector SVG Icon - SVG Repo">
            <a:extLst>
              <a:ext uri="{FF2B5EF4-FFF2-40B4-BE49-F238E27FC236}">
                <a16:creationId xmlns:a16="http://schemas.microsoft.com/office/drawing/2014/main" id="{9688BB5D-4996-CF6A-E64B-7EDEF726DB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2" name="Picture 2" descr="Храм Эрехтейон в Афинах: фото, история и мифы">
            <a:extLst>
              <a:ext uri="{FF2B5EF4-FFF2-40B4-BE49-F238E27FC236}">
                <a16:creationId xmlns:a16="http://schemas.microsoft.com/office/drawing/2014/main" id="{70E7AA9E-B037-8E3E-BBAA-793F7E00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5868"/>
            <a:ext cx="3024336" cy="20151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B7D8C-4BEC-33AA-67D9-FA2D653EA81F}"/>
              </a:ext>
            </a:extLst>
          </p:cNvPr>
          <p:cNvSpPr txBox="1"/>
          <p:nvPr/>
        </p:nvSpPr>
        <p:spPr>
          <a:xfrm>
            <a:off x="323528" y="407997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Прикладом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будівлі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іонічного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служити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храм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Ерехтейон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побудований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через 20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років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після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парфенона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неподалік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нього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У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цьому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храмі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привертає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увагу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гармонія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масштаб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частин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цілком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сомасштабне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людині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і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введення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композицію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портика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кор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об'ємної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людської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скульптури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кольору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UA" dirty="0"/>
          </a:p>
        </p:txBody>
      </p:sp>
      <p:pic>
        <p:nvPicPr>
          <p:cNvPr id="4102" name="Picture 6" descr="Іонічні: картинки, стокові Іонічні фотографії, зображення | Скачати з  Depositphotos">
            <a:extLst>
              <a:ext uri="{FF2B5EF4-FFF2-40B4-BE49-F238E27FC236}">
                <a16:creationId xmlns:a16="http://schemas.microsoft.com/office/drawing/2014/main" id="{693D277A-A087-6C80-B88B-9C43673BC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3" b="7136"/>
          <a:stretch/>
        </p:blipFill>
        <p:spPr bwMode="auto">
          <a:xfrm>
            <a:off x="5436096" y="4256310"/>
            <a:ext cx="3186464" cy="23757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2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125538"/>
            <a:ext cx="6480175" cy="649287"/>
          </a:xfrm>
        </p:spPr>
        <p:txBody>
          <a:bodyPr/>
          <a:lstStyle/>
          <a:p>
            <a:pPr eaLnBrk="1" hangingPunct="1"/>
            <a:r>
              <a:rPr lang="uk-UA" b="1" dirty="0"/>
              <a:t>Коринфський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88840"/>
            <a:ext cx="4680520" cy="388843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Коринфський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 схожий на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іонічний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але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відрізняється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нього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складною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капітеллю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прикрашеної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рослинними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візерунками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найдавніша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коринфська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колона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відома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храмі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Аполлона в Басах,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спорудженому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близько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430 року до н. е.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знаменитим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зодчим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Иктином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Декоративні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елементи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цього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застосовувалися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вираження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ідеї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святковості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Будинки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побудовані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використанням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ордера,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відрізняються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витонченістю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форм,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створюють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враження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урочистості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(Храм Зевса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Олімпійського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Афінах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ru-RU" altLang="ko-KR" dirty="0">
              <a:ea typeface="굴림" charset="-127"/>
            </a:endParaRPr>
          </a:p>
        </p:txBody>
      </p:sp>
      <p:sp>
        <p:nvSpPr>
          <p:cNvPr id="4" name="AutoShape 2" descr="Greek Ionic Column Vector SVG Icon - SVG Repo">
            <a:extLst>
              <a:ext uri="{FF2B5EF4-FFF2-40B4-BE49-F238E27FC236}">
                <a16:creationId xmlns:a16="http://schemas.microsoft.com/office/drawing/2014/main" id="{9688BB5D-4996-CF6A-E64B-7EDEF726DB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5122" name="Picture 2" descr="Греческий коринфский ордер и его построение | БЛОГ ЮЛИИ КЕЛИДИ">
            <a:extLst>
              <a:ext uri="{FF2B5EF4-FFF2-40B4-BE49-F238E27FC236}">
                <a16:creationId xmlns:a16="http://schemas.microsoft.com/office/drawing/2014/main" id="{E954E011-0CFC-5E66-D3CA-D262850A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80" y="1988840"/>
            <a:ext cx="3860800" cy="2108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Ордеры колонн и капителей: дорический, ионический, коринфский.">
            <a:extLst>
              <a:ext uri="{FF2B5EF4-FFF2-40B4-BE49-F238E27FC236}">
                <a16:creationId xmlns:a16="http://schemas.microsoft.com/office/drawing/2014/main" id="{5E4D0F25-5033-72CB-C767-2C1DFC94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28094"/>
            <a:ext cx="3441700" cy="2362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45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6911975" cy="7191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Висновок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0728"/>
            <a:ext cx="6911975" cy="54705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найбільш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чітко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вираженому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вигляді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ордерна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система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виступає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храмах.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Давньогрецькі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храми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відрізнялися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невеликими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розмірами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порівнянні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староєгипетськими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були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людині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Богослужіння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відбувалися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поза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стінами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храму,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вважався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будинком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богів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У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храми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представляли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прямокутник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оточений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 периметру колонами, з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двосхилим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дахом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Вхід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був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прикрашений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трикутним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фронтоном. У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центрі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храму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містилася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статуя того божества,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якому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був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присвячений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храм.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Композиція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грецьких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храмів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різна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Ордерні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стилістичні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елементи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використовуються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кожному з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типів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споруд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особливо. У </a:t>
            </a:r>
            <a:r>
              <a:rPr lang="pl-PL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XVIII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столітті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різко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зростає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інтенсивність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археологічних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досліджень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Виходить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світ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велике число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увражі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(картин,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містять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види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плани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обміри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пам'яток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Вони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знайомлять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Європу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зі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справжньою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давньогрецької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архітектурою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Саме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цей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час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відбувається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органічна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сполука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ідеї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ордера з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новими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принципами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імперської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класицистичної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архітектури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При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цьому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старовину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ордера як би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освячує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божественну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законність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імперії</a:t>
            </a:r>
            <a:r>
              <a:rPr lang="ru-RU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altLang="ko-KR" sz="1800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33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2D"/>
        </a:accent6>
        <a:hlink>
          <a:srgbClr val="FF99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6699FF"/>
        </a:accent1>
        <a:accent2>
          <a:srgbClr val="339933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2D"/>
        </a:accent6>
        <a:hlink>
          <a:srgbClr val="FF99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</TotalTime>
  <Words>694</Words>
  <Application>Microsoft Macintosh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template</vt:lpstr>
      <vt:lpstr>Архітектурний ордер в грецькій архітектуру</vt:lpstr>
      <vt:lpstr>Ордер</vt:lpstr>
      <vt:lpstr>Три ордери</vt:lpstr>
      <vt:lpstr>Доричний</vt:lpstr>
      <vt:lpstr>Іонічний</vt:lpstr>
      <vt:lpstr>Коринфський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Архітектурний ордер в грецькій архітектуру</dc:title>
  <dc:creator>Андрей Мешков</dc:creator>
  <cp:lastModifiedBy>Андрей Мешков</cp:lastModifiedBy>
  <cp:revision>1</cp:revision>
  <dcterms:created xsi:type="dcterms:W3CDTF">2023-03-03T06:08:30Z</dcterms:created>
  <dcterms:modified xsi:type="dcterms:W3CDTF">2023-03-03T06:42:47Z</dcterms:modified>
</cp:coreProperties>
</file>