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617" r:id="rId2"/>
    <p:sldId id="656" r:id="rId3"/>
    <p:sldId id="649" r:id="rId4"/>
    <p:sldId id="618" r:id="rId5"/>
    <p:sldId id="619" r:id="rId6"/>
    <p:sldId id="650" r:id="rId7"/>
    <p:sldId id="620" r:id="rId8"/>
    <p:sldId id="651" r:id="rId9"/>
    <p:sldId id="621" r:id="rId10"/>
    <p:sldId id="622" r:id="rId11"/>
    <p:sldId id="623" r:id="rId12"/>
    <p:sldId id="624" r:id="rId13"/>
    <p:sldId id="625" r:id="rId14"/>
    <p:sldId id="626" r:id="rId15"/>
    <p:sldId id="627" r:id="rId16"/>
    <p:sldId id="628" r:id="rId17"/>
    <p:sldId id="630" r:id="rId18"/>
    <p:sldId id="631" r:id="rId19"/>
    <p:sldId id="632" r:id="rId20"/>
    <p:sldId id="652" r:id="rId21"/>
    <p:sldId id="633" r:id="rId22"/>
    <p:sldId id="634" r:id="rId23"/>
    <p:sldId id="635" r:id="rId24"/>
    <p:sldId id="636" r:id="rId25"/>
    <p:sldId id="637" r:id="rId26"/>
    <p:sldId id="638" r:id="rId27"/>
    <p:sldId id="639" r:id="rId28"/>
    <p:sldId id="640" r:id="rId29"/>
    <p:sldId id="653" r:id="rId30"/>
    <p:sldId id="641" r:id="rId31"/>
    <p:sldId id="642" r:id="rId32"/>
    <p:sldId id="643" r:id="rId33"/>
    <p:sldId id="644" r:id="rId34"/>
    <p:sldId id="645" r:id="rId35"/>
    <p:sldId id="646" r:id="rId36"/>
    <p:sldId id="647" r:id="rId37"/>
    <p:sldId id="648" r:id="rId38"/>
    <p:sldId id="654" r:id="rId39"/>
    <p:sldId id="655" r:id="rId40"/>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6314" autoAdjust="0"/>
  </p:normalViewPr>
  <p:slideViewPr>
    <p:cSldViewPr snapToGrid="0">
      <p:cViewPr varScale="1">
        <p:scale>
          <a:sx n="121" d="100"/>
          <a:sy n="121" d="100"/>
        </p:scale>
        <p:origin x="168" y="9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2021/1/24</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2021/1/24</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2021/1/24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2021/1/24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2021/1/24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2021/1/24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2021/1/24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2021/1/24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2021/1/24</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2021/1/24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2021/1/24</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2021/1/24</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2021/1/24</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2021/1/24</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2021/1/24</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PA-CyberLab/IPA-DN-Ultr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r>
              <a:rPr lang="ja-JP" altLang="en-US" sz="4800" b="1" dirty="0" smtClean="0">
                <a:latin typeface="+mn-ea"/>
              </a:rPr>
              <a:t> シン・テレワークシステム</a:t>
            </a:r>
            <a:br>
              <a:rPr lang="ja-JP" altLang="en-US" sz="4800" b="1" dirty="0" smtClean="0">
                <a:latin typeface="+mn-ea"/>
              </a:rPr>
            </a:br>
            <a:r>
              <a:rPr lang="en-US" altLang="ja-JP" sz="4800" b="1" dirty="0" smtClean="0">
                <a:latin typeface="+mn-ea"/>
              </a:rPr>
              <a:t>Doc001.</a:t>
            </a:r>
            <a:r>
              <a:rPr lang="ja-JP" altLang="en-US" sz="4800" b="1" dirty="0" smtClean="0">
                <a:latin typeface="+mn-ea"/>
              </a:rPr>
              <a:t/>
            </a:r>
            <a:br>
              <a:rPr lang="ja-JP" altLang="en-US" sz="4800" b="1" dirty="0" smtClean="0">
                <a:latin typeface="+mn-ea"/>
              </a:rPr>
            </a:br>
            <a:r>
              <a:rPr lang="ja-JP" altLang="en-US" sz="4800" b="1" dirty="0" smtClean="0">
                <a:latin typeface="+mn-ea"/>
              </a:rPr>
              <a:t>プライベート版 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beta7preview9</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2021/01/24  </a:t>
            </a:r>
            <a:r>
              <a:rPr kumimoji="1" lang="en-US" altLang="ja-JP" sz="2800" b="1" dirty="0" smtClean="0"/>
              <a:t>(</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14555"/>
          </a:xfrm>
        </p:spPr>
        <p:txBody>
          <a:bodyPr>
            <a:normAutofit fontScale="77500" lnSpcReduction="20000"/>
          </a:bodyPr>
          <a:lstStyle/>
          <a:p>
            <a:r>
              <a:rPr kumimoji="1" lang="ja-JP" altLang="en-US" dirty="0" smtClean="0"/>
              <a:t>以下、</a:t>
            </a:r>
            <a:r>
              <a:rPr kumimoji="1" lang="en-US" altLang="ja-JP" dirty="0" smtClean="0"/>
              <a:t>AWS </a:t>
            </a:r>
            <a:r>
              <a:rPr kumimoji="1" lang="ja-JP" altLang="en-US" dirty="0" smtClean="0"/>
              <a:t>の無料枠を活用して </a:t>
            </a:r>
            <a:r>
              <a:rPr kumimoji="1" lang="en-US" altLang="ja-JP" dirty="0" smtClean="0"/>
              <a:t>Ubuntu Linux </a:t>
            </a:r>
            <a:r>
              <a:rPr kumimoji="1" lang="ja-JP" altLang="en-US" dirty="0" smtClean="0"/>
              <a:t>サーバーを起動する。</a:t>
            </a:r>
            <a:endParaRPr lang="en-US" altLang="ja-JP" dirty="0"/>
          </a:p>
          <a:p>
            <a:pPr lvl="1"/>
            <a:r>
              <a:rPr kumimoji="1" lang="en-US" altLang="ja-JP" dirty="0" smtClean="0"/>
              <a:t>AWS </a:t>
            </a:r>
            <a:r>
              <a:rPr kumimoji="1" lang="ja-JP" altLang="en-US" dirty="0" smtClean="0"/>
              <a:t>のアカウントは、個人でもクレジットカードがあれば即時に取得可能。</a:t>
            </a:r>
            <a:endParaRPr kumimoji="1" lang="en-US" altLang="ja-JP" dirty="0" smtClean="0"/>
          </a:p>
          <a:p>
            <a:pPr lvl="1"/>
            <a:r>
              <a:rPr kumimoji="1" lang="ja-JP" altLang="en-US" dirty="0" smtClean="0"/>
              <a:t>無料枠の詳細は、</a:t>
            </a:r>
            <a:r>
              <a:rPr kumimoji="1" lang="en-US" altLang="ja-JP" dirty="0" smtClean="0"/>
              <a:t>AWS </a:t>
            </a:r>
            <a:r>
              <a:rPr kumimoji="1" lang="ja-JP" altLang="en-US" dirty="0" smtClean="0"/>
              <a:t>の </a:t>
            </a:r>
            <a:r>
              <a:rPr kumimoji="1" lang="en-US" altLang="ja-JP" dirty="0" smtClean="0"/>
              <a:t>Web </a:t>
            </a:r>
            <a:r>
              <a:rPr kumimoji="1" lang="ja-JP" altLang="en-US" dirty="0" smtClean="0"/>
              <a:t>サイトを参照。</a:t>
            </a:r>
            <a:endParaRPr kumimoji="1" lang="en-US" altLang="ja-JP" dirty="0" smtClean="0"/>
          </a:p>
          <a:p>
            <a:pPr lvl="1"/>
            <a:r>
              <a:rPr lang="en-US" altLang="ja-JP" dirty="0" smtClean="0"/>
              <a:t>CPU </a:t>
            </a:r>
            <a:r>
              <a:rPr lang="ja-JP" altLang="en-US" dirty="0" smtClean="0"/>
              <a:t>時間は無料であるが、パケット通信料は発生する。短時間の実験的利用で、数十円程度課金されると考えられるが、自己責任で行なうこと。</a:t>
            </a:r>
            <a:endParaRPr lang="en-US" altLang="ja-JP" dirty="0" smtClean="0"/>
          </a:p>
          <a:p>
            <a:pPr lvl="1"/>
            <a:r>
              <a:rPr kumimoji="1" lang="en-US" altLang="ja-JP" dirty="0" smtClean="0"/>
              <a:t>AWS </a:t>
            </a:r>
            <a:r>
              <a:rPr kumimoji="1" lang="ja-JP" altLang="en-US" dirty="0" smtClean="0"/>
              <a:t>で無料枠範囲外のホストを立ち上げる等すると課金されるので、十分注意する。</a:t>
            </a:r>
            <a:endParaRPr kumimoji="1" lang="en-US" altLang="ja-JP" dirty="0" smtClean="0"/>
          </a:p>
          <a:p>
            <a:pPr lvl="1"/>
            <a:r>
              <a:rPr kumimoji="1" lang="ja-JP" altLang="en-US" dirty="0" smtClean="0"/>
              <a:t>本実験専用に </a:t>
            </a:r>
            <a:r>
              <a:rPr kumimoji="1" lang="en-US" altLang="ja-JP" dirty="0" smtClean="0"/>
              <a:t>AWS </a:t>
            </a:r>
            <a:r>
              <a:rPr kumimoji="1" lang="ja-JP" altLang="en-US" dirty="0" smtClean="0"/>
              <a:t>アカウントを作成した場合、不要になったら、アカウントを削除することをお勧めする。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pic>
        <p:nvPicPr>
          <p:cNvPr id="5" name="図 4"/>
          <p:cNvPicPr>
            <a:picLocks noChangeAspect="1"/>
          </p:cNvPicPr>
          <p:nvPr/>
        </p:nvPicPr>
        <p:blipFill>
          <a:blip r:embed="rId2"/>
          <a:stretch>
            <a:fillRect/>
          </a:stretch>
        </p:blipFill>
        <p:spPr>
          <a:xfrm>
            <a:off x="3360191" y="3961235"/>
            <a:ext cx="4262437" cy="2640738"/>
          </a:xfrm>
          <a:prstGeom prst="rect">
            <a:avLst/>
          </a:prstGeom>
        </p:spPr>
      </p:pic>
      <p:sp>
        <p:nvSpPr>
          <p:cNvPr id="6" name="テキスト ボックス 5"/>
          <p:cNvSpPr txBox="1"/>
          <p:nvPr/>
        </p:nvSpPr>
        <p:spPr>
          <a:xfrm>
            <a:off x="229277" y="3182766"/>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AWS </a:t>
            </a:r>
            <a:r>
              <a:rPr kumimoji="1" lang="ja-JP" altLang="en-US" dirty="0" smtClean="0"/>
              <a:t>コンソール </a:t>
            </a:r>
            <a:r>
              <a:rPr lang="en-US" altLang="ja-JP" dirty="0"/>
              <a:t>https://console.aws.amazon.com</a:t>
            </a:r>
            <a:r>
              <a:rPr lang="en-US" altLang="ja-JP" dirty="0" smtClean="0"/>
              <a:t>/ </a:t>
            </a:r>
            <a:r>
              <a:rPr lang="ja-JP" altLang="en-US" dirty="0" smtClean="0"/>
              <a:t>へアクセス。初めての場合は、ユーザー登録。</a:t>
            </a:r>
            <a:r>
              <a:rPr lang="en-US" altLang="ja-JP" dirty="0" smtClean="0"/>
              <a:t>(</a:t>
            </a:r>
            <a:r>
              <a:rPr lang="ja-JP" altLang="en-US" dirty="0" smtClean="0"/>
              <a:t>クレジットカードが必要</a:t>
            </a:r>
            <a:r>
              <a:rPr lang="en-US" altLang="ja-JP" dirty="0" smtClean="0"/>
              <a:t>)</a:t>
            </a:r>
          </a:p>
          <a:p>
            <a:r>
              <a:rPr lang="en-US" altLang="ja-JP" dirty="0" smtClean="0"/>
              <a:t>2. </a:t>
            </a:r>
            <a:r>
              <a:rPr lang="ja-JP" altLang="en-US" dirty="0" smtClean="0"/>
              <a:t>「リージョン」を、「</a:t>
            </a:r>
            <a:r>
              <a:rPr lang="ja-JP" altLang="en-US" dirty="0"/>
              <a:t>アジアパシフィック </a:t>
            </a:r>
            <a:r>
              <a:rPr lang="en-US" altLang="ja-JP" dirty="0"/>
              <a:t>(</a:t>
            </a:r>
            <a:r>
              <a:rPr lang="ja-JP" altLang="en-US" dirty="0"/>
              <a:t>東京</a:t>
            </a:r>
            <a:r>
              <a:rPr lang="en-US" altLang="ja-JP" dirty="0"/>
              <a:t>) </a:t>
            </a:r>
            <a:r>
              <a:rPr lang="en-US" altLang="ja-JP" dirty="0" smtClean="0"/>
              <a:t>ap-northeast-1</a:t>
            </a:r>
            <a:r>
              <a:rPr lang="ja-JP" altLang="en-US" dirty="0" smtClean="0"/>
              <a:t>」に必ず切替える。</a:t>
            </a:r>
            <a:r>
              <a:rPr lang="en-US" altLang="ja-JP" dirty="0" smtClean="0"/>
              <a:t>(</a:t>
            </a:r>
            <a:r>
              <a:rPr lang="ja-JP" altLang="en-US" dirty="0" smtClean="0"/>
              <a:t>そうしないと、遅延が大きくなる。</a:t>
            </a:r>
            <a:r>
              <a:rPr lang="en-US" altLang="ja-JP" dirty="0"/>
              <a:t>)</a:t>
            </a:r>
            <a:endParaRPr lang="ja-JP" altLang="en-US" dirty="0" smtClean="0"/>
          </a:p>
        </p:txBody>
      </p:sp>
      <p:sp>
        <p:nvSpPr>
          <p:cNvPr id="7" name="正方形/長方形 6"/>
          <p:cNvSpPr/>
          <p:nvPr/>
        </p:nvSpPr>
        <p:spPr>
          <a:xfrm>
            <a:off x="5925916" y="5415453"/>
            <a:ext cx="1838602"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22584" y="3745818"/>
            <a:ext cx="4810401" cy="86710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18.04 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0" name="図 9"/>
          <p:cNvPicPr>
            <a:picLocks noChangeAspect="1"/>
          </p:cNvPicPr>
          <p:nvPr/>
        </p:nvPicPr>
        <p:blipFill>
          <a:blip r:embed="rId3"/>
          <a:stretch>
            <a:fillRect/>
          </a:stretch>
        </p:blipFill>
        <p:spPr>
          <a:xfrm>
            <a:off x="878535" y="5373558"/>
            <a:ext cx="9300546" cy="1081630"/>
          </a:xfrm>
          <a:prstGeom prst="rect">
            <a:avLst/>
          </a:prstGeom>
        </p:spPr>
      </p:pic>
      <p:sp>
        <p:nvSpPr>
          <p:cNvPr id="11" name="正方形/長方形 10"/>
          <p:cNvSpPr/>
          <p:nvPr/>
        </p:nvSpPr>
        <p:spPr>
          <a:xfrm>
            <a:off x="874986" y="6016052"/>
            <a:ext cx="9348951"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77562" y="1062304"/>
            <a:ext cx="11444412" cy="2031325"/>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dirty="0"/>
              <a:t>「ステップ </a:t>
            </a:r>
            <a:r>
              <a:rPr lang="en-US" altLang="ja-JP" dirty="0"/>
              <a:t>4: </a:t>
            </a:r>
            <a:r>
              <a:rPr lang="ja-JP" altLang="en-US" dirty="0"/>
              <a:t>ストレージの追加」はデフォルトのままでよい</a:t>
            </a:r>
            <a:r>
              <a:rPr lang="ja-JP" altLang="en-US" dirty="0" smtClean="0"/>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endParaRPr lang="ja-JP" altLang="en-US" dirty="0" smtClean="0"/>
          </a:p>
        </p:txBody>
      </p:sp>
      <p:pic>
        <p:nvPicPr>
          <p:cNvPr id="6" name="図 5"/>
          <p:cNvPicPr>
            <a:picLocks noChangeAspect="1"/>
          </p:cNvPicPr>
          <p:nvPr/>
        </p:nvPicPr>
        <p:blipFill>
          <a:blip r:embed="rId2"/>
          <a:stretch>
            <a:fillRect/>
          </a:stretch>
        </p:blipFill>
        <p:spPr>
          <a:xfrm>
            <a:off x="1079040" y="3288134"/>
            <a:ext cx="9244505" cy="2391323"/>
          </a:xfrm>
          <a:prstGeom prst="rect">
            <a:avLst/>
          </a:prstGeom>
        </p:spPr>
      </p:pic>
      <p:sp>
        <p:nvSpPr>
          <p:cNvPr id="7" name="正方形/長方形 6"/>
          <p:cNvSpPr/>
          <p:nvPr/>
        </p:nvSpPr>
        <p:spPr>
          <a:xfrm>
            <a:off x="1125315" y="4494681"/>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17432" y="5346019"/>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3" y="2516296"/>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beta7preview9</a:t>
            </a:r>
            <a:endParaRPr kumimoji="1" lang="ja-JP" altLang="en-US" dirty="0">
              <a:solidFill>
                <a:schemeClr val="bg1"/>
              </a:solidFill>
              <a:latin typeface="Consolas" panose="020B0609020204030204" pitchFamily="49" charset="0"/>
            </a:endParaRPr>
          </a:p>
        </p:txBody>
      </p:sp>
      <p:sp>
        <p:nvSpPr>
          <p:cNvPr id="8" name="テキスト ボックス 7"/>
          <p:cNvSpPr txBox="1"/>
          <p:nvPr/>
        </p:nvSpPr>
        <p:spPr>
          <a:xfrm>
            <a:off x="654579" y="3182401"/>
            <a:ext cx="11122573" cy="369332"/>
          </a:xfrm>
          <a:prstGeom prst="rect">
            <a:avLst/>
          </a:prstGeom>
          <a:noFill/>
        </p:spPr>
        <p:txBody>
          <a:bodyPr wrap="square" rtlCol="0">
            <a:spAutoFit/>
          </a:bodyPr>
          <a:lstStyle/>
          <a:p>
            <a:r>
              <a:rPr kumimoji="1" lang="ja-JP" altLang="en-US" dirty="0" smtClean="0"/>
              <a:t>改行は削除して、</a:t>
            </a:r>
            <a:r>
              <a:rPr kumimoji="1" lang="en-US" altLang="ja-JP" dirty="0" smtClean="0"/>
              <a:t>1 </a:t>
            </a:r>
            <a:r>
              <a:rPr kumimoji="1" lang="ja-JP" altLang="en-US" dirty="0" smtClean="0"/>
              <a:t>行に続けて入力すること。うまくいけば、中継ゲートウェイのソースコードがダウンロードされる。</a:t>
            </a:r>
            <a:endParaRPr kumimoji="1" lang="ja-JP" altLang="en-US" dirty="0"/>
          </a:p>
        </p:txBody>
      </p:sp>
      <p:sp>
        <p:nvSpPr>
          <p:cNvPr id="9" name="テキスト ボックス 8"/>
          <p:cNvSpPr txBox="1"/>
          <p:nvPr/>
        </p:nvSpPr>
        <p:spPr>
          <a:xfrm>
            <a:off x="423373" y="3708869"/>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152632"/>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627681"/>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5016787"/>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本ドキュメントは、以下の</a:t>
            </a:r>
            <a:r>
              <a:rPr lang="ja-JP" altLang="en-US" dirty="0"/>
              <a:t>バージョン</a:t>
            </a:r>
            <a:r>
              <a:rPr lang="ja-JP" altLang="en-US"/>
              <a:t>の</a:t>
            </a:r>
            <a:r>
              <a:rPr lang="ja-JP" altLang="en-US" smtClean="0"/>
              <a:t>「</a:t>
            </a:r>
            <a:r>
              <a:rPr lang="en-US" altLang="ja-JP" smtClean="0"/>
              <a:t>NTT</a:t>
            </a:r>
            <a:r>
              <a:rPr lang="ja-JP" altLang="en-US" dirty="0"/>
              <a:t>東日本 </a:t>
            </a:r>
            <a:r>
              <a:rPr lang="en-US" altLang="ja-JP" dirty="0"/>
              <a:t>– IPA </a:t>
            </a:r>
            <a:r>
              <a:rPr lang="ja-JP" altLang="en-US" dirty="0"/>
              <a:t>シン・</a:t>
            </a:r>
            <a:r>
              <a:rPr lang="ja-JP" altLang="en-US" dirty="0" smtClean="0"/>
              <a:t>テレワークシステム」のソースコード一式に関する解説書です。</a:t>
            </a:r>
            <a:endParaRPr lang="en-US" altLang="ja-JP" dirty="0" smtClean="0"/>
          </a:p>
          <a:p>
            <a:pPr lvl="1"/>
            <a:r>
              <a:rPr lang="ja-JP" altLang="en-US" dirty="0" smtClean="0"/>
              <a:t>バージョン</a:t>
            </a:r>
            <a:r>
              <a:rPr lang="en-US" altLang="ja-JP" dirty="0"/>
              <a:t>: </a:t>
            </a:r>
            <a:r>
              <a:rPr lang="en-US" altLang="ja-JP" b="1" u="sng" dirty="0" smtClean="0">
                <a:solidFill>
                  <a:schemeClr val="accent2">
                    <a:lumMod val="75000"/>
                  </a:schemeClr>
                </a:solidFill>
              </a:rPr>
              <a:t>beta7preview9</a:t>
            </a:r>
          </a:p>
          <a:p>
            <a:pPr lvl="1"/>
            <a:endParaRPr lang="en-US" altLang="ja-JP" b="1" u="sng" dirty="0" smtClean="0">
              <a:solidFill>
                <a:schemeClr val="accent2">
                  <a:lumMod val="75000"/>
                </a:schemeClr>
              </a:solidFill>
            </a:endParaRPr>
          </a:p>
          <a:p>
            <a:r>
              <a:rPr kumimoji="1" lang="ja-JP" altLang="en-US" dirty="0" smtClean="0"/>
              <a:t>バージョンごとの更新履歴・機能追加・バグ修正の履歴は、以下の </a:t>
            </a:r>
            <a:r>
              <a:rPr kumimoji="1" lang="en-US" altLang="ja-JP" dirty="0" smtClean="0"/>
              <a:t>URL </a:t>
            </a:r>
            <a:r>
              <a:rPr kumimoji="1" lang="ja-JP" altLang="en-US" dirty="0" smtClean="0"/>
              <a:t>のテキストファイル </a:t>
            </a:r>
            <a:r>
              <a:rPr kumimoji="1" lang="en-US" altLang="ja-JP" dirty="0" smtClean="0"/>
              <a:t>(README.md) </a:t>
            </a:r>
            <a:r>
              <a:rPr kumimoji="1" lang="ja-JP" altLang="en-US" dirty="0" smtClean="0"/>
              <a:t>に記載されています。</a:t>
            </a:r>
            <a:r>
              <a:rPr kumimoji="1" lang="en-US" altLang="ja-JP" dirty="0" smtClean="0"/>
              <a:t/>
            </a:r>
            <a:br>
              <a:rPr kumimoji="1" lang="en-US" altLang="ja-JP" dirty="0" smtClean="0"/>
            </a:br>
            <a:r>
              <a:rPr kumimoji="1" lang="ja-JP" altLang="en-US" dirty="0" smtClean="0"/>
              <a:t>本ドキュメントをお読みいただく前に、必ずご参照ください。</a:t>
            </a:r>
            <a:endParaRPr kumimoji="1" lang="en-US" altLang="ja-JP" dirty="0" smtClean="0"/>
          </a:p>
          <a:p>
            <a:pPr lvl="1"/>
            <a:r>
              <a:rPr lang="en-US" altLang="ja-JP" b="1" dirty="0" smtClean="0">
                <a:hlinkClick r:id="rId2"/>
              </a:rPr>
              <a:t>https://github.com/IPA-CyberLab/IPA-DN-Ultra/</a:t>
            </a:r>
            <a:endParaRPr lang="en-US" altLang="ja-JP" b="1" dirty="0" smtClean="0"/>
          </a:p>
          <a:p>
            <a:pPr lvl="1"/>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b="1" dirty="0" smtClean="0"/>
              <a:t>本バージョンについて・更新履歴</a:t>
            </a:r>
            <a:endParaRPr kumimoji="1" lang="ja-JP" altLang="en-US" b="1" dirty="0"/>
          </a:p>
        </p:txBody>
      </p:sp>
    </p:spTree>
    <p:extLst>
      <p:ext uri="{BB962C8B-B14F-4D97-AF65-F5344CB8AC3E}">
        <p14:creationId xmlns:p14="http://schemas.microsoft.com/office/powerpoint/2010/main" val="34813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beta7preview9</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対応しておりません。</a:t>
            </a:r>
            <a:r>
              <a:rPr lang="en-US" altLang="ja-JP" sz="1000" dirty="0"/>
              <a:t>\</a:t>
            </a:r>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reboot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180665"/>
            <a:ext cx="4647204" cy="5775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endParaRPr kumimoji="1" lang="ja-JP" altLang="en-US" sz="32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5" name="テキスト ボックス 314"/>
          <p:cNvSpPr txBox="1"/>
          <p:nvPr/>
        </p:nvSpPr>
        <p:spPr>
          <a:xfrm>
            <a:off x="667773" y="4600384"/>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商用サービスとして第三者に提供</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テキスト ボックス 323"/>
          <p:cNvSpPr txBox="1"/>
          <p:nvPr/>
        </p:nvSpPr>
        <p:spPr>
          <a:xfrm>
            <a:off x="586331" y="4064147"/>
            <a:ext cx="3013237" cy="369332"/>
          </a:xfrm>
          <a:prstGeom prst="rect">
            <a:avLst/>
          </a:prstGeom>
          <a:noFill/>
        </p:spPr>
        <p:txBody>
          <a:bodyPr wrap="square" rtlCol="0">
            <a:spAutoFit/>
          </a:bodyPr>
          <a:lstStyle/>
          <a:p>
            <a:r>
              <a:rPr lang="en-US" altLang="ja-JP" dirty="0" smtClean="0">
                <a:solidFill>
                  <a:srgbClr val="FF0000"/>
                </a:solidFill>
              </a:rPr>
              <a:t>※ </a:t>
            </a:r>
            <a:r>
              <a:rPr lang="ja-JP" altLang="en-US" dirty="0" smtClean="0">
                <a:solidFill>
                  <a:srgbClr val="FF0000"/>
                </a:solidFill>
              </a:rPr>
              <a:t>開発中</a:t>
            </a:r>
            <a:endParaRPr lang="ja-JP" altLang="en-US" dirty="0">
              <a:solidFill>
                <a:srgbClr val="FF0000"/>
              </a:solidFill>
            </a:endParaRPr>
          </a:p>
        </p:txBody>
      </p:sp>
    </p:spTree>
    <p:extLst>
      <p:ext uri="{BB962C8B-B14F-4D97-AF65-F5344CB8AC3E}">
        <p14:creationId xmlns:p14="http://schemas.microsoft.com/office/powerpoint/2010/main" val="16621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10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3258294" y="4099738"/>
            <a:ext cx="4321165"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18.04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Tree>
    <p:extLst>
      <p:ext uri="{BB962C8B-B14F-4D97-AF65-F5344CB8AC3E}">
        <p14:creationId xmlns:p14="http://schemas.microsoft.com/office/powerpoint/2010/main" val="19559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Tree>
    <p:extLst>
      <p:ext uri="{BB962C8B-B14F-4D97-AF65-F5344CB8AC3E}">
        <p14:creationId xmlns:p14="http://schemas.microsoft.com/office/powerpoint/2010/main" val="90176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5933</TotalTime>
  <Words>4974</Words>
  <Application>Microsoft Office PowerPoint</Application>
  <PresentationFormat>ワイド画面</PresentationFormat>
  <Paragraphs>403</Paragraphs>
  <Slides>39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39</vt:i4>
      </vt:variant>
    </vt:vector>
  </HeadingPairs>
  <TitlesOfParts>
    <vt:vector size="49"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Doc001. プライベート版 構築マニュアル (スタンドアロン版)</vt:lpstr>
      <vt:lpstr>本バージョンについて・更新履歴</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yagi</cp:lastModifiedBy>
  <cp:revision>2471</cp:revision>
  <dcterms:created xsi:type="dcterms:W3CDTF">2017-10-22T02:50:05Z</dcterms:created>
  <dcterms:modified xsi:type="dcterms:W3CDTF">2021-01-24T08:31:27Z</dcterms:modified>
</cp:coreProperties>
</file>